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6"/>
  </p:notesMasterIdLst>
  <p:handoutMasterIdLst>
    <p:handoutMasterId r:id="rId47"/>
  </p:handoutMasterIdLst>
  <p:sldIdLst>
    <p:sldId id="256" r:id="rId2"/>
    <p:sldId id="320" r:id="rId3"/>
    <p:sldId id="270" r:id="rId4"/>
    <p:sldId id="271" r:id="rId5"/>
    <p:sldId id="284" r:id="rId6"/>
    <p:sldId id="321" r:id="rId7"/>
    <p:sldId id="287" r:id="rId8"/>
    <p:sldId id="258" r:id="rId9"/>
    <p:sldId id="286" r:id="rId10"/>
    <p:sldId id="322" r:id="rId11"/>
    <p:sldId id="260" r:id="rId12"/>
    <p:sldId id="261" r:id="rId13"/>
    <p:sldId id="262" r:id="rId14"/>
    <p:sldId id="323" r:id="rId15"/>
    <p:sldId id="324" r:id="rId16"/>
    <p:sldId id="290" r:id="rId17"/>
    <p:sldId id="325" r:id="rId18"/>
    <p:sldId id="291" r:id="rId19"/>
    <p:sldId id="292" r:id="rId20"/>
    <p:sldId id="293" r:id="rId21"/>
    <p:sldId id="294" r:id="rId22"/>
    <p:sldId id="295" r:id="rId23"/>
    <p:sldId id="296" r:id="rId24"/>
    <p:sldId id="326" r:id="rId25"/>
    <p:sldId id="300" r:id="rId26"/>
    <p:sldId id="301" r:id="rId27"/>
    <p:sldId id="302" r:id="rId28"/>
    <p:sldId id="327" r:id="rId29"/>
    <p:sldId id="304" r:id="rId30"/>
    <p:sldId id="305" r:id="rId31"/>
    <p:sldId id="306" r:id="rId32"/>
    <p:sldId id="307" r:id="rId33"/>
    <p:sldId id="308" r:id="rId34"/>
    <p:sldId id="309" r:id="rId35"/>
    <p:sldId id="311" r:id="rId36"/>
    <p:sldId id="313" r:id="rId37"/>
    <p:sldId id="314" r:id="rId38"/>
    <p:sldId id="315" r:id="rId39"/>
    <p:sldId id="316" r:id="rId40"/>
    <p:sldId id="317" r:id="rId41"/>
    <p:sldId id="328" r:id="rId42"/>
    <p:sldId id="288" r:id="rId43"/>
    <p:sldId id="331" r:id="rId44"/>
    <p:sldId id="329" r:id="rId45"/>
  </p:sldIdLst>
  <p:sldSz cx="9144000" cy="6858000" type="screen4x3"/>
  <p:notesSz cx="6858000" cy="9144000"/>
  <p:defaultTextStyle>
    <a:defPPr>
      <a:defRPr lang="zh-TW"/>
    </a:defPPr>
    <a:lvl1pPr algn="l" rtl="0" fontAlgn="base">
      <a:spcBef>
        <a:spcPct val="0"/>
      </a:spcBef>
      <a:spcAft>
        <a:spcPct val="0"/>
      </a:spcAft>
      <a:defRPr sz="2800" kern="1200">
        <a:solidFill>
          <a:schemeClr val="tx1"/>
        </a:solidFill>
        <a:latin typeface="Arial" charset="0"/>
        <a:ea typeface="굴림"/>
        <a:cs typeface="굴림"/>
      </a:defRPr>
    </a:lvl1pPr>
    <a:lvl2pPr marL="457200" algn="l" rtl="0" fontAlgn="base">
      <a:spcBef>
        <a:spcPct val="0"/>
      </a:spcBef>
      <a:spcAft>
        <a:spcPct val="0"/>
      </a:spcAft>
      <a:defRPr sz="2800" kern="1200">
        <a:solidFill>
          <a:schemeClr val="tx1"/>
        </a:solidFill>
        <a:latin typeface="Arial" charset="0"/>
        <a:ea typeface="굴림"/>
        <a:cs typeface="굴림"/>
      </a:defRPr>
    </a:lvl2pPr>
    <a:lvl3pPr marL="914400" algn="l" rtl="0" fontAlgn="base">
      <a:spcBef>
        <a:spcPct val="0"/>
      </a:spcBef>
      <a:spcAft>
        <a:spcPct val="0"/>
      </a:spcAft>
      <a:defRPr sz="2800" kern="1200">
        <a:solidFill>
          <a:schemeClr val="tx1"/>
        </a:solidFill>
        <a:latin typeface="Arial" charset="0"/>
        <a:ea typeface="굴림"/>
        <a:cs typeface="굴림"/>
      </a:defRPr>
    </a:lvl3pPr>
    <a:lvl4pPr marL="1371600" algn="l" rtl="0" fontAlgn="base">
      <a:spcBef>
        <a:spcPct val="0"/>
      </a:spcBef>
      <a:spcAft>
        <a:spcPct val="0"/>
      </a:spcAft>
      <a:defRPr sz="2800" kern="1200">
        <a:solidFill>
          <a:schemeClr val="tx1"/>
        </a:solidFill>
        <a:latin typeface="Arial" charset="0"/>
        <a:ea typeface="굴림"/>
        <a:cs typeface="굴림"/>
      </a:defRPr>
    </a:lvl4pPr>
    <a:lvl5pPr marL="1828800" algn="l" rtl="0" fontAlgn="base">
      <a:spcBef>
        <a:spcPct val="0"/>
      </a:spcBef>
      <a:spcAft>
        <a:spcPct val="0"/>
      </a:spcAft>
      <a:defRPr sz="2800" kern="1200">
        <a:solidFill>
          <a:schemeClr val="tx1"/>
        </a:solidFill>
        <a:latin typeface="Arial" charset="0"/>
        <a:ea typeface="굴림"/>
        <a:cs typeface="굴림"/>
      </a:defRPr>
    </a:lvl5pPr>
    <a:lvl6pPr marL="2286000" algn="l" defTabSz="914400" rtl="0" eaLnBrk="1" latinLnBrk="0" hangingPunct="1">
      <a:defRPr sz="2800" kern="1200">
        <a:solidFill>
          <a:schemeClr val="tx1"/>
        </a:solidFill>
        <a:latin typeface="Arial" charset="0"/>
        <a:ea typeface="굴림"/>
        <a:cs typeface="굴림"/>
      </a:defRPr>
    </a:lvl6pPr>
    <a:lvl7pPr marL="2743200" algn="l" defTabSz="914400" rtl="0" eaLnBrk="1" latinLnBrk="0" hangingPunct="1">
      <a:defRPr sz="2800" kern="1200">
        <a:solidFill>
          <a:schemeClr val="tx1"/>
        </a:solidFill>
        <a:latin typeface="Arial" charset="0"/>
        <a:ea typeface="굴림"/>
        <a:cs typeface="굴림"/>
      </a:defRPr>
    </a:lvl7pPr>
    <a:lvl8pPr marL="3200400" algn="l" defTabSz="914400" rtl="0" eaLnBrk="1" latinLnBrk="0" hangingPunct="1">
      <a:defRPr sz="2800" kern="1200">
        <a:solidFill>
          <a:schemeClr val="tx1"/>
        </a:solidFill>
        <a:latin typeface="Arial" charset="0"/>
        <a:ea typeface="굴림"/>
        <a:cs typeface="굴림"/>
      </a:defRPr>
    </a:lvl8pPr>
    <a:lvl9pPr marL="3657600" algn="l" defTabSz="914400" rtl="0" eaLnBrk="1" latinLnBrk="0" hangingPunct="1">
      <a:defRPr sz="2800" kern="1200">
        <a:solidFill>
          <a:schemeClr val="tx1"/>
        </a:solidFill>
        <a:latin typeface="Arial" charset="0"/>
        <a:ea typeface="굴림"/>
        <a:cs typeface="굴림"/>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CC00"/>
    <a:srgbClr val="A50021"/>
    <a:srgbClr val="990033"/>
    <a:srgbClr val="6600CC"/>
    <a:srgbClr val="00FF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01" autoAdjust="0"/>
    <p:restoredTop sz="87105" autoAdjust="0"/>
  </p:normalViewPr>
  <p:slideViewPr>
    <p:cSldViewPr>
      <p:cViewPr varScale="1">
        <p:scale>
          <a:sx n="81" d="100"/>
          <a:sy n="81" d="100"/>
        </p:scale>
        <p:origin x="-90" y="-2052"/>
      </p:cViewPr>
      <p:guideLst>
        <p:guide orient="horz" pos="2160"/>
        <p:guide pos="2880"/>
      </p:guideLst>
    </p:cSldViewPr>
  </p:slideViewPr>
  <p:notesTextViewPr>
    <p:cViewPr>
      <p:scale>
        <a:sx n="75" d="100"/>
        <a:sy n="75" d="100"/>
      </p:scale>
      <p:origin x="0" y="0"/>
    </p:cViewPr>
  </p:notesTextViewPr>
  <p:sorterViewPr>
    <p:cViewPr>
      <p:scale>
        <a:sx n="50" d="100"/>
        <a:sy n="50" d="100"/>
      </p:scale>
      <p:origin x="0" y="0"/>
    </p:cViewPr>
  </p:sorterViewPr>
  <p:notesViewPr>
    <p:cSldViewPr>
      <p:cViewPr varScale="1">
        <p:scale>
          <a:sx n="51" d="100"/>
          <a:sy n="51" d="100"/>
        </p:scale>
        <p:origin x="-2118" y="-90"/>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ea typeface="新細明體" pitchFamily="18" charset="-120"/>
                <a:cs typeface="+mn-cs"/>
              </a:defRPr>
            </a:lvl1pPr>
          </a:lstStyle>
          <a:p>
            <a:pPr>
              <a:defRPr/>
            </a:pPr>
            <a:endParaRPr lang="en-US" altLang="zh-TW"/>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ea typeface="新細明體" pitchFamily="18" charset="-120"/>
                <a:cs typeface="+mn-cs"/>
              </a:defRPr>
            </a:lvl1pPr>
          </a:lstStyle>
          <a:p>
            <a:pPr>
              <a:defRPr/>
            </a:pPr>
            <a:endParaRPr lang="en-US" altLang="zh-TW"/>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ea typeface="新細明體" pitchFamily="18" charset="-120"/>
                <a:cs typeface="+mn-cs"/>
              </a:defRPr>
            </a:lvl1pPr>
          </a:lstStyle>
          <a:p>
            <a:pPr>
              <a:defRPr/>
            </a:pPr>
            <a:endParaRPr lang="en-US" altLang="zh-TW"/>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ea typeface="新細明體" pitchFamily="18" charset="-120"/>
                <a:cs typeface="+mn-cs"/>
              </a:defRPr>
            </a:lvl1pPr>
          </a:lstStyle>
          <a:p>
            <a:pPr>
              <a:defRPr/>
            </a:pPr>
            <a:fld id="{A861D8DB-D051-48DB-A14D-64CFA7B7C35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ea typeface="新細明體" pitchFamily="18" charset="-120"/>
                <a:cs typeface="+mn-cs"/>
              </a:defRPr>
            </a:lvl1pPr>
          </a:lstStyle>
          <a:p>
            <a:pPr>
              <a:defRPr/>
            </a:pPr>
            <a:endParaRPr lang="en-US" altLang="zh-TW"/>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ea typeface="新細明體" pitchFamily="18" charset="-120"/>
                <a:cs typeface="+mn-cs"/>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ea typeface="新細明體" pitchFamily="18" charset="-120"/>
                <a:cs typeface="+mn-cs"/>
              </a:defRPr>
            </a:lvl1pPr>
          </a:lstStyle>
          <a:p>
            <a:pPr>
              <a:defRPr/>
            </a:pPr>
            <a:endParaRPr lang="en-US" altLang="zh-TW"/>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ea typeface="新細明體" pitchFamily="18" charset="-120"/>
                <a:cs typeface="+mn-cs"/>
              </a:defRPr>
            </a:lvl1pPr>
          </a:lstStyle>
          <a:p>
            <a:pPr>
              <a:defRPr/>
            </a:pPr>
            <a:fld id="{AED3DD8D-8A10-40D9-B0CF-191CD9ED98B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50A7FFF-43DF-476C-89DD-ABEAFC421492}" type="slidenum">
              <a:rPr lang="en-US" altLang="zh-TW" smtClean="0">
                <a:ea typeface="新細明體"/>
                <a:cs typeface="新細明體"/>
              </a:rPr>
              <a:pPr/>
              <a:t>1</a:t>
            </a:fld>
            <a:endParaRPr lang="en-US" altLang="zh-TW" smtClean="0">
              <a:ea typeface="新細明體"/>
              <a:cs typeface="新細明體"/>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BB34E3C-6590-4A35-9031-53E3FB8C74D9}" type="slidenum">
              <a:rPr lang="en-US" altLang="zh-TW" smtClean="0">
                <a:ea typeface="新細明體"/>
                <a:cs typeface="新細明體"/>
              </a:rPr>
              <a:pPr/>
              <a:t>11</a:t>
            </a:fld>
            <a:endParaRPr lang="en-US" altLang="zh-TW" smtClean="0">
              <a:ea typeface="新細明體"/>
              <a:cs typeface="新細明體"/>
            </a:endParaRPr>
          </a:p>
        </p:txBody>
      </p:sp>
      <p:sp>
        <p:nvSpPr>
          <p:cNvPr id="32770" name="Rectangle 2"/>
          <p:cNvSpPr>
            <a:spLocks noGrp="1" noRot="1" noChangeAspect="1" noChangeArrowheads="1" noTextEdit="1"/>
          </p:cNvSpPr>
          <p:nvPr>
            <p:ph type="sldImg"/>
          </p:nvPr>
        </p:nvSpPr>
        <p:spPr>
          <a:xfrm>
            <a:off x="1144588" y="687388"/>
            <a:ext cx="4570412" cy="3427412"/>
          </a:xfrm>
          <a:ln/>
        </p:spPr>
      </p:sp>
      <p:sp>
        <p:nvSpPr>
          <p:cNvPr id="32771"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71EA3AFF-31A8-49BC-8F36-E3528CCA530A}" type="slidenum">
              <a:rPr lang="en-US" altLang="zh-TW" smtClean="0">
                <a:ea typeface="新細明體"/>
                <a:cs typeface="新細明體"/>
              </a:rPr>
              <a:pPr/>
              <a:t>12</a:t>
            </a:fld>
            <a:endParaRPr lang="en-US" altLang="zh-TW" smtClean="0">
              <a:ea typeface="新細明體"/>
              <a:cs typeface="新細明體"/>
            </a:endParaRPr>
          </a:p>
        </p:txBody>
      </p:sp>
      <p:sp>
        <p:nvSpPr>
          <p:cNvPr id="34818" name="Rectangle 2"/>
          <p:cNvSpPr>
            <a:spLocks noGrp="1" noRot="1" noChangeAspect="1" noChangeArrowheads="1" noTextEdit="1"/>
          </p:cNvSpPr>
          <p:nvPr>
            <p:ph type="sldImg"/>
          </p:nvPr>
        </p:nvSpPr>
        <p:spPr>
          <a:xfrm>
            <a:off x="1144588" y="687388"/>
            <a:ext cx="4570412" cy="3427412"/>
          </a:xfrm>
          <a:ln/>
        </p:spPr>
      </p:sp>
      <p:sp>
        <p:nvSpPr>
          <p:cNvPr id="34819"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0A0F399-C75B-43A3-B9C7-5F45C3BE594C}" type="slidenum">
              <a:rPr lang="en-US" altLang="zh-TW" smtClean="0">
                <a:ea typeface="新細明體"/>
                <a:cs typeface="新細明體"/>
              </a:rPr>
              <a:pPr/>
              <a:t>13</a:t>
            </a:fld>
            <a:endParaRPr lang="en-US" altLang="zh-TW" smtClean="0">
              <a:ea typeface="新細明體"/>
              <a:cs typeface="新細明體"/>
            </a:endParaRPr>
          </a:p>
        </p:txBody>
      </p:sp>
      <p:sp>
        <p:nvSpPr>
          <p:cNvPr id="36866" name="Rectangle 2"/>
          <p:cNvSpPr>
            <a:spLocks noGrp="1" noRot="1" noChangeAspect="1" noChangeArrowheads="1" noTextEdit="1"/>
          </p:cNvSpPr>
          <p:nvPr>
            <p:ph type="sldImg"/>
          </p:nvPr>
        </p:nvSpPr>
        <p:spPr>
          <a:xfrm>
            <a:off x="1144588" y="687388"/>
            <a:ext cx="4570412" cy="3427412"/>
          </a:xfrm>
          <a:ln/>
        </p:spPr>
      </p:sp>
      <p:sp>
        <p:nvSpPr>
          <p:cNvPr id="36867"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B07F22F7-9440-4BAA-AE82-A395E54E13AB}" type="slidenum">
              <a:rPr lang="en-US" altLang="zh-TW" smtClean="0">
                <a:ea typeface="新細明體"/>
                <a:cs typeface="新細明體"/>
              </a:rPr>
              <a:pPr/>
              <a:t>21</a:t>
            </a:fld>
            <a:endParaRPr lang="en-US" altLang="zh-TW" smtClean="0">
              <a:ea typeface="新細明體"/>
              <a:cs typeface="新細明體"/>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AFF144-CFFB-4A0E-AD0C-1718075C6E80}" type="slidenum">
              <a:rPr lang="en-US" altLang="zh-TW" smtClean="0">
                <a:ea typeface="新細明體"/>
                <a:cs typeface="新細明體"/>
              </a:rPr>
              <a:pPr/>
              <a:t>22</a:t>
            </a:fld>
            <a:endParaRPr lang="en-US" altLang="zh-TW" smtClean="0">
              <a:ea typeface="新細明體"/>
              <a:cs typeface="新細明體"/>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22A37F4-E49C-420C-A7EC-50BC51F7970C}" type="slidenum">
              <a:rPr lang="en-US" altLang="zh-TW" smtClean="0">
                <a:ea typeface="新細明體"/>
                <a:cs typeface="新細明體"/>
              </a:rPr>
              <a:pPr/>
              <a:t>26</a:t>
            </a:fld>
            <a:endParaRPr lang="en-US" altLang="zh-TW" smtClean="0">
              <a:ea typeface="新細明體"/>
              <a:cs typeface="新細明體"/>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7"/>
          <p:cNvSpPr>
            <a:spLocks noGrp="1" noChangeArrowheads="1"/>
          </p:cNvSpPr>
          <p:nvPr>
            <p:ph type="sldNum" sz="quarter" idx="5"/>
          </p:nvPr>
        </p:nvSpPr>
        <p:spPr>
          <a:noFill/>
        </p:spPr>
        <p:txBody>
          <a:bodyPr/>
          <a:lstStyle/>
          <a:p>
            <a:fld id="{BA72B1A7-A982-43BD-B104-D4854846C6E4}" type="slidenum">
              <a:rPr lang="en-US" altLang="zh-TW" smtClean="0">
                <a:ea typeface="新細明體"/>
                <a:cs typeface="新細明體"/>
              </a:rPr>
              <a:pPr/>
              <a:t>34</a:t>
            </a:fld>
            <a:endParaRPr lang="en-US" altLang="zh-TW" smtClean="0">
              <a:ea typeface="新細明體"/>
              <a:cs typeface="新細明體"/>
            </a:endParaRPr>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7"/>
          <p:cNvSpPr>
            <a:spLocks noGrp="1" noChangeArrowheads="1"/>
          </p:cNvSpPr>
          <p:nvPr>
            <p:ph type="sldNum" sz="quarter" idx="5"/>
          </p:nvPr>
        </p:nvSpPr>
        <p:spPr>
          <a:noFill/>
        </p:spPr>
        <p:txBody>
          <a:bodyPr/>
          <a:lstStyle/>
          <a:p>
            <a:fld id="{18AE3C32-FDE6-4B92-B339-76E31B49875B}" type="slidenum">
              <a:rPr lang="en-US" altLang="zh-TW" smtClean="0">
                <a:ea typeface="新細明體"/>
                <a:cs typeface="新細明體"/>
              </a:rPr>
              <a:pPr/>
              <a:t>35</a:t>
            </a:fld>
            <a:endParaRPr lang="en-US" altLang="zh-TW" smtClean="0">
              <a:ea typeface="新細明體"/>
              <a:cs typeface="新細明體"/>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p:spPr>
        <p:txBody>
          <a:bodyPr/>
          <a:lstStyle/>
          <a:p>
            <a:fld id="{5603B660-2211-413D-B6F4-76380C3F25A0}" type="slidenum">
              <a:rPr lang="en-US" altLang="zh-TW" smtClean="0">
                <a:ea typeface="新細明體"/>
                <a:cs typeface="新細明體"/>
              </a:rPr>
              <a:pPr/>
              <a:t>37</a:t>
            </a:fld>
            <a:endParaRPr lang="en-US" altLang="zh-TW" smtClean="0">
              <a:ea typeface="新細明體"/>
              <a:cs typeface="新細明體"/>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7"/>
          <p:cNvSpPr>
            <a:spLocks noGrp="1" noChangeArrowheads="1"/>
          </p:cNvSpPr>
          <p:nvPr>
            <p:ph type="sldNum" sz="quarter" idx="5"/>
          </p:nvPr>
        </p:nvSpPr>
        <p:spPr>
          <a:noFill/>
        </p:spPr>
        <p:txBody>
          <a:bodyPr/>
          <a:lstStyle/>
          <a:p>
            <a:fld id="{59107248-E729-4A90-AF2A-B818ACAF0CF8}" type="slidenum">
              <a:rPr lang="en-US" altLang="zh-TW" smtClean="0">
                <a:ea typeface="新細明體"/>
                <a:cs typeface="新細明體"/>
              </a:rPr>
              <a:pPr/>
              <a:t>38</a:t>
            </a:fld>
            <a:endParaRPr lang="en-US" altLang="zh-TW" smtClean="0">
              <a:ea typeface="新細明體"/>
              <a:cs typeface="新細明體"/>
            </a:endParaRPr>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7"/>
          <p:cNvSpPr>
            <a:spLocks noGrp="1" noChangeArrowheads="1"/>
          </p:cNvSpPr>
          <p:nvPr>
            <p:ph type="sldNum" sz="quarter" idx="5"/>
          </p:nvPr>
        </p:nvSpPr>
        <p:spPr>
          <a:noFill/>
        </p:spPr>
        <p:txBody>
          <a:bodyPr/>
          <a:lstStyle/>
          <a:p>
            <a:fld id="{1E3195A0-7607-4724-A336-CFB9C1694E6E}" type="slidenum">
              <a:rPr lang="en-US" altLang="zh-TW" smtClean="0">
                <a:ea typeface="新細明體"/>
                <a:cs typeface="新細明體"/>
              </a:rPr>
              <a:pPr/>
              <a:t>42</a:t>
            </a:fld>
            <a:endParaRPr lang="en-US" altLang="zh-TW" smtClean="0">
              <a:ea typeface="新細明體"/>
              <a:cs typeface="新細明體"/>
            </a:endParaRPr>
          </a:p>
        </p:txBody>
      </p:sp>
      <p:sp>
        <p:nvSpPr>
          <p:cNvPr id="519170" name="Rectangle 2"/>
          <p:cNvSpPr>
            <a:spLocks noGrp="1" noRot="1" noChangeAspect="1" noChangeArrowheads="1" noTextEdit="1"/>
          </p:cNvSpPr>
          <p:nvPr>
            <p:ph type="sldImg"/>
          </p:nvPr>
        </p:nvSpPr>
        <p:spPr>
          <a:xfrm>
            <a:off x="1144588" y="687388"/>
            <a:ext cx="4570412" cy="3427412"/>
          </a:xfrm>
          <a:ln/>
        </p:spPr>
      </p:sp>
      <p:sp>
        <p:nvSpPr>
          <p:cNvPr id="519171"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p:spPr>
        <p:txBody>
          <a:bodyPr/>
          <a:lstStyle/>
          <a:p>
            <a:fld id="{7CED4350-9944-4093-A1F3-F93800158060}" type="slidenum">
              <a:rPr lang="en-US" altLang="zh-TW" smtClean="0">
                <a:ea typeface="新細明體"/>
                <a:cs typeface="新細明體"/>
              </a:rPr>
              <a:pPr/>
              <a:t>44</a:t>
            </a:fld>
            <a:endParaRPr lang="en-US" altLang="zh-TW" smtClean="0">
              <a:ea typeface="新細明體"/>
              <a:cs typeface="新細明體"/>
            </a:endParaRPr>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a:noFill/>
          <a:ln/>
        </p:spPr>
        <p:txBody>
          <a:bodyPr/>
          <a:lstStyle/>
          <a:p>
            <a:pPr eaLnBrk="1" hangingPunct="1"/>
            <a:endParaRPr lang="en-US" smtClean="0">
              <a:ea typeface="新細明體"/>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E4FFFA9A-C2C4-474D-9F47-4043FEA04F4E}" type="slidenum">
              <a:rPr lang="en-US" altLang="zh-TW" smtClean="0">
                <a:ea typeface="新細明體"/>
                <a:cs typeface="新細明體"/>
              </a:rPr>
              <a:pPr/>
              <a:t>7</a:t>
            </a:fld>
            <a:endParaRPr lang="en-US" altLang="zh-TW" smtClean="0">
              <a:ea typeface="新細明體"/>
              <a:cs typeface="新細明體"/>
            </a:endParaRPr>
          </a:p>
        </p:txBody>
      </p:sp>
      <p:sp>
        <p:nvSpPr>
          <p:cNvPr id="26626" name="Rectangle 2"/>
          <p:cNvSpPr>
            <a:spLocks noGrp="1" noRot="1" noChangeAspect="1" noChangeArrowheads="1" noTextEdit="1"/>
          </p:cNvSpPr>
          <p:nvPr>
            <p:ph type="sldImg"/>
          </p:nvPr>
        </p:nvSpPr>
        <p:spPr>
          <a:xfrm>
            <a:off x="1144588" y="687388"/>
            <a:ext cx="4570412" cy="3427412"/>
          </a:xfrm>
          <a:ln/>
        </p:spPr>
      </p:sp>
      <p:sp>
        <p:nvSpPr>
          <p:cNvPr id="26627"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E0FCF32-4A47-4002-8FAB-78908F081E0E}" type="slidenum">
              <a:rPr lang="en-US" altLang="zh-TW" smtClean="0">
                <a:ea typeface="新細明體"/>
                <a:cs typeface="新細明體"/>
              </a:rPr>
              <a:pPr/>
              <a:t>8</a:t>
            </a:fld>
            <a:endParaRPr lang="en-US" altLang="zh-TW" smtClean="0">
              <a:ea typeface="新細明體"/>
              <a:cs typeface="新細明體"/>
            </a:endParaRPr>
          </a:p>
        </p:txBody>
      </p:sp>
      <p:sp>
        <p:nvSpPr>
          <p:cNvPr id="28674" name="Rectangle 2"/>
          <p:cNvSpPr>
            <a:spLocks noGrp="1" noRot="1" noChangeAspect="1" noChangeArrowheads="1" noTextEdit="1"/>
          </p:cNvSpPr>
          <p:nvPr>
            <p:ph type="sldImg"/>
          </p:nvPr>
        </p:nvSpPr>
        <p:spPr>
          <a:xfrm>
            <a:off x="1144588" y="687388"/>
            <a:ext cx="4570412" cy="3427412"/>
          </a:xfrm>
          <a:ln/>
        </p:spPr>
      </p:sp>
      <p:sp>
        <p:nvSpPr>
          <p:cNvPr id="28675" name="Rectangle 3"/>
          <p:cNvSpPr>
            <a:spLocks noGrp="1" noChangeArrowheads="1"/>
          </p:cNvSpPr>
          <p:nvPr>
            <p:ph type="body" idx="1"/>
          </p:nvPr>
        </p:nvSpPr>
        <p:spPr>
          <a:xfrm>
            <a:off x="685800" y="4343400"/>
            <a:ext cx="5486400" cy="4113213"/>
          </a:xfrm>
          <a:noFill/>
          <a:ln/>
        </p:spPr>
        <p:txBody>
          <a:bodyPr/>
          <a:lstStyle/>
          <a:p>
            <a:pPr eaLnBrk="1" hangingPunct="1"/>
            <a:endParaRPr lang="en-US" smtClean="0">
              <a:ea typeface="新細明體"/>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a:noFill/>
          <a:ln/>
        </p:spPr>
        <p:txBody>
          <a:bodyPr/>
          <a:lstStyle/>
          <a:p>
            <a:endParaRPr lang="en-US" smtClean="0">
              <a:ea typeface="新細明體"/>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79388" y="1341438"/>
            <a:ext cx="8812212" cy="2520950"/>
            <a:chOff x="792" y="1872"/>
            <a:chExt cx="4176" cy="528"/>
          </a:xfrm>
        </p:grpSpPr>
        <p:sp>
          <p:nvSpPr>
            <p:cNvPr id="5" name="Rectangle 3"/>
            <p:cNvSpPr>
              <a:spLocks noChangeArrowheads="1"/>
            </p:cNvSpPr>
            <p:nvPr/>
          </p:nvSpPr>
          <p:spPr bwMode="auto">
            <a:xfrm>
              <a:off x="792" y="1927"/>
              <a:ext cx="4176" cy="396"/>
            </a:xfrm>
            <a:prstGeom prst="rect">
              <a:avLst/>
            </a:prstGeom>
            <a:noFill/>
            <a:ln w="38100">
              <a:solidFill>
                <a:srgbClr val="B90337"/>
              </a:solidFill>
              <a:miter lim="800000"/>
              <a:headEnd/>
              <a:tailEnd/>
            </a:ln>
            <a:effectLst/>
          </p:spPr>
          <p:txBody>
            <a:bodyPr wrap="none" anchor="ctr"/>
            <a:lstStyle/>
            <a:p>
              <a:pPr algn="ctr">
                <a:defRPr/>
              </a:pPr>
              <a:endParaRPr lang="en-US">
                <a:ea typeface="굴림" pitchFamily="34" charset="-127"/>
                <a:cs typeface="+mn-cs"/>
              </a:endParaRPr>
            </a:p>
          </p:txBody>
        </p:sp>
        <p:sp>
          <p:nvSpPr>
            <p:cNvPr id="6" name="Rectangle 4"/>
            <p:cNvSpPr>
              <a:spLocks noChangeArrowheads="1"/>
            </p:cNvSpPr>
            <p:nvPr/>
          </p:nvSpPr>
          <p:spPr bwMode="white">
            <a:xfrm>
              <a:off x="1008" y="1872"/>
              <a:ext cx="3744" cy="528"/>
            </a:xfrm>
            <a:prstGeom prst="rect">
              <a:avLst/>
            </a:prstGeom>
            <a:solidFill>
              <a:schemeClr val="bg1"/>
            </a:solidFill>
            <a:ln w="9525">
              <a:noFill/>
              <a:miter lim="800000"/>
              <a:headEnd/>
              <a:tailEnd/>
            </a:ln>
            <a:effectLst/>
          </p:spPr>
          <p:txBody>
            <a:bodyPr wrap="none" anchor="ctr"/>
            <a:lstStyle/>
            <a:p>
              <a:pPr algn="ctr">
                <a:defRPr/>
              </a:pPr>
              <a:endParaRPr lang="en-US">
                <a:ea typeface="굴림" pitchFamily="34" charset="-127"/>
                <a:cs typeface="+mn-cs"/>
              </a:endParaRPr>
            </a:p>
          </p:txBody>
        </p:sp>
      </p:grpSp>
      <p:sp>
        <p:nvSpPr>
          <p:cNvPr id="7" name="Rectangle 5"/>
          <p:cNvSpPr>
            <a:spLocks noChangeArrowheads="1"/>
          </p:cNvSpPr>
          <p:nvPr/>
        </p:nvSpPr>
        <p:spPr bwMode="auto">
          <a:xfrm>
            <a:off x="0" y="0"/>
            <a:ext cx="9144000" cy="914400"/>
          </a:xfrm>
          <a:prstGeom prst="rect">
            <a:avLst/>
          </a:prstGeom>
          <a:solidFill>
            <a:srgbClr val="8000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8" name="Rectangle 8"/>
          <p:cNvSpPr>
            <a:spLocks noChangeArrowheads="1"/>
          </p:cNvSpPr>
          <p:nvPr/>
        </p:nvSpPr>
        <p:spPr bwMode="white">
          <a:xfrm>
            <a:off x="1285875" y="260350"/>
            <a:ext cx="7858125" cy="914400"/>
          </a:xfrm>
          <a:prstGeom prst="rect">
            <a:avLst/>
          </a:prstGeom>
          <a:noFill/>
          <a:ln w="9525">
            <a:noFill/>
            <a:miter lim="800000"/>
            <a:headEnd/>
            <a:tailEnd/>
          </a:ln>
          <a:effectLst/>
        </p:spPr>
        <p:txBody>
          <a:bodyPr/>
          <a:lstStyle/>
          <a:p>
            <a:pPr algn="r">
              <a:spcBef>
                <a:spcPct val="20000"/>
              </a:spcBef>
              <a:buClr>
                <a:schemeClr val="accent1"/>
              </a:buClr>
              <a:buSzPct val="75000"/>
              <a:buFont typeface="Wingdings" pitchFamily="2" charset="2"/>
              <a:buNone/>
              <a:defRPr/>
            </a:pPr>
            <a:r>
              <a:rPr lang="en-US" altLang="ko-KR" sz="4800" b="1" i="1">
                <a:solidFill>
                  <a:srgbClr val="FFCC00"/>
                </a:solidFill>
                <a:latin typeface="Arial Black" pitchFamily="34" charset="0"/>
                <a:ea typeface="굴림" pitchFamily="34" charset="-127"/>
                <a:cs typeface="+mn-cs"/>
              </a:rPr>
              <a:t>U of Minnesota</a:t>
            </a:r>
          </a:p>
        </p:txBody>
      </p:sp>
      <p:sp>
        <p:nvSpPr>
          <p:cNvPr id="9" name="Rectangle 9"/>
          <p:cNvSpPr>
            <a:spLocks noChangeArrowheads="1"/>
          </p:cNvSpPr>
          <p:nvPr/>
        </p:nvSpPr>
        <p:spPr bwMode="auto">
          <a:xfrm>
            <a:off x="0" y="6540500"/>
            <a:ext cx="9144000" cy="317500"/>
          </a:xfrm>
          <a:prstGeom prst="rect">
            <a:avLst/>
          </a:prstGeom>
          <a:solidFill>
            <a:srgbClr val="8000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220166" name="Rectangle 6"/>
          <p:cNvSpPr>
            <a:spLocks noGrp="1" noChangeArrowheads="1"/>
          </p:cNvSpPr>
          <p:nvPr>
            <p:ph type="ctrTitle"/>
          </p:nvPr>
        </p:nvSpPr>
        <p:spPr>
          <a:xfrm>
            <a:off x="1600200" y="2133600"/>
            <a:ext cx="5943600" cy="1295400"/>
          </a:xfrm>
        </p:spPr>
        <p:txBody>
          <a:bodyPr/>
          <a:lstStyle>
            <a:lvl1pPr algn="ctr">
              <a:defRPr sz="3600"/>
            </a:lvl1pPr>
          </a:lstStyle>
          <a:p>
            <a:r>
              <a:rPr lang="en-US" altLang="ko-KR"/>
              <a:t>Introduction to </a:t>
            </a:r>
          </a:p>
        </p:txBody>
      </p:sp>
      <p:sp>
        <p:nvSpPr>
          <p:cNvPr id="220167" name="Rectangle 7"/>
          <p:cNvSpPr>
            <a:spLocks noGrp="1" noChangeArrowheads="1"/>
          </p:cNvSpPr>
          <p:nvPr>
            <p:ph type="subTitle" idx="1"/>
          </p:nvPr>
        </p:nvSpPr>
        <p:spPr>
          <a:xfrm>
            <a:off x="914400" y="4140200"/>
            <a:ext cx="7315200" cy="1371600"/>
          </a:xfrm>
        </p:spPr>
        <p:txBody>
          <a:bodyPr/>
          <a:lstStyle>
            <a:lvl1pPr marL="0" indent="0" algn="ctr">
              <a:buFont typeface="Wingdings" pitchFamily="2" charset="2"/>
              <a:buNone/>
              <a:defRPr sz="2200" b="0">
                <a:solidFill>
                  <a:srgbClr val="B90337"/>
                </a:solidFill>
              </a:defRPr>
            </a:lvl1pPr>
          </a:lstStyle>
          <a:p>
            <a:r>
              <a:rPr lang="en-US" altLang="ko-KR"/>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5"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6"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7"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8"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9"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10"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1"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3"/>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3" name="Slide Number Placeholder 4"/>
          <p:cNvSpPr>
            <a:spLocks noGrp="1"/>
          </p:cNvSpPr>
          <p:nvPr>
            <p:ph type="sldNum" sz="quarter" idx="11"/>
          </p:nvPr>
        </p:nvSpPr>
        <p:spPr/>
        <p:txBody>
          <a:bodyPr/>
          <a:lstStyle>
            <a:lvl1pPr>
              <a:defRPr/>
            </a:lvl1pPr>
          </a:lstStyle>
          <a:p>
            <a:pPr>
              <a:defRPr/>
            </a:pPr>
            <a:fld id="{15842924-339B-4491-AD9D-4014EC21C18D}" type="slidenum">
              <a:rPr lang="ko-KR" altLang="en-US"/>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7150"/>
            <a:ext cx="20383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7150"/>
            <a:ext cx="5962650"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630430D9-6F84-4953-80EB-A0B4B62E71D9}" type="slidenum">
              <a:rPr lang="ko-KR" altLang="en-US"/>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7010400" cy="923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125538"/>
            <a:ext cx="4000500" cy="5351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25538"/>
            <a:ext cx="4000500" cy="2598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76675"/>
            <a:ext cx="4000500" cy="260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pPr>
              <a:defRPr/>
            </a:pPr>
            <a:fld id="{78D1CB3C-5CB9-4209-B5C8-B0217FFBDAD4}"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7010400" cy="923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125538"/>
            <a:ext cx="4000500" cy="5351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25538"/>
            <a:ext cx="4000500" cy="5351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3A3A712-C880-47DD-A3E2-675361912C47}"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91C9A57F-5C78-4377-81C1-5195AA73F342}" type="slidenum">
              <a:rPr lang="ko-KR" altLang="en-US"/>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7DC1BA3C-AE62-492D-A9C3-B8B9B26BF28C}" type="slidenum">
              <a:rPr lang="ko-KR" altLang="en-US"/>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6"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7"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8"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9"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0"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11"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2"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25538"/>
            <a:ext cx="4000500" cy="5351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25538"/>
            <a:ext cx="4000500" cy="5351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4" name="Slide Number Placeholder 5"/>
          <p:cNvSpPr>
            <a:spLocks noGrp="1"/>
          </p:cNvSpPr>
          <p:nvPr>
            <p:ph type="sldNum" sz="quarter" idx="11"/>
          </p:nvPr>
        </p:nvSpPr>
        <p:spPr/>
        <p:txBody>
          <a:bodyPr/>
          <a:lstStyle>
            <a:lvl1pPr>
              <a:defRPr/>
            </a:lvl1pPr>
          </a:lstStyle>
          <a:p>
            <a:pPr>
              <a:defRPr/>
            </a:pPr>
            <a:fld id="{93966479-97BB-4D54-A30D-69108891000F}" type="slidenum">
              <a:rPr lang="ko-KR" altLang="en-US"/>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8"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9"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10"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1"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2"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13"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4"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6"/>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6" name="Slide Number Placeholder 7"/>
          <p:cNvSpPr>
            <a:spLocks noGrp="1"/>
          </p:cNvSpPr>
          <p:nvPr>
            <p:ph type="sldNum" sz="quarter" idx="11"/>
          </p:nvPr>
        </p:nvSpPr>
        <p:spPr/>
        <p:txBody>
          <a:bodyPr/>
          <a:lstStyle>
            <a:lvl1pPr>
              <a:defRPr/>
            </a:lvl1pPr>
          </a:lstStyle>
          <a:p>
            <a:pPr>
              <a:defRPr/>
            </a:pPr>
            <a:fld id="{66811963-977C-46AC-AE0D-70516AE48F25}" type="slidenum">
              <a:rPr lang="ko-KR" altLang="en-US"/>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4"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5"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6"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7"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8"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9"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0"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Footer Placeholder 2"/>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2" name="Slide Number Placeholder 3"/>
          <p:cNvSpPr>
            <a:spLocks noGrp="1"/>
          </p:cNvSpPr>
          <p:nvPr>
            <p:ph type="sldNum" sz="quarter" idx="11"/>
          </p:nvPr>
        </p:nvSpPr>
        <p:spPr/>
        <p:txBody>
          <a:bodyPr/>
          <a:lstStyle>
            <a:lvl1pPr>
              <a:defRPr/>
            </a:lvl1pPr>
          </a:lstStyle>
          <a:p>
            <a:pPr>
              <a:defRPr/>
            </a:pPr>
            <a:fld id="{FFA0B005-0785-4D5E-BED2-6971EFC08DA9}" type="slidenum">
              <a:rPr lang="ko-KR" altLang="en-US"/>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3"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4"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5"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6"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7"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8"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9"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10" name="Footer Placeholder 1"/>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1" name="Slide Number Placeholder 2"/>
          <p:cNvSpPr>
            <a:spLocks noGrp="1"/>
          </p:cNvSpPr>
          <p:nvPr>
            <p:ph type="sldNum" sz="quarter" idx="11"/>
          </p:nvPr>
        </p:nvSpPr>
        <p:spPr/>
        <p:txBody>
          <a:bodyPr/>
          <a:lstStyle>
            <a:lvl1pPr>
              <a:defRPr/>
            </a:lvl1pPr>
          </a:lstStyle>
          <a:p>
            <a:pPr>
              <a:defRPr/>
            </a:pPr>
            <a:fld id="{4EE0730C-6730-4FC6-98C1-7B18397CA7BA}" type="slidenum">
              <a:rPr lang="ko-KR" altLang="en-US"/>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6"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7"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8"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9"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0"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11"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2"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4"/>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4" name="Slide Number Placeholder 5"/>
          <p:cNvSpPr>
            <a:spLocks noGrp="1"/>
          </p:cNvSpPr>
          <p:nvPr>
            <p:ph type="sldNum" sz="quarter" idx="11"/>
          </p:nvPr>
        </p:nvSpPr>
        <p:spPr/>
        <p:txBody>
          <a:bodyPr/>
          <a:lstStyle>
            <a:lvl1pPr>
              <a:defRPr/>
            </a:lvl1pPr>
          </a:lstStyle>
          <a:p>
            <a:pPr>
              <a:defRPr/>
            </a:pPr>
            <a:fld id="{33C14001-98BA-4E2D-B0AE-696DEF1FE697}" type="slidenum">
              <a:rPr lang="ko-KR" altLang="en-US"/>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6" name="Rectangle 3"/>
          <p:cNvSpPr>
            <a:spLocks noChangeArrowheads="1"/>
          </p:cNvSpPr>
          <p:nvPr/>
        </p:nvSpPr>
        <p:spPr bwMode="auto">
          <a:xfrm>
            <a:off x="0" y="6540500"/>
            <a:ext cx="9144000" cy="31750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7"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8" name="Rectangle 5"/>
          <p:cNvSpPr>
            <a:spLocks noChangeArrowheads="1"/>
          </p:cNvSpPr>
          <p:nvPr/>
        </p:nvSpPr>
        <p:spPr bwMode="auto">
          <a:xfrm>
            <a:off x="8077200" y="274638"/>
            <a:ext cx="838200" cy="819150"/>
          </a:xfrm>
          <a:prstGeom prst="rect">
            <a:avLst/>
          </a:prstGeom>
          <a:solidFill>
            <a:srgbClr val="B90337"/>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9"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0"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pic>
        <p:nvPicPr>
          <p:cNvPr id="11" name="Picture 14" descr="Picture1"/>
          <p:cNvPicPr>
            <a:picLocks noChangeAspect="1" noChangeArrowheads="1"/>
          </p:cNvPicPr>
          <p:nvPr userDrawn="1"/>
        </p:nvPicPr>
        <p:blipFill>
          <a:blip r:embed="rId2" cstate="print"/>
          <a:srcRect/>
          <a:stretch>
            <a:fillRect/>
          </a:stretch>
        </p:blipFill>
        <p:spPr bwMode="auto">
          <a:xfrm>
            <a:off x="7797800" y="546100"/>
            <a:ext cx="858838" cy="596900"/>
          </a:xfrm>
          <a:prstGeom prst="rect">
            <a:avLst/>
          </a:prstGeom>
          <a:noFill/>
          <a:ln w="9525">
            <a:noFill/>
            <a:miter lim="800000"/>
            <a:headEnd/>
            <a:tailEnd/>
          </a:ln>
        </p:spPr>
      </p:pic>
      <p:sp>
        <p:nvSpPr>
          <p:cNvPr id="12"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a:solidFill>
                  <a:srgbClr val="C00000"/>
                </a:solidFill>
                <a:ea typeface="굴림" pitchFamily="34" charset="-127"/>
                <a:cs typeface="+mn-cs"/>
              </a:rPr>
              <a:t>Mohamed </a:t>
            </a:r>
            <a:r>
              <a:rPr lang="en-US" sz="1400" b="1" dirty="0" err="1">
                <a:solidFill>
                  <a:srgbClr val="C00000"/>
                </a:solidFill>
                <a:ea typeface="굴림" pitchFamily="34" charset="-127"/>
                <a:cs typeface="+mn-cs"/>
              </a:rPr>
              <a:t>Mokbel</a:t>
            </a:r>
            <a:endParaRPr lang="en-US" sz="1400" b="1" dirty="0">
              <a:solidFill>
                <a:srgbClr val="C00000"/>
              </a:solidFill>
              <a:ea typeface="굴림" pitchFamily="34" charset="-127"/>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4"/>
          <p:cNvSpPr>
            <a:spLocks noGrp="1"/>
          </p:cNvSpPr>
          <p:nvPr>
            <p:ph type="ftr" sz="quarter" idx="10"/>
          </p:nvPr>
        </p:nvSpPr>
        <p:spPr>
          <a:xfrm>
            <a:off x="0" y="6553200"/>
            <a:ext cx="1981200" cy="139700"/>
          </a:xfrm>
          <a:prstGeom prst="rect">
            <a:avLst/>
          </a:prstGeom>
        </p:spPr>
        <p:txBody>
          <a:bodyPr/>
          <a:lstStyle>
            <a:lvl1pPr algn="ctr">
              <a:defRPr>
                <a:ea typeface="굴림" pitchFamily="34" charset="-127"/>
                <a:cs typeface="+mn-cs"/>
              </a:defRPr>
            </a:lvl1pPr>
          </a:lstStyle>
          <a:p>
            <a:pPr>
              <a:defRPr/>
            </a:pPr>
            <a:endParaRPr lang="en-US" altLang="ko-KR"/>
          </a:p>
        </p:txBody>
      </p:sp>
      <p:sp>
        <p:nvSpPr>
          <p:cNvPr id="14" name="Slide Number Placeholder 5"/>
          <p:cNvSpPr>
            <a:spLocks noGrp="1"/>
          </p:cNvSpPr>
          <p:nvPr>
            <p:ph type="sldNum" sz="quarter" idx="11"/>
          </p:nvPr>
        </p:nvSpPr>
        <p:spPr/>
        <p:txBody>
          <a:bodyPr/>
          <a:lstStyle>
            <a:lvl1pPr>
              <a:defRPr/>
            </a:lvl1pPr>
          </a:lstStyle>
          <a:p>
            <a:pPr>
              <a:defRPr/>
            </a:pPr>
            <a:fld id="{9D3AE295-1BC2-47F4-B5EE-CC180D8940A5}" type="slidenum">
              <a:rPr lang="ko-KR" altLang="en-US"/>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Line 2"/>
          <p:cNvSpPr>
            <a:spLocks noChangeShapeType="1"/>
          </p:cNvSpPr>
          <p:nvPr/>
        </p:nvSpPr>
        <p:spPr bwMode="ltGray">
          <a:xfrm>
            <a:off x="533400" y="1055688"/>
            <a:ext cx="7239000" cy="0"/>
          </a:xfrm>
          <a:prstGeom prst="line">
            <a:avLst/>
          </a:prstGeom>
          <a:noFill/>
          <a:ln w="28575">
            <a:solidFill>
              <a:schemeClr val="accent2"/>
            </a:solidFill>
            <a:round/>
            <a:headEnd/>
            <a:tailEnd/>
          </a:ln>
          <a:effectLst/>
        </p:spPr>
        <p:txBody>
          <a:bodyPr/>
          <a:lstStyle/>
          <a:p>
            <a:pPr algn="ctr">
              <a:defRPr/>
            </a:pPr>
            <a:endParaRPr lang="en-US">
              <a:ea typeface="굴림" pitchFamily="34" charset="-127"/>
              <a:cs typeface="+mn-cs"/>
            </a:endParaRPr>
          </a:p>
        </p:txBody>
      </p:sp>
      <p:sp>
        <p:nvSpPr>
          <p:cNvPr id="219139" name="Rectangle 3"/>
          <p:cNvSpPr>
            <a:spLocks noChangeArrowheads="1"/>
          </p:cNvSpPr>
          <p:nvPr/>
        </p:nvSpPr>
        <p:spPr bwMode="auto">
          <a:xfrm>
            <a:off x="0" y="6540500"/>
            <a:ext cx="9144000" cy="317500"/>
          </a:xfrm>
          <a:prstGeom prst="rect">
            <a:avLst/>
          </a:prstGeom>
          <a:solidFill>
            <a:srgbClr val="8000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219140" name="Rectangle 4"/>
          <p:cNvSpPr>
            <a:spLocks noChangeArrowheads="1"/>
          </p:cNvSpPr>
          <p:nvPr/>
        </p:nvSpPr>
        <p:spPr bwMode="auto">
          <a:xfrm>
            <a:off x="0" y="6540500"/>
            <a:ext cx="1998663" cy="304800"/>
          </a:xfrm>
          <a:prstGeom prst="rect">
            <a:avLst/>
          </a:prstGeom>
          <a:solidFill>
            <a:srgbClr val="FFCC00"/>
          </a:solidFill>
          <a:ln w="9525">
            <a:noFill/>
            <a:miter lim="800000"/>
            <a:headEnd/>
            <a:tailEnd/>
          </a:ln>
          <a:effectLst/>
        </p:spPr>
        <p:txBody>
          <a:bodyPr wrap="none" anchor="ctr"/>
          <a:lstStyle/>
          <a:p>
            <a:pPr algn="ctr">
              <a:defRPr/>
            </a:pPr>
            <a:endParaRPr lang="en-US" sz="1200" b="1">
              <a:solidFill>
                <a:srgbClr val="B90337"/>
              </a:solidFill>
              <a:ea typeface="굴림" pitchFamily="34" charset="-127"/>
              <a:cs typeface="+mn-cs"/>
            </a:endParaRPr>
          </a:p>
        </p:txBody>
      </p:sp>
      <p:sp>
        <p:nvSpPr>
          <p:cNvPr id="219141" name="Rectangle 5"/>
          <p:cNvSpPr>
            <a:spLocks noChangeArrowheads="1"/>
          </p:cNvSpPr>
          <p:nvPr/>
        </p:nvSpPr>
        <p:spPr bwMode="auto">
          <a:xfrm>
            <a:off x="8077200" y="274638"/>
            <a:ext cx="838200" cy="819150"/>
          </a:xfrm>
          <a:prstGeom prst="rect">
            <a:avLst/>
          </a:prstGeom>
          <a:solidFill>
            <a:srgbClr val="8000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219142" name="Rectangle 6"/>
          <p:cNvSpPr>
            <a:spLocks noChangeArrowheads="1"/>
          </p:cNvSpPr>
          <p:nvPr/>
        </p:nvSpPr>
        <p:spPr bwMode="auto">
          <a:xfrm>
            <a:off x="7734300" y="427038"/>
            <a:ext cx="990600" cy="914400"/>
          </a:xfrm>
          <a:prstGeom prst="rect">
            <a:avLst/>
          </a:prstGeom>
          <a:solidFill>
            <a:srgbClr val="FFCC00"/>
          </a:solidFill>
          <a:ln w="9525">
            <a:noFill/>
            <a:miter lim="800000"/>
            <a:headEnd/>
            <a:tailEnd/>
          </a:ln>
          <a:effectLst/>
        </p:spPr>
        <p:txBody>
          <a:bodyPr wrap="none" anchor="ctr"/>
          <a:lstStyle/>
          <a:p>
            <a:pPr algn="ctr">
              <a:defRPr/>
            </a:pPr>
            <a:endParaRPr lang="en-US">
              <a:ea typeface="굴림" pitchFamily="34" charset="-127"/>
              <a:cs typeface="+mn-cs"/>
            </a:endParaRPr>
          </a:p>
        </p:txBody>
      </p:sp>
      <p:sp>
        <p:nvSpPr>
          <p:cNvPr id="1031" name="Rectangle 7"/>
          <p:cNvSpPr>
            <a:spLocks noGrp="1" noChangeArrowheads="1"/>
          </p:cNvSpPr>
          <p:nvPr>
            <p:ph type="body" idx="1"/>
          </p:nvPr>
        </p:nvSpPr>
        <p:spPr bwMode="auto">
          <a:xfrm>
            <a:off x="533400" y="1125538"/>
            <a:ext cx="8153400" cy="5351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smtClean="0"/>
              <a:t>Click to edit Master text styles</a:t>
            </a:r>
          </a:p>
          <a:p>
            <a:pPr lvl="1"/>
            <a:r>
              <a:rPr lang="en-US" altLang="ko-KR" dirty="0" smtClean="0"/>
              <a:t> 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219146" name="Rectangle 10"/>
          <p:cNvSpPr>
            <a:spLocks noGrp="1" noChangeArrowheads="1"/>
          </p:cNvSpPr>
          <p:nvPr>
            <p:ph type="title"/>
          </p:nvPr>
        </p:nvSpPr>
        <p:spPr bwMode="auto">
          <a:xfrm>
            <a:off x="533400" y="57150"/>
            <a:ext cx="7010400" cy="923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219148" name="Text Box 12"/>
          <p:cNvSpPr txBox="1">
            <a:spLocks noChangeArrowheads="1"/>
          </p:cNvSpPr>
          <p:nvPr userDrawn="1"/>
        </p:nvSpPr>
        <p:spPr bwMode="auto">
          <a:xfrm>
            <a:off x="1730375" y="6540500"/>
            <a:ext cx="6605588" cy="304800"/>
          </a:xfrm>
          <a:prstGeom prst="rect">
            <a:avLst/>
          </a:prstGeom>
          <a:noFill/>
          <a:ln w="38100" algn="ctr">
            <a:noFill/>
            <a:miter lim="800000"/>
            <a:headEnd/>
            <a:tailEnd/>
          </a:ln>
          <a:effectLst/>
        </p:spPr>
        <p:txBody>
          <a:bodyPr>
            <a:spAutoFit/>
          </a:bodyPr>
          <a:lstStyle/>
          <a:p>
            <a:pPr algn="ctr">
              <a:spcBef>
                <a:spcPct val="50000"/>
              </a:spcBef>
              <a:defRPr/>
            </a:pPr>
            <a:r>
              <a:rPr lang="en-US" sz="1400" b="1" dirty="0" err="1">
                <a:solidFill>
                  <a:srgbClr val="FFCC00"/>
                </a:solidFill>
                <a:ea typeface="굴림" pitchFamily="34" charset="-127"/>
                <a:cs typeface="+mn-cs"/>
              </a:rPr>
              <a:t>QUeST</a:t>
            </a:r>
            <a:r>
              <a:rPr lang="en-US" sz="1400" b="1" dirty="0">
                <a:solidFill>
                  <a:srgbClr val="FFCC00"/>
                </a:solidFill>
                <a:ea typeface="굴림" pitchFamily="34" charset="-127"/>
                <a:cs typeface="+mn-cs"/>
              </a:rPr>
              <a:t> 2009</a:t>
            </a:r>
          </a:p>
        </p:txBody>
      </p:sp>
      <p:sp>
        <p:nvSpPr>
          <p:cNvPr id="219144" name="Rectangle 8"/>
          <p:cNvSpPr>
            <a:spLocks noGrp="1" noChangeArrowheads="1"/>
          </p:cNvSpPr>
          <p:nvPr>
            <p:ph type="sldNum" sz="quarter" idx="4"/>
          </p:nvPr>
        </p:nvSpPr>
        <p:spPr bwMode="auto">
          <a:xfrm>
            <a:off x="6969125" y="65405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FFCC00"/>
                </a:solidFill>
                <a:ea typeface="굴림" pitchFamily="34" charset="-127"/>
                <a:cs typeface="+mn-cs"/>
              </a:defRPr>
            </a:lvl1pPr>
          </a:lstStyle>
          <a:p>
            <a:pPr>
              <a:defRPr/>
            </a:pPr>
            <a:fld id="{DEB1668D-7D47-4CD6-ABF0-85B7F77B805B}" type="slidenum">
              <a:rPr lang="ko-KR" altLang="en-US"/>
              <a:pPr>
                <a:defRPr/>
              </a:pPr>
              <a:t>‹#›</a:t>
            </a:fld>
            <a:endParaRPr lang="en-US" altLang="ko-KR"/>
          </a:p>
        </p:txBody>
      </p:sp>
      <p:pic>
        <p:nvPicPr>
          <p:cNvPr id="1035" name="Picture 14" descr="Picture1"/>
          <p:cNvPicPr>
            <a:picLocks noChangeAspect="1" noChangeArrowheads="1"/>
          </p:cNvPicPr>
          <p:nvPr userDrawn="1"/>
        </p:nvPicPr>
        <p:blipFill>
          <a:blip r:embed="rId15" cstate="print"/>
          <a:srcRect/>
          <a:stretch>
            <a:fillRect/>
          </a:stretch>
        </p:blipFill>
        <p:spPr bwMode="auto">
          <a:xfrm>
            <a:off x="7797800" y="546100"/>
            <a:ext cx="858838" cy="596900"/>
          </a:xfrm>
          <a:prstGeom prst="rect">
            <a:avLst/>
          </a:prstGeom>
          <a:noFill/>
          <a:ln w="9525">
            <a:noFill/>
            <a:miter lim="800000"/>
            <a:headEnd/>
            <a:tailEnd/>
          </a:ln>
        </p:spPr>
      </p:pic>
      <p:sp>
        <p:nvSpPr>
          <p:cNvPr id="13" name="Text Box 12"/>
          <p:cNvSpPr txBox="1">
            <a:spLocks noChangeArrowheads="1"/>
          </p:cNvSpPr>
          <p:nvPr userDrawn="1"/>
        </p:nvSpPr>
        <p:spPr bwMode="auto">
          <a:xfrm>
            <a:off x="114300" y="6515100"/>
            <a:ext cx="1790700" cy="304800"/>
          </a:xfrm>
          <a:prstGeom prst="rect">
            <a:avLst/>
          </a:prstGeom>
          <a:noFill/>
          <a:ln w="38100" algn="ctr">
            <a:noFill/>
            <a:miter lim="800000"/>
            <a:headEnd/>
            <a:tailEnd/>
          </a:ln>
          <a:effectLst/>
        </p:spPr>
        <p:txBody>
          <a:bodyPr>
            <a:spAutoFit/>
          </a:bodyPr>
          <a:lstStyle/>
          <a:p>
            <a:pPr algn="ctr">
              <a:spcBef>
                <a:spcPct val="50000"/>
              </a:spcBef>
            </a:pPr>
            <a:r>
              <a:rPr lang="en-US" sz="1400" b="1" baseline="0" dirty="0">
                <a:solidFill>
                  <a:srgbClr val="800000"/>
                </a:solidFill>
              </a:rPr>
              <a:t>November 2009</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i="1">
          <a:solidFill>
            <a:srgbClr val="B90337"/>
          </a:solidFill>
          <a:effectLst>
            <a:outerShdw blurRad="38100" dist="38100" dir="2700000" algn="tl">
              <a:srgbClr val="C0C0C0"/>
            </a:outerShdw>
          </a:effectLst>
          <a:latin typeface="+mj-lt"/>
          <a:ea typeface="+mj-ea"/>
          <a:cs typeface="HY견고딕"/>
        </a:defRPr>
      </a:lvl1pPr>
      <a:lvl2pPr algn="l" rtl="0" eaLnBrk="0" fontAlgn="base" hangingPunct="0">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cs typeface="HY견고딕"/>
        </a:defRPr>
      </a:lvl2pPr>
      <a:lvl3pPr algn="l" rtl="0" eaLnBrk="0" fontAlgn="base" hangingPunct="0">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cs typeface="HY견고딕"/>
        </a:defRPr>
      </a:lvl3pPr>
      <a:lvl4pPr algn="l" rtl="0" eaLnBrk="0" fontAlgn="base" hangingPunct="0">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cs typeface="HY견고딕"/>
        </a:defRPr>
      </a:lvl4pPr>
      <a:lvl5pPr algn="l" rtl="0" eaLnBrk="0" fontAlgn="base" hangingPunct="0">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cs typeface="HY견고딕"/>
        </a:defRPr>
      </a:lvl5pPr>
      <a:lvl6pPr marL="4572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6pPr>
      <a:lvl7pPr marL="9144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7pPr>
      <a:lvl8pPr marL="13716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8pPr>
      <a:lvl9pPr marL="18288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9pPr>
    </p:titleStyle>
    <p:bodyStyle>
      <a:lvl1pPr marL="457200" indent="-457200" algn="l" rtl="0" eaLnBrk="0" fontAlgn="base" hangingPunct="0">
        <a:spcBef>
          <a:spcPct val="20000"/>
        </a:spcBef>
        <a:spcAft>
          <a:spcPct val="0"/>
        </a:spcAft>
        <a:buClr>
          <a:srgbClr val="800000"/>
        </a:buClr>
        <a:buFont typeface="Wingdings" pitchFamily="2" charset="2"/>
        <a:buChar char="n"/>
        <a:defRPr sz="2400" b="1">
          <a:solidFill>
            <a:schemeClr val="tx1"/>
          </a:solidFill>
          <a:latin typeface="+mn-lt"/>
          <a:ea typeface="+mn-ea"/>
          <a:cs typeface="HyhwpEQ"/>
        </a:defRPr>
      </a:lvl1pPr>
      <a:lvl2pPr marL="838200" indent="-381000" algn="l" rtl="0" eaLnBrk="0" fontAlgn="base" hangingPunct="0">
        <a:spcBef>
          <a:spcPct val="20000"/>
        </a:spcBef>
        <a:spcAft>
          <a:spcPct val="0"/>
        </a:spcAft>
        <a:buClr>
          <a:srgbClr val="800000"/>
        </a:buClr>
        <a:buFont typeface="Wingdings" pitchFamily="2" charset="2"/>
        <a:buAutoNum type="circleNumDbPlain"/>
        <a:defRPr sz="2000">
          <a:solidFill>
            <a:schemeClr val="tx1"/>
          </a:solidFill>
          <a:latin typeface="+mn-lt"/>
          <a:ea typeface="+mn-ea"/>
          <a:cs typeface="HyhwpEQ"/>
        </a:defRPr>
      </a:lvl2pPr>
      <a:lvl3pPr marL="1295400" indent="-381000" algn="l" rtl="0" eaLnBrk="0" fontAlgn="base" hangingPunct="0">
        <a:spcBef>
          <a:spcPct val="20000"/>
        </a:spcBef>
        <a:spcAft>
          <a:spcPct val="0"/>
        </a:spcAft>
        <a:buClr>
          <a:srgbClr val="800000"/>
        </a:buClr>
        <a:buFont typeface="Wingdings" pitchFamily="2" charset="2"/>
        <a:buChar char="o"/>
        <a:defRPr sz="2000">
          <a:solidFill>
            <a:schemeClr val="tx1"/>
          </a:solidFill>
          <a:latin typeface="+mn-lt"/>
          <a:ea typeface="+mn-ea"/>
          <a:cs typeface="HyhwpEQ"/>
        </a:defRPr>
      </a:lvl3pPr>
      <a:lvl4pPr marL="1752600" indent="-381000" algn="l" rtl="0" eaLnBrk="0" fontAlgn="base" hangingPunct="0">
        <a:spcBef>
          <a:spcPct val="20000"/>
        </a:spcBef>
        <a:spcAft>
          <a:spcPct val="0"/>
        </a:spcAft>
        <a:buClr>
          <a:srgbClr val="800000"/>
        </a:buClr>
        <a:buFont typeface="Wingdings" pitchFamily="2" charset="2"/>
        <a:buChar char="o"/>
        <a:defRPr sz="2000">
          <a:solidFill>
            <a:schemeClr val="tx1"/>
          </a:solidFill>
          <a:latin typeface="+mn-lt"/>
          <a:ea typeface="+mn-ea"/>
          <a:cs typeface="HyhwpEQ"/>
        </a:defRPr>
      </a:lvl4pPr>
      <a:lvl5pPr marL="2209800" indent="-381000" algn="l" rtl="0" eaLnBrk="0" fontAlgn="base" hangingPunct="0">
        <a:spcBef>
          <a:spcPct val="20000"/>
        </a:spcBef>
        <a:spcAft>
          <a:spcPct val="0"/>
        </a:spcAft>
        <a:buClr>
          <a:srgbClr val="800000"/>
        </a:buClr>
        <a:buFont typeface="Wingdings" pitchFamily="2" charset="2"/>
        <a:buChar char="o"/>
        <a:defRPr sz="2000">
          <a:solidFill>
            <a:schemeClr val="tx1"/>
          </a:solidFill>
          <a:latin typeface="+mn-lt"/>
          <a:ea typeface="+mn-ea"/>
          <a:cs typeface="HyhwpEQ"/>
        </a:defRPr>
      </a:lvl5pPr>
      <a:lvl6pPr marL="26670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6pPr>
      <a:lvl7pPr marL="31242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7pPr>
      <a:lvl8pPr marL="35814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8pPr>
      <a:lvl9pPr marL="40386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250825" y="1844675"/>
            <a:ext cx="8545513" cy="1295400"/>
          </a:xfrm>
        </p:spPr>
        <p:txBody>
          <a:bodyPr/>
          <a:lstStyle/>
          <a:p>
            <a:pPr eaLnBrk="1" hangingPunct="1"/>
            <a:r>
              <a:rPr lang="en-US" altLang="zh-TW" sz="3500" b="1" i="0" smtClean="0">
                <a:solidFill>
                  <a:schemeClr val="accent1"/>
                </a:solidFill>
                <a:effectLst/>
                <a:latin typeface="Arial" charset="0"/>
              </a:rPr>
              <a:t>Spatial and Spatio-temporal </a:t>
            </a:r>
            <a:br>
              <a:rPr lang="en-US" altLang="zh-TW" sz="3500" b="1" i="0" smtClean="0">
                <a:solidFill>
                  <a:schemeClr val="accent1"/>
                </a:solidFill>
                <a:effectLst/>
                <a:latin typeface="Arial" charset="0"/>
              </a:rPr>
            </a:br>
            <a:r>
              <a:rPr lang="en-US" altLang="zh-TW" sz="3500" b="1" i="0" smtClean="0">
                <a:solidFill>
                  <a:schemeClr val="accent1"/>
                </a:solidFill>
                <a:effectLst/>
                <a:latin typeface="Arial" charset="0"/>
              </a:rPr>
              <a:t>Data Uncertainty: </a:t>
            </a:r>
            <a:br>
              <a:rPr lang="en-US" altLang="zh-TW" sz="3500" b="1" i="0" smtClean="0">
                <a:solidFill>
                  <a:schemeClr val="accent1"/>
                </a:solidFill>
                <a:effectLst/>
                <a:latin typeface="Arial" charset="0"/>
              </a:rPr>
            </a:br>
            <a:r>
              <a:rPr lang="en-US" altLang="zh-TW" sz="3500" b="1" i="0" smtClean="0">
                <a:solidFill>
                  <a:schemeClr val="accent1"/>
                </a:solidFill>
                <a:effectLst/>
                <a:latin typeface="Arial" charset="0"/>
              </a:rPr>
              <a:t>Modeling and Querying</a:t>
            </a:r>
          </a:p>
        </p:txBody>
      </p:sp>
      <p:sp>
        <p:nvSpPr>
          <p:cNvPr id="17410" name="Rectangle 3"/>
          <p:cNvSpPr>
            <a:spLocks noGrp="1" noChangeArrowheads="1"/>
          </p:cNvSpPr>
          <p:nvPr>
            <p:ph type="subTitle" idx="1"/>
          </p:nvPr>
        </p:nvSpPr>
        <p:spPr>
          <a:xfrm>
            <a:off x="971550" y="3860800"/>
            <a:ext cx="7129463" cy="2447925"/>
          </a:xfrm>
        </p:spPr>
        <p:txBody>
          <a:bodyPr/>
          <a:lstStyle/>
          <a:p>
            <a:pPr eaLnBrk="1" hangingPunct="1">
              <a:lnSpc>
                <a:spcPct val="90000"/>
              </a:lnSpc>
            </a:pPr>
            <a:r>
              <a:rPr lang="en-US" sz="2800" b="1" smtClean="0">
                <a:solidFill>
                  <a:srgbClr val="800000"/>
                </a:solidFill>
              </a:rPr>
              <a:t>Mohamed F. Mokbel</a:t>
            </a:r>
          </a:p>
          <a:p>
            <a:pPr eaLnBrk="1" hangingPunct="1">
              <a:lnSpc>
                <a:spcPct val="90000"/>
              </a:lnSpc>
            </a:pPr>
            <a:endParaRPr lang="en-US" sz="2800" b="1" smtClean="0">
              <a:solidFill>
                <a:srgbClr val="800000"/>
              </a:solidFill>
            </a:endParaRPr>
          </a:p>
          <a:p>
            <a:pPr eaLnBrk="1" hangingPunct="1">
              <a:lnSpc>
                <a:spcPct val="90000"/>
              </a:lnSpc>
            </a:pPr>
            <a:r>
              <a:rPr lang="en-US" smtClean="0">
                <a:solidFill>
                  <a:srgbClr val="800000"/>
                </a:solidFill>
              </a:rPr>
              <a:t>Department of Computer Science and Engineering</a:t>
            </a:r>
          </a:p>
          <a:p>
            <a:pPr eaLnBrk="1" hangingPunct="1">
              <a:lnSpc>
                <a:spcPct val="90000"/>
              </a:lnSpc>
            </a:pPr>
            <a:r>
              <a:rPr lang="en-US" smtClean="0">
                <a:solidFill>
                  <a:srgbClr val="800000"/>
                </a:solidFill>
              </a:rPr>
              <a:t>University of Minnesota</a:t>
            </a:r>
          </a:p>
          <a:p>
            <a:pPr eaLnBrk="1" hangingPunct="1">
              <a:lnSpc>
                <a:spcPct val="90000"/>
              </a:lnSpc>
            </a:pPr>
            <a:r>
              <a:rPr lang="en-US" smtClean="0">
                <a:solidFill>
                  <a:srgbClr val="800000"/>
                </a:solidFill>
              </a:rPr>
              <a:t>www.cs.umn.edu/~mokbel</a:t>
            </a:r>
          </a:p>
          <a:p>
            <a:pPr eaLnBrk="1" hangingPunct="1">
              <a:lnSpc>
                <a:spcPct val="90000"/>
              </a:lnSpc>
            </a:pPr>
            <a:r>
              <a:rPr lang="en-US" smtClean="0">
                <a:solidFill>
                  <a:srgbClr val="800000"/>
                </a:solidFill>
              </a:rPr>
              <a:t>mokbel@cs.umn.edu</a:t>
            </a:r>
            <a:endParaRPr lang="en-US" b="1"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p:cNvSpPr>
            <a:spLocks noGrp="1"/>
          </p:cNvSpPr>
          <p:nvPr>
            <p:ph type="sldNum" sz="quarter" idx="10"/>
          </p:nvPr>
        </p:nvSpPr>
        <p:spPr>
          <a:noFill/>
        </p:spPr>
        <p:txBody>
          <a:bodyPr/>
          <a:lstStyle/>
          <a:p>
            <a:fld id="{436CBEBE-6B19-46E3-B69D-27F7E91109AC}" type="slidenum">
              <a:rPr lang="ko-KR" altLang="en-US" smtClean="0">
                <a:ea typeface="굴림"/>
                <a:cs typeface="굴림"/>
              </a:rPr>
              <a:pPr/>
              <a:t>10</a:t>
            </a:fld>
            <a:endParaRPr lang="en-US" altLang="ko-KR" smtClean="0">
              <a:ea typeface="굴림"/>
              <a:cs typeface="굴림"/>
            </a:endParaRPr>
          </a:p>
        </p:txBody>
      </p:sp>
      <p:sp>
        <p:nvSpPr>
          <p:cNvPr id="521218"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30723"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0E468F2D-65B7-4549-98A1-B481F0374C33}" type="slidenum">
              <a:rPr lang="ko-KR" altLang="en-US" sz="1200" b="1">
                <a:solidFill>
                  <a:srgbClr val="FFCC00"/>
                </a:solidFill>
              </a:rPr>
              <a:pPr algn="r"/>
              <a:t>10</a:t>
            </a:fld>
            <a:endParaRPr lang="en-US" altLang="ko-KR" sz="1200" b="1">
              <a:solidFill>
                <a:srgbClr val="FFCC00"/>
              </a:solidFill>
            </a:endParaRPr>
          </a:p>
        </p:txBody>
      </p:sp>
      <p:pic>
        <p:nvPicPr>
          <p:cNvPr id="30724"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30725"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1219" name="Rectangle 3"/>
          <p:cNvSpPr>
            <a:spLocks noGrp="1" noChangeArrowheads="1"/>
          </p:cNvSpPr>
          <p:nvPr>
            <p:ph type="body" idx="1"/>
          </p:nvPr>
        </p:nvSpPr>
        <p:spPr>
          <a:xfrm>
            <a:off x="461963" y="1431925"/>
            <a:ext cx="8153400" cy="4454525"/>
          </a:xfrm>
        </p:spPr>
        <p:txBody>
          <a:bodyPr/>
          <a:lstStyle/>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defRPr/>
            </a:pPr>
            <a:r>
              <a:rPr lang="en-US" dirty="0">
                <a:solidFill>
                  <a:srgbClr val="6600CC"/>
                </a:solidFill>
                <a:cs typeface="+mn-cs"/>
              </a:rPr>
              <a:t>Representation of Uncertain Data</a:t>
            </a:r>
          </a:p>
          <a:p>
            <a:pPr eaLnBrk="1" hangingPunct="1">
              <a:defRPr/>
            </a:pPr>
            <a:endParaRPr lang="en-US" dirty="0">
              <a:solidFill>
                <a:srgbClr val="6600CC"/>
              </a:solidFill>
              <a:cs typeface="+mn-cs"/>
            </a:endParaRPr>
          </a:p>
          <a:p>
            <a:pPr eaLnBrk="1" hangingPunct="1">
              <a:defRPr/>
            </a:pPr>
            <a:r>
              <a:rPr lang="en-US" dirty="0">
                <a:cs typeface="+mn-cs"/>
              </a:rPr>
              <a:t>Querying Uncertain Data</a:t>
            </a:r>
          </a:p>
          <a:p>
            <a:pPr eaLnBrk="1" hangingPunct="1">
              <a:defRPr/>
            </a:pPr>
            <a:endParaRPr lang="en-US" dirty="0">
              <a:cs typeface="+mn-cs"/>
            </a:endParaRPr>
          </a:p>
          <a:p>
            <a:pPr eaLnBrk="1" hangingPunct="1">
              <a:defRPr/>
            </a:pPr>
            <a:r>
              <a:rPr lang="en-US" dirty="0">
                <a:cs typeface="+mn-cs"/>
              </a:rPr>
              <a:t>Summary</a:t>
            </a:r>
          </a:p>
          <a:p>
            <a:pPr eaLnBrk="1" hangingPunct="1">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0"/>
          </p:nvPr>
        </p:nvSpPr>
        <p:spPr>
          <a:noFill/>
        </p:spPr>
        <p:txBody>
          <a:bodyPr/>
          <a:lstStyle/>
          <a:p>
            <a:fld id="{B92AC538-995A-4542-AE3B-216AC5F83C36}" type="slidenum">
              <a:rPr lang="ko-KR" altLang="en-US" smtClean="0">
                <a:ea typeface="굴림"/>
                <a:cs typeface="굴림"/>
              </a:rPr>
              <a:pPr/>
              <a:t>11</a:t>
            </a:fld>
            <a:endParaRPr lang="en-US" altLang="ko-KR" smtClean="0">
              <a:ea typeface="굴림"/>
              <a:cs typeface="굴림"/>
            </a:endParaRPr>
          </a:p>
        </p:txBody>
      </p:sp>
      <p:sp>
        <p:nvSpPr>
          <p:cNvPr id="437250" name="Oval 2"/>
          <p:cNvSpPr>
            <a:spLocks noChangeArrowheads="1"/>
          </p:cNvSpPr>
          <p:nvPr/>
        </p:nvSpPr>
        <p:spPr bwMode="auto">
          <a:xfrm>
            <a:off x="2701925" y="3878263"/>
            <a:ext cx="4421188" cy="2419350"/>
          </a:xfrm>
          <a:prstGeom prst="ellipse">
            <a:avLst/>
          </a:prstGeom>
          <a:solidFill>
            <a:srgbClr val="FFCC99"/>
          </a:solidFill>
          <a:ln w="25400" algn="ctr">
            <a:solidFill>
              <a:schemeClr val="tx1"/>
            </a:solidFill>
            <a:miter lim="800000"/>
            <a:headEnd type="none" w="sm" len="sm"/>
            <a:tailEnd type="none" w="lg" len="lg"/>
          </a:ln>
        </p:spPr>
        <p:txBody>
          <a:bodyPr wrap="none" anchor="ctr"/>
          <a:lstStyle/>
          <a:p>
            <a:pPr algn="ctr"/>
            <a:endParaRPr lang="en-US"/>
          </a:p>
        </p:txBody>
      </p:sp>
      <p:sp>
        <p:nvSpPr>
          <p:cNvPr id="31747" name="Rectangle 4"/>
          <p:cNvSpPr>
            <a:spLocks noGrp="1" noChangeArrowheads="1"/>
          </p:cNvSpPr>
          <p:nvPr>
            <p:ph type="body" idx="1"/>
          </p:nvPr>
        </p:nvSpPr>
        <p:spPr>
          <a:xfrm>
            <a:off x="533400" y="1270000"/>
            <a:ext cx="8153400" cy="1928813"/>
          </a:xfrm>
        </p:spPr>
        <p:txBody>
          <a:bodyPr/>
          <a:lstStyle/>
          <a:p>
            <a:pPr eaLnBrk="1" hangingPunct="1">
              <a:lnSpc>
                <a:spcPct val="80000"/>
              </a:lnSpc>
            </a:pPr>
            <a:r>
              <a:rPr lang="en-US" smtClean="0"/>
              <a:t>Given :</a:t>
            </a:r>
          </a:p>
          <a:p>
            <a:pPr lvl="1" eaLnBrk="1" hangingPunct="1">
              <a:lnSpc>
                <a:spcPct val="80000"/>
              </a:lnSpc>
            </a:pPr>
            <a:r>
              <a:rPr lang="en-US" smtClean="0"/>
              <a:t>Start point </a:t>
            </a:r>
          </a:p>
          <a:p>
            <a:pPr lvl="1" eaLnBrk="1" hangingPunct="1">
              <a:lnSpc>
                <a:spcPct val="80000"/>
              </a:lnSpc>
            </a:pPr>
            <a:r>
              <a:rPr lang="en-US" smtClean="0"/>
              <a:t>End point</a:t>
            </a:r>
          </a:p>
          <a:p>
            <a:pPr lvl="1" eaLnBrk="1" hangingPunct="1">
              <a:lnSpc>
                <a:spcPct val="80000"/>
              </a:lnSpc>
            </a:pPr>
            <a:r>
              <a:rPr lang="en-US" smtClean="0"/>
              <a:t>Maximum possible speed </a:t>
            </a:r>
            <a:r>
              <a:rPr lang="en-US" smtClean="0">
                <a:sym typeface="Wingdings" pitchFamily="2" charset="2"/>
              </a:rPr>
              <a:t> Maximum traveling distance S</a:t>
            </a:r>
          </a:p>
          <a:p>
            <a:pPr eaLnBrk="1" hangingPunct="1">
              <a:lnSpc>
                <a:spcPct val="80000"/>
              </a:lnSpc>
            </a:pPr>
            <a:r>
              <a:rPr lang="en-US" smtClean="0"/>
              <a:t>If S is greater than the distance between the two end points, then the moving object may have deviated from the given route</a:t>
            </a:r>
          </a:p>
        </p:txBody>
      </p:sp>
      <p:sp>
        <p:nvSpPr>
          <p:cNvPr id="31748" name="Oval 5"/>
          <p:cNvSpPr>
            <a:spLocks noChangeAspect="1" noChangeArrowheads="1"/>
          </p:cNvSpPr>
          <p:nvPr/>
        </p:nvSpPr>
        <p:spPr bwMode="auto">
          <a:xfrm>
            <a:off x="3595688" y="5040313"/>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1749" name="Oval 6"/>
          <p:cNvSpPr>
            <a:spLocks noChangeAspect="1" noChangeArrowheads="1"/>
          </p:cNvSpPr>
          <p:nvPr/>
        </p:nvSpPr>
        <p:spPr bwMode="auto">
          <a:xfrm>
            <a:off x="6303963" y="5027613"/>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1750" name="Line 7"/>
          <p:cNvSpPr>
            <a:spLocks noChangeShapeType="1"/>
          </p:cNvSpPr>
          <p:nvPr/>
        </p:nvSpPr>
        <p:spPr bwMode="auto">
          <a:xfrm>
            <a:off x="3732213" y="5102225"/>
            <a:ext cx="2617787" cy="0"/>
          </a:xfrm>
          <a:prstGeom prst="line">
            <a:avLst/>
          </a:prstGeom>
          <a:noFill/>
          <a:ln w="25400">
            <a:solidFill>
              <a:schemeClr val="tx1"/>
            </a:solidFill>
            <a:miter lim="800000"/>
            <a:headEnd type="none" w="sm" len="sm"/>
            <a:tailEnd type="none" w="lg" len="lg"/>
          </a:ln>
        </p:spPr>
        <p:txBody>
          <a:bodyPr wrap="none" anchor="ctr"/>
          <a:lstStyle/>
          <a:p>
            <a:endParaRPr lang="en-US"/>
          </a:p>
        </p:txBody>
      </p:sp>
      <p:sp>
        <p:nvSpPr>
          <p:cNvPr id="437256" name="Line 8"/>
          <p:cNvSpPr>
            <a:spLocks noChangeShapeType="1"/>
          </p:cNvSpPr>
          <p:nvPr/>
        </p:nvSpPr>
        <p:spPr bwMode="auto">
          <a:xfrm flipV="1">
            <a:off x="3670300" y="3949700"/>
            <a:ext cx="425450" cy="1103313"/>
          </a:xfrm>
          <a:prstGeom prst="line">
            <a:avLst/>
          </a:prstGeom>
          <a:noFill/>
          <a:ln w="19050">
            <a:solidFill>
              <a:schemeClr val="tx2"/>
            </a:solidFill>
            <a:prstDash val="dash"/>
            <a:miter lim="800000"/>
            <a:headEnd type="none" w="sm" len="sm"/>
            <a:tailEnd type="none" w="lg" len="lg"/>
          </a:ln>
        </p:spPr>
        <p:txBody>
          <a:bodyPr wrap="none" anchor="ctr"/>
          <a:lstStyle/>
          <a:p>
            <a:endParaRPr lang="en-US"/>
          </a:p>
        </p:txBody>
      </p:sp>
      <p:sp>
        <p:nvSpPr>
          <p:cNvPr id="437257" name="Line 9"/>
          <p:cNvSpPr>
            <a:spLocks noChangeShapeType="1"/>
          </p:cNvSpPr>
          <p:nvPr/>
        </p:nvSpPr>
        <p:spPr bwMode="auto">
          <a:xfrm>
            <a:off x="4108450" y="3949700"/>
            <a:ext cx="2254250" cy="1090613"/>
          </a:xfrm>
          <a:prstGeom prst="line">
            <a:avLst/>
          </a:prstGeom>
          <a:noFill/>
          <a:ln w="19050">
            <a:solidFill>
              <a:schemeClr val="tx2"/>
            </a:solidFill>
            <a:prstDash val="dash"/>
            <a:miter lim="800000"/>
            <a:headEnd type="none" w="sm" len="sm"/>
            <a:tailEnd type="none" w="lg" len="lg"/>
          </a:ln>
        </p:spPr>
        <p:txBody>
          <a:bodyPr wrap="none" anchor="ctr"/>
          <a:lstStyle/>
          <a:p>
            <a:endParaRPr lang="en-US"/>
          </a:p>
        </p:txBody>
      </p:sp>
      <p:sp>
        <p:nvSpPr>
          <p:cNvPr id="437258" name="Line 10"/>
          <p:cNvSpPr>
            <a:spLocks noChangeShapeType="1"/>
          </p:cNvSpPr>
          <p:nvPr/>
        </p:nvSpPr>
        <p:spPr bwMode="auto">
          <a:xfrm flipV="1">
            <a:off x="3670300" y="4240213"/>
            <a:ext cx="2805113" cy="825500"/>
          </a:xfrm>
          <a:prstGeom prst="line">
            <a:avLst/>
          </a:prstGeom>
          <a:noFill/>
          <a:ln w="19050">
            <a:solidFill>
              <a:srgbClr val="008000"/>
            </a:solidFill>
            <a:prstDash val="dash"/>
            <a:miter lim="800000"/>
            <a:headEnd type="none" w="sm" len="sm"/>
            <a:tailEnd type="none" w="lg" len="lg"/>
          </a:ln>
        </p:spPr>
        <p:txBody>
          <a:bodyPr wrap="none" anchor="ctr"/>
          <a:lstStyle/>
          <a:p>
            <a:endParaRPr lang="en-US"/>
          </a:p>
        </p:txBody>
      </p:sp>
      <p:cxnSp>
        <p:nvCxnSpPr>
          <p:cNvPr id="437259" name="AutoShape 11"/>
          <p:cNvCxnSpPr>
            <a:cxnSpLocks noChangeShapeType="1"/>
            <a:stCxn id="437250" idx="7"/>
            <a:endCxn id="31749" idx="0"/>
          </p:cNvCxnSpPr>
          <p:nvPr/>
        </p:nvCxnSpPr>
        <p:spPr bwMode="auto">
          <a:xfrm flipH="1">
            <a:off x="6372225" y="4219575"/>
            <a:ext cx="103188" cy="808038"/>
          </a:xfrm>
          <a:prstGeom prst="straightConnector1">
            <a:avLst/>
          </a:prstGeom>
          <a:noFill/>
          <a:ln w="19050">
            <a:solidFill>
              <a:srgbClr val="008000"/>
            </a:solidFill>
            <a:prstDash val="dash"/>
            <a:miter lim="800000"/>
            <a:headEnd type="none" w="sm" len="sm"/>
            <a:tailEnd type="none" w="lg" len="lg"/>
          </a:ln>
        </p:spPr>
      </p:cxnSp>
      <p:sp>
        <p:nvSpPr>
          <p:cNvPr id="437260" name="Line 12"/>
          <p:cNvSpPr>
            <a:spLocks noChangeShapeType="1"/>
          </p:cNvSpPr>
          <p:nvPr/>
        </p:nvSpPr>
        <p:spPr bwMode="auto">
          <a:xfrm flipH="1">
            <a:off x="3257550" y="5140325"/>
            <a:ext cx="425450" cy="750888"/>
          </a:xfrm>
          <a:prstGeom prst="line">
            <a:avLst/>
          </a:prstGeom>
          <a:noFill/>
          <a:ln w="19050">
            <a:solidFill>
              <a:srgbClr val="0000FF"/>
            </a:solidFill>
            <a:prstDash val="dash"/>
            <a:miter lim="800000"/>
            <a:headEnd type="none" w="sm" len="sm"/>
            <a:tailEnd type="none" w="lg" len="lg"/>
          </a:ln>
        </p:spPr>
        <p:txBody>
          <a:bodyPr wrap="none" anchor="ctr"/>
          <a:lstStyle/>
          <a:p>
            <a:endParaRPr lang="en-US"/>
          </a:p>
        </p:txBody>
      </p:sp>
      <p:cxnSp>
        <p:nvCxnSpPr>
          <p:cNvPr id="437261" name="AutoShape 13"/>
          <p:cNvCxnSpPr>
            <a:cxnSpLocks noChangeShapeType="1"/>
            <a:stCxn id="437260" idx="1"/>
            <a:endCxn id="31749" idx="4"/>
          </p:cNvCxnSpPr>
          <p:nvPr/>
        </p:nvCxnSpPr>
        <p:spPr bwMode="auto">
          <a:xfrm flipV="1">
            <a:off x="3257550" y="5164138"/>
            <a:ext cx="3114675" cy="736600"/>
          </a:xfrm>
          <a:prstGeom prst="straightConnector1">
            <a:avLst/>
          </a:prstGeom>
          <a:noFill/>
          <a:ln w="19050">
            <a:solidFill>
              <a:srgbClr val="0000FF"/>
            </a:solidFill>
            <a:prstDash val="dash"/>
            <a:miter lim="800000"/>
            <a:headEnd type="none" w="sm" len="sm"/>
            <a:tailEnd type="none" w="lg" len="lg"/>
          </a:ln>
        </p:spPr>
      </p:cxnSp>
      <p:sp>
        <p:nvSpPr>
          <p:cNvPr id="437262" name="Rectangle 14"/>
          <p:cNvSpPr>
            <a:spLocks noChangeArrowheads="1"/>
          </p:cNvSpPr>
          <p:nvPr/>
        </p:nvSpPr>
        <p:spPr bwMode="auto">
          <a:xfrm>
            <a:off x="347663" y="57150"/>
            <a:ext cx="7010400" cy="923925"/>
          </a:xfrm>
          <a:prstGeom prst="rect">
            <a:avLst/>
          </a:prstGeom>
          <a:noFill/>
          <a:ln w="9525">
            <a:noFill/>
            <a:miter lim="800000"/>
            <a:headEnd/>
            <a:tailEnd/>
          </a:ln>
          <a:effectLst/>
        </p:spPr>
        <p:txBody>
          <a:bodyPr anchor="ctr"/>
          <a:lstStyle/>
          <a:p>
            <a:pPr>
              <a:defRPr/>
            </a:pPr>
            <a:r>
              <a:rPr lang="en-US" sz="3200" i="1" dirty="0">
                <a:solidFill>
                  <a:srgbClr val="800000"/>
                </a:solidFill>
                <a:effectLst>
                  <a:outerShdw blurRad="38100" dist="38100" dir="2700000" algn="tl">
                    <a:srgbClr val="C0C0C0"/>
                  </a:outerShdw>
                </a:effectLst>
                <a:latin typeface="HY견고딕" pitchFamily="18" charset="-127"/>
                <a:ea typeface="HY견고딕" pitchFamily="18" charset="-127"/>
                <a:cs typeface="+mn-cs"/>
              </a:rPr>
              <a:t>Uncertainty Representation: Ellipse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7256"/>
                                        </p:tgtEl>
                                        <p:attrNameLst>
                                          <p:attrName>style.visibility</p:attrName>
                                        </p:attrNameLst>
                                      </p:cBhvr>
                                      <p:to>
                                        <p:strVal val="visible"/>
                                      </p:to>
                                    </p:set>
                                    <p:animEffect transition="in" filter="wipe(down)">
                                      <p:cBhvr>
                                        <p:cTn id="7" dur="500"/>
                                        <p:tgtEl>
                                          <p:spTgt spid="43725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7257"/>
                                        </p:tgtEl>
                                        <p:attrNameLst>
                                          <p:attrName>style.visibility</p:attrName>
                                        </p:attrNameLst>
                                      </p:cBhvr>
                                      <p:to>
                                        <p:strVal val="visible"/>
                                      </p:to>
                                    </p:set>
                                    <p:animEffect transition="in" filter="wipe(up)">
                                      <p:cBhvr>
                                        <p:cTn id="11" dur="500"/>
                                        <p:tgtEl>
                                          <p:spTgt spid="4372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37260"/>
                                        </p:tgtEl>
                                        <p:attrNameLst>
                                          <p:attrName>style.visibility</p:attrName>
                                        </p:attrNameLst>
                                      </p:cBhvr>
                                      <p:to>
                                        <p:strVal val="visible"/>
                                      </p:to>
                                    </p:set>
                                    <p:animEffect transition="in" filter="wipe(up)">
                                      <p:cBhvr>
                                        <p:cTn id="16" dur="500"/>
                                        <p:tgtEl>
                                          <p:spTgt spid="43726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37261"/>
                                        </p:tgtEl>
                                        <p:attrNameLst>
                                          <p:attrName>style.visibility</p:attrName>
                                        </p:attrNameLst>
                                      </p:cBhvr>
                                      <p:to>
                                        <p:strVal val="visible"/>
                                      </p:to>
                                    </p:set>
                                    <p:animEffect transition="in" filter="wipe(left)">
                                      <p:cBhvr>
                                        <p:cTn id="20" dur="500"/>
                                        <p:tgtEl>
                                          <p:spTgt spid="4372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7258"/>
                                        </p:tgtEl>
                                        <p:attrNameLst>
                                          <p:attrName>style.visibility</p:attrName>
                                        </p:attrNameLst>
                                      </p:cBhvr>
                                      <p:to>
                                        <p:strVal val="visible"/>
                                      </p:to>
                                    </p:set>
                                    <p:animEffect transition="in" filter="wipe(left)">
                                      <p:cBhvr>
                                        <p:cTn id="25" dur="500"/>
                                        <p:tgtEl>
                                          <p:spTgt spid="43725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437259"/>
                                        </p:tgtEl>
                                        <p:attrNameLst>
                                          <p:attrName>style.visibility</p:attrName>
                                        </p:attrNameLst>
                                      </p:cBhvr>
                                      <p:to>
                                        <p:strVal val="visible"/>
                                      </p:to>
                                    </p:set>
                                    <p:animEffect transition="in" filter="wipe(up)">
                                      <p:cBhvr>
                                        <p:cTn id="29" dur="500"/>
                                        <p:tgtEl>
                                          <p:spTgt spid="4372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7250"/>
                                        </p:tgtEl>
                                        <p:attrNameLst>
                                          <p:attrName>style.visibility</p:attrName>
                                        </p:attrNameLst>
                                      </p:cBhvr>
                                      <p:to>
                                        <p:strVal val="visible"/>
                                      </p:to>
                                    </p:set>
                                    <p:animEffect transition="in" filter="wipe(left)">
                                      <p:cBhvr>
                                        <p:cTn id="34" dur="500"/>
                                        <p:tgtEl>
                                          <p:spTgt spid="437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nimBg="1"/>
      <p:bldP spid="437256" grpId="0" animBg="1"/>
      <p:bldP spid="437257" grpId="0" animBg="1"/>
      <p:bldP spid="437258" grpId="0" animBg="1"/>
      <p:bldP spid="437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0"/>
          </p:nvPr>
        </p:nvSpPr>
        <p:spPr>
          <a:noFill/>
        </p:spPr>
        <p:txBody>
          <a:bodyPr/>
          <a:lstStyle/>
          <a:p>
            <a:fld id="{5B52EE7D-9C56-49C2-8084-2EA5FEB41535}" type="slidenum">
              <a:rPr lang="ko-KR" altLang="en-US" smtClean="0">
                <a:ea typeface="굴림"/>
                <a:cs typeface="굴림"/>
              </a:rPr>
              <a:pPr/>
              <a:t>12</a:t>
            </a:fld>
            <a:endParaRPr lang="en-US" altLang="ko-KR" smtClean="0">
              <a:ea typeface="굴림"/>
              <a:cs typeface="굴림"/>
            </a:endParaRPr>
          </a:p>
        </p:txBody>
      </p:sp>
      <p:sp>
        <p:nvSpPr>
          <p:cNvPr id="33794" name="Oval 2"/>
          <p:cNvSpPr>
            <a:spLocks noChangeArrowheads="1"/>
          </p:cNvSpPr>
          <p:nvPr/>
        </p:nvSpPr>
        <p:spPr bwMode="auto">
          <a:xfrm>
            <a:off x="7607300" y="3544888"/>
            <a:ext cx="914400" cy="914400"/>
          </a:xfrm>
          <a:prstGeom prst="ellipse">
            <a:avLst/>
          </a:prstGeom>
          <a:noFill/>
          <a:ln w="19050" algn="ctr">
            <a:solidFill>
              <a:schemeClr val="tx1"/>
            </a:solidFill>
            <a:prstDash val="sysDot"/>
            <a:miter lim="800000"/>
            <a:headEnd type="none" w="sm" len="sm"/>
            <a:tailEnd type="none" w="lg" len="lg"/>
          </a:ln>
        </p:spPr>
        <p:txBody>
          <a:bodyPr wrap="none" anchor="ctr"/>
          <a:lstStyle/>
          <a:p>
            <a:pPr algn="ctr"/>
            <a:endParaRPr lang="en-US"/>
          </a:p>
        </p:txBody>
      </p:sp>
      <p:sp>
        <p:nvSpPr>
          <p:cNvPr id="33795" name="Rectangle 3"/>
          <p:cNvSpPr>
            <a:spLocks noChangeArrowheads="1"/>
          </p:cNvSpPr>
          <p:nvPr/>
        </p:nvSpPr>
        <p:spPr bwMode="auto">
          <a:xfrm rot="-2882339">
            <a:off x="7265987" y="3657601"/>
            <a:ext cx="955675" cy="1504950"/>
          </a:xfrm>
          <a:prstGeom prst="rect">
            <a:avLst/>
          </a:prstGeom>
          <a:solidFill>
            <a:schemeClr val="bg1"/>
          </a:solidFill>
          <a:ln w="19050" algn="ctr">
            <a:noFill/>
            <a:miter lim="800000"/>
            <a:headEnd type="none" w="sm" len="sm"/>
            <a:tailEnd type="none" w="lg" len="lg"/>
          </a:ln>
        </p:spPr>
        <p:txBody>
          <a:bodyPr wrap="none" anchor="ctr"/>
          <a:lstStyle/>
          <a:p>
            <a:pPr algn="ctr"/>
            <a:endParaRPr lang="en-US"/>
          </a:p>
        </p:txBody>
      </p:sp>
      <p:sp>
        <p:nvSpPr>
          <p:cNvPr id="33796" name="Oval 4"/>
          <p:cNvSpPr>
            <a:spLocks noChangeArrowheads="1"/>
          </p:cNvSpPr>
          <p:nvPr/>
        </p:nvSpPr>
        <p:spPr bwMode="auto">
          <a:xfrm>
            <a:off x="4097338" y="5059363"/>
            <a:ext cx="914400" cy="914400"/>
          </a:xfrm>
          <a:prstGeom prst="ellipse">
            <a:avLst/>
          </a:prstGeom>
          <a:noFill/>
          <a:ln w="19050" algn="ctr">
            <a:solidFill>
              <a:schemeClr val="tx1"/>
            </a:solidFill>
            <a:prstDash val="sysDot"/>
            <a:miter lim="800000"/>
            <a:headEnd type="none" w="sm" len="sm"/>
            <a:tailEnd type="none" w="lg" len="lg"/>
          </a:ln>
        </p:spPr>
        <p:txBody>
          <a:bodyPr wrap="none" anchor="ctr"/>
          <a:lstStyle/>
          <a:p>
            <a:pPr algn="ctr"/>
            <a:endParaRPr lang="en-US"/>
          </a:p>
        </p:txBody>
      </p:sp>
      <p:sp>
        <p:nvSpPr>
          <p:cNvPr id="33797" name="Rectangle 5"/>
          <p:cNvSpPr>
            <a:spLocks noChangeArrowheads="1"/>
          </p:cNvSpPr>
          <p:nvPr/>
        </p:nvSpPr>
        <p:spPr bwMode="auto">
          <a:xfrm>
            <a:off x="4618038" y="4845050"/>
            <a:ext cx="955675" cy="1504950"/>
          </a:xfrm>
          <a:prstGeom prst="rect">
            <a:avLst/>
          </a:prstGeom>
          <a:solidFill>
            <a:schemeClr val="bg1"/>
          </a:solidFill>
          <a:ln w="19050" algn="ctr">
            <a:noFill/>
            <a:miter lim="800000"/>
            <a:headEnd type="none" w="sm" len="sm"/>
            <a:tailEnd type="none" w="lg" len="lg"/>
          </a:ln>
        </p:spPr>
        <p:txBody>
          <a:bodyPr wrap="none" anchor="ctr"/>
          <a:lstStyle/>
          <a:p>
            <a:pPr algn="ctr"/>
            <a:endParaRPr lang="en-US"/>
          </a:p>
        </p:txBody>
      </p:sp>
      <p:sp>
        <p:nvSpPr>
          <p:cNvPr id="33798" name="Oval 6"/>
          <p:cNvSpPr>
            <a:spLocks noChangeArrowheads="1"/>
          </p:cNvSpPr>
          <p:nvPr/>
        </p:nvSpPr>
        <p:spPr bwMode="auto">
          <a:xfrm>
            <a:off x="6535738" y="5060950"/>
            <a:ext cx="914400" cy="914400"/>
          </a:xfrm>
          <a:prstGeom prst="ellipse">
            <a:avLst/>
          </a:prstGeom>
          <a:noFill/>
          <a:ln w="19050" algn="ctr">
            <a:solidFill>
              <a:schemeClr val="tx1"/>
            </a:solidFill>
            <a:prstDash val="sysDot"/>
            <a:miter lim="800000"/>
            <a:headEnd type="none" w="sm" len="sm"/>
            <a:tailEnd type="none" w="lg" len="lg"/>
          </a:ln>
        </p:spPr>
        <p:txBody>
          <a:bodyPr wrap="none" anchor="ctr"/>
          <a:lstStyle/>
          <a:p>
            <a:pPr algn="ctr"/>
            <a:endParaRPr lang="en-US"/>
          </a:p>
        </p:txBody>
      </p:sp>
      <p:sp>
        <p:nvSpPr>
          <p:cNvPr id="33799" name="Rectangle 8"/>
          <p:cNvSpPr>
            <a:spLocks noGrp="1" noChangeArrowheads="1"/>
          </p:cNvSpPr>
          <p:nvPr>
            <p:ph type="body" idx="1"/>
          </p:nvPr>
        </p:nvSpPr>
        <p:spPr>
          <a:xfrm>
            <a:off x="533400" y="1125538"/>
            <a:ext cx="8153400" cy="2309812"/>
          </a:xfrm>
        </p:spPr>
        <p:txBody>
          <a:bodyPr/>
          <a:lstStyle/>
          <a:p>
            <a:pPr eaLnBrk="1" hangingPunct="1"/>
            <a:r>
              <a:rPr lang="en-US" smtClean="0"/>
              <a:t>Given:</a:t>
            </a:r>
          </a:p>
          <a:p>
            <a:pPr lvl="1" eaLnBrk="1" hangingPunct="1"/>
            <a:r>
              <a:rPr lang="en-US" smtClean="0"/>
              <a:t>Start and end points</a:t>
            </a:r>
          </a:p>
          <a:p>
            <a:pPr eaLnBrk="1" hangingPunct="1"/>
            <a:r>
              <a:rPr lang="en-US" smtClean="0"/>
              <a:t>Constraint:</a:t>
            </a:r>
          </a:p>
          <a:p>
            <a:pPr lvl="1" eaLnBrk="1" hangingPunct="1"/>
            <a:r>
              <a:rPr lang="en-US" smtClean="0"/>
              <a:t>An object would report its location only if it is deviated by a certain distance r from the predicted trajectory</a:t>
            </a:r>
          </a:p>
        </p:txBody>
      </p:sp>
      <p:sp>
        <p:nvSpPr>
          <p:cNvPr id="33800" name="AutoShape 9"/>
          <p:cNvSpPr>
            <a:spLocks noChangeArrowheads="1"/>
          </p:cNvSpPr>
          <p:nvPr/>
        </p:nvSpPr>
        <p:spPr bwMode="auto">
          <a:xfrm rot="2458763" flipH="1">
            <a:off x="1687513" y="3795713"/>
            <a:ext cx="900112" cy="2405062"/>
          </a:xfrm>
          <a:prstGeom prst="can">
            <a:avLst>
              <a:gd name="adj" fmla="val 66799"/>
            </a:avLst>
          </a:prstGeom>
          <a:noFill/>
          <a:ln w="19050">
            <a:solidFill>
              <a:schemeClr val="tx1"/>
            </a:solidFill>
            <a:prstDash val="dash"/>
            <a:miter lim="800000"/>
            <a:headEnd type="none" w="sm" len="sm"/>
            <a:tailEnd type="none" w="lg" len="lg"/>
          </a:ln>
        </p:spPr>
        <p:txBody>
          <a:bodyPr wrap="none" anchor="ctr"/>
          <a:lstStyle/>
          <a:p>
            <a:pPr algn="ctr"/>
            <a:endParaRPr lang="en-US"/>
          </a:p>
        </p:txBody>
      </p:sp>
      <p:sp>
        <p:nvSpPr>
          <p:cNvPr id="33801" name="Line 10"/>
          <p:cNvSpPr>
            <a:spLocks noChangeShapeType="1"/>
          </p:cNvSpPr>
          <p:nvPr/>
        </p:nvSpPr>
        <p:spPr bwMode="auto">
          <a:xfrm>
            <a:off x="4543425" y="5532438"/>
            <a:ext cx="2447925" cy="0"/>
          </a:xfrm>
          <a:prstGeom prst="line">
            <a:avLst/>
          </a:prstGeom>
          <a:noFill/>
          <a:ln w="31750">
            <a:solidFill>
              <a:schemeClr val="tx1"/>
            </a:solidFill>
            <a:miter lim="800000"/>
            <a:headEnd type="none" w="sm" len="sm"/>
            <a:tailEnd type="none" w="lg" len="lg"/>
          </a:ln>
        </p:spPr>
        <p:txBody>
          <a:bodyPr wrap="none" anchor="ctr"/>
          <a:lstStyle/>
          <a:p>
            <a:endParaRPr lang="en-US"/>
          </a:p>
        </p:txBody>
      </p:sp>
      <p:sp>
        <p:nvSpPr>
          <p:cNvPr id="33802" name="Line 11"/>
          <p:cNvSpPr>
            <a:spLocks noChangeShapeType="1"/>
          </p:cNvSpPr>
          <p:nvPr/>
        </p:nvSpPr>
        <p:spPr bwMode="auto">
          <a:xfrm flipV="1">
            <a:off x="6991350" y="4027488"/>
            <a:ext cx="1055688" cy="1504950"/>
          </a:xfrm>
          <a:prstGeom prst="line">
            <a:avLst/>
          </a:prstGeom>
          <a:noFill/>
          <a:ln w="31750">
            <a:solidFill>
              <a:schemeClr val="tx1"/>
            </a:solidFill>
            <a:miter lim="800000"/>
            <a:headEnd type="none" w="sm" len="sm"/>
            <a:tailEnd type="none" w="lg" len="lg"/>
          </a:ln>
        </p:spPr>
        <p:txBody>
          <a:bodyPr wrap="none" anchor="ctr"/>
          <a:lstStyle/>
          <a:p>
            <a:endParaRPr lang="en-US"/>
          </a:p>
        </p:txBody>
      </p:sp>
      <p:sp>
        <p:nvSpPr>
          <p:cNvPr id="33803" name="Line 12"/>
          <p:cNvSpPr>
            <a:spLocks noChangeShapeType="1"/>
          </p:cNvSpPr>
          <p:nvPr/>
        </p:nvSpPr>
        <p:spPr bwMode="auto">
          <a:xfrm>
            <a:off x="4551363" y="5068888"/>
            <a:ext cx="2447925" cy="0"/>
          </a:xfrm>
          <a:prstGeom prst="line">
            <a:avLst/>
          </a:prstGeom>
          <a:noFill/>
          <a:ln w="19050">
            <a:solidFill>
              <a:schemeClr val="tx1"/>
            </a:solidFill>
            <a:prstDash val="sysDot"/>
            <a:miter lim="800000"/>
            <a:headEnd type="none" w="sm" len="sm"/>
            <a:tailEnd type="none" w="lg" len="lg"/>
          </a:ln>
        </p:spPr>
        <p:txBody>
          <a:bodyPr wrap="none" anchor="ctr"/>
          <a:lstStyle/>
          <a:p>
            <a:endParaRPr lang="en-US"/>
          </a:p>
        </p:txBody>
      </p:sp>
      <p:sp>
        <p:nvSpPr>
          <p:cNvPr id="33804" name="Line 13"/>
          <p:cNvSpPr>
            <a:spLocks noChangeShapeType="1"/>
          </p:cNvSpPr>
          <p:nvPr/>
        </p:nvSpPr>
        <p:spPr bwMode="auto">
          <a:xfrm>
            <a:off x="4559300" y="5976938"/>
            <a:ext cx="2447925" cy="0"/>
          </a:xfrm>
          <a:prstGeom prst="line">
            <a:avLst/>
          </a:prstGeom>
          <a:noFill/>
          <a:ln w="19050">
            <a:solidFill>
              <a:schemeClr val="tx1"/>
            </a:solidFill>
            <a:prstDash val="sysDot"/>
            <a:miter lim="800000"/>
            <a:headEnd type="none" w="sm" len="sm"/>
            <a:tailEnd type="none" w="lg" len="lg"/>
          </a:ln>
        </p:spPr>
        <p:txBody>
          <a:bodyPr wrap="none" anchor="ctr"/>
          <a:lstStyle/>
          <a:p>
            <a:endParaRPr lang="en-US"/>
          </a:p>
        </p:txBody>
      </p:sp>
      <p:sp>
        <p:nvSpPr>
          <p:cNvPr id="33805" name="Line 14"/>
          <p:cNvSpPr>
            <a:spLocks noChangeShapeType="1"/>
          </p:cNvSpPr>
          <p:nvPr/>
        </p:nvSpPr>
        <p:spPr bwMode="auto">
          <a:xfrm flipV="1">
            <a:off x="6664325" y="3686175"/>
            <a:ext cx="1055688" cy="1504950"/>
          </a:xfrm>
          <a:prstGeom prst="line">
            <a:avLst/>
          </a:prstGeom>
          <a:noFill/>
          <a:ln w="19050">
            <a:solidFill>
              <a:schemeClr val="tx1"/>
            </a:solidFill>
            <a:prstDash val="sysDot"/>
            <a:miter lim="800000"/>
            <a:headEnd type="none" w="sm" len="sm"/>
            <a:tailEnd type="none" w="lg" len="lg"/>
          </a:ln>
        </p:spPr>
        <p:txBody>
          <a:bodyPr wrap="none" anchor="ctr"/>
          <a:lstStyle/>
          <a:p>
            <a:endParaRPr lang="en-US"/>
          </a:p>
        </p:txBody>
      </p:sp>
      <p:sp>
        <p:nvSpPr>
          <p:cNvPr id="33806" name="Line 15"/>
          <p:cNvSpPr>
            <a:spLocks noChangeShapeType="1"/>
          </p:cNvSpPr>
          <p:nvPr/>
        </p:nvSpPr>
        <p:spPr bwMode="auto">
          <a:xfrm flipV="1">
            <a:off x="7327900" y="4335463"/>
            <a:ext cx="1055688" cy="1504950"/>
          </a:xfrm>
          <a:prstGeom prst="line">
            <a:avLst/>
          </a:prstGeom>
          <a:noFill/>
          <a:ln w="19050">
            <a:solidFill>
              <a:schemeClr val="tx1"/>
            </a:solidFill>
            <a:prstDash val="sysDot"/>
            <a:miter lim="800000"/>
            <a:headEnd type="none" w="sm" len="sm"/>
            <a:tailEnd type="none" w="lg" len="lg"/>
          </a:ln>
        </p:spPr>
        <p:txBody>
          <a:bodyPr wrap="none" anchor="ctr"/>
          <a:lstStyle/>
          <a:p>
            <a:endParaRPr lang="en-US"/>
          </a:p>
        </p:txBody>
      </p:sp>
      <p:sp>
        <p:nvSpPr>
          <p:cNvPr id="33807" name="Line 16"/>
          <p:cNvSpPr>
            <a:spLocks noChangeShapeType="1"/>
          </p:cNvSpPr>
          <p:nvPr/>
        </p:nvSpPr>
        <p:spPr bwMode="auto">
          <a:xfrm flipH="1">
            <a:off x="1547813" y="4291013"/>
            <a:ext cx="1223962" cy="1377950"/>
          </a:xfrm>
          <a:prstGeom prst="line">
            <a:avLst/>
          </a:prstGeom>
          <a:noFill/>
          <a:ln w="31750">
            <a:solidFill>
              <a:schemeClr val="tx1"/>
            </a:solidFill>
            <a:miter lim="800000"/>
            <a:headEnd type="none" w="sm" len="sm"/>
            <a:tailEnd type="none" w="lg" len="lg"/>
          </a:ln>
        </p:spPr>
        <p:txBody>
          <a:bodyPr wrap="none" anchor="ctr"/>
          <a:lstStyle/>
          <a:p>
            <a:endParaRPr lang="en-US"/>
          </a:p>
        </p:txBody>
      </p:sp>
      <p:sp>
        <p:nvSpPr>
          <p:cNvPr id="33808" name="Oval 17"/>
          <p:cNvSpPr>
            <a:spLocks noChangeAspect="1" noChangeArrowheads="1"/>
          </p:cNvSpPr>
          <p:nvPr/>
        </p:nvSpPr>
        <p:spPr bwMode="auto">
          <a:xfrm>
            <a:off x="6929438" y="545147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3809" name="Oval 18"/>
          <p:cNvSpPr>
            <a:spLocks noChangeAspect="1" noChangeArrowheads="1"/>
          </p:cNvSpPr>
          <p:nvPr/>
        </p:nvSpPr>
        <p:spPr bwMode="auto">
          <a:xfrm>
            <a:off x="7999413" y="394652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3810" name="Oval 19"/>
          <p:cNvSpPr>
            <a:spLocks noChangeAspect="1" noChangeArrowheads="1"/>
          </p:cNvSpPr>
          <p:nvPr/>
        </p:nvSpPr>
        <p:spPr bwMode="auto">
          <a:xfrm>
            <a:off x="2724150" y="4224338"/>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3811" name="Oval 20"/>
          <p:cNvSpPr>
            <a:spLocks noChangeAspect="1" noChangeArrowheads="1"/>
          </p:cNvSpPr>
          <p:nvPr/>
        </p:nvSpPr>
        <p:spPr bwMode="auto">
          <a:xfrm>
            <a:off x="1485900" y="5602288"/>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3812" name="Line 21"/>
          <p:cNvSpPr>
            <a:spLocks noChangeShapeType="1"/>
          </p:cNvSpPr>
          <p:nvPr/>
        </p:nvSpPr>
        <p:spPr bwMode="auto">
          <a:xfrm rot="5400000" flipH="1">
            <a:off x="1800225" y="4683125"/>
            <a:ext cx="604838" cy="674688"/>
          </a:xfrm>
          <a:prstGeom prst="line">
            <a:avLst/>
          </a:prstGeom>
          <a:noFill/>
          <a:ln w="19050">
            <a:solidFill>
              <a:schemeClr val="tx1"/>
            </a:solidFill>
            <a:prstDash val="sysDot"/>
            <a:miter lim="800000"/>
            <a:headEnd type="none" w="sm" len="sm"/>
            <a:tailEnd type="none" w="lg" len="lg"/>
          </a:ln>
        </p:spPr>
        <p:txBody>
          <a:bodyPr wrap="none" anchor="ctr"/>
          <a:lstStyle/>
          <a:p>
            <a:endParaRPr lang="en-US"/>
          </a:p>
        </p:txBody>
      </p:sp>
      <p:sp>
        <p:nvSpPr>
          <p:cNvPr id="33813" name="Text Box 22"/>
          <p:cNvSpPr txBox="1">
            <a:spLocks noChangeArrowheads="1"/>
          </p:cNvSpPr>
          <p:nvPr/>
        </p:nvSpPr>
        <p:spPr bwMode="auto">
          <a:xfrm>
            <a:off x="1885950" y="4572000"/>
            <a:ext cx="407988" cy="366713"/>
          </a:xfrm>
          <a:prstGeom prst="rect">
            <a:avLst/>
          </a:prstGeom>
          <a:noFill/>
          <a:ln w="19050" algn="ctr">
            <a:noFill/>
            <a:miter lim="800000"/>
            <a:headEnd type="none" w="sm" len="sm"/>
            <a:tailEnd type="none" w="lg" len="lg"/>
          </a:ln>
        </p:spPr>
        <p:txBody>
          <a:bodyPr>
            <a:spAutoFit/>
          </a:bodyPr>
          <a:lstStyle/>
          <a:p>
            <a:pPr>
              <a:spcBef>
                <a:spcPct val="50000"/>
              </a:spcBef>
            </a:pPr>
            <a:r>
              <a:rPr lang="en-US" sz="1800" i="1">
                <a:ea typeface="新細明體"/>
                <a:cs typeface="新細明體"/>
              </a:rPr>
              <a:t>r</a:t>
            </a:r>
          </a:p>
        </p:txBody>
      </p:sp>
      <p:sp>
        <p:nvSpPr>
          <p:cNvPr id="33814" name="Oval 23"/>
          <p:cNvSpPr>
            <a:spLocks noChangeAspect="1" noChangeArrowheads="1"/>
          </p:cNvSpPr>
          <p:nvPr/>
        </p:nvSpPr>
        <p:spPr bwMode="auto">
          <a:xfrm>
            <a:off x="4492625" y="5461000"/>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9320" name="Rectangle 24"/>
          <p:cNvSpPr>
            <a:spLocks noChangeArrowheads="1"/>
          </p:cNvSpPr>
          <p:nvPr/>
        </p:nvSpPr>
        <p:spPr bwMode="auto">
          <a:xfrm>
            <a:off x="347663" y="57150"/>
            <a:ext cx="7219950" cy="923925"/>
          </a:xfrm>
          <a:prstGeom prst="rect">
            <a:avLst/>
          </a:prstGeom>
          <a:noFill/>
          <a:ln w="9525">
            <a:noFill/>
            <a:miter lim="800000"/>
            <a:headEnd/>
            <a:tailEnd/>
          </a:ln>
          <a:effectLst/>
        </p:spPr>
        <p:txBody>
          <a:bodyPr anchor="ctr"/>
          <a:lstStyle/>
          <a:p>
            <a:pPr>
              <a:defRPr/>
            </a:pPr>
            <a:r>
              <a:rPr lang="en-US" sz="3200" i="1" dirty="0">
                <a:solidFill>
                  <a:srgbClr val="800000"/>
                </a:solidFill>
                <a:effectLst>
                  <a:outerShdw blurRad="38100" dist="38100" dir="2700000" algn="tl">
                    <a:srgbClr val="C0C0C0"/>
                  </a:outerShdw>
                </a:effectLst>
                <a:latin typeface="HY견고딕" pitchFamily="18" charset="-127"/>
                <a:ea typeface="HY견고딕" pitchFamily="18" charset="-127"/>
                <a:cs typeface="+mn-cs"/>
              </a:rPr>
              <a:t>Uncertainty Representation: Cylinders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0"/>
          </p:nvPr>
        </p:nvSpPr>
        <p:spPr>
          <a:noFill/>
        </p:spPr>
        <p:txBody>
          <a:bodyPr/>
          <a:lstStyle/>
          <a:p>
            <a:fld id="{AD0B5397-5C93-42BC-9A10-E01B49AEC672}" type="slidenum">
              <a:rPr lang="ko-KR" altLang="en-US" smtClean="0">
                <a:ea typeface="굴림"/>
                <a:cs typeface="굴림"/>
              </a:rPr>
              <a:pPr/>
              <a:t>13</a:t>
            </a:fld>
            <a:endParaRPr lang="en-US" altLang="ko-KR" smtClean="0">
              <a:ea typeface="굴림"/>
              <a:cs typeface="굴림"/>
            </a:endParaRPr>
          </a:p>
        </p:txBody>
      </p:sp>
      <p:sp>
        <p:nvSpPr>
          <p:cNvPr id="441346" name="Freeform 2"/>
          <p:cNvSpPr>
            <a:spLocks/>
          </p:cNvSpPr>
          <p:nvPr/>
        </p:nvSpPr>
        <p:spPr bwMode="auto">
          <a:xfrm>
            <a:off x="4206875" y="3602038"/>
            <a:ext cx="1533525" cy="1939925"/>
          </a:xfrm>
          <a:custGeom>
            <a:avLst/>
            <a:gdLst>
              <a:gd name="T0" fmla="*/ 265 w 966"/>
              <a:gd name="T1" fmla="*/ 159 h 1222"/>
              <a:gd name="T2" fmla="*/ 912 w 966"/>
              <a:gd name="T3" fmla="*/ 0 h 1222"/>
              <a:gd name="T4" fmla="*/ 966 w 966"/>
              <a:gd name="T5" fmla="*/ 655 h 1222"/>
              <a:gd name="T6" fmla="*/ 682 w 966"/>
              <a:gd name="T7" fmla="*/ 1045 h 1222"/>
              <a:gd name="T8" fmla="*/ 26 w 966"/>
              <a:gd name="T9" fmla="*/ 1222 h 1222"/>
              <a:gd name="T10" fmla="*/ 0 w 966"/>
              <a:gd name="T11" fmla="*/ 505 h 1222"/>
              <a:gd name="T12" fmla="*/ 0 60000 65536"/>
              <a:gd name="T13" fmla="*/ 0 60000 65536"/>
              <a:gd name="T14" fmla="*/ 0 60000 65536"/>
              <a:gd name="T15" fmla="*/ 0 60000 65536"/>
              <a:gd name="T16" fmla="*/ 0 60000 65536"/>
              <a:gd name="T17" fmla="*/ 0 60000 65536"/>
              <a:gd name="T18" fmla="*/ 0 w 966"/>
              <a:gd name="T19" fmla="*/ 0 h 1222"/>
              <a:gd name="T20" fmla="*/ 966 w 966"/>
              <a:gd name="T21" fmla="*/ 1222 h 1222"/>
            </a:gdLst>
            <a:ahLst/>
            <a:cxnLst>
              <a:cxn ang="T12">
                <a:pos x="T0" y="T1"/>
              </a:cxn>
              <a:cxn ang="T13">
                <a:pos x="T2" y="T3"/>
              </a:cxn>
              <a:cxn ang="T14">
                <a:pos x="T4" y="T5"/>
              </a:cxn>
              <a:cxn ang="T15">
                <a:pos x="T6" y="T7"/>
              </a:cxn>
              <a:cxn ang="T16">
                <a:pos x="T8" y="T9"/>
              </a:cxn>
              <a:cxn ang="T17">
                <a:pos x="T10" y="T11"/>
              </a:cxn>
            </a:cxnLst>
            <a:rect l="T18" t="T19" r="T20" b="T21"/>
            <a:pathLst>
              <a:path w="966" h="1222">
                <a:moveTo>
                  <a:pt x="265" y="159"/>
                </a:moveTo>
                <a:lnTo>
                  <a:pt x="912" y="0"/>
                </a:lnTo>
                <a:lnTo>
                  <a:pt x="966" y="655"/>
                </a:lnTo>
                <a:lnTo>
                  <a:pt x="682" y="1045"/>
                </a:lnTo>
                <a:lnTo>
                  <a:pt x="26" y="1222"/>
                </a:lnTo>
                <a:lnTo>
                  <a:pt x="0" y="505"/>
                </a:lnTo>
              </a:path>
            </a:pathLst>
          </a:custGeom>
          <a:solidFill>
            <a:srgbClr val="FFCC99"/>
          </a:solidFill>
          <a:ln w="19050" cap="flat" cmpd="sng">
            <a:noFill/>
            <a:prstDash val="solid"/>
            <a:miter lim="800000"/>
            <a:headEnd type="none" w="sm" len="sm"/>
            <a:tailEnd type="stealth" w="lg" len="lg"/>
          </a:ln>
        </p:spPr>
        <p:txBody>
          <a:bodyPr wrap="none" anchor="ctr"/>
          <a:lstStyle/>
          <a:p>
            <a:endParaRPr lang="en-US"/>
          </a:p>
        </p:txBody>
      </p:sp>
      <p:sp>
        <p:nvSpPr>
          <p:cNvPr id="35843" name="Rectangle 4"/>
          <p:cNvSpPr>
            <a:spLocks noGrp="1" noChangeArrowheads="1"/>
          </p:cNvSpPr>
          <p:nvPr>
            <p:ph type="body" idx="1"/>
          </p:nvPr>
        </p:nvSpPr>
        <p:spPr>
          <a:xfrm>
            <a:off x="533400" y="1125538"/>
            <a:ext cx="8153400" cy="2309812"/>
          </a:xfrm>
        </p:spPr>
        <p:txBody>
          <a:bodyPr/>
          <a:lstStyle/>
          <a:p>
            <a:pPr eaLnBrk="1" hangingPunct="1">
              <a:lnSpc>
                <a:spcPct val="90000"/>
              </a:lnSpc>
            </a:pPr>
            <a:r>
              <a:rPr lang="en-US" smtClean="0"/>
              <a:t>Given:</a:t>
            </a:r>
          </a:p>
          <a:p>
            <a:pPr lvl="1" eaLnBrk="1" hangingPunct="1">
              <a:lnSpc>
                <a:spcPct val="90000"/>
              </a:lnSpc>
            </a:pPr>
            <a:r>
              <a:rPr lang="en-US" smtClean="0"/>
              <a:t>Start and end points</a:t>
            </a:r>
          </a:p>
          <a:p>
            <a:pPr eaLnBrk="1" hangingPunct="1">
              <a:lnSpc>
                <a:spcPct val="90000"/>
              </a:lnSpc>
            </a:pPr>
            <a:r>
              <a:rPr lang="en-US" smtClean="0"/>
              <a:t>Constraints :</a:t>
            </a:r>
          </a:p>
          <a:p>
            <a:pPr lvl="1" eaLnBrk="1" hangingPunct="1">
              <a:lnSpc>
                <a:spcPct val="90000"/>
              </a:lnSpc>
            </a:pPr>
            <a:r>
              <a:rPr lang="en-US" smtClean="0"/>
              <a:t>Deviation threshold r</a:t>
            </a:r>
          </a:p>
          <a:p>
            <a:pPr lvl="1" eaLnBrk="1" hangingPunct="1">
              <a:lnSpc>
                <a:spcPct val="90000"/>
              </a:lnSpc>
            </a:pPr>
            <a:r>
              <a:rPr lang="en-US" smtClean="0"/>
              <a:t>Speed threshold v</a:t>
            </a:r>
          </a:p>
        </p:txBody>
      </p:sp>
      <p:sp>
        <p:nvSpPr>
          <p:cNvPr id="35844" name="Line 5"/>
          <p:cNvSpPr>
            <a:spLocks noChangeShapeType="1"/>
          </p:cNvSpPr>
          <p:nvPr/>
        </p:nvSpPr>
        <p:spPr bwMode="auto">
          <a:xfrm flipV="1">
            <a:off x="4202113" y="3629025"/>
            <a:ext cx="1422400" cy="1997075"/>
          </a:xfrm>
          <a:prstGeom prst="line">
            <a:avLst/>
          </a:prstGeom>
          <a:noFill/>
          <a:ln w="31750">
            <a:solidFill>
              <a:schemeClr val="tx1"/>
            </a:solidFill>
            <a:miter lim="800000"/>
            <a:headEnd type="none" w="sm" len="sm"/>
            <a:tailEnd type="none" w="lg" len="lg"/>
          </a:ln>
        </p:spPr>
        <p:txBody>
          <a:bodyPr wrap="none" anchor="ctr"/>
          <a:lstStyle/>
          <a:p>
            <a:endParaRPr lang="en-US"/>
          </a:p>
        </p:txBody>
      </p:sp>
      <p:sp>
        <p:nvSpPr>
          <p:cNvPr id="35845" name="Oval 6"/>
          <p:cNvSpPr>
            <a:spLocks noChangeAspect="1" noChangeArrowheads="1"/>
          </p:cNvSpPr>
          <p:nvPr/>
        </p:nvSpPr>
        <p:spPr bwMode="auto">
          <a:xfrm>
            <a:off x="4140200" y="5545138"/>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35846" name="Oval 7"/>
          <p:cNvSpPr>
            <a:spLocks noChangeAspect="1" noChangeArrowheads="1"/>
          </p:cNvSpPr>
          <p:nvPr/>
        </p:nvSpPr>
        <p:spPr bwMode="auto">
          <a:xfrm>
            <a:off x="5610225" y="3511550"/>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41352" name="Line 8"/>
          <p:cNvSpPr>
            <a:spLocks noChangeShapeType="1"/>
          </p:cNvSpPr>
          <p:nvPr/>
        </p:nvSpPr>
        <p:spPr bwMode="auto">
          <a:xfrm flipV="1">
            <a:off x="4795838" y="4022725"/>
            <a:ext cx="1379537" cy="1912938"/>
          </a:xfrm>
          <a:prstGeom prst="line">
            <a:avLst/>
          </a:prstGeom>
          <a:noFill/>
          <a:ln w="15875">
            <a:solidFill>
              <a:schemeClr val="tx1"/>
            </a:solidFill>
            <a:prstDash val="dash"/>
            <a:miter lim="800000"/>
            <a:headEnd type="none" w="sm" len="sm"/>
            <a:tailEnd type="none" w="lg" len="lg"/>
          </a:ln>
        </p:spPr>
        <p:txBody>
          <a:bodyPr wrap="none" anchor="ctr"/>
          <a:lstStyle/>
          <a:p>
            <a:endParaRPr lang="en-US"/>
          </a:p>
        </p:txBody>
      </p:sp>
      <p:sp>
        <p:nvSpPr>
          <p:cNvPr id="441353" name="Line 9"/>
          <p:cNvSpPr>
            <a:spLocks noChangeShapeType="1"/>
          </p:cNvSpPr>
          <p:nvPr/>
        </p:nvSpPr>
        <p:spPr bwMode="auto">
          <a:xfrm flipV="1">
            <a:off x="4262438" y="4881563"/>
            <a:ext cx="2349500" cy="661987"/>
          </a:xfrm>
          <a:prstGeom prst="line">
            <a:avLst/>
          </a:prstGeom>
          <a:noFill/>
          <a:ln w="15875">
            <a:solidFill>
              <a:schemeClr val="tx1"/>
            </a:solidFill>
            <a:prstDash val="dash"/>
            <a:miter lim="800000"/>
            <a:headEnd type="none" w="sm" len="sm"/>
            <a:tailEnd type="stealth" w="lg" len="lg"/>
          </a:ln>
        </p:spPr>
        <p:txBody>
          <a:bodyPr wrap="none" anchor="ctr"/>
          <a:lstStyle/>
          <a:p>
            <a:endParaRPr lang="en-US"/>
          </a:p>
        </p:txBody>
      </p:sp>
      <p:sp>
        <p:nvSpPr>
          <p:cNvPr id="441354" name="Line 10"/>
          <p:cNvSpPr>
            <a:spLocks noChangeShapeType="1"/>
          </p:cNvSpPr>
          <p:nvPr/>
        </p:nvSpPr>
        <p:spPr bwMode="auto">
          <a:xfrm flipH="1" flipV="1">
            <a:off x="4178300" y="3573463"/>
            <a:ext cx="69850" cy="1941512"/>
          </a:xfrm>
          <a:prstGeom prst="line">
            <a:avLst/>
          </a:prstGeom>
          <a:noFill/>
          <a:ln w="15875">
            <a:solidFill>
              <a:schemeClr val="tx1"/>
            </a:solidFill>
            <a:prstDash val="dash"/>
            <a:miter lim="800000"/>
            <a:headEnd type="none" w="sm" len="sm"/>
            <a:tailEnd type="stealth" w="lg" len="lg"/>
          </a:ln>
        </p:spPr>
        <p:txBody>
          <a:bodyPr wrap="none" anchor="ctr"/>
          <a:lstStyle/>
          <a:p>
            <a:endParaRPr lang="en-US"/>
          </a:p>
        </p:txBody>
      </p:sp>
      <p:sp>
        <p:nvSpPr>
          <p:cNvPr id="441355" name="Line 11"/>
          <p:cNvSpPr>
            <a:spLocks noChangeShapeType="1"/>
          </p:cNvSpPr>
          <p:nvPr/>
        </p:nvSpPr>
        <p:spPr bwMode="auto">
          <a:xfrm flipH="1">
            <a:off x="3249613" y="3602038"/>
            <a:ext cx="2378075" cy="604837"/>
          </a:xfrm>
          <a:prstGeom prst="line">
            <a:avLst/>
          </a:prstGeom>
          <a:noFill/>
          <a:ln w="15875">
            <a:solidFill>
              <a:schemeClr val="tx1"/>
            </a:solidFill>
            <a:prstDash val="dash"/>
            <a:miter lim="800000"/>
            <a:headEnd type="none" w="sm" len="sm"/>
            <a:tailEnd type="stealth" w="lg" len="lg"/>
          </a:ln>
        </p:spPr>
        <p:txBody>
          <a:bodyPr wrap="none" anchor="ctr"/>
          <a:lstStyle/>
          <a:p>
            <a:endParaRPr lang="en-US"/>
          </a:p>
        </p:txBody>
      </p:sp>
      <p:sp>
        <p:nvSpPr>
          <p:cNvPr id="441356" name="Line 12"/>
          <p:cNvSpPr>
            <a:spLocks noChangeShapeType="1"/>
          </p:cNvSpPr>
          <p:nvPr/>
        </p:nvSpPr>
        <p:spPr bwMode="auto">
          <a:xfrm>
            <a:off x="5654675" y="3614738"/>
            <a:ext cx="184150" cy="2138362"/>
          </a:xfrm>
          <a:prstGeom prst="line">
            <a:avLst/>
          </a:prstGeom>
          <a:noFill/>
          <a:ln w="15875">
            <a:solidFill>
              <a:schemeClr val="tx1"/>
            </a:solidFill>
            <a:prstDash val="dash"/>
            <a:miter lim="800000"/>
            <a:headEnd type="none" w="sm" len="sm"/>
            <a:tailEnd type="stealth" w="lg" len="lg"/>
          </a:ln>
        </p:spPr>
        <p:txBody>
          <a:bodyPr wrap="none" anchor="ctr"/>
          <a:lstStyle/>
          <a:p>
            <a:endParaRPr lang="en-US"/>
          </a:p>
        </p:txBody>
      </p:sp>
      <p:sp>
        <p:nvSpPr>
          <p:cNvPr id="441357" name="Line 13"/>
          <p:cNvSpPr>
            <a:spLocks noChangeShapeType="1"/>
          </p:cNvSpPr>
          <p:nvPr/>
        </p:nvSpPr>
        <p:spPr bwMode="auto">
          <a:xfrm flipV="1">
            <a:off x="3667125" y="3244850"/>
            <a:ext cx="1379538" cy="1912938"/>
          </a:xfrm>
          <a:prstGeom prst="line">
            <a:avLst/>
          </a:prstGeom>
          <a:noFill/>
          <a:ln w="15875">
            <a:solidFill>
              <a:schemeClr val="tx1"/>
            </a:solidFill>
            <a:prstDash val="dash"/>
            <a:miter lim="800000"/>
            <a:headEnd type="none" w="sm" len="sm"/>
            <a:tailEnd type="none" w="lg" len="lg"/>
          </a:ln>
        </p:spPr>
        <p:txBody>
          <a:bodyPr wrap="none" anchor="ctr"/>
          <a:lstStyle/>
          <a:p>
            <a:endParaRPr lang="en-US"/>
          </a:p>
        </p:txBody>
      </p:sp>
      <p:sp>
        <p:nvSpPr>
          <p:cNvPr id="441358" name="Rectangle 14"/>
          <p:cNvSpPr>
            <a:spLocks noChangeArrowheads="1"/>
          </p:cNvSpPr>
          <p:nvPr/>
        </p:nvSpPr>
        <p:spPr bwMode="auto">
          <a:xfrm>
            <a:off x="347663" y="57150"/>
            <a:ext cx="7373937" cy="923925"/>
          </a:xfrm>
          <a:prstGeom prst="rect">
            <a:avLst/>
          </a:prstGeom>
          <a:noFill/>
          <a:ln w="9525">
            <a:noFill/>
            <a:miter lim="800000"/>
            <a:headEnd/>
            <a:tailEnd/>
          </a:ln>
          <a:effectLst/>
        </p:spPr>
        <p:txBody>
          <a:bodyPr anchor="ctr"/>
          <a:lstStyle/>
          <a:p>
            <a:pPr>
              <a:defRPr/>
            </a:pPr>
            <a:r>
              <a:rPr lang="en-US" sz="3200" i="1" dirty="0">
                <a:solidFill>
                  <a:srgbClr val="800000"/>
                </a:solidFill>
                <a:effectLst>
                  <a:outerShdw blurRad="38100" dist="38100" dir="2700000" algn="tl">
                    <a:srgbClr val="C0C0C0"/>
                  </a:outerShdw>
                </a:effectLst>
                <a:latin typeface="HY견고딕" pitchFamily="18" charset="-127"/>
                <a:ea typeface="HY견고딕" pitchFamily="18" charset="-127"/>
                <a:cs typeface="+mn-cs"/>
              </a:rPr>
              <a:t>Uncertainty Representation: Polygons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1357"/>
                                        </p:tgtEl>
                                        <p:attrNameLst>
                                          <p:attrName>style.visibility</p:attrName>
                                        </p:attrNameLst>
                                      </p:cBhvr>
                                      <p:to>
                                        <p:strVal val="visible"/>
                                      </p:to>
                                    </p:set>
                                    <p:animEffect transition="in" filter="wipe(down)">
                                      <p:cBhvr>
                                        <p:cTn id="7" dur="500"/>
                                        <p:tgtEl>
                                          <p:spTgt spid="44135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1352"/>
                                        </p:tgtEl>
                                        <p:attrNameLst>
                                          <p:attrName>style.visibility</p:attrName>
                                        </p:attrNameLst>
                                      </p:cBhvr>
                                      <p:to>
                                        <p:strVal val="visible"/>
                                      </p:to>
                                    </p:set>
                                    <p:animEffect transition="in" filter="wipe(down)">
                                      <p:cBhvr>
                                        <p:cTn id="10" dur="500"/>
                                        <p:tgtEl>
                                          <p:spTgt spid="4413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41353"/>
                                        </p:tgtEl>
                                        <p:attrNameLst>
                                          <p:attrName>style.visibility</p:attrName>
                                        </p:attrNameLst>
                                      </p:cBhvr>
                                      <p:to>
                                        <p:strVal val="visible"/>
                                      </p:to>
                                    </p:set>
                                    <p:animEffect transition="in" filter="wipe(down)">
                                      <p:cBhvr>
                                        <p:cTn id="15" dur="500"/>
                                        <p:tgtEl>
                                          <p:spTgt spid="44135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1354"/>
                                        </p:tgtEl>
                                        <p:attrNameLst>
                                          <p:attrName>style.visibility</p:attrName>
                                        </p:attrNameLst>
                                      </p:cBhvr>
                                      <p:to>
                                        <p:strVal val="visible"/>
                                      </p:to>
                                    </p:set>
                                    <p:animEffect transition="in" filter="wipe(down)">
                                      <p:cBhvr>
                                        <p:cTn id="18" dur="500"/>
                                        <p:tgtEl>
                                          <p:spTgt spid="44135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41355"/>
                                        </p:tgtEl>
                                        <p:attrNameLst>
                                          <p:attrName>style.visibility</p:attrName>
                                        </p:attrNameLst>
                                      </p:cBhvr>
                                      <p:to>
                                        <p:strVal val="visible"/>
                                      </p:to>
                                    </p:set>
                                    <p:animEffect transition="in" filter="wipe(up)">
                                      <p:cBhvr>
                                        <p:cTn id="23" dur="500"/>
                                        <p:tgtEl>
                                          <p:spTgt spid="44135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41356"/>
                                        </p:tgtEl>
                                        <p:attrNameLst>
                                          <p:attrName>style.visibility</p:attrName>
                                        </p:attrNameLst>
                                      </p:cBhvr>
                                      <p:to>
                                        <p:strVal val="visible"/>
                                      </p:to>
                                    </p:set>
                                    <p:animEffect transition="in" filter="wipe(up)">
                                      <p:cBhvr>
                                        <p:cTn id="26" dur="500"/>
                                        <p:tgtEl>
                                          <p:spTgt spid="44135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41346"/>
                                        </p:tgtEl>
                                        <p:attrNameLst>
                                          <p:attrName>style.visibility</p:attrName>
                                        </p:attrNameLst>
                                      </p:cBhvr>
                                      <p:to>
                                        <p:strVal val="visible"/>
                                      </p:to>
                                    </p:set>
                                    <p:anim calcmode="lin" valueType="num">
                                      <p:cBhvr>
                                        <p:cTn id="31" dur="500" fill="hold"/>
                                        <p:tgtEl>
                                          <p:spTgt spid="441346"/>
                                        </p:tgtEl>
                                        <p:attrNameLst>
                                          <p:attrName>ppt_w</p:attrName>
                                        </p:attrNameLst>
                                      </p:cBhvr>
                                      <p:tavLst>
                                        <p:tav tm="0">
                                          <p:val>
                                            <p:fltVal val="0"/>
                                          </p:val>
                                        </p:tav>
                                        <p:tav tm="100000">
                                          <p:val>
                                            <p:strVal val="#ppt_w"/>
                                          </p:val>
                                        </p:tav>
                                      </p:tavLst>
                                    </p:anim>
                                    <p:anim calcmode="lin" valueType="num">
                                      <p:cBhvr>
                                        <p:cTn id="32" dur="500" fill="hold"/>
                                        <p:tgtEl>
                                          <p:spTgt spid="441346"/>
                                        </p:tgtEl>
                                        <p:attrNameLst>
                                          <p:attrName>ppt_h</p:attrName>
                                        </p:attrNameLst>
                                      </p:cBhvr>
                                      <p:tavLst>
                                        <p:tav tm="0">
                                          <p:val>
                                            <p:fltVal val="0"/>
                                          </p:val>
                                        </p:tav>
                                        <p:tav tm="100000">
                                          <p:val>
                                            <p:strVal val="#ppt_h"/>
                                          </p:val>
                                        </p:tav>
                                      </p:tavLst>
                                    </p:anim>
                                    <p:animEffect transition="in" filter="fade">
                                      <p:cBhvr>
                                        <p:cTn id="33" dur="500"/>
                                        <p:tgtEl>
                                          <p:spTgt spid="441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animBg="1"/>
      <p:bldP spid="441352" grpId="0" animBg="1"/>
      <p:bldP spid="441353" grpId="0" animBg="1"/>
      <p:bldP spid="441354" grpId="0" animBg="1"/>
      <p:bldP spid="441355" grpId="0" animBg="1"/>
      <p:bldP spid="441356" grpId="0" animBg="1"/>
      <p:bldP spid="4413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0"/>
          </p:nvPr>
        </p:nvSpPr>
        <p:spPr>
          <a:noFill/>
        </p:spPr>
        <p:txBody>
          <a:bodyPr/>
          <a:lstStyle/>
          <a:p>
            <a:fld id="{A32942AD-A1E7-458E-AC8A-3B0553869344}" type="slidenum">
              <a:rPr lang="ko-KR" altLang="en-US" smtClean="0">
                <a:ea typeface="굴림"/>
                <a:cs typeface="굴림"/>
              </a:rPr>
              <a:pPr/>
              <a:t>14</a:t>
            </a:fld>
            <a:endParaRPr lang="en-US" altLang="ko-KR" smtClean="0">
              <a:ea typeface="굴림"/>
              <a:cs typeface="굴림"/>
            </a:endParaRPr>
          </a:p>
        </p:txBody>
      </p:sp>
      <p:sp>
        <p:nvSpPr>
          <p:cNvPr id="522242"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pic>
        <p:nvPicPr>
          <p:cNvPr id="37891" name="Picture 5"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37892" name="Rectangle 6"/>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2243" name="Rectangle 3"/>
          <p:cNvSpPr>
            <a:spLocks noGrp="1" noChangeArrowheads="1"/>
          </p:cNvSpPr>
          <p:nvPr>
            <p:ph type="body" idx="1"/>
          </p:nvPr>
        </p:nvSpPr>
        <p:spPr>
          <a:xfrm>
            <a:off x="461963" y="1201738"/>
            <a:ext cx="8153400" cy="5068887"/>
          </a:xfrm>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Representation of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cs typeface="+mn-cs"/>
              </a:rPr>
              <a:t>Querying Uncertain Data</a:t>
            </a:r>
          </a:p>
          <a:p>
            <a:pPr lvl="1" eaLnBrk="1" hangingPunct="1">
              <a:lnSpc>
                <a:spcPct val="90000"/>
              </a:lnSpc>
              <a:buFont typeface="Wingdings" pitchFamily="2" charset="2"/>
              <a:buChar char="n"/>
              <a:defRPr/>
            </a:pPr>
            <a:r>
              <a:rPr lang="en-US" dirty="0">
                <a:solidFill>
                  <a:srgbClr val="6600CC"/>
                </a:solidFill>
              </a:rPr>
              <a:t>Required changes in the query processor</a:t>
            </a:r>
          </a:p>
          <a:p>
            <a:pPr lvl="1" eaLnBrk="1" hangingPunct="1">
              <a:lnSpc>
                <a:spcPct val="90000"/>
              </a:lnSpc>
              <a:buFont typeface="Wingdings" pitchFamily="2" charset="2"/>
              <a:buChar char="n"/>
              <a:defRPr/>
            </a:pPr>
            <a:r>
              <a:rPr lang="en-US" dirty="0"/>
              <a:t>Range queries</a:t>
            </a:r>
          </a:p>
          <a:p>
            <a:pPr lvl="1" eaLnBrk="1" hangingPunct="1">
              <a:lnSpc>
                <a:spcPct val="90000"/>
              </a:lnSpc>
              <a:buFont typeface="Wingdings" pitchFamily="2" charset="2"/>
              <a:buChar char="n"/>
              <a:defRPr/>
            </a:pPr>
            <a:r>
              <a:rPr lang="en-US" dirty="0"/>
              <a:t>Aggregate queries</a:t>
            </a:r>
          </a:p>
          <a:p>
            <a:pPr lvl="1" eaLnBrk="1" hangingPunct="1">
              <a:lnSpc>
                <a:spcPct val="90000"/>
              </a:lnSpc>
              <a:buFont typeface="Wingdings" pitchFamily="2" charset="2"/>
              <a:buChar char="n"/>
              <a:defRPr/>
            </a:pPr>
            <a:r>
              <a:rPr lang="en-US" dirty="0"/>
              <a:t>Nearest-neighbor queries</a:t>
            </a:r>
          </a:p>
          <a:p>
            <a:pPr eaLnBrk="1" hangingPunct="1">
              <a:lnSpc>
                <a:spcPct val="90000"/>
              </a:lnSpc>
              <a:defRPr/>
            </a:pPr>
            <a:endParaRPr lang="en-US" dirty="0">
              <a:cs typeface="+mn-cs"/>
            </a:endParaRPr>
          </a:p>
          <a:p>
            <a:pPr eaLnBrk="1" hangingPunct="1">
              <a:lnSpc>
                <a:spcPct val="90000"/>
              </a:lnSpc>
              <a:defRPr/>
            </a:pPr>
            <a:r>
              <a:rPr lang="en-US" dirty="0">
                <a:cs typeface="+mn-cs"/>
              </a:rPr>
              <a:t>Summary</a:t>
            </a:r>
          </a:p>
          <a:p>
            <a:pPr eaLnBrk="1" hangingPunct="1">
              <a:lnSpc>
                <a:spcPct val="90000"/>
              </a:lnSpc>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4"/>
          <p:cNvSpPr>
            <a:spLocks noGrp="1"/>
          </p:cNvSpPr>
          <p:nvPr>
            <p:ph type="sldNum" sz="quarter" idx="10"/>
          </p:nvPr>
        </p:nvSpPr>
        <p:spPr>
          <a:noFill/>
        </p:spPr>
        <p:txBody>
          <a:bodyPr/>
          <a:lstStyle/>
          <a:p>
            <a:fld id="{D5956324-B34E-4735-874D-B28C2BF7BA7C}" type="slidenum">
              <a:rPr lang="ko-KR" altLang="en-US" smtClean="0">
                <a:ea typeface="굴림"/>
                <a:cs typeface="굴림"/>
              </a:rPr>
              <a:pPr/>
              <a:t>15</a:t>
            </a:fld>
            <a:endParaRPr lang="en-US" altLang="ko-KR" smtClean="0">
              <a:ea typeface="굴림"/>
              <a:cs typeface="굴림"/>
            </a:endParaRPr>
          </a:p>
        </p:txBody>
      </p:sp>
      <p:sp>
        <p:nvSpPr>
          <p:cNvPr id="523266" name="Rectangle 2"/>
          <p:cNvSpPr>
            <a:spLocks noGrp="1" noChangeArrowheads="1"/>
          </p:cNvSpPr>
          <p:nvPr>
            <p:ph type="title"/>
          </p:nvPr>
        </p:nvSpPr>
        <p:spPr/>
        <p:txBody>
          <a:bodyPr/>
          <a:lstStyle/>
          <a:p>
            <a:pPr eaLnBrk="1" hangingPunct="1">
              <a:defRPr/>
            </a:pPr>
            <a:r>
              <a:rPr lang="en-US" dirty="0">
                <a:solidFill>
                  <a:srgbClr val="800000"/>
                </a:solidFill>
                <a:cs typeface="+mj-cs"/>
              </a:rPr>
              <a:t>Uncertainty-aware Query Processor</a:t>
            </a:r>
          </a:p>
        </p:txBody>
      </p:sp>
      <p:sp>
        <p:nvSpPr>
          <p:cNvPr id="38915" name="Rectangle 3"/>
          <p:cNvSpPr>
            <a:spLocks noGrp="1" noChangeArrowheads="1"/>
          </p:cNvSpPr>
          <p:nvPr>
            <p:ph type="body" idx="1"/>
          </p:nvPr>
        </p:nvSpPr>
        <p:spPr>
          <a:xfrm>
            <a:off x="533400" y="1431925"/>
            <a:ext cx="8378825" cy="5391150"/>
          </a:xfrm>
        </p:spPr>
        <p:txBody>
          <a:bodyPr/>
          <a:lstStyle/>
          <a:p>
            <a:pPr eaLnBrk="1" hangingPunct="1"/>
            <a:r>
              <a:rPr lang="en-US" b="0" dirty="0" smtClean="0"/>
              <a:t>A new uncertainty-aware query processor is needed to deal with uncertain data rather than exact data</a:t>
            </a:r>
          </a:p>
          <a:p>
            <a:pPr eaLnBrk="1" hangingPunct="1"/>
            <a:endParaRPr lang="en-US" b="0" dirty="0" smtClean="0"/>
          </a:p>
          <a:p>
            <a:pPr eaLnBrk="1" hangingPunct="1"/>
            <a:r>
              <a:rPr lang="en-US" b="0" dirty="0" smtClean="0"/>
              <a:t>Traditional Query: </a:t>
            </a:r>
          </a:p>
          <a:p>
            <a:pPr lvl="1" eaLnBrk="1" hangingPunct="1">
              <a:buFont typeface="Wingdings" pitchFamily="2" charset="2"/>
              <a:buChar char="n"/>
            </a:pPr>
            <a:r>
              <a:rPr lang="en-US" sz="2400" b="1" i="1" dirty="0" smtClean="0">
                <a:solidFill>
                  <a:srgbClr val="EBD743"/>
                </a:solidFill>
              </a:rPr>
              <a:t>What is my nearest gas station </a:t>
            </a:r>
            <a:r>
              <a:rPr lang="en-US" sz="2400" b="1" i="1" dirty="0" smtClean="0"/>
              <a:t>given that </a:t>
            </a:r>
            <a:r>
              <a:rPr lang="en-US" sz="2400" b="1" i="1" dirty="0" smtClean="0">
                <a:solidFill>
                  <a:srgbClr val="800000"/>
                </a:solidFill>
              </a:rPr>
              <a:t>I am in this location</a:t>
            </a:r>
          </a:p>
          <a:p>
            <a:pPr eaLnBrk="1" hangingPunct="1"/>
            <a:endParaRPr lang="en-US" i="1" dirty="0" smtClean="0">
              <a:solidFill>
                <a:srgbClr val="A50021"/>
              </a:solidFill>
            </a:endParaRPr>
          </a:p>
          <a:p>
            <a:pPr eaLnBrk="1" hangingPunct="1"/>
            <a:r>
              <a:rPr lang="en-US" b="0" dirty="0" smtClean="0"/>
              <a:t>New Query:</a:t>
            </a:r>
          </a:p>
          <a:p>
            <a:pPr lvl="1" eaLnBrk="1" hangingPunct="1">
              <a:buFont typeface="Wingdings" pitchFamily="2" charset="2"/>
              <a:buChar char="n"/>
            </a:pPr>
            <a:r>
              <a:rPr lang="en-US" sz="2400" b="1" i="1" dirty="0" smtClean="0">
                <a:solidFill>
                  <a:srgbClr val="EBD743"/>
                </a:solidFill>
              </a:rPr>
              <a:t>What is my nearest gas station</a:t>
            </a:r>
            <a:r>
              <a:rPr lang="en-US" sz="2400" b="1" i="1" dirty="0" smtClean="0">
                <a:solidFill>
                  <a:srgbClr val="0000FF"/>
                </a:solidFill>
              </a:rPr>
              <a:t> </a:t>
            </a:r>
            <a:r>
              <a:rPr lang="en-US" sz="2400" b="1" i="1" dirty="0" smtClean="0"/>
              <a:t>given that </a:t>
            </a:r>
            <a:r>
              <a:rPr lang="en-US" sz="2400" b="1" i="1" dirty="0" smtClean="0">
                <a:solidFill>
                  <a:srgbClr val="800000"/>
                </a:solidFill>
              </a:rPr>
              <a:t>I am somewhere in this uncertainty region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0"/>
          </p:nvPr>
        </p:nvSpPr>
        <p:spPr>
          <a:noFill/>
        </p:spPr>
        <p:txBody>
          <a:bodyPr/>
          <a:lstStyle/>
          <a:p>
            <a:fld id="{EBFEBCC7-DA75-4ABC-9D72-8CD682E543A8}" type="slidenum">
              <a:rPr lang="ko-KR" altLang="en-US" smtClean="0">
                <a:ea typeface="굴림"/>
                <a:cs typeface="굴림"/>
              </a:rPr>
              <a:pPr/>
              <a:t>16</a:t>
            </a:fld>
            <a:endParaRPr lang="en-US" altLang="ko-KR" smtClean="0">
              <a:ea typeface="굴림"/>
              <a:cs typeface="굴림"/>
            </a:endParaRPr>
          </a:p>
        </p:txBody>
      </p:sp>
      <p:sp>
        <p:nvSpPr>
          <p:cNvPr id="480258" name="Rectangle 2"/>
          <p:cNvSpPr>
            <a:spLocks noGrp="1" noChangeArrowheads="1"/>
          </p:cNvSpPr>
          <p:nvPr>
            <p:ph type="title"/>
          </p:nvPr>
        </p:nvSpPr>
        <p:spPr/>
        <p:txBody>
          <a:bodyPr/>
          <a:lstStyle/>
          <a:p>
            <a:pPr eaLnBrk="1" hangingPunct="1">
              <a:defRPr/>
            </a:pPr>
            <a:r>
              <a:rPr lang="en-US" dirty="0">
                <a:solidFill>
                  <a:srgbClr val="800000"/>
                </a:solidFill>
                <a:cs typeface="+mj-cs"/>
              </a:rPr>
              <a:t>Data Uncertainty: Queries</a:t>
            </a:r>
            <a:endParaRPr lang="en-US" sz="2800" dirty="0">
              <a:solidFill>
                <a:srgbClr val="800000"/>
              </a:solidFill>
              <a:cs typeface="+mj-cs"/>
            </a:endParaRPr>
          </a:p>
        </p:txBody>
      </p:sp>
      <p:sp>
        <p:nvSpPr>
          <p:cNvPr id="39939" name="Rectangle 3"/>
          <p:cNvSpPr>
            <a:spLocks noGrp="1" noChangeArrowheads="1"/>
          </p:cNvSpPr>
          <p:nvPr>
            <p:ph type="body" idx="1"/>
          </p:nvPr>
        </p:nvSpPr>
        <p:spPr>
          <a:xfrm>
            <a:off x="533400" y="1158875"/>
            <a:ext cx="8153400" cy="5303838"/>
          </a:xfrm>
        </p:spPr>
        <p:txBody>
          <a:bodyPr/>
          <a:lstStyle/>
          <a:p>
            <a:pPr eaLnBrk="1" hangingPunct="1">
              <a:lnSpc>
                <a:spcPct val="90000"/>
              </a:lnSpc>
            </a:pPr>
            <a:r>
              <a:rPr lang="en-US" sz="2800" b="0" smtClean="0"/>
              <a:t>Two types of data:</a:t>
            </a:r>
          </a:p>
          <a:p>
            <a:pPr lvl="1" eaLnBrk="1" hangingPunct="1">
              <a:lnSpc>
                <a:spcPct val="90000"/>
              </a:lnSpc>
            </a:pPr>
            <a:r>
              <a:rPr lang="en-US" sz="2400" b="1" i="1" smtClean="0">
                <a:solidFill>
                  <a:srgbClr val="EBD743"/>
                </a:solidFill>
              </a:rPr>
              <a:t> Certain</a:t>
            </a:r>
            <a:r>
              <a:rPr lang="en-US" sz="2400" smtClean="0"/>
              <a:t> data. Gas stations, restaurants, police cars </a:t>
            </a:r>
          </a:p>
          <a:p>
            <a:pPr lvl="1" eaLnBrk="1" hangingPunct="1">
              <a:lnSpc>
                <a:spcPct val="90000"/>
              </a:lnSpc>
            </a:pPr>
            <a:r>
              <a:rPr lang="en-US" sz="2400" b="1" i="1" smtClean="0">
                <a:solidFill>
                  <a:srgbClr val="A50021"/>
                </a:solidFill>
              </a:rPr>
              <a:t> Uncertain</a:t>
            </a:r>
            <a:r>
              <a:rPr lang="en-US" sz="2400" smtClean="0">
                <a:solidFill>
                  <a:srgbClr val="A50021"/>
                </a:solidFill>
              </a:rPr>
              <a:t> </a:t>
            </a:r>
            <a:r>
              <a:rPr lang="en-US" sz="2400" smtClean="0"/>
              <a:t>data. Measurements, personal data records</a:t>
            </a:r>
          </a:p>
          <a:p>
            <a:pPr eaLnBrk="1" hangingPunct="1">
              <a:lnSpc>
                <a:spcPct val="90000"/>
              </a:lnSpc>
            </a:pPr>
            <a:endParaRPr lang="en-US" b="0" smtClean="0"/>
          </a:p>
          <a:p>
            <a:pPr eaLnBrk="1" hangingPunct="1">
              <a:lnSpc>
                <a:spcPct val="90000"/>
              </a:lnSpc>
            </a:pPr>
            <a:r>
              <a:rPr lang="en-US" sz="2800" b="0" smtClean="0"/>
              <a:t>Three types of queries:</a:t>
            </a:r>
          </a:p>
          <a:p>
            <a:pPr lvl="1" eaLnBrk="1" hangingPunct="1">
              <a:lnSpc>
                <a:spcPct val="90000"/>
              </a:lnSpc>
            </a:pPr>
            <a:r>
              <a:rPr lang="en-US" sz="2400" b="1" i="1" smtClean="0">
                <a:solidFill>
                  <a:srgbClr val="A50021"/>
                </a:solidFill>
              </a:rPr>
              <a:t>Uncertain</a:t>
            </a:r>
            <a:r>
              <a:rPr lang="en-US" sz="2400" smtClean="0">
                <a:solidFill>
                  <a:srgbClr val="A50021"/>
                </a:solidFill>
              </a:rPr>
              <a:t> </a:t>
            </a:r>
            <a:r>
              <a:rPr lang="en-US" sz="2400" smtClean="0"/>
              <a:t>queries over </a:t>
            </a:r>
            <a:r>
              <a:rPr lang="en-US" sz="2400" b="1" i="1" smtClean="0">
                <a:solidFill>
                  <a:srgbClr val="EBD743"/>
                </a:solidFill>
              </a:rPr>
              <a:t>Certain</a:t>
            </a:r>
            <a:r>
              <a:rPr lang="en-US" sz="2400" smtClean="0"/>
              <a:t> data</a:t>
            </a:r>
          </a:p>
          <a:p>
            <a:pPr lvl="2" eaLnBrk="1" hangingPunct="1">
              <a:lnSpc>
                <a:spcPct val="90000"/>
              </a:lnSpc>
              <a:buFont typeface="Wingdings" pitchFamily="2" charset="2"/>
              <a:buChar char="n"/>
            </a:pPr>
            <a:r>
              <a:rPr lang="en-US" sz="2200" i="1" smtClean="0"/>
              <a:t>What is my nearest gas station</a:t>
            </a:r>
          </a:p>
          <a:p>
            <a:pPr lvl="2" eaLnBrk="1" hangingPunct="1">
              <a:lnSpc>
                <a:spcPct val="90000"/>
              </a:lnSpc>
              <a:buFont typeface="Wingdings" pitchFamily="2" charset="2"/>
              <a:buNone/>
            </a:pPr>
            <a:endParaRPr lang="en-US" sz="2200" i="1" smtClean="0"/>
          </a:p>
          <a:p>
            <a:pPr lvl="1" eaLnBrk="1" hangingPunct="1">
              <a:lnSpc>
                <a:spcPct val="90000"/>
              </a:lnSpc>
            </a:pPr>
            <a:r>
              <a:rPr lang="en-US" sz="2400" b="1" i="1" smtClean="0">
                <a:solidFill>
                  <a:srgbClr val="EBD743"/>
                </a:solidFill>
              </a:rPr>
              <a:t>Certain</a:t>
            </a:r>
            <a:r>
              <a:rPr lang="en-US" sz="2400" smtClean="0"/>
              <a:t> queries over </a:t>
            </a:r>
            <a:r>
              <a:rPr lang="en-US" sz="2400" b="1" i="1" smtClean="0">
                <a:solidFill>
                  <a:srgbClr val="A50021"/>
                </a:solidFill>
              </a:rPr>
              <a:t>Uncertain</a:t>
            </a:r>
            <a:r>
              <a:rPr lang="en-US" sz="2400" smtClean="0">
                <a:solidFill>
                  <a:srgbClr val="A50021"/>
                </a:solidFill>
              </a:rPr>
              <a:t> </a:t>
            </a:r>
            <a:r>
              <a:rPr lang="en-US" sz="2400" smtClean="0"/>
              <a:t>data</a:t>
            </a:r>
          </a:p>
          <a:p>
            <a:pPr lvl="2" eaLnBrk="1" hangingPunct="1">
              <a:lnSpc>
                <a:spcPct val="90000"/>
              </a:lnSpc>
              <a:buFont typeface="Wingdings" pitchFamily="2" charset="2"/>
              <a:buChar char="n"/>
            </a:pPr>
            <a:r>
              <a:rPr lang="en-US" sz="2200" i="1" smtClean="0"/>
              <a:t>How many cars in the downtown area</a:t>
            </a:r>
          </a:p>
          <a:p>
            <a:pPr lvl="2" eaLnBrk="1" hangingPunct="1">
              <a:lnSpc>
                <a:spcPct val="90000"/>
              </a:lnSpc>
            </a:pPr>
            <a:endParaRPr lang="en-US" sz="2200" i="1" smtClean="0"/>
          </a:p>
          <a:p>
            <a:pPr lvl="1" eaLnBrk="1" hangingPunct="1">
              <a:lnSpc>
                <a:spcPct val="90000"/>
              </a:lnSpc>
            </a:pPr>
            <a:r>
              <a:rPr lang="en-US" sz="2400" b="1" i="1" smtClean="0">
                <a:solidFill>
                  <a:srgbClr val="A50021"/>
                </a:solidFill>
              </a:rPr>
              <a:t>Uncertain</a:t>
            </a:r>
            <a:r>
              <a:rPr lang="en-US" sz="2400" smtClean="0">
                <a:solidFill>
                  <a:srgbClr val="A50021"/>
                </a:solidFill>
              </a:rPr>
              <a:t> </a:t>
            </a:r>
            <a:r>
              <a:rPr lang="en-US" sz="2400" smtClean="0"/>
              <a:t>queries over </a:t>
            </a:r>
            <a:r>
              <a:rPr lang="en-US" sz="2400" b="1" i="1" smtClean="0">
                <a:solidFill>
                  <a:srgbClr val="A50021"/>
                </a:solidFill>
              </a:rPr>
              <a:t>Uncertain</a:t>
            </a:r>
            <a:r>
              <a:rPr lang="en-US" sz="2400" smtClean="0">
                <a:solidFill>
                  <a:srgbClr val="A50021"/>
                </a:solidFill>
              </a:rPr>
              <a:t> </a:t>
            </a:r>
            <a:r>
              <a:rPr lang="en-US" sz="2400" smtClean="0"/>
              <a:t>data</a:t>
            </a:r>
          </a:p>
          <a:p>
            <a:pPr lvl="2" eaLnBrk="1" hangingPunct="1">
              <a:lnSpc>
                <a:spcPct val="90000"/>
              </a:lnSpc>
              <a:buFont typeface="Wingdings" pitchFamily="2" charset="2"/>
              <a:buChar char="n"/>
            </a:pPr>
            <a:r>
              <a:rPr lang="en-US" sz="2200" i="1" smtClean="0"/>
              <a:t>Where is my nearest friend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p:cNvSpPr>
            <a:spLocks noGrp="1"/>
          </p:cNvSpPr>
          <p:nvPr>
            <p:ph type="sldNum" sz="quarter" idx="10"/>
          </p:nvPr>
        </p:nvSpPr>
        <p:spPr>
          <a:noFill/>
        </p:spPr>
        <p:txBody>
          <a:bodyPr/>
          <a:lstStyle/>
          <a:p>
            <a:fld id="{8446A060-6C04-4B4D-A617-A954FC507547}" type="slidenum">
              <a:rPr lang="ko-KR" altLang="en-US" smtClean="0">
                <a:ea typeface="굴림"/>
                <a:cs typeface="굴림"/>
              </a:rPr>
              <a:pPr/>
              <a:t>17</a:t>
            </a:fld>
            <a:endParaRPr lang="en-US" altLang="ko-KR" smtClean="0">
              <a:ea typeface="굴림"/>
              <a:cs typeface="굴림"/>
            </a:endParaRPr>
          </a:p>
        </p:txBody>
      </p:sp>
      <p:sp>
        <p:nvSpPr>
          <p:cNvPr id="524290"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40963"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50FEBABB-E68F-43AC-BE7D-5A7109107E38}" type="slidenum">
              <a:rPr lang="ko-KR" altLang="en-US" sz="1200" b="1">
                <a:solidFill>
                  <a:srgbClr val="FFCC00"/>
                </a:solidFill>
              </a:rPr>
              <a:pPr algn="r"/>
              <a:t>17</a:t>
            </a:fld>
            <a:endParaRPr lang="en-US" altLang="ko-KR" sz="1200" b="1">
              <a:solidFill>
                <a:srgbClr val="FFCC00"/>
              </a:solidFill>
            </a:endParaRPr>
          </a:p>
        </p:txBody>
      </p:sp>
      <p:pic>
        <p:nvPicPr>
          <p:cNvPr id="40964"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40965"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4291" name="Rectangle 3"/>
          <p:cNvSpPr>
            <a:spLocks noGrp="1" noChangeArrowheads="1"/>
          </p:cNvSpPr>
          <p:nvPr>
            <p:ph type="body" idx="1"/>
          </p:nvPr>
        </p:nvSpPr>
        <p:spPr>
          <a:xfrm>
            <a:off x="461963" y="1201738"/>
            <a:ext cx="8153400" cy="5068887"/>
          </a:xfrm>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Representation of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cs typeface="+mn-cs"/>
              </a:rPr>
              <a:t>Querying Uncertain Data</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Required changes in the query processor</a:t>
            </a:r>
          </a:p>
          <a:p>
            <a:pPr lvl="1" eaLnBrk="1" hangingPunct="1">
              <a:lnSpc>
                <a:spcPct val="90000"/>
              </a:lnSpc>
              <a:buFont typeface="Wingdings" pitchFamily="2" charset="2"/>
              <a:buChar char="n"/>
              <a:defRPr/>
            </a:pPr>
            <a:r>
              <a:rPr lang="en-US" dirty="0">
                <a:solidFill>
                  <a:srgbClr val="6600CC"/>
                </a:solidFill>
              </a:rPr>
              <a:t>Range queries</a:t>
            </a:r>
          </a:p>
          <a:p>
            <a:pPr lvl="1" eaLnBrk="1" hangingPunct="1">
              <a:lnSpc>
                <a:spcPct val="90000"/>
              </a:lnSpc>
              <a:buFont typeface="Wingdings" pitchFamily="2" charset="2"/>
              <a:buChar char="n"/>
              <a:defRPr/>
            </a:pPr>
            <a:r>
              <a:rPr lang="en-US" dirty="0"/>
              <a:t>Aggregate queries</a:t>
            </a:r>
          </a:p>
          <a:p>
            <a:pPr lvl="1" eaLnBrk="1" hangingPunct="1">
              <a:lnSpc>
                <a:spcPct val="90000"/>
              </a:lnSpc>
              <a:buFont typeface="Wingdings" pitchFamily="2" charset="2"/>
              <a:buChar char="n"/>
              <a:defRPr/>
            </a:pPr>
            <a:r>
              <a:rPr lang="en-US" dirty="0"/>
              <a:t>Nearest-neighbor queries</a:t>
            </a:r>
          </a:p>
          <a:p>
            <a:pPr eaLnBrk="1" hangingPunct="1">
              <a:lnSpc>
                <a:spcPct val="90000"/>
              </a:lnSpc>
              <a:defRPr/>
            </a:pPr>
            <a:endParaRPr lang="en-US" dirty="0">
              <a:cs typeface="+mn-cs"/>
            </a:endParaRPr>
          </a:p>
          <a:p>
            <a:pPr eaLnBrk="1" hangingPunct="1">
              <a:lnSpc>
                <a:spcPct val="90000"/>
              </a:lnSpc>
              <a:defRPr/>
            </a:pPr>
            <a:r>
              <a:rPr lang="en-US" dirty="0">
                <a:cs typeface="+mn-cs"/>
              </a:rPr>
              <a:t>Summary</a:t>
            </a:r>
          </a:p>
          <a:p>
            <a:pPr eaLnBrk="1" hangingPunct="1">
              <a:lnSpc>
                <a:spcPct val="90000"/>
              </a:lnSpc>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a:spLocks noGrp="1"/>
          </p:cNvSpPr>
          <p:nvPr>
            <p:ph type="sldNum" sz="quarter" idx="10"/>
          </p:nvPr>
        </p:nvSpPr>
        <p:spPr>
          <a:noFill/>
        </p:spPr>
        <p:txBody>
          <a:bodyPr/>
          <a:lstStyle/>
          <a:p>
            <a:fld id="{1B3317E1-5BB1-4430-AE40-2E8151D3EDC7}" type="slidenum">
              <a:rPr lang="ko-KR" altLang="en-US" smtClean="0">
                <a:ea typeface="굴림"/>
                <a:cs typeface="굴림"/>
              </a:rPr>
              <a:pPr/>
              <a:t>18</a:t>
            </a:fld>
            <a:endParaRPr lang="en-US" altLang="ko-KR" smtClean="0">
              <a:ea typeface="굴림"/>
              <a:cs typeface="굴림"/>
            </a:endParaRPr>
          </a:p>
        </p:txBody>
      </p:sp>
      <p:sp>
        <p:nvSpPr>
          <p:cNvPr id="481282" name="Rectangle 2"/>
          <p:cNvSpPr>
            <a:spLocks noGrp="1" noChangeArrowheads="1"/>
          </p:cNvSpPr>
          <p:nvPr>
            <p:ph type="title"/>
          </p:nvPr>
        </p:nvSpPr>
        <p:spPr>
          <a:xfrm>
            <a:off x="533400" y="131763"/>
            <a:ext cx="7010400" cy="762000"/>
          </a:xfrm>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a:t>
            </a:r>
          </a:p>
        </p:txBody>
      </p:sp>
      <p:grpSp>
        <p:nvGrpSpPr>
          <p:cNvPr id="41987" name="Group 3"/>
          <p:cNvGrpSpPr>
            <a:grpSpLocks/>
          </p:cNvGrpSpPr>
          <p:nvPr/>
        </p:nvGrpSpPr>
        <p:grpSpPr bwMode="auto">
          <a:xfrm>
            <a:off x="5367338" y="1524000"/>
            <a:ext cx="3429000" cy="3429000"/>
            <a:chOff x="3168" y="1152"/>
            <a:chExt cx="2160" cy="2160"/>
          </a:xfrm>
        </p:grpSpPr>
        <p:sp>
          <p:nvSpPr>
            <p:cNvPr id="41998" name="Line 4"/>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41999" name="Line 5"/>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pic>
        <p:nvPicPr>
          <p:cNvPr id="41988" name="Picture 6"/>
          <p:cNvPicPr>
            <a:picLocks noChangeAspect="1" noChangeArrowheads="1"/>
          </p:cNvPicPr>
          <p:nvPr/>
        </p:nvPicPr>
        <p:blipFill>
          <a:blip r:embed="rId3" cstate="print"/>
          <a:srcRect/>
          <a:stretch>
            <a:fillRect/>
          </a:stretch>
        </p:blipFill>
        <p:spPr bwMode="auto">
          <a:xfrm>
            <a:off x="6891338" y="2438400"/>
            <a:ext cx="247650" cy="381000"/>
          </a:xfrm>
          <a:prstGeom prst="rect">
            <a:avLst/>
          </a:prstGeom>
          <a:noFill/>
          <a:ln w="38100" algn="ctr">
            <a:noFill/>
            <a:miter lim="800000"/>
            <a:headEnd/>
            <a:tailEnd/>
          </a:ln>
        </p:spPr>
      </p:pic>
      <p:pic>
        <p:nvPicPr>
          <p:cNvPr id="41989" name="Picture 7"/>
          <p:cNvPicPr>
            <a:picLocks noChangeAspect="1" noChangeArrowheads="1"/>
          </p:cNvPicPr>
          <p:nvPr/>
        </p:nvPicPr>
        <p:blipFill>
          <a:blip r:embed="rId3" cstate="print"/>
          <a:srcRect/>
          <a:stretch>
            <a:fillRect/>
          </a:stretch>
        </p:blipFill>
        <p:spPr bwMode="auto">
          <a:xfrm>
            <a:off x="6205538" y="3581400"/>
            <a:ext cx="247650" cy="381000"/>
          </a:xfrm>
          <a:prstGeom prst="rect">
            <a:avLst/>
          </a:prstGeom>
          <a:noFill/>
          <a:ln w="38100" algn="ctr">
            <a:noFill/>
            <a:miter lim="800000"/>
            <a:headEnd/>
            <a:tailEnd/>
          </a:ln>
        </p:spPr>
      </p:pic>
      <p:pic>
        <p:nvPicPr>
          <p:cNvPr id="41990" name="Picture 8"/>
          <p:cNvPicPr>
            <a:picLocks noChangeAspect="1" noChangeArrowheads="1"/>
          </p:cNvPicPr>
          <p:nvPr/>
        </p:nvPicPr>
        <p:blipFill>
          <a:blip r:embed="rId3" cstate="print"/>
          <a:srcRect/>
          <a:stretch>
            <a:fillRect/>
          </a:stretch>
        </p:blipFill>
        <p:spPr bwMode="auto">
          <a:xfrm>
            <a:off x="5900738" y="3048000"/>
            <a:ext cx="247650" cy="381000"/>
          </a:xfrm>
          <a:prstGeom prst="rect">
            <a:avLst/>
          </a:prstGeom>
          <a:noFill/>
          <a:ln w="38100" algn="ctr">
            <a:noFill/>
            <a:miter lim="800000"/>
            <a:headEnd/>
            <a:tailEnd/>
          </a:ln>
        </p:spPr>
      </p:pic>
      <p:pic>
        <p:nvPicPr>
          <p:cNvPr id="41991" name="Picture 9"/>
          <p:cNvPicPr>
            <a:picLocks noChangeAspect="1" noChangeArrowheads="1"/>
          </p:cNvPicPr>
          <p:nvPr/>
        </p:nvPicPr>
        <p:blipFill>
          <a:blip r:embed="rId3" cstate="print"/>
          <a:srcRect/>
          <a:stretch>
            <a:fillRect/>
          </a:stretch>
        </p:blipFill>
        <p:spPr bwMode="auto">
          <a:xfrm>
            <a:off x="7348538" y="3124200"/>
            <a:ext cx="247650" cy="381000"/>
          </a:xfrm>
          <a:prstGeom prst="rect">
            <a:avLst/>
          </a:prstGeom>
          <a:noFill/>
          <a:ln w="38100" algn="ctr">
            <a:noFill/>
            <a:miter lim="800000"/>
            <a:headEnd/>
            <a:tailEnd/>
          </a:ln>
        </p:spPr>
      </p:pic>
      <p:pic>
        <p:nvPicPr>
          <p:cNvPr id="41992" name="Picture 10"/>
          <p:cNvPicPr>
            <a:picLocks noChangeAspect="1" noChangeArrowheads="1"/>
          </p:cNvPicPr>
          <p:nvPr/>
        </p:nvPicPr>
        <p:blipFill>
          <a:blip r:embed="rId3" cstate="print"/>
          <a:srcRect/>
          <a:stretch>
            <a:fillRect/>
          </a:stretch>
        </p:blipFill>
        <p:spPr bwMode="auto">
          <a:xfrm>
            <a:off x="7577138" y="3581400"/>
            <a:ext cx="247650" cy="381000"/>
          </a:xfrm>
          <a:prstGeom prst="rect">
            <a:avLst/>
          </a:prstGeom>
          <a:noFill/>
          <a:ln w="38100" algn="ctr">
            <a:noFill/>
            <a:miter lim="800000"/>
            <a:headEnd/>
            <a:tailEnd/>
          </a:ln>
        </p:spPr>
      </p:pic>
      <p:pic>
        <p:nvPicPr>
          <p:cNvPr id="41993" name="Picture 11"/>
          <p:cNvPicPr>
            <a:picLocks noChangeAspect="1" noChangeArrowheads="1"/>
          </p:cNvPicPr>
          <p:nvPr/>
        </p:nvPicPr>
        <p:blipFill>
          <a:blip r:embed="rId3" cstate="print"/>
          <a:srcRect/>
          <a:stretch>
            <a:fillRect/>
          </a:stretch>
        </p:blipFill>
        <p:spPr bwMode="auto">
          <a:xfrm>
            <a:off x="6662738" y="3124200"/>
            <a:ext cx="247650" cy="381000"/>
          </a:xfrm>
          <a:prstGeom prst="rect">
            <a:avLst/>
          </a:prstGeom>
          <a:noFill/>
          <a:ln w="38100" algn="ctr">
            <a:noFill/>
            <a:miter lim="800000"/>
            <a:headEnd/>
            <a:tailEnd/>
          </a:ln>
        </p:spPr>
      </p:pic>
      <p:sp>
        <p:nvSpPr>
          <p:cNvPr id="41994" name="Rectangle 12"/>
          <p:cNvSpPr>
            <a:spLocks noChangeArrowheads="1"/>
          </p:cNvSpPr>
          <p:nvPr/>
        </p:nvSpPr>
        <p:spPr bwMode="auto">
          <a:xfrm>
            <a:off x="6357938" y="2895600"/>
            <a:ext cx="1219200" cy="76200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81293" name="AutoShape 13"/>
          <p:cNvSpPr>
            <a:spLocks noChangeArrowheads="1"/>
          </p:cNvSpPr>
          <p:nvPr/>
        </p:nvSpPr>
        <p:spPr bwMode="auto">
          <a:xfrm>
            <a:off x="6053138" y="2590800"/>
            <a:ext cx="1752600" cy="1371600"/>
          </a:xfrm>
          <a:prstGeom prst="roundRect">
            <a:avLst>
              <a:gd name="adj" fmla="val 16667"/>
            </a:avLst>
          </a:prstGeom>
          <a:noFill/>
          <a:ln w="38100" algn="ctr">
            <a:solidFill>
              <a:srgbClr val="FF9900"/>
            </a:solidFill>
            <a:round/>
            <a:headEnd/>
            <a:tailEnd/>
          </a:ln>
        </p:spPr>
        <p:txBody>
          <a:bodyPr wrap="none" anchor="ctr"/>
          <a:lstStyle/>
          <a:p>
            <a:pPr algn="ctr"/>
            <a:endParaRPr lang="en-US"/>
          </a:p>
        </p:txBody>
      </p:sp>
      <p:sp>
        <p:nvSpPr>
          <p:cNvPr id="41996" name="Text Box 14"/>
          <p:cNvSpPr txBox="1">
            <a:spLocks noChangeArrowheads="1"/>
          </p:cNvSpPr>
          <p:nvPr/>
        </p:nvSpPr>
        <p:spPr bwMode="auto">
          <a:xfrm>
            <a:off x="5595938" y="5349875"/>
            <a:ext cx="3048000" cy="457200"/>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Range query</a:t>
            </a:r>
          </a:p>
        </p:txBody>
      </p:sp>
      <p:sp>
        <p:nvSpPr>
          <p:cNvPr id="41997" name="Rectangle 15"/>
          <p:cNvSpPr>
            <a:spLocks noGrp="1" noChangeArrowheads="1"/>
          </p:cNvSpPr>
          <p:nvPr>
            <p:ph type="body" idx="1"/>
          </p:nvPr>
        </p:nvSpPr>
        <p:spPr>
          <a:xfrm>
            <a:off x="385763" y="1163638"/>
            <a:ext cx="4876800" cy="5391150"/>
          </a:xfrm>
        </p:spPr>
        <p:txBody>
          <a:bodyPr/>
          <a:lstStyle/>
          <a:p>
            <a:pPr eaLnBrk="1" hangingPunct="1"/>
            <a:r>
              <a:rPr lang="en-US" b="0" i="1" smtClean="0"/>
              <a:t>Example:</a:t>
            </a:r>
            <a:r>
              <a:rPr lang="en-US" b="0" smtClean="0"/>
              <a:t> Find all gas stations within </a:t>
            </a:r>
            <a:r>
              <a:rPr lang="en-US" b="0" i="1" smtClean="0"/>
              <a:t>x</a:t>
            </a:r>
            <a:r>
              <a:rPr lang="en-US" b="0" smtClean="0"/>
              <a:t> miles from my location where my location is somewhere in the </a:t>
            </a:r>
            <a:r>
              <a:rPr lang="en-US" b="0" i="1" smtClean="0"/>
              <a:t>uncertain</a:t>
            </a:r>
            <a:r>
              <a:rPr lang="en-US" b="0" smtClean="0"/>
              <a:t> region</a:t>
            </a:r>
          </a:p>
          <a:p>
            <a:pPr eaLnBrk="1" hangingPunct="1"/>
            <a:endParaRPr lang="en-US" b="0" smtClean="0"/>
          </a:p>
          <a:p>
            <a:pPr eaLnBrk="1" hangingPunct="1"/>
            <a:r>
              <a:rPr lang="en-US" b="0" smtClean="0"/>
              <a:t>The basic idea is to extend the </a:t>
            </a:r>
            <a:r>
              <a:rPr lang="en-US" b="0" i="1" smtClean="0"/>
              <a:t>uncertain </a:t>
            </a:r>
            <a:r>
              <a:rPr lang="en-US" b="0" smtClean="0"/>
              <a:t>region by distance </a:t>
            </a:r>
            <a:r>
              <a:rPr lang="en-US" b="0" i="1" smtClean="0"/>
              <a:t>x</a:t>
            </a:r>
            <a:r>
              <a:rPr lang="en-US" b="0" smtClean="0"/>
              <a:t> in all directions</a:t>
            </a:r>
          </a:p>
          <a:p>
            <a:pPr eaLnBrk="1" hangingPunct="1"/>
            <a:endParaRPr lang="en-US" b="0" smtClean="0"/>
          </a:p>
          <a:p>
            <a:pPr eaLnBrk="1" hangingPunct="1"/>
            <a:r>
              <a:rPr lang="en-US" b="0" smtClean="0"/>
              <a:t>Every gas station in the extended region is a candidate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293"/>
                                        </p:tgtEl>
                                        <p:attrNameLst>
                                          <p:attrName>style.visibility</p:attrName>
                                        </p:attrNameLst>
                                      </p:cBhvr>
                                      <p:to>
                                        <p:strVal val="visible"/>
                                      </p:to>
                                    </p:set>
                                    <p:animEffect transition="in" filter="wipe(left)">
                                      <p:cBhvr>
                                        <p:cTn id="7" dur="500"/>
                                        <p:tgtEl>
                                          <p:spTgt spid="48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p:cNvSpPr>
            <a:spLocks noGrp="1"/>
          </p:cNvSpPr>
          <p:nvPr>
            <p:ph type="sldNum" sz="quarter" idx="10"/>
          </p:nvPr>
        </p:nvSpPr>
        <p:spPr>
          <a:noFill/>
        </p:spPr>
        <p:txBody>
          <a:bodyPr/>
          <a:lstStyle/>
          <a:p>
            <a:fld id="{4B89BAE7-3FFF-449D-8B8B-94004E6EBB07}" type="slidenum">
              <a:rPr lang="ko-KR" altLang="en-US" smtClean="0">
                <a:ea typeface="굴림"/>
                <a:cs typeface="굴림"/>
              </a:rPr>
              <a:pPr/>
              <a:t>19</a:t>
            </a:fld>
            <a:endParaRPr lang="en-US" altLang="ko-KR" smtClean="0">
              <a:ea typeface="굴림"/>
              <a:cs typeface="굴림"/>
            </a:endParaRPr>
          </a:p>
        </p:txBody>
      </p:sp>
      <p:sp>
        <p:nvSpPr>
          <p:cNvPr id="482306" name="Oval 2"/>
          <p:cNvSpPr>
            <a:spLocks noChangeAspect="1" noChangeArrowheads="1"/>
          </p:cNvSpPr>
          <p:nvPr/>
        </p:nvSpPr>
        <p:spPr bwMode="auto">
          <a:xfrm>
            <a:off x="2036763" y="2430463"/>
            <a:ext cx="1189037" cy="1189037"/>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82307" name="Oval 3"/>
          <p:cNvSpPr>
            <a:spLocks noChangeAspect="1" noChangeArrowheads="1"/>
          </p:cNvSpPr>
          <p:nvPr/>
        </p:nvSpPr>
        <p:spPr bwMode="auto">
          <a:xfrm>
            <a:off x="655638" y="3700463"/>
            <a:ext cx="1189037" cy="1189037"/>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82308" name="Oval 4"/>
          <p:cNvSpPr>
            <a:spLocks noChangeAspect="1" noChangeArrowheads="1"/>
          </p:cNvSpPr>
          <p:nvPr/>
        </p:nvSpPr>
        <p:spPr bwMode="auto">
          <a:xfrm>
            <a:off x="2192338" y="3698875"/>
            <a:ext cx="1189037" cy="1189038"/>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82309" name="Oval 5"/>
          <p:cNvSpPr>
            <a:spLocks noChangeAspect="1" noChangeArrowheads="1"/>
          </p:cNvSpPr>
          <p:nvPr/>
        </p:nvSpPr>
        <p:spPr bwMode="auto">
          <a:xfrm>
            <a:off x="1462088" y="3738563"/>
            <a:ext cx="1189037" cy="1189037"/>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82310" name="Oval 6"/>
          <p:cNvSpPr>
            <a:spLocks noChangeAspect="1" noChangeArrowheads="1"/>
          </p:cNvSpPr>
          <p:nvPr/>
        </p:nvSpPr>
        <p:spPr bwMode="auto">
          <a:xfrm>
            <a:off x="693738" y="2854325"/>
            <a:ext cx="1189037" cy="1189038"/>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82311" name="Rectangle 7"/>
          <p:cNvSpPr>
            <a:spLocks noGrp="1" noChangeArrowheads="1"/>
          </p:cNvSpPr>
          <p:nvPr>
            <p:ph type="title"/>
          </p:nvPr>
        </p:nvSpPr>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a:t>
            </a:r>
          </a:p>
        </p:txBody>
      </p:sp>
      <p:sp>
        <p:nvSpPr>
          <p:cNvPr id="43016" name="Rectangle 8"/>
          <p:cNvSpPr>
            <a:spLocks noChangeArrowheads="1"/>
          </p:cNvSpPr>
          <p:nvPr/>
        </p:nvSpPr>
        <p:spPr bwMode="auto">
          <a:xfrm>
            <a:off x="1152525" y="3314700"/>
            <a:ext cx="1268413" cy="882650"/>
          </a:xfrm>
          <a:prstGeom prst="rect">
            <a:avLst/>
          </a:prstGeom>
          <a:noFill/>
          <a:ln w="38100" algn="ctr">
            <a:solidFill>
              <a:srgbClr val="FF9900"/>
            </a:solidFill>
            <a:miter lim="800000"/>
            <a:headEnd/>
            <a:tailEnd/>
          </a:ln>
        </p:spPr>
        <p:txBody>
          <a:bodyPr wrap="none" anchor="ctr"/>
          <a:lstStyle/>
          <a:p>
            <a:pPr algn="ctr"/>
            <a:endParaRPr lang="en-US"/>
          </a:p>
        </p:txBody>
      </p:sp>
      <p:sp>
        <p:nvSpPr>
          <p:cNvPr id="43017" name="Rectangle 9"/>
          <p:cNvSpPr>
            <a:spLocks noGrp="1" noChangeArrowheads="1"/>
          </p:cNvSpPr>
          <p:nvPr>
            <p:ph type="body" idx="1"/>
          </p:nvPr>
        </p:nvSpPr>
        <p:spPr>
          <a:xfrm>
            <a:off x="269875" y="1316038"/>
            <a:ext cx="8758238" cy="614362"/>
          </a:xfrm>
        </p:spPr>
        <p:txBody>
          <a:bodyPr/>
          <a:lstStyle/>
          <a:p>
            <a:pPr eaLnBrk="1" hangingPunct="1"/>
            <a:r>
              <a:rPr lang="en-US" b="0" smtClean="0"/>
              <a:t>Extend the uncertain area in all directions by the required distance</a:t>
            </a:r>
          </a:p>
        </p:txBody>
      </p:sp>
      <p:sp>
        <p:nvSpPr>
          <p:cNvPr id="43018" name="Oval 10"/>
          <p:cNvSpPr>
            <a:spLocks noChangeArrowheads="1"/>
          </p:cNvSpPr>
          <p:nvPr/>
        </p:nvSpPr>
        <p:spPr bwMode="auto">
          <a:xfrm>
            <a:off x="231775" y="3006725"/>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15" name="Oval 11"/>
          <p:cNvSpPr>
            <a:spLocks noChangeArrowheads="1"/>
          </p:cNvSpPr>
          <p:nvPr/>
        </p:nvSpPr>
        <p:spPr bwMode="auto">
          <a:xfrm>
            <a:off x="2498725" y="2930525"/>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3020" name="Oval 12"/>
          <p:cNvSpPr>
            <a:spLocks noChangeArrowheads="1"/>
          </p:cNvSpPr>
          <p:nvPr/>
        </p:nvSpPr>
        <p:spPr bwMode="auto">
          <a:xfrm>
            <a:off x="1576388" y="2392363"/>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17" name="Oval 13"/>
          <p:cNvSpPr>
            <a:spLocks noChangeArrowheads="1"/>
          </p:cNvSpPr>
          <p:nvPr/>
        </p:nvSpPr>
        <p:spPr bwMode="auto">
          <a:xfrm>
            <a:off x="2690813" y="4160838"/>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18" name="Oval 14"/>
          <p:cNvSpPr>
            <a:spLocks noChangeArrowheads="1"/>
          </p:cNvSpPr>
          <p:nvPr/>
        </p:nvSpPr>
        <p:spPr bwMode="auto">
          <a:xfrm>
            <a:off x="1960563" y="4235450"/>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19" name="Oval 15"/>
          <p:cNvSpPr>
            <a:spLocks noChangeArrowheads="1"/>
          </p:cNvSpPr>
          <p:nvPr/>
        </p:nvSpPr>
        <p:spPr bwMode="auto">
          <a:xfrm>
            <a:off x="1193800" y="3352800"/>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3024" name="Oval 16"/>
          <p:cNvSpPr>
            <a:spLocks noChangeArrowheads="1"/>
          </p:cNvSpPr>
          <p:nvPr/>
        </p:nvSpPr>
        <p:spPr bwMode="auto">
          <a:xfrm>
            <a:off x="309563" y="4659313"/>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21" name="Oval 17"/>
          <p:cNvSpPr>
            <a:spLocks noChangeArrowheads="1"/>
          </p:cNvSpPr>
          <p:nvPr/>
        </p:nvSpPr>
        <p:spPr bwMode="auto">
          <a:xfrm>
            <a:off x="1116013" y="4237038"/>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82322" name="Line 18"/>
          <p:cNvSpPr>
            <a:spLocks noChangeShapeType="1"/>
          </p:cNvSpPr>
          <p:nvPr/>
        </p:nvSpPr>
        <p:spPr bwMode="auto">
          <a:xfrm>
            <a:off x="2420938" y="3775075"/>
            <a:ext cx="614362" cy="1588"/>
          </a:xfrm>
          <a:prstGeom prst="line">
            <a:avLst/>
          </a:prstGeom>
          <a:noFill/>
          <a:ln w="38100">
            <a:solidFill>
              <a:srgbClr val="A50021"/>
            </a:solidFill>
            <a:round/>
            <a:headEnd/>
            <a:tailEnd type="triangle" w="med" len="med"/>
          </a:ln>
        </p:spPr>
        <p:txBody>
          <a:bodyPr wrap="none" anchor="ctr"/>
          <a:lstStyle/>
          <a:p>
            <a:endParaRPr lang="en-US"/>
          </a:p>
        </p:txBody>
      </p:sp>
      <p:sp>
        <p:nvSpPr>
          <p:cNvPr id="482323" name="Line 19"/>
          <p:cNvSpPr>
            <a:spLocks noChangeShapeType="1"/>
          </p:cNvSpPr>
          <p:nvPr/>
        </p:nvSpPr>
        <p:spPr bwMode="auto">
          <a:xfrm flipH="1">
            <a:off x="539750" y="3775075"/>
            <a:ext cx="614363" cy="1588"/>
          </a:xfrm>
          <a:prstGeom prst="line">
            <a:avLst/>
          </a:prstGeom>
          <a:noFill/>
          <a:ln w="38100">
            <a:solidFill>
              <a:srgbClr val="A50021"/>
            </a:solidFill>
            <a:round/>
            <a:headEnd/>
            <a:tailEnd type="triangle" w="med" len="med"/>
          </a:ln>
        </p:spPr>
        <p:txBody>
          <a:bodyPr wrap="none" anchor="ctr"/>
          <a:lstStyle/>
          <a:p>
            <a:endParaRPr lang="en-US"/>
          </a:p>
        </p:txBody>
      </p:sp>
      <p:sp>
        <p:nvSpPr>
          <p:cNvPr id="482324" name="Line 20"/>
          <p:cNvSpPr>
            <a:spLocks noChangeShapeType="1"/>
          </p:cNvSpPr>
          <p:nvPr/>
        </p:nvSpPr>
        <p:spPr bwMode="auto">
          <a:xfrm rot="16200000" flipH="1">
            <a:off x="1497012" y="4503738"/>
            <a:ext cx="614363" cy="1588"/>
          </a:xfrm>
          <a:prstGeom prst="line">
            <a:avLst/>
          </a:prstGeom>
          <a:noFill/>
          <a:ln w="38100">
            <a:solidFill>
              <a:srgbClr val="A50021"/>
            </a:solidFill>
            <a:round/>
            <a:headEnd/>
            <a:tailEnd type="triangle" w="med" len="med"/>
          </a:ln>
        </p:spPr>
        <p:txBody>
          <a:bodyPr wrap="none" anchor="ctr"/>
          <a:lstStyle/>
          <a:p>
            <a:endParaRPr lang="en-US"/>
          </a:p>
        </p:txBody>
      </p:sp>
      <p:sp>
        <p:nvSpPr>
          <p:cNvPr id="482325" name="Line 21"/>
          <p:cNvSpPr>
            <a:spLocks noChangeShapeType="1"/>
          </p:cNvSpPr>
          <p:nvPr/>
        </p:nvSpPr>
        <p:spPr bwMode="auto">
          <a:xfrm rot="5400000" flipH="1" flipV="1">
            <a:off x="1500188" y="3006725"/>
            <a:ext cx="614362" cy="1588"/>
          </a:xfrm>
          <a:prstGeom prst="line">
            <a:avLst/>
          </a:prstGeom>
          <a:noFill/>
          <a:ln w="38100">
            <a:solidFill>
              <a:srgbClr val="A50021"/>
            </a:solidFill>
            <a:round/>
            <a:headEnd/>
            <a:tailEnd type="triangle" w="med" len="med"/>
          </a:ln>
        </p:spPr>
        <p:txBody>
          <a:bodyPr wrap="none" anchor="ctr"/>
          <a:lstStyle/>
          <a:p>
            <a:endParaRPr lang="en-US"/>
          </a:p>
        </p:txBody>
      </p:sp>
      <p:sp>
        <p:nvSpPr>
          <p:cNvPr id="482326" name="AutoShape 22"/>
          <p:cNvSpPr>
            <a:spLocks noChangeArrowheads="1"/>
          </p:cNvSpPr>
          <p:nvPr/>
        </p:nvSpPr>
        <p:spPr bwMode="auto">
          <a:xfrm>
            <a:off x="539750" y="2700338"/>
            <a:ext cx="2495550" cy="2111375"/>
          </a:xfrm>
          <a:prstGeom prst="roundRect">
            <a:avLst>
              <a:gd name="adj" fmla="val 16667"/>
            </a:avLst>
          </a:prstGeom>
          <a:noFill/>
          <a:ln w="38100" algn="ctr">
            <a:solidFill>
              <a:srgbClr val="A50021"/>
            </a:solidFill>
            <a:round/>
            <a:headEnd/>
            <a:tailEnd/>
          </a:ln>
        </p:spPr>
        <p:txBody>
          <a:bodyPr wrap="none" anchor="ctr"/>
          <a:lstStyle/>
          <a:p>
            <a:pPr algn="ctr"/>
            <a:endParaRPr lang="en-US"/>
          </a:p>
        </p:txBody>
      </p:sp>
      <p:sp>
        <p:nvSpPr>
          <p:cNvPr id="482327" name="Text Box 23"/>
          <p:cNvSpPr txBox="1">
            <a:spLocks noChangeArrowheads="1"/>
          </p:cNvSpPr>
          <p:nvPr/>
        </p:nvSpPr>
        <p:spPr bwMode="auto">
          <a:xfrm>
            <a:off x="4264025" y="4043363"/>
            <a:ext cx="1382713" cy="457200"/>
          </a:xfrm>
          <a:prstGeom prst="rect">
            <a:avLst/>
          </a:prstGeom>
          <a:noFill/>
          <a:ln w="38100" algn="ctr">
            <a:noFill/>
            <a:miter lim="800000"/>
            <a:headEnd/>
            <a:tailEnd/>
          </a:ln>
        </p:spPr>
        <p:txBody>
          <a:bodyPr>
            <a:spAutoFit/>
          </a:bodyPr>
          <a:lstStyle/>
          <a:p>
            <a:pPr algn="ctr">
              <a:spcBef>
                <a:spcPct val="50000"/>
              </a:spcBef>
            </a:pPr>
            <a:r>
              <a:rPr lang="en-US" sz="2400">
                <a:latin typeface="Times New Roman" pitchFamily="18" charset="0"/>
              </a:rPr>
              <a:t>0.4</a:t>
            </a:r>
          </a:p>
        </p:txBody>
      </p:sp>
      <p:sp>
        <p:nvSpPr>
          <p:cNvPr id="482328" name="Text Box 24"/>
          <p:cNvSpPr txBox="1">
            <a:spLocks noChangeArrowheads="1"/>
          </p:cNvSpPr>
          <p:nvPr/>
        </p:nvSpPr>
        <p:spPr bwMode="auto">
          <a:xfrm>
            <a:off x="4340225" y="4465638"/>
            <a:ext cx="1382713" cy="457200"/>
          </a:xfrm>
          <a:prstGeom prst="rect">
            <a:avLst/>
          </a:prstGeom>
          <a:noFill/>
          <a:ln w="38100" algn="ctr">
            <a:noFill/>
            <a:miter lim="800000"/>
            <a:headEnd/>
            <a:tailEnd/>
          </a:ln>
        </p:spPr>
        <p:txBody>
          <a:bodyPr>
            <a:spAutoFit/>
          </a:bodyPr>
          <a:lstStyle/>
          <a:p>
            <a:pPr algn="ctr">
              <a:spcBef>
                <a:spcPct val="50000"/>
              </a:spcBef>
            </a:pPr>
            <a:r>
              <a:rPr lang="en-US" sz="2400">
                <a:latin typeface="Times New Roman" pitchFamily="18" charset="0"/>
              </a:rPr>
              <a:t>0.25</a:t>
            </a:r>
          </a:p>
        </p:txBody>
      </p:sp>
      <p:sp>
        <p:nvSpPr>
          <p:cNvPr id="482329" name="Text Box 25"/>
          <p:cNvSpPr txBox="1">
            <a:spLocks noChangeArrowheads="1"/>
          </p:cNvSpPr>
          <p:nvPr/>
        </p:nvSpPr>
        <p:spPr bwMode="auto">
          <a:xfrm>
            <a:off x="4264025" y="4887913"/>
            <a:ext cx="1382713" cy="457200"/>
          </a:xfrm>
          <a:prstGeom prst="rect">
            <a:avLst/>
          </a:prstGeom>
          <a:noFill/>
          <a:ln w="38100" algn="ctr">
            <a:noFill/>
            <a:miter lim="800000"/>
            <a:headEnd/>
            <a:tailEnd/>
          </a:ln>
        </p:spPr>
        <p:txBody>
          <a:bodyPr>
            <a:spAutoFit/>
          </a:bodyPr>
          <a:lstStyle/>
          <a:p>
            <a:pPr algn="ctr">
              <a:spcBef>
                <a:spcPct val="50000"/>
              </a:spcBef>
            </a:pPr>
            <a:r>
              <a:rPr lang="en-US" sz="2400">
                <a:latin typeface="Times New Roman" pitchFamily="18" charset="0"/>
              </a:rPr>
              <a:t>0.4</a:t>
            </a:r>
          </a:p>
        </p:txBody>
      </p:sp>
      <p:sp>
        <p:nvSpPr>
          <p:cNvPr id="482330" name="Text Box 26"/>
          <p:cNvSpPr txBox="1">
            <a:spLocks noChangeArrowheads="1"/>
          </p:cNvSpPr>
          <p:nvPr/>
        </p:nvSpPr>
        <p:spPr bwMode="auto">
          <a:xfrm>
            <a:off x="4340225" y="5314950"/>
            <a:ext cx="1382713" cy="457200"/>
          </a:xfrm>
          <a:prstGeom prst="rect">
            <a:avLst/>
          </a:prstGeom>
          <a:noFill/>
          <a:ln w="38100" algn="ctr">
            <a:noFill/>
            <a:miter lim="800000"/>
            <a:headEnd/>
            <a:tailEnd/>
          </a:ln>
        </p:spPr>
        <p:txBody>
          <a:bodyPr>
            <a:spAutoFit/>
          </a:bodyPr>
          <a:lstStyle/>
          <a:p>
            <a:pPr algn="ctr">
              <a:spcBef>
                <a:spcPct val="50000"/>
              </a:spcBef>
            </a:pPr>
            <a:r>
              <a:rPr lang="en-US" sz="2400">
                <a:latin typeface="Times New Roman" pitchFamily="18" charset="0"/>
              </a:rPr>
              <a:t>0.05</a:t>
            </a:r>
          </a:p>
        </p:txBody>
      </p:sp>
      <p:sp>
        <p:nvSpPr>
          <p:cNvPr id="482331" name="Text Box 27"/>
          <p:cNvSpPr txBox="1">
            <a:spLocks noChangeArrowheads="1"/>
          </p:cNvSpPr>
          <p:nvPr/>
        </p:nvSpPr>
        <p:spPr bwMode="auto">
          <a:xfrm>
            <a:off x="4264025" y="5772150"/>
            <a:ext cx="1382713" cy="457200"/>
          </a:xfrm>
          <a:prstGeom prst="rect">
            <a:avLst/>
          </a:prstGeom>
          <a:noFill/>
          <a:ln w="38100" algn="ctr">
            <a:noFill/>
            <a:miter lim="800000"/>
            <a:headEnd/>
            <a:tailEnd/>
          </a:ln>
        </p:spPr>
        <p:txBody>
          <a:bodyPr>
            <a:spAutoFit/>
          </a:bodyPr>
          <a:lstStyle/>
          <a:p>
            <a:pPr algn="ctr">
              <a:spcBef>
                <a:spcPct val="50000"/>
              </a:spcBef>
            </a:pPr>
            <a:r>
              <a:rPr lang="en-US" sz="2400">
                <a:latin typeface="Times New Roman" pitchFamily="18" charset="0"/>
              </a:rPr>
              <a:t>0.1</a:t>
            </a:r>
          </a:p>
        </p:txBody>
      </p:sp>
      <p:grpSp>
        <p:nvGrpSpPr>
          <p:cNvPr id="482332" name="Group 28"/>
          <p:cNvGrpSpPr>
            <a:grpSpLocks/>
          </p:cNvGrpSpPr>
          <p:nvPr/>
        </p:nvGrpSpPr>
        <p:grpSpPr bwMode="auto">
          <a:xfrm>
            <a:off x="5913438" y="2200275"/>
            <a:ext cx="3881437" cy="3916363"/>
            <a:chOff x="3725" y="1386"/>
            <a:chExt cx="2445" cy="2467"/>
          </a:xfrm>
        </p:grpSpPr>
        <p:sp>
          <p:nvSpPr>
            <p:cNvPr id="43053" name="Oval 29"/>
            <p:cNvSpPr>
              <a:spLocks noChangeAspect="1" noChangeArrowheads="1"/>
            </p:cNvSpPr>
            <p:nvPr/>
          </p:nvSpPr>
          <p:spPr bwMode="auto">
            <a:xfrm>
              <a:off x="3769" y="1836"/>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43054" name="Oval 30"/>
            <p:cNvSpPr>
              <a:spLocks noChangeAspect="1" noChangeArrowheads="1"/>
            </p:cNvSpPr>
            <p:nvPr/>
          </p:nvSpPr>
          <p:spPr bwMode="auto">
            <a:xfrm>
              <a:off x="5016" y="1458"/>
              <a:ext cx="1103" cy="1061"/>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43055" name="Rectangle 31"/>
            <p:cNvSpPr>
              <a:spLocks noChangeArrowheads="1"/>
            </p:cNvSpPr>
            <p:nvPr/>
          </p:nvSpPr>
          <p:spPr bwMode="auto">
            <a:xfrm>
              <a:off x="3727" y="1386"/>
              <a:ext cx="2033" cy="842"/>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sp>
          <p:nvSpPr>
            <p:cNvPr id="43056" name="Rectangle 32"/>
            <p:cNvSpPr>
              <a:spLocks noChangeArrowheads="1"/>
            </p:cNvSpPr>
            <p:nvPr/>
          </p:nvSpPr>
          <p:spPr bwMode="auto">
            <a:xfrm>
              <a:off x="4002" y="1603"/>
              <a:ext cx="1766" cy="363"/>
            </a:xfrm>
            <a:prstGeom prst="rect">
              <a:avLst/>
            </a:prstGeom>
            <a:noFill/>
            <a:ln w="9525">
              <a:noFill/>
              <a:miter lim="800000"/>
              <a:headEnd/>
              <a:tailEnd/>
            </a:ln>
          </p:spPr>
          <p:txBody>
            <a:bodyPr/>
            <a:lstStyle/>
            <a:p>
              <a:pPr marL="457200" indent="-457200" algn="ctr">
                <a:spcBef>
                  <a:spcPct val="20000"/>
                </a:spcBef>
                <a:buClr>
                  <a:srgbClr val="CC0000"/>
                </a:buClr>
                <a:buFont typeface="Wingdings" pitchFamily="2" charset="2"/>
                <a:buNone/>
              </a:pPr>
              <a:r>
                <a:rPr lang="en-US" sz="2400">
                  <a:solidFill>
                    <a:srgbClr val="990033"/>
                  </a:solidFill>
                  <a:latin typeface="Times New Roman" pitchFamily="18" charset="0"/>
                  <a:ea typeface="HyhwpEQ"/>
                  <a:cs typeface="HyhwpEQ"/>
                </a:rPr>
                <a:t>Answer per area</a:t>
              </a:r>
            </a:p>
          </p:txBody>
        </p:sp>
        <p:sp>
          <p:nvSpPr>
            <p:cNvPr id="43057" name="Oval 33"/>
            <p:cNvSpPr>
              <a:spLocks noChangeAspect="1" noChangeArrowheads="1"/>
            </p:cNvSpPr>
            <p:nvPr/>
          </p:nvSpPr>
          <p:spPr bwMode="auto">
            <a:xfrm>
              <a:off x="3734" y="2591"/>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43058" name="Oval 34"/>
            <p:cNvSpPr>
              <a:spLocks noChangeAspect="1" noChangeArrowheads="1"/>
            </p:cNvSpPr>
            <p:nvPr/>
          </p:nvSpPr>
          <p:spPr bwMode="auto">
            <a:xfrm>
              <a:off x="5066" y="2642"/>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43059" name="Oval 35"/>
            <p:cNvSpPr>
              <a:spLocks noChangeAspect="1" noChangeArrowheads="1"/>
            </p:cNvSpPr>
            <p:nvPr/>
          </p:nvSpPr>
          <p:spPr bwMode="auto">
            <a:xfrm>
              <a:off x="4482" y="2625"/>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43060" name="Rectangle 36"/>
            <p:cNvSpPr>
              <a:spLocks noChangeArrowheads="1"/>
            </p:cNvSpPr>
            <p:nvPr/>
          </p:nvSpPr>
          <p:spPr bwMode="auto">
            <a:xfrm>
              <a:off x="4195" y="2247"/>
              <a:ext cx="1177" cy="788"/>
            </a:xfrm>
            <a:prstGeom prst="rect">
              <a:avLst/>
            </a:prstGeom>
            <a:noFill/>
            <a:ln w="38100" algn="ctr">
              <a:solidFill>
                <a:srgbClr val="FF9900"/>
              </a:solidFill>
              <a:miter lim="800000"/>
              <a:headEnd/>
              <a:tailEnd/>
            </a:ln>
          </p:spPr>
          <p:txBody>
            <a:bodyPr wrap="none" anchor="ctr"/>
            <a:lstStyle/>
            <a:p>
              <a:pPr algn="ctr"/>
              <a:endParaRPr lang="en-US"/>
            </a:p>
          </p:txBody>
        </p:sp>
        <p:sp>
          <p:nvSpPr>
            <p:cNvPr id="43061" name="Oval 37"/>
            <p:cNvSpPr>
              <a:spLocks noChangeArrowheads="1"/>
            </p:cNvSpPr>
            <p:nvPr/>
          </p:nvSpPr>
          <p:spPr bwMode="auto">
            <a:xfrm>
              <a:off x="4244" y="2688"/>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43062" name="Oval 38"/>
            <p:cNvSpPr>
              <a:spLocks noChangeArrowheads="1"/>
            </p:cNvSpPr>
            <p:nvPr/>
          </p:nvSpPr>
          <p:spPr bwMode="auto">
            <a:xfrm>
              <a:off x="4437" y="2688"/>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43063" name="Oval 39"/>
            <p:cNvSpPr>
              <a:spLocks noChangeArrowheads="1"/>
            </p:cNvSpPr>
            <p:nvPr/>
          </p:nvSpPr>
          <p:spPr bwMode="auto">
            <a:xfrm>
              <a:off x="5163" y="2858"/>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43064" name="Oval 40"/>
            <p:cNvSpPr>
              <a:spLocks noChangeArrowheads="1"/>
            </p:cNvSpPr>
            <p:nvPr/>
          </p:nvSpPr>
          <p:spPr bwMode="auto">
            <a:xfrm>
              <a:off x="5187" y="2253"/>
              <a:ext cx="144" cy="144"/>
            </a:xfrm>
            <a:prstGeom prst="ellipse">
              <a:avLst/>
            </a:prstGeom>
            <a:solidFill>
              <a:srgbClr val="00FF00"/>
            </a:solidFill>
            <a:ln w="12700" algn="ctr">
              <a:solidFill>
                <a:schemeClr val="tx1"/>
              </a:solidFill>
              <a:round/>
              <a:headEnd/>
              <a:tailEnd/>
            </a:ln>
          </p:spPr>
          <p:txBody>
            <a:bodyPr wrap="none" anchor="ctr"/>
            <a:lstStyle/>
            <a:p>
              <a:pPr algn="ctr"/>
              <a:endParaRPr lang="en-US"/>
            </a:p>
          </p:txBody>
        </p:sp>
        <p:sp>
          <p:nvSpPr>
            <p:cNvPr id="43065" name="Oval 41"/>
            <p:cNvSpPr>
              <a:spLocks noChangeArrowheads="1"/>
            </p:cNvSpPr>
            <p:nvPr/>
          </p:nvSpPr>
          <p:spPr bwMode="auto">
            <a:xfrm>
              <a:off x="4510" y="2350"/>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43066" name="Oval 42"/>
            <p:cNvSpPr>
              <a:spLocks noChangeArrowheads="1"/>
            </p:cNvSpPr>
            <p:nvPr/>
          </p:nvSpPr>
          <p:spPr bwMode="auto">
            <a:xfrm>
              <a:off x="4292" y="2906"/>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43067" name="Oval 43"/>
            <p:cNvSpPr>
              <a:spLocks noChangeArrowheads="1"/>
            </p:cNvSpPr>
            <p:nvPr/>
          </p:nvSpPr>
          <p:spPr bwMode="auto">
            <a:xfrm>
              <a:off x="4534" y="2882"/>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43068" name="Oval 44"/>
            <p:cNvSpPr>
              <a:spLocks noChangeArrowheads="1"/>
            </p:cNvSpPr>
            <p:nvPr/>
          </p:nvSpPr>
          <p:spPr bwMode="auto">
            <a:xfrm>
              <a:off x="4655" y="2858"/>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43069" name="Oval 45"/>
            <p:cNvSpPr>
              <a:spLocks noChangeArrowheads="1"/>
            </p:cNvSpPr>
            <p:nvPr/>
          </p:nvSpPr>
          <p:spPr bwMode="auto">
            <a:xfrm>
              <a:off x="4921" y="2809"/>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43070" name="Oval 46"/>
            <p:cNvSpPr>
              <a:spLocks noChangeArrowheads="1"/>
            </p:cNvSpPr>
            <p:nvPr/>
          </p:nvSpPr>
          <p:spPr bwMode="auto">
            <a:xfrm>
              <a:off x="5211" y="2737"/>
              <a:ext cx="144" cy="144"/>
            </a:xfrm>
            <a:prstGeom prst="ellipse">
              <a:avLst/>
            </a:prstGeom>
            <a:solidFill>
              <a:srgbClr val="00CCFF"/>
            </a:solidFill>
            <a:ln w="12700" algn="ctr">
              <a:solidFill>
                <a:schemeClr val="tx1"/>
              </a:solidFill>
              <a:round/>
              <a:headEnd/>
              <a:tailEnd/>
            </a:ln>
          </p:spPr>
          <p:txBody>
            <a:bodyPr wrap="none" anchor="ctr"/>
            <a:lstStyle/>
            <a:p>
              <a:pPr algn="ctr"/>
              <a:endParaRPr lang="en-US"/>
            </a:p>
          </p:txBody>
        </p:sp>
        <p:sp>
          <p:nvSpPr>
            <p:cNvPr id="43071" name="Rectangle 47"/>
            <p:cNvSpPr>
              <a:spLocks noChangeArrowheads="1"/>
            </p:cNvSpPr>
            <p:nvPr/>
          </p:nvSpPr>
          <p:spPr bwMode="auto">
            <a:xfrm>
              <a:off x="3725" y="3054"/>
              <a:ext cx="2106" cy="799"/>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sp>
          <p:nvSpPr>
            <p:cNvPr id="43072" name="Rectangle 48"/>
            <p:cNvSpPr>
              <a:spLocks noChangeArrowheads="1"/>
            </p:cNvSpPr>
            <p:nvPr/>
          </p:nvSpPr>
          <p:spPr bwMode="auto">
            <a:xfrm>
              <a:off x="5396" y="1991"/>
              <a:ext cx="576" cy="1161"/>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grpSp>
      <p:sp>
        <p:nvSpPr>
          <p:cNvPr id="43037" name="Rectangle 49"/>
          <p:cNvSpPr>
            <a:spLocks noChangeArrowheads="1"/>
          </p:cNvSpPr>
          <p:nvPr/>
        </p:nvSpPr>
        <p:spPr bwMode="auto">
          <a:xfrm>
            <a:off x="5724525" y="3314700"/>
            <a:ext cx="914400" cy="1843088"/>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grpSp>
        <p:nvGrpSpPr>
          <p:cNvPr id="482354" name="Group 50"/>
          <p:cNvGrpSpPr>
            <a:grpSpLocks/>
          </p:cNvGrpSpPr>
          <p:nvPr/>
        </p:nvGrpSpPr>
        <p:grpSpPr bwMode="auto">
          <a:xfrm>
            <a:off x="3649663" y="3582988"/>
            <a:ext cx="2803525" cy="2497137"/>
            <a:chOff x="2058" y="2378"/>
            <a:chExt cx="1766" cy="1573"/>
          </a:xfrm>
        </p:grpSpPr>
        <p:sp>
          <p:nvSpPr>
            <p:cNvPr id="43047" name="Rectangle 51"/>
            <p:cNvSpPr>
              <a:spLocks noChangeArrowheads="1"/>
            </p:cNvSpPr>
            <p:nvPr/>
          </p:nvSpPr>
          <p:spPr bwMode="auto">
            <a:xfrm>
              <a:off x="2058" y="2378"/>
              <a:ext cx="1766" cy="363"/>
            </a:xfrm>
            <a:prstGeom prst="rect">
              <a:avLst/>
            </a:prstGeom>
            <a:noFill/>
            <a:ln w="9525">
              <a:noFill/>
              <a:miter lim="800000"/>
              <a:headEnd/>
              <a:tailEnd/>
            </a:ln>
          </p:spPr>
          <p:txBody>
            <a:bodyPr/>
            <a:lstStyle/>
            <a:p>
              <a:pPr marL="457200" indent="-457200" algn="ctr">
                <a:spcBef>
                  <a:spcPct val="20000"/>
                </a:spcBef>
                <a:buClr>
                  <a:srgbClr val="CC0000"/>
                </a:buClr>
                <a:buFont typeface="Wingdings" pitchFamily="2" charset="2"/>
                <a:buNone/>
              </a:pPr>
              <a:r>
                <a:rPr lang="en-US" sz="2400">
                  <a:solidFill>
                    <a:srgbClr val="990033"/>
                  </a:solidFill>
                  <a:latin typeface="Times New Roman" pitchFamily="18" charset="0"/>
                  <a:ea typeface="HyhwpEQ"/>
                  <a:cs typeface="HyhwpEQ"/>
                </a:rPr>
                <a:t>Probabilistic Answer</a:t>
              </a:r>
            </a:p>
          </p:txBody>
        </p:sp>
        <p:sp>
          <p:nvSpPr>
            <p:cNvPr id="43048" name="Oval 52"/>
            <p:cNvSpPr>
              <a:spLocks noChangeArrowheads="1"/>
            </p:cNvSpPr>
            <p:nvPr/>
          </p:nvSpPr>
          <p:spPr bwMode="auto">
            <a:xfrm>
              <a:off x="2275" y="2741"/>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43049" name="Oval 53"/>
            <p:cNvSpPr>
              <a:spLocks noChangeArrowheads="1"/>
            </p:cNvSpPr>
            <p:nvPr/>
          </p:nvSpPr>
          <p:spPr bwMode="auto">
            <a:xfrm>
              <a:off x="2276" y="3007"/>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43050" name="Oval 54"/>
            <p:cNvSpPr>
              <a:spLocks noChangeArrowheads="1"/>
            </p:cNvSpPr>
            <p:nvPr/>
          </p:nvSpPr>
          <p:spPr bwMode="auto">
            <a:xfrm>
              <a:off x="2276" y="3273"/>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43051" name="Oval 55"/>
            <p:cNvSpPr>
              <a:spLocks noChangeArrowheads="1"/>
            </p:cNvSpPr>
            <p:nvPr/>
          </p:nvSpPr>
          <p:spPr bwMode="auto">
            <a:xfrm>
              <a:off x="2276" y="3541"/>
              <a:ext cx="144" cy="144"/>
            </a:xfrm>
            <a:prstGeom prst="ellipse">
              <a:avLst/>
            </a:prstGeom>
            <a:solidFill>
              <a:srgbClr val="00FF00"/>
            </a:solidFill>
            <a:ln w="12700" algn="ctr">
              <a:solidFill>
                <a:schemeClr val="tx1"/>
              </a:solidFill>
              <a:round/>
              <a:headEnd/>
              <a:tailEnd/>
            </a:ln>
          </p:spPr>
          <p:txBody>
            <a:bodyPr wrap="none" anchor="ctr"/>
            <a:lstStyle/>
            <a:p>
              <a:pPr algn="ctr"/>
              <a:endParaRPr lang="en-US"/>
            </a:p>
          </p:txBody>
        </p:sp>
        <p:sp>
          <p:nvSpPr>
            <p:cNvPr id="43052" name="Oval 56"/>
            <p:cNvSpPr>
              <a:spLocks noChangeArrowheads="1"/>
            </p:cNvSpPr>
            <p:nvPr/>
          </p:nvSpPr>
          <p:spPr bwMode="auto">
            <a:xfrm>
              <a:off x="2276" y="3807"/>
              <a:ext cx="144" cy="144"/>
            </a:xfrm>
            <a:prstGeom prst="ellipse">
              <a:avLst/>
            </a:prstGeom>
            <a:solidFill>
              <a:srgbClr val="00CCFF"/>
            </a:solidFill>
            <a:ln w="12700" algn="ctr">
              <a:solidFill>
                <a:schemeClr val="tx1"/>
              </a:solidFill>
              <a:round/>
              <a:headEnd/>
              <a:tailEnd/>
            </a:ln>
          </p:spPr>
          <p:txBody>
            <a:bodyPr wrap="none" anchor="ctr"/>
            <a:lstStyle/>
            <a:p>
              <a:pPr algn="ctr"/>
              <a:endParaRPr lang="en-US"/>
            </a:p>
          </p:txBody>
        </p:sp>
      </p:grpSp>
      <p:grpSp>
        <p:nvGrpSpPr>
          <p:cNvPr id="482361" name="Group 57"/>
          <p:cNvGrpSpPr>
            <a:grpSpLocks/>
          </p:cNvGrpSpPr>
          <p:nvPr/>
        </p:nvGrpSpPr>
        <p:grpSpPr bwMode="auto">
          <a:xfrm>
            <a:off x="3573463" y="2622550"/>
            <a:ext cx="2803525" cy="728663"/>
            <a:chOff x="2251" y="1652"/>
            <a:chExt cx="1766" cy="459"/>
          </a:xfrm>
        </p:grpSpPr>
        <p:sp>
          <p:nvSpPr>
            <p:cNvPr id="43041" name="Rectangle 58"/>
            <p:cNvSpPr>
              <a:spLocks noChangeArrowheads="1"/>
            </p:cNvSpPr>
            <p:nvPr/>
          </p:nvSpPr>
          <p:spPr bwMode="auto">
            <a:xfrm>
              <a:off x="2251" y="1652"/>
              <a:ext cx="1766" cy="363"/>
            </a:xfrm>
            <a:prstGeom prst="rect">
              <a:avLst/>
            </a:prstGeom>
            <a:noFill/>
            <a:ln w="9525">
              <a:noFill/>
              <a:miter lim="800000"/>
              <a:headEnd/>
              <a:tailEnd/>
            </a:ln>
          </p:spPr>
          <p:txBody>
            <a:bodyPr/>
            <a:lstStyle/>
            <a:p>
              <a:pPr marL="457200" indent="-457200" algn="ctr">
                <a:spcBef>
                  <a:spcPct val="20000"/>
                </a:spcBef>
                <a:buClr>
                  <a:srgbClr val="CC0000"/>
                </a:buClr>
                <a:buFont typeface="Wingdings" pitchFamily="2" charset="2"/>
                <a:buNone/>
              </a:pPr>
              <a:r>
                <a:rPr lang="en-US" sz="2400">
                  <a:solidFill>
                    <a:srgbClr val="990033"/>
                  </a:solidFill>
                  <a:latin typeface="Times New Roman" pitchFamily="18" charset="0"/>
                  <a:ea typeface="HyhwpEQ"/>
                  <a:cs typeface="HyhwpEQ"/>
                </a:rPr>
                <a:t>All possible answer</a:t>
              </a:r>
            </a:p>
          </p:txBody>
        </p:sp>
        <p:sp>
          <p:nvSpPr>
            <p:cNvPr id="43042" name="Oval 59"/>
            <p:cNvSpPr>
              <a:spLocks noChangeArrowheads="1"/>
            </p:cNvSpPr>
            <p:nvPr/>
          </p:nvSpPr>
          <p:spPr bwMode="auto">
            <a:xfrm>
              <a:off x="2517" y="1967"/>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43043" name="Oval 60"/>
            <p:cNvSpPr>
              <a:spLocks noChangeArrowheads="1"/>
            </p:cNvSpPr>
            <p:nvPr/>
          </p:nvSpPr>
          <p:spPr bwMode="auto">
            <a:xfrm>
              <a:off x="2808" y="1967"/>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43044" name="Oval 61"/>
            <p:cNvSpPr>
              <a:spLocks noChangeArrowheads="1"/>
            </p:cNvSpPr>
            <p:nvPr/>
          </p:nvSpPr>
          <p:spPr bwMode="auto">
            <a:xfrm>
              <a:off x="3098" y="1967"/>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43045" name="Oval 62"/>
            <p:cNvSpPr>
              <a:spLocks noChangeArrowheads="1"/>
            </p:cNvSpPr>
            <p:nvPr/>
          </p:nvSpPr>
          <p:spPr bwMode="auto">
            <a:xfrm>
              <a:off x="3389" y="1967"/>
              <a:ext cx="144" cy="144"/>
            </a:xfrm>
            <a:prstGeom prst="ellipse">
              <a:avLst/>
            </a:prstGeom>
            <a:solidFill>
              <a:srgbClr val="00FF00"/>
            </a:solidFill>
            <a:ln w="12700" algn="ctr">
              <a:solidFill>
                <a:schemeClr val="tx1"/>
              </a:solidFill>
              <a:round/>
              <a:headEnd/>
              <a:tailEnd/>
            </a:ln>
          </p:spPr>
          <p:txBody>
            <a:bodyPr wrap="none" anchor="ctr"/>
            <a:lstStyle/>
            <a:p>
              <a:pPr algn="ctr"/>
              <a:endParaRPr lang="en-US"/>
            </a:p>
          </p:txBody>
        </p:sp>
        <p:sp>
          <p:nvSpPr>
            <p:cNvPr id="43046" name="Oval 63"/>
            <p:cNvSpPr>
              <a:spLocks noChangeArrowheads="1"/>
            </p:cNvSpPr>
            <p:nvPr/>
          </p:nvSpPr>
          <p:spPr bwMode="auto">
            <a:xfrm>
              <a:off x="3680" y="1967"/>
              <a:ext cx="144" cy="144"/>
            </a:xfrm>
            <a:prstGeom prst="ellipse">
              <a:avLst/>
            </a:prstGeom>
            <a:solidFill>
              <a:srgbClr val="00CCFF"/>
            </a:solidFill>
            <a:ln w="12700" algn="ctr">
              <a:solidFill>
                <a:schemeClr val="tx1"/>
              </a:solidFill>
              <a:round/>
              <a:headEnd/>
              <a:tailEnd/>
            </a:ln>
          </p:spPr>
          <p:txBody>
            <a:bodyPr wrap="none" anchor="ctr"/>
            <a:lstStyle/>
            <a:p>
              <a:pPr algn="ctr"/>
              <a:endParaRPr lang="en-US"/>
            </a:p>
          </p:txBody>
        </p:sp>
      </p:grpSp>
      <p:sp>
        <p:nvSpPr>
          <p:cNvPr id="482368" name="Rectangle 64"/>
          <p:cNvSpPr>
            <a:spLocks noChangeArrowheads="1"/>
          </p:cNvSpPr>
          <p:nvPr/>
        </p:nvSpPr>
        <p:spPr bwMode="auto">
          <a:xfrm>
            <a:off x="3652838" y="1816100"/>
            <a:ext cx="5451475" cy="728663"/>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Three ways for answer representation:</a:t>
            </a:r>
          </a:p>
          <a:p>
            <a:pPr marL="457200" indent="-457200">
              <a:spcBef>
                <a:spcPct val="20000"/>
              </a:spcBef>
              <a:buClr>
                <a:srgbClr val="CC0000"/>
              </a:buClr>
              <a:buFont typeface="Wingdings" pitchFamily="2" charset="2"/>
              <a:buChar char="n"/>
            </a:pPr>
            <a:endParaRPr lang="en-US" sz="2400" dirty="0">
              <a:latin typeface="Times New Roman" pitchFamily="18" charset="0"/>
              <a:ea typeface="HyhwpEQ"/>
              <a:cs typeface="HyhwpEQ"/>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22"/>
                                        </p:tgtEl>
                                        <p:attrNameLst>
                                          <p:attrName>style.visibility</p:attrName>
                                        </p:attrNameLst>
                                      </p:cBhvr>
                                      <p:to>
                                        <p:strVal val="visible"/>
                                      </p:to>
                                    </p:set>
                                    <p:animEffect transition="in" filter="wipe(left)">
                                      <p:cBhvr>
                                        <p:cTn id="7" dur="500"/>
                                        <p:tgtEl>
                                          <p:spTgt spid="4823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2325"/>
                                        </p:tgtEl>
                                        <p:attrNameLst>
                                          <p:attrName>style.visibility</p:attrName>
                                        </p:attrNameLst>
                                      </p:cBhvr>
                                      <p:to>
                                        <p:strVal val="visible"/>
                                      </p:to>
                                    </p:set>
                                    <p:animEffect transition="in" filter="wipe(down)">
                                      <p:cBhvr>
                                        <p:cTn id="10" dur="500"/>
                                        <p:tgtEl>
                                          <p:spTgt spid="48232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82323"/>
                                        </p:tgtEl>
                                        <p:attrNameLst>
                                          <p:attrName>style.visibility</p:attrName>
                                        </p:attrNameLst>
                                      </p:cBhvr>
                                      <p:to>
                                        <p:strVal val="visible"/>
                                      </p:to>
                                    </p:set>
                                    <p:animEffect transition="in" filter="wipe(right)">
                                      <p:cBhvr>
                                        <p:cTn id="13" dur="500"/>
                                        <p:tgtEl>
                                          <p:spTgt spid="48232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82324"/>
                                        </p:tgtEl>
                                        <p:attrNameLst>
                                          <p:attrName>style.visibility</p:attrName>
                                        </p:attrNameLst>
                                      </p:cBhvr>
                                      <p:to>
                                        <p:strVal val="visible"/>
                                      </p:to>
                                    </p:set>
                                    <p:animEffect transition="in" filter="wipe(up)">
                                      <p:cBhvr>
                                        <p:cTn id="16" dur="500"/>
                                        <p:tgtEl>
                                          <p:spTgt spid="4823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23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82321"/>
                                        </p:tgtEl>
                                        <p:attrNameLst>
                                          <p:attrName>fillcolor</p:attrName>
                                        </p:attrNameLst>
                                      </p:cBhvr>
                                      <p:to>
                                        <a:srgbClr val="FFFF00"/>
                                      </p:to>
                                    </p:animClr>
                                    <p:set>
                                      <p:cBhvr>
                                        <p:cTn id="25" dur="500" fill="hold"/>
                                        <p:tgtEl>
                                          <p:spTgt spid="482321"/>
                                        </p:tgtEl>
                                        <p:attrNameLst>
                                          <p:attrName>fill.type</p:attrName>
                                        </p:attrNameLst>
                                      </p:cBhvr>
                                      <p:to>
                                        <p:strVal val="solid"/>
                                      </p:to>
                                    </p:set>
                                    <p:set>
                                      <p:cBhvr>
                                        <p:cTn id="26" dur="500" fill="hold"/>
                                        <p:tgtEl>
                                          <p:spTgt spid="48232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482319"/>
                                        </p:tgtEl>
                                        <p:attrNameLst>
                                          <p:attrName>fillcolor</p:attrName>
                                        </p:attrNameLst>
                                      </p:cBhvr>
                                      <p:to>
                                        <a:srgbClr val="FF0000"/>
                                      </p:to>
                                    </p:animClr>
                                    <p:set>
                                      <p:cBhvr>
                                        <p:cTn id="29" dur="500" fill="hold"/>
                                        <p:tgtEl>
                                          <p:spTgt spid="482319"/>
                                        </p:tgtEl>
                                        <p:attrNameLst>
                                          <p:attrName>fill.type</p:attrName>
                                        </p:attrNameLst>
                                      </p:cBhvr>
                                      <p:to>
                                        <p:strVal val="solid"/>
                                      </p:to>
                                    </p:set>
                                    <p:set>
                                      <p:cBhvr>
                                        <p:cTn id="30" dur="500" fill="hold"/>
                                        <p:tgtEl>
                                          <p:spTgt spid="482319"/>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482318"/>
                                        </p:tgtEl>
                                        <p:attrNameLst>
                                          <p:attrName>fillcolor</p:attrName>
                                        </p:attrNameLst>
                                      </p:cBhvr>
                                      <p:to>
                                        <a:srgbClr val="FF00FF"/>
                                      </p:to>
                                    </p:animClr>
                                    <p:set>
                                      <p:cBhvr>
                                        <p:cTn id="33" dur="500" fill="hold"/>
                                        <p:tgtEl>
                                          <p:spTgt spid="482318"/>
                                        </p:tgtEl>
                                        <p:attrNameLst>
                                          <p:attrName>fill.type</p:attrName>
                                        </p:attrNameLst>
                                      </p:cBhvr>
                                      <p:to>
                                        <p:strVal val="solid"/>
                                      </p:to>
                                    </p:set>
                                    <p:set>
                                      <p:cBhvr>
                                        <p:cTn id="34" dur="500" fill="hold"/>
                                        <p:tgtEl>
                                          <p:spTgt spid="482318"/>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482315"/>
                                        </p:tgtEl>
                                        <p:attrNameLst>
                                          <p:attrName>fillcolor</p:attrName>
                                        </p:attrNameLst>
                                      </p:cBhvr>
                                      <p:to>
                                        <a:srgbClr val="66FF33"/>
                                      </p:to>
                                    </p:animClr>
                                    <p:set>
                                      <p:cBhvr>
                                        <p:cTn id="37" dur="500" fill="hold"/>
                                        <p:tgtEl>
                                          <p:spTgt spid="482315"/>
                                        </p:tgtEl>
                                        <p:attrNameLst>
                                          <p:attrName>fill.type</p:attrName>
                                        </p:attrNameLst>
                                      </p:cBhvr>
                                      <p:to>
                                        <p:strVal val="solid"/>
                                      </p:to>
                                    </p:set>
                                    <p:set>
                                      <p:cBhvr>
                                        <p:cTn id="38" dur="500" fill="hold"/>
                                        <p:tgtEl>
                                          <p:spTgt spid="48231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482317"/>
                                        </p:tgtEl>
                                        <p:attrNameLst>
                                          <p:attrName>fillcolor</p:attrName>
                                        </p:attrNameLst>
                                      </p:cBhvr>
                                      <p:to>
                                        <a:srgbClr val="66CCFF"/>
                                      </p:to>
                                    </p:animClr>
                                    <p:set>
                                      <p:cBhvr>
                                        <p:cTn id="41" dur="500" fill="hold"/>
                                        <p:tgtEl>
                                          <p:spTgt spid="482317"/>
                                        </p:tgtEl>
                                        <p:attrNameLst>
                                          <p:attrName>fill.type</p:attrName>
                                        </p:attrNameLst>
                                      </p:cBhvr>
                                      <p:to>
                                        <p:strVal val="solid"/>
                                      </p:to>
                                    </p:set>
                                    <p:set>
                                      <p:cBhvr>
                                        <p:cTn id="42" dur="500" fill="hold"/>
                                        <p:tgtEl>
                                          <p:spTgt spid="482317"/>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236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23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23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482310"/>
                                        </p:tgtEl>
                                        <p:attrNameLst>
                                          <p:attrName>style.visibility</p:attrName>
                                        </p:attrNameLst>
                                      </p:cBhvr>
                                      <p:to>
                                        <p:strVal val="visible"/>
                                      </p:to>
                                    </p:set>
                                    <p:animEffect transition="in" filter="circle(out)">
                                      <p:cBhvr>
                                        <p:cTn id="59" dur="500"/>
                                        <p:tgtEl>
                                          <p:spTgt spid="482310"/>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4823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482307"/>
                                        </p:tgtEl>
                                        <p:attrNameLst>
                                          <p:attrName>style.visibility</p:attrName>
                                        </p:attrNameLst>
                                      </p:cBhvr>
                                      <p:to>
                                        <p:strVal val="visible"/>
                                      </p:to>
                                    </p:set>
                                    <p:animEffect transition="in" filter="circle(out)">
                                      <p:cBhvr>
                                        <p:cTn id="67" dur="500"/>
                                        <p:tgtEl>
                                          <p:spTgt spid="482307"/>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4823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482309"/>
                                        </p:tgtEl>
                                        <p:attrNameLst>
                                          <p:attrName>style.visibility</p:attrName>
                                        </p:attrNameLst>
                                      </p:cBhvr>
                                      <p:to>
                                        <p:strVal val="visible"/>
                                      </p:to>
                                    </p:set>
                                    <p:animEffect transition="in" filter="circle(out)">
                                      <p:cBhvr>
                                        <p:cTn id="75" dur="500"/>
                                        <p:tgtEl>
                                          <p:spTgt spid="482309"/>
                                        </p:tgtEl>
                                      </p:cBhvr>
                                    </p:animEffec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482329"/>
                                        </p:tgtEl>
                                        <p:attrNameLst>
                                          <p:attrName>style.visibility</p:attrName>
                                        </p:attrNameLst>
                                      </p:cBhvr>
                                      <p:to>
                                        <p:strVal val="visible"/>
                                      </p:to>
                                    </p:set>
                                  </p:childTnLst>
                                </p:cTn>
                              </p:par>
                            </p:childTnLst>
                          </p:cTn>
                        </p:par>
                        <p:par>
                          <p:cTn id="79" fill="hold">
                            <p:stCondLst>
                              <p:cond delay="500"/>
                            </p:stCondLst>
                            <p:childTnLst>
                              <p:par>
                                <p:cTn id="80" presetID="6" presetClass="entr" presetSubtype="32" fill="hold" grpId="0" nodeType="afterEffect">
                                  <p:stCondLst>
                                    <p:cond delay="0"/>
                                  </p:stCondLst>
                                  <p:childTnLst>
                                    <p:set>
                                      <p:cBhvr>
                                        <p:cTn id="81" dur="1" fill="hold">
                                          <p:stCondLst>
                                            <p:cond delay="0"/>
                                          </p:stCondLst>
                                        </p:cTn>
                                        <p:tgtEl>
                                          <p:spTgt spid="482306"/>
                                        </p:tgtEl>
                                        <p:attrNameLst>
                                          <p:attrName>style.visibility</p:attrName>
                                        </p:attrNameLst>
                                      </p:cBhvr>
                                      <p:to>
                                        <p:strVal val="visible"/>
                                      </p:to>
                                    </p:set>
                                    <p:animEffect transition="in" filter="circle(out)">
                                      <p:cBhvr>
                                        <p:cTn id="82" dur="500"/>
                                        <p:tgtEl>
                                          <p:spTgt spid="482306"/>
                                        </p:tgtEl>
                                      </p:cBhvr>
                                    </p:animEffec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482330"/>
                                        </p:tgtEl>
                                        <p:attrNameLst>
                                          <p:attrName>style.visibility</p:attrName>
                                        </p:attrNameLst>
                                      </p:cBhvr>
                                      <p:to>
                                        <p:strVal val="visible"/>
                                      </p:to>
                                    </p:set>
                                  </p:childTnLst>
                                </p:cTn>
                              </p:par>
                            </p:childTnLst>
                          </p:cTn>
                        </p:par>
                        <p:par>
                          <p:cTn id="86" fill="hold">
                            <p:stCondLst>
                              <p:cond delay="1000"/>
                            </p:stCondLst>
                            <p:childTnLst>
                              <p:par>
                                <p:cTn id="87" presetID="6" presetClass="entr" presetSubtype="32" fill="hold" grpId="0" nodeType="afterEffect">
                                  <p:stCondLst>
                                    <p:cond delay="0"/>
                                  </p:stCondLst>
                                  <p:childTnLst>
                                    <p:set>
                                      <p:cBhvr>
                                        <p:cTn id="88" dur="1" fill="hold">
                                          <p:stCondLst>
                                            <p:cond delay="0"/>
                                          </p:stCondLst>
                                        </p:cTn>
                                        <p:tgtEl>
                                          <p:spTgt spid="482308"/>
                                        </p:tgtEl>
                                        <p:attrNameLst>
                                          <p:attrName>style.visibility</p:attrName>
                                        </p:attrNameLst>
                                      </p:cBhvr>
                                      <p:to>
                                        <p:strVal val="visible"/>
                                      </p:to>
                                    </p:set>
                                    <p:animEffect transition="in" filter="circle(out)">
                                      <p:cBhvr>
                                        <p:cTn id="89" dur="500"/>
                                        <p:tgtEl>
                                          <p:spTgt spid="482308"/>
                                        </p:tgtEl>
                                      </p:cBhvr>
                                    </p:animEffect>
                                  </p:childTnLst>
                                </p:cTn>
                              </p:par>
                            </p:childTnLst>
                          </p:cTn>
                        </p:par>
                        <p:par>
                          <p:cTn id="90" fill="hold">
                            <p:stCondLst>
                              <p:cond delay="1500"/>
                            </p:stCondLst>
                            <p:childTnLst>
                              <p:par>
                                <p:cTn id="91" presetID="1" presetClass="entr" presetSubtype="0" fill="hold" grpId="0" nodeType="afterEffect">
                                  <p:stCondLst>
                                    <p:cond delay="0"/>
                                  </p:stCondLst>
                                  <p:childTnLst>
                                    <p:set>
                                      <p:cBhvr>
                                        <p:cTn id="92" dur="1" fill="hold">
                                          <p:stCondLst>
                                            <p:cond delay="0"/>
                                          </p:stCondLst>
                                        </p:cTn>
                                        <p:tgtEl>
                                          <p:spTgt spid="4823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82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animBg="1"/>
      <p:bldP spid="482307" grpId="0" animBg="1"/>
      <p:bldP spid="482308" grpId="0" animBg="1"/>
      <p:bldP spid="482309" grpId="0" animBg="1"/>
      <p:bldP spid="482310" grpId="0" animBg="1"/>
      <p:bldP spid="482322" grpId="0" animBg="1"/>
      <p:bldP spid="482323" grpId="0" animBg="1"/>
      <p:bldP spid="482324" grpId="0" animBg="1"/>
      <p:bldP spid="482325" grpId="0" animBg="1"/>
      <p:bldP spid="482326" grpId="0" animBg="1"/>
      <p:bldP spid="482327" grpId="0"/>
      <p:bldP spid="482328" grpId="0"/>
      <p:bldP spid="482329" grpId="0"/>
      <p:bldP spid="482330" grpId="0"/>
      <p:bldP spid="4823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p:cNvSpPr>
            <a:spLocks noGrp="1"/>
          </p:cNvSpPr>
          <p:nvPr>
            <p:ph type="sldNum" sz="quarter" idx="10"/>
          </p:nvPr>
        </p:nvSpPr>
        <p:spPr>
          <a:noFill/>
        </p:spPr>
        <p:txBody>
          <a:bodyPr/>
          <a:lstStyle/>
          <a:p>
            <a:fld id="{1148FED3-A21A-421B-8E76-C81872075A50}" type="slidenum">
              <a:rPr lang="ko-KR" altLang="en-US" smtClean="0">
                <a:ea typeface="굴림"/>
                <a:cs typeface="굴림"/>
              </a:rPr>
              <a:pPr/>
              <a:t>2</a:t>
            </a:fld>
            <a:endParaRPr lang="en-US" altLang="ko-KR" smtClean="0">
              <a:ea typeface="굴림"/>
              <a:cs typeface="굴림"/>
            </a:endParaRPr>
          </a:p>
        </p:txBody>
      </p:sp>
      <p:sp>
        <p:nvSpPr>
          <p:cNvPr id="519170"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pic>
        <p:nvPicPr>
          <p:cNvPr id="20483" name="Picture 5"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20484" name="Rectangle 6"/>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20485" name="Rectangle 3"/>
          <p:cNvSpPr>
            <a:spLocks noGrp="1" noChangeArrowheads="1"/>
          </p:cNvSpPr>
          <p:nvPr>
            <p:ph type="body" idx="1"/>
          </p:nvPr>
        </p:nvSpPr>
        <p:spPr>
          <a:xfrm>
            <a:off x="461963" y="1431925"/>
            <a:ext cx="8153400" cy="4454525"/>
          </a:xfrm>
        </p:spPr>
        <p:txBody>
          <a:bodyPr/>
          <a:lstStyle/>
          <a:p>
            <a:pPr eaLnBrk="1" hangingPunct="1"/>
            <a:r>
              <a:rPr lang="en-US" smtClean="0">
                <a:solidFill>
                  <a:srgbClr val="6600CC"/>
                </a:solidFill>
              </a:rPr>
              <a:t>Introduction to Uncertain Data</a:t>
            </a:r>
          </a:p>
          <a:p>
            <a:pPr eaLnBrk="1" hangingPunct="1"/>
            <a:endParaRPr lang="en-US" smtClean="0"/>
          </a:p>
          <a:p>
            <a:pPr eaLnBrk="1" hangingPunct="1"/>
            <a:r>
              <a:rPr lang="en-US" smtClean="0"/>
              <a:t>Reasons for Uncertain Data</a:t>
            </a:r>
          </a:p>
          <a:p>
            <a:pPr eaLnBrk="1" hangingPunct="1"/>
            <a:endParaRPr lang="en-US" smtClean="0"/>
          </a:p>
          <a:p>
            <a:pPr eaLnBrk="1" hangingPunct="1"/>
            <a:r>
              <a:rPr lang="en-US" smtClean="0"/>
              <a:t>Representation of Uncertain Data</a:t>
            </a:r>
          </a:p>
          <a:p>
            <a:pPr eaLnBrk="1" hangingPunct="1"/>
            <a:endParaRPr lang="en-US" smtClean="0"/>
          </a:p>
          <a:p>
            <a:pPr eaLnBrk="1" hangingPunct="1"/>
            <a:r>
              <a:rPr lang="en-US" smtClean="0"/>
              <a:t>Querying Uncertain Data</a:t>
            </a:r>
          </a:p>
          <a:p>
            <a:pPr eaLnBrk="1" hangingPunct="1"/>
            <a:endParaRPr lang="en-US" smtClean="0"/>
          </a:p>
          <a:p>
            <a:pPr eaLnBrk="1" hangingPunct="1"/>
            <a:r>
              <a:rPr lang="en-US" smtClean="0"/>
              <a:t>Summary</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0"/>
          </p:nvPr>
        </p:nvSpPr>
        <p:spPr>
          <a:noFill/>
        </p:spPr>
        <p:txBody>
          <a:bodyPr/>
          <a:lstStyle/>
          <a:p>
            <a:fld id="{914D8741-3F9C-489F-8768-CEF60F379B3A}" type="slidenum">
              <a:rPr lang="ko-KR" altLang="en-US" smtClean="0">
                <a:ea typeface="굴림"/>
                <a:cs typeface="굴림"/>
              </a:rPr>
              <a:pPr/>
              <a:t>20</a:t>
            </a:fld>
            <a:endParaRPr lang="en-US" altLang="ko-KR" smtClean="0">
              <a:ea typeface="굴림"/>
              <a:cs typeface="굴림"/>
            </a:endParaRPr>
          </a:p>
        </p:txBody>
      </p:sp>
      <p:sp>
        <p:nvSpPr>
          <p:cNvPr id="483330" name="Rectangle 2"/>
          <p:cNvSpPr>
            <a:spLocks noGrp="1" noChangeArrowheads="1"/>
          </p:cNvSpPr>
          <p:nvPr>
            <p:ph type="title"/>
          </p:nvPr>
        </p:nvSpPr>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p>
        </p:txBody>
      </p:sp>
      <p:grpSp>
        <p:nvGrpSpPr>
          <p:cNvPr id="44035" name="Group 3"/>
          <p:cNvGrpSpPr>
            <a:grpSpLocks/>
          </p:cNvGrpSpPr>
          <p:nvPr/>
        </p:nvGrpSpPr>
        <p:grpSpPr bwMode="auto">
          <a:xfrm>
            <a:off x="5367338" y="1517650"/>
            <a:ext cx="3429000" cy="4254500"/>
            <a:chOff x="576" y="968"/>
            <a:chExt cx="2160" cy="2680"/>
          </a:xfrm>
        </p:grpSpPr>
        <p:grpSp>
          <p:nvGrpSpPr>
            <p:cNvPr id="44046" name="Group 4"/>
            <p:cNvGrpSpPr>
              <a:grpSpLocks/>
            </p:cNvGrpSpPr>
            <p:nvPr/>
          </p:nvGrpSpPr>
          <p:grpSpPr bwMode="auto">
            <a:xfrm>
              <a:off x="576" y="968"/>
              <a:ext cx="2160" cy="2160"/>
              <a:chOff x="3168" y="1152"/>
              <a:chExt cx="2160" cy="2160"/>
            </a:xfrm>
          </p:grpSpPr>
          <p:sp>
            <p:nvSpPr>
              <p:cNvPr id="44048" name="Line 5"/>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44049" name="Line 6"/>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44047" name="Text Box 7"/>
            <p:cNvSpPr txBox="1">
              <a:spLocks noChangeArrowheads="1"/>
            </p:cNvSpPr>
            <p:nvPr/>
          </p:nvSpPr>
          <p:spPr bwMode="auto">
            <a:xfrm>
              <a:off x="720" y="3360"/>
              <a:ext cx="1920" cy="288"/>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Range query</a:t>
              </a:r>
            </a:p>
          </p:txBody>
        </p:sp>
      </p:grpSp>
      <p:sp>
        <p:nvSpPr>
          <p:cNvPr id="483336" name="Rectangle 8"/>
          <p:cNvSpPr>
            <a:spLocks noChangeArrowheads="1"/>
          </p:cNvSpPr>
          <p:nvPr/>
        </p:nvSpPr>
        <p:spPr bwMode="auto">
          <a:xfrm>
            <a:off x="5837238" y="2849563"/>
            <a:ext cx="922337" cy="4222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83337" name="Rectangle 9"/>
          <p:cNvSpPr>
            <a:spLocks noChangeArrowheads="1"/>
          </p:cNvSpPr>
          <p:nvPr/>
        </p:nvSpPr>
        <p:spPr bwMode="auto">
          <a:xfrm>
            <a:off x="6835775" y="3276600"/>
            <a:ext cx="708025" cy="37941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4038" name="Rectangle 10"/>
          <p:cNvSpPr>
            <a:spLocks noChangeArrowheads="1"/>
          </p:cNvSpPr>
          <p:nvPr/>
        </p:nvSpPr>
        <p:spPr bwMode="auto">
          <a:xfrm>
            <a:off x="5837238" y="4078288"/>
            <a:ext cx="690562" cy="60801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4039" name="Rectangle 11"/>
          <p:cNvSpPr>
            <a:spLocks noChangeArrowheads="1"/>
          </p:cNvSpPr>
          <p:nvPr/>
        </p:nvSpPr>
        <p:spPr bwMode="auto">
          <a:xfrm>
            <a:off x="7488238" y="4232275"/>
            <a:ext cx="706437" cy="4984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83340" name="Rectangle 12"/>
          <p:cNvSpPr>
            <a:spLocks noChangeArrowheads="1"/>
          </p:cNvSpPr>
          <p:nvPr/>
        </p:nvSpPr>
        <p:spPr bwMode="auto">
          <a:xfrm>
            <a:off x="7988300" y="3195638"/>
            <a:ext cx="806450" cy="3778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4041" name="Rectangle 13"/>
          <p:cNvSpPr>
            <a:spLocks noChangeArrowheads="1"/>
          </p:cNvSpPr>
          <p:nvPr/>
        </p:nvSpPr>
        <p:spPr bwMode="auto">
          <a:xfrm>
            <a:off x="5837238" y="2081213"/>
            <a:ext cx="690562" cy="3460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83342" name="Rectangle 14"/>
          <p:cNvSpPr>
            <a:spLocks noChangeArrowheads="1"/>
          </p:cNvSpPr>
          <p:nvPr/>
        </p:nvSpPr>
        <p:spPr bwMode="auto">
          <a:xfrm>
            <a:off x="7796213" y="2235200"/>
            <a:ext cx="614362" cy="3841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pic>
        <p:nvPicPr>
          <p:cNvPr id="44043" name="Picture 15" descr="j0292020"/>
          <p:cNvPicPr>
            <a:picLocks noChangeAspect="1" noChangeArrowheads="1"/>
          </p:cNvPicPr>
          <p:nvPr/>
        </p:nvPicPr>
        <p:blipFill>
          <a:blip r:embed="rId3" cstate="print"/>
          <a:srcRect/>
          <a:stretch>
            <a:fillRect/>
          </a:stretch>
        </p:blipFill>
        <p:spPr bwMode="auto">
          <a:xfrm>
            <a:off x="7104063" y="2960688"/>
            <a:ext cx="550862" cy="522287"/>
          </a:xfrm>
          <a:prstGeom prst="rect">
            <a:avLst/>
          </a:prstGeom>
          <a:noFill/>
          <a:ln w="9525">
            <a:noFill/>
            <a:miter lim="800000"/>
            <a:headEnd/>
            <a:tailEnd/>
          </a:ln>
        </p:spPr>
      </p:pic>
      <p:sp>
        <p:nvSpPr>
          <p:cNvPr id="483344" name="Rectangle 16"/>
          <p:cNvSpPr>
            <a:spLocks noChangeArrowheads="1"/>
          </p:cNvSpPr>
          <p:nvPr/>
        </p:nvSpPr>
        <p:spPr bwMode="auto">
          <a:xfrm>
            <a:off x="6567488" y="2581275"/>
            <a:ext cx="1497012" cy="1228725"/>
          </a:xfrm>
          <a:prstGeom prst="rect">
            <a:avLst/>
          </a:prstGeom>
          <a:noFill/>
          <a:ln w="50800" algn="ctr">
            <a:solidFill>
              <a:srgbClr val="FF9900"/>
            </a:solidFill>
            <a:miter lim="800000"/>
            <a:headEnd/>
            <a:tailEnd/>
          </a:ln>
        </p:spPr>
        <p:txBody>
          <a:bodyPr wrap="none" anchor="ctr"/>
          <a:lstStyle/>
          <a:p>
            <a:pPr algn="ctr"/>
            <a:endParaRPr lang="en-US"/>
          </a:p>
        </p:txBody>
      </p:sp>
      <p:sp>
        <p:nvSpPr>
          <p:cNvPr id="44045" name="Rectangle 17"/>
          <p:cNvSpPr>
            <a:spLocks noGrp="1" noChangeArrowheads="1"/>
          </p:cNvSpPr>
          <p:nvPr>
            <p:ph type="body" idx="1"/>
          </p:nvPr>
        </p:nvSpPr>
        <p:spPr>
          <a:xfrm>
            <a:off x="347663" y="1163638"/>
            <a:ext cx="4876800" cy="5391150"/>
          </a:xfrm>
        </p:spPr>
        <p:txBody>
          <a:bodyPr/>
          <a:lstStyle/>
          <a:p>
            <a:pPr eaLnBrk="1" hangingPunct="1"/>
            <a:r>
              <a:rPr lang="en-US" b="0" dirty="0" smtClean="0">
                <a:solidFill>
                  <a:srgbClr val="800000"/>
                </a:solidFill>
              </a:rPr>
              <a:t>Example: </a:t>
            </a:r>
            <a:r>
              <a:rPr lang="en-US" b="0" dirty="0" smtClean="0"/>
              <a:t>Find all cars within a certain area</a:t>
            </a:r>
          </a:p>
          <a:p>
            <a:pPr eaLnBrk="1" hangingPunct="1"/>
            <a:endParaRPr lang="en-US" b="0" dirty="0" smtClean="0"/>
          </a:p>
          <a:p>
            <a:pPr eaLnBrk="1" hangingPunct="1"/>
            <a:r>
              <a:rPr lang="en-US" b="0" dirty="0" smtClean="0"/>
              <a:t>Objects of interest are represented as uncertain regions in which the objects of interest can be anywhere</a:t>
            </a:r>
          </a:p>
          <a:p>
            <a:pPr eaLnBrk="1" hangingPunct="1"/>
            <a:endParaRPr lang="en-US" b="0" dirty="0" smtClean="0"/>
          </a:p>
          <a:p>
            <a:pPr eaLnBrk="1" hangingPunct="1"/>
            <a:r>
              <a:rPr lang="en-US" b="0" dirty="0" smtClean="0"/>
              <a:t>Any uncertain region that overlaps with the query region is a candidate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3344"/>
                                        </p:tgtEl>
                                        <p:attrNameLst>
                                          <p:attrName>style.visibility</p:attrName>
                                        </p:attrNameLst>
                                      </p:cBhvr>
                                      <p:to>
                                        <p:strVal val="visible"/>
                                      </p:to>
                                    </p:set>
                                    <p:animEffect transition="in" filter="wipe(down)">
                                      <p:cBhvr>
                                        <p:cTn id="7" dur="500"/>
                                        <p:tgtEl>
                                          <p:spTgt spid="4833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483342"/>
                                        </p:tgtEl>
                                        <p:attrNameLst>
                                          <p:attrName>fillcolor</p:attrName>
                                        </p:attrNameLst>
                                      </p:cBhvr>
                                      <p:to>
                                        <a:schemeClr val="accent2"/>
                                      </p:to>
                                    </p:animClr>
                                    <p:set>
                                      <p:cBhvr>
                                        <p:cTn id="12" dur="500" fill="hold"/>
                                        <p:tgtEl>
                                          <p:spTgt spid="483342"/>
                                        </p:tgtEl>
                                        <p:attrNameLst>
                                          <p:attrName>fill.type</p:attrName>
                                        </p:attrNameLst>
                                      </p:cBhvr>
                                      <p:to>
                                        <p:strVal val="solid"/>
                                      </p:to>
                                    </p:set>
                                    <p:set>
                                      <p:cBhvr>
                                        <p:cTn id="13" dur="500" fill="hold"/>
                                        <p:tgtEl>
                                          <p:spTgt spid="483342"/>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500" fill="hold"/>
                                        <p:tgtEl>
                                          <p:spTgt spid="483336"/>
                                        </p:tgtEl>
                                        <p:attrNameLst>
                                          <p:attrName>fillcolor</p:attrName>
                                        </p:attrNameLst>
                                      </p:cBhvr>
                                      <p:to>
                                        <a:schemeClr val="accent2"/>
                                      </p:to>
                                    </p:animClr>
                                    <p:set>
                                      <p:cBhvr>
                                        <p:cTn id="16" dur="500" fill="hold"/>
                                        <p:tgtEl>
                                          <p:spTgt spid="483336"/>
                                        </p:tgtEl>
                                        <p:attrNameLst>
                                          <p:attrName>fill.type</p:attrName>
                                        </p:attrNameLst>
                                      </p:cBhvr>
                                      <p:to>
                                        <p:strVal val="solid"/>
                                      </p:to>
                                    </p:set>
                                    <p:set>
                                      <p:cBhvr>
                                        <p:cTn id="17" dur="500" fill="hold"/>
                                        <p:tgtEl>
                                          <p:spTgt spid="483336"/>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483340"/>
                                        </p:tgtEl>
                                        <p:attrNameLst>
                                          <p:attrName>fillcolor</p:attrName>
                                        </p:attrNameLst>
                                      </p:cBhvr>
                                      <p:to>
                                        <a:schemeClr val="accent2"/>
                                      </p:to>
                                    </p:animClr>
                                    <p:set>
                                      <p:cBhvr>
                                        <p:cTn id="20" dur="500" fill="hold"/>
                                        <p:tgtEl>
                                          <p:spTgt spid="483340"/>
                                        </p:tgtEl>
                                        <p:attrNameLst>
                                          <p:attrName>fill.type</p:attrName>
                                        </p:attrNameLst>
                                      </p:cBhvr>
                                      <p:to>
                                        <p:strVal val="solid"/>
                                      </p:to>
                                    </p:set>
                                    <p:set>
                                      <p:cBhvr>
                                        <p:cTn id="21" dur="500" fill="hold"/>
                                        <p:tgtEl>
                                          <p:spTgt spid="483340"/>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483337"/>
                                        </p:tgtEl>
                                        <p:attrNameLst>
                                          <p:attrName>fillcolor</p:attrName>
                                        </p:attrNameLst>
                                      </p:cBhvr>
                                      <p:to>
                                        <a:schemeClr val="accent2"/>
                                      </p:to>
                                    </p:animClr>
                                    <p:set>
                                      <p:cBhvr>
                                        <p:cTn id="24" dur="500" fill="hold"/>
                                        <p:tgtEl>
                                          <p:spTgt spid="483337"/>
                                        </p:tgtEl>
                                        <p:attrNameLst>
                                          <p:attrName>fill.type</p:attrName>
                                        </p:attrNameLst>
                                      </p:cBhvr>
                                      <p:to>
                                        <p:strVal val="solid"/>
                                      </p:to>
                                    </p:set>
                                    <p:set>
                                      <p:cBhvr>
                                        <p:cTn id="25" dur="500" fill="hold"/>
                                        <p:tgtEl>
                                          <p:spTgt spid="4833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p:cNvSpPr>
            <a:spLocks noGrp="1"/>
          </p:cNvSpPr>
          <p:nvPr>
            <p:ph type="sldNum" sz="quarter" idx="10"/>
          </p:nvPr>
        </p:nvSpPr>
        <p:spPr>
          <a:noFill/>
        </p:spPr>
        <p:txBody>
          <a:bodyPr/>
          <a:lstStyle/>
          <a:p>
            <a:fld id="{73EA74F9-0022-489A-9B61-5E234C6B7585}" type="slidenum">
              <a:rPr lang="ko-KR" altLang="en-US" smtClean="0">
                <a:ea typeface="굴림"/>
                <a:cs typeface="굴림"/>
              </a:rPr>
              <a:pPr/>
              <a:t>21</a:t>
            </a:fld>
            <a:endParaRPr lang="en-US" altLang="ko-KR" smtClean="0">
              <a:ea typeface="굴림"/>
              <a:cs typeface="굴림"/>
            </a:endParaRPr>
          </a:p>
        </p:txBody>
      </p:sp>
      <p:sp>
        <p:nvSpPr>
          <p:cNvPr id="484354" name="Rectangle 2"/>
          <p:cNvSpPr>
            <a:spLocks noGrp="1" noChangeArrowheads="1"/>
          </p:cNvSpPr>
          <p:nvPr>
            <p:ph type="title"/>
          </p:nvPr>
        </p:nvSpPr>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chemeClr val="hlink"/>
                </a:solidFill>
                <a:cs typeface="+mj-cs"/>
              </a:rPr>
              <a:t> Data</a:t>
            </a:r>
            <a:endParaRPr lang="en-US" altLang="zh-TW" sz="2400" dirty="0">
              <a:solidFill>
                <a:schemeClr val="hlink"/>
              </a:solidFill>
              <a:cs typeface="+mj-cs"/>
            </a:endParaRPr>
          </a:p>
        </p:txBody>
      </p:sp>
      <p:sp>
        <p:nvSpPr>
          <p:cNvPr id="484355" name="Rectangle 3"/>
          <p:cNvSpPr>
            <a:spLocks noGrp="1" noChangeArrowheads="1"/>
          </p:cNvSpPr>
          <p:nvPr>
            <p:ph type="body" sz="half" idx="1"/>
          </p:nvPr>
        </p:nvSpPr>
        <p:spPr>
          <a:xfrm>
            <a:off x="77788" y="1047750"/>
            <a:ext cx="6927850" cy="1651000"/>
          </a:xfrm>
        </p:spPr>
        <p:txBody>
          <a:bodyPr/>
          <a:lstStyle/>
          <a:p>
            <a:pPr eaLnBrk="1" hangingPunct="1"/>
            <a:r>
              <a:rPr lang="en-US" altLang="zh-TW" i="1" dirty="0" smtClean="0"/>
              <a:t>Range Queries:</a:t>
            </a:r>
            <a:r>
              <a:rPr lang="en-US" altLang="zh-TW" b="0" dirty="0" smtClean="0"/>
              <a:t> What are the objects that are within the area of Interest</a:t>
            </a:r>
          </a:p>
          <a:p>
            <a:pPr lvl="1" eaLnBrk="1" hangingPunct="1">
              <a:buFont typeface="Wingdings" pitchFamily="2" charset="2"/>
              <a:buChar char="n"/>
            </a:pPr>
            <a:r>
              <a:rPr lang="en-US" altLang="zh-TW" dirty="0" smtClean="0"/>
              <a:t>Any object that has an uncertainty region overlaps with the area of interest: </a:t>
            </a:r>
            <a:r>
              <a:rPr lang="en-US" altLang="zh-TW" dirty="0" smtClean="0">
                <a:solidFill>
                  <a:srgbClr val="800000"/>
                </a:solidFill>
              </a:rPr>
              <a:t>C, D, E, F, H</a:t>
            </a:r>
          </a:p>
        </p:txBody>
      </p:sp>
      <p:sp>
        <p:nvSpPr>
          <p:cNvPr id="45060" name="Rectangle 4"/>
          <p:cNvSpPr>
            <a:spLocks noChangeArrowheads="1"/>
          </p:cNvSpPr>
          <p:nvPr/>
        </p:nvSpPr>
        <p:spPr bwMode="auto">
          <a:xfrm>
            <a:off x="7648575" y="2506663"/>
            <a:ext cx="1033463" cy="5032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1" name="Rectangle 5"/>
          <p:cNvSpPr>
            <a:spLocks noChangeArrowheads="1"/>
          </p:cNvSpPr>
          <p:nvPr/>
        </p:nvSpPr>
        <p:spPr bwMode="auto">
          <a:xfrm>
            <a:off x="7953375" y="3656013"/>
            <a:ext cx="727075" cy="7334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2" name="Rectangle 6"/>
          <p:cNvSpPr>
            <a:spLocks noChangeArrowheads="1"/>
          </p:cNvSpPr>
          <p:nvPr/>
        </p:nvSpPr>
        <p:spPr bwMode="auto">
          <a:xfrm>
            <a:off x="6534150" y="4581525"/>
            <a:ext cx="1033463" cy="5032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3" name="Rectangle 7"/>
          <p:cNvSpPr>
            <a:spLocks noChangeArrowheads="1"/>
          </p:cNvSpPr>
          <p:nvPr/>
        </p:nvSpPr>
        <p:spPr bwMode="auto">
          <a:xfrm flipV="1">
            <a:off x="6684963" y="1970088"/>
            <a:ext cx="498475" cy="76835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4" name="Rectangle 8"/>
          <p:cNvSpPr>
            <a:spLocks noChangeArrowheads="1"/>
          </p:cNvSpPr>
          <p:nvPr/>
        </p:nvSpPr>
        <p:spPr bwMode="auto">
          <a:xfrm>
            <a:off x="6723063" y="3352800"/>
            <a:ext cx="844550" cy="8461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5" name="Rectangle 9"/>
          <p:cNvSpPr>
            <a:spLocks noChangeArrowheads="1"/>
          </p:cNvSpPr>
          <p:nvPr/>
        </p:nvSpPr>
        <p:spPr bwMode="auto">
          <a:xfrm>
            <a:off x="7993063" y="4922838"/>
            <a:ext cx="1033462" cy="5032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6" name="Rectangle 10"/>
          <p:cNvSpPr>
            <a:spLocks noChangeArrowheads="1"/>
          </p:cNvSpPr>
          <p:nvPr/>
        </p:nvSpPr>
        <p:spPr bwMode="auto">
          <a:xfrm>
            <a:off x="6607175" y="5656263"/>
            <a:ext cx="1033463" cy="5032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7" name="Rectangle 11"/>
          <p:cNvSpPr>
            <a:spLocks noChangeArrowheads="1"/>
          </p:cNvSpPr>
          <p:nvPr/>
        </p:nvSpPr>
        <p:spPr bwMode="auto">
          <a:xfrm>
            <a:off x="7605713" y="1543050"/>
            <a:ext cx="460375" cy="6953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8" name="Rectangle 12"/>
          <p:cNvSpPr>
            <a:spLocks noChangeArrowheads="1"/>
          </p:cNvSpPr>
          <p:nvPr/>
        </p:nvSpPr>
        <p:spPr bwMode="auto">
          <a:xfrm>
            <a:off x="5454650" y="3117850"/>
            <a:ext cx="1033463" cy="5032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5069" name="Rectangle 13"/>
          <p:cNvSpPr>
            <a:spLocks noChangeArrowheads="1"/>
          </p:cNvSpPr>
          <p:nvPr/>
        </p:nvSpPr>
        <p:spPr bwMode="auto">
          <a:xfrm>
            <a:off x="5378450" y="4005263"/>
            <a:ext cx="649288" cy="11906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84366" name="Rectangle 14"/>
          <p:cNvSpPr>
            <a:spLocks noChangeArrowheads="1"/>
          </p:cNvSpPr>
          <p:nvPr/>
        </p:nvSpPr>
        <p:spPr bwMode="auto">
          <a:xfrm>
            <a:off x="6261100" y="2814638"/>
            <a:ext cx="2112963" cy="1958975"/>
          </a:xfrm>
          <a:prstGeom prst="rect">
            <a:avLst/>
          </a:prstGeom>
          <a:noFill/>
          <a:ln w="50800" algn="ctr">
            <a:solidFill>
              <a:srgbClr val="FF9900"/>
            </a:solidFill>
            <a:miter lim="800000"/>
            <a:headEnd/>
            <a:tailEnd/>
          </a:ln>
        </p:spPr>
        <p:txBody>
          <a:bodyPr wrap="none" anchor="ctr"/>
          <a:lstStyle/>
          <a:p>
            <a:pPr algn="ctr"/>
            <a:endParaRPr lang="en-US"/>
          </a:p>
        </p:txBody>
      </p:sp>
      <p:sp>
        <p:nvSpPr>
          <p:cNvPr id="45071" name="Text Box 15"/>
          <p:cNvSpPr txBox="1">
            <a:spLocks noChangeArrowheads="1"/>
          </p:cNvSpPr>
          <p:nvPr/>
        </p:nvSpPr>
        <p:spPr bwMode="auto">
          <a:xfrm>
            <a:off x="7529513" y="143192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A</a:t>
            </a:r>
          </a:p>
        </p:txBody>
      </p:sp>
      <p:sp>
        <p:nvSpPr>
          <p:cNvPr id="45072" name="Text Box 16"/>
          <p:cNvSpPr txBox="1">
            <a:spLocks noChangeArrowheads="1"/>
          </p:cNvSpPr>
          <p:nvPr/>
        </p:nvSpPr>
        <p:spPr bwMode="auto">
          <a:xfrm>
            <a:off x="8297863" y="243363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C</a:t>
            </a:r>
          </a:p>
        </p:txBody>
      </p:sp>
      <p:sp>
        <p:nvSpPr>
          <p:cNvPr id="45073" name="Text Box 17"/>
          <p:cNvSpPr txBox="1">
            <a:spLocks noChangeArrowheads="1"/>
          </p:cNvSpPr>
          <p:nvPr/>
        </p:nvSpPr>
        <p:spPr bwMode="auto">
          <a:xfrm>
            <a:off x="6607175" y="189230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B</a:t>
            </a:r>
          </a:p>
        </p:txBody>
      </p:sp>
      <p:sp>
        <p:nvSpPr>
          <p:cNvPr id="45074" name="Text Box 18"/>
          <p:cNvSpPr txBox="1">
            <a:spLocks noChangeArrowheads="1"/>
          </p:cNvSpPr>
          <p:nvPr/>
        </p:nvSpPr>
        <p:spPr bwMode="auto">
          <a:xfrm>
            <a:off x="8297863" y="362426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F</a:t>
            </a:r>
          </a:p>
        </p:txBody>
      </p:sp>
      <p:sp>
        <p:nvSpPr>
          <p:cNvPr id="45075" name="Text Box 19"/>
          <p:cNvSpPr txBox="1">
            <a:spLocks noChangeArrowheads="1"/>
          </p:cNvSpPr>
          <p:nvPr/>
        </p:nvSpPr>
        <p:spPr bwMode="auto">
          <a:xfrm>
            <a:off x="6684963" y="331311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E</a:t>
            </a:r>
          </a:p>
        </p:txBody>
      </p:sp>
      <p:sp>
        <p:nvSpPr>
          <p:cNvPr id="45076" name="Text Box 20"/>
          <p:cNvSpPr txBox="1">
            <a:spLocks noChangeArrowheads="1"/>
          </p:cNvSpPr>
          <p:nvPr/>
        </p:nvSpPr>
        <p:spPr bwMode="auto">
          <a:xfrm>
            <a:off x="5378450" y="304800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D</a:t>
            </a:r>
          </a:p>
        </p:txBody>
      </p:sp>
      <p:sp>
        <p:nvSpPr>
          <p:cNvPr id="45077" name="Text Box 21"/>
          <p:cNvSpPr txBox="1">
            <a:spLocks noChangeArrowheads="1"/>
          </p:cNvSpPr>
          <p:nvPr/>
        </p:nvSpPr>
        <p:spPr bwMode="auto">
          <a:xfrm>
            <a:off x="8605838" y="48926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I</a:t>
            </a:r>
          </a:p>
        </p:txBody>
      </p:sp>
      <p:sp>
        <p:nvSpPr>
          <p:cNvPr id="45078" name="Text Box 22"/>
          <p:cNvSpPr txBox="1">
            <a:spLocks noChangeArrowheads="1"/>
          </p:cNvSpPr>
          <p:nvPr/>
        </p:nvSpPr>
        <p:spPr bwMode="auto">
          <a:xfrm>
            <a:off x="5340350" y="396716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G</a:t>
            </a:r>
          </a:p>
        </p:txBody>
      </p:sp>
      <p:sp>
        <p:nvSpPr>
          <p:cNvPr id="45079" name="Text Box 23"/>
          <p:cNvSpPr txBox="1">
            <a:spLocks noChangeArrowheads="1"/>
          </p:cNvSpPr>
          <p:nvPr/>
        </p:nvSpPr>
        <p:spPr bwMode="auto">
          <a:xfrm>
            <a:off x="6530975" y="558006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J</a:t>
            </a:r>
          </a:p>
        </p:txBody>
      </p:sp>
      <p:sp>
        <p:nvSpPr>
          <p:cNvPr id="45080" name="Text Box 24"/>
          <p:cNvSpPr txBox="1">
            <a:spLocks noChangeArrowheads="1"/>
          </p:cNvSpPr>
          <p:nvPr/>
        </p:nvSpPr>
        <p:spPr bwMode="auto">
          <a:xfrm>
            <a:off x="6492875" y="470058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H</a:t>
            </a:r>
          </a:p>
        </p:txBody>
      </p:sp>
      <p:sp>
        <p:nvSpPr>
          <p:cNvPr id="484377" name="Rectangle 25"/>
          <p:cNvSpPr>
            <a:spLocks noChangeArrowheads="1"/>
          </p:cNvSpPr>
          <p:nvPr/>
        </p:nvSpPr>
        <p:spPr bwMode="auto">
          <a:xfrm>
            <a:off x="1588" y="2930525"/>
            <a:ext cx="5338762" cy="3570288"/>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altLang="zh-TW" sz="2400" b="1" i="1" dirty="0">
                <a:latin typeface="Times New Roman" pitchFamily="18" charset="0"/>
                <a:ea typeface="HyhwpEQ"/>
                <a:cs typeface="HyhwpEQ"/>
              </a:rPr>
              <a:t>Probabilistic Range Queries: </a:t>
            </a:r>
            <a:r>
              <a:rPr lang="en-US" altLang="zh-TW" sz="2400" dirty="0">
                <a:latin typeface="Times New Roman" pitchFamily="18" charset="0"/>
                <a:ea typeface="HyhwpEQ"/>
                <a:cs typeface="HyhwpEQ"/>
              </a:rPr>
              <a:t>With each object, report the probability of being part of the answer</a:t>
            </a:r>
          </a:p>
          <a:p>
            <a:pPr marL="838200" lvl="1" indent="-381000">
              <a:spcBef>
                <a:spcPct val="20000"/>
              </a:spcBef>
              <a:buClr>
                <a:srgbClr val="800000"/>
              </a:buClr>
              <a:buFont typeface="Wingdings" pitchFamily="2" charset="2"/>
              <a:buChar char="n"/>
            </a:pPr>
            <a:r>
              <a:rPr lang="en-US" altLang="zh-TW" sz="2000" dirty="0">
                <a:solidFill>
                  <a:srgbClr val="800000"/>
                </a:solidFill>
                <a:latin typeface="Times New Roman" pitchFamily="18" charset="0"/>
                <a:ea typeface="HyhwpEQ"/>
                <a:cs typeface="HyhwpEQ"/>
              </a:rPr>
              <a:t>(C, 0.3), (D, 0.2), (E, 1),  (F, 0.6), (H, 0.4)</a:t>
            </a:r>
          </a:p>
          <a:p>
            <a:pPr marL="838200" lvl="1" indent="-381000">
              <a:spcBef>
                <a:spcPct val="20000"/>
              </a:spcBef>
              <a:buClr>
                <a:srgbClr val="800000"/>
              </a:buClr>
              <a:buFont typeface="Wingdings" pitchFamily="2" charset="2"/>
              <a:buChar char="n"/>
            </a:pPr>
            <a:r>
              <a:rPr lang="en-US" altLang="zh-TW" sz="2000" dirty="0">
                <a:latin typeface="Times New Roman" pitchFamily="18" charset="0"/>
                <a:ea typeface="HyhwpEQ"/>
                <a:cs typeface="HyhwpEQ"/>
              </a:rPr>
              <a:t>Can be computed by the ratio of the overlapping area between the cloaked region and the query region</a:t>
            </a:r>
          </a:p>
          <a:p>
            <a:pPr marL="838200" lvl="1" indent="-381000">
              <a:spcBef>
                <a:spcPct val="20000"/>
              </a:spcBef>
              <a:buClr>
                <a:srgbClr val="800000"/>
              </a:buClr>
              <a:buFont typeface="Wingdings" pitchFamily="2" charset="2"/>
              <a:buChar char="n"/>
            </a:pPr>
            <a:r>
              <a:rPr lang="en-US" altLang="zh-TW" sz="2000" dirty="0">
                <a:latin typeface="Times New Roman" pitchFamily="18" charset="0"/>
                <a:ea typeface="HyhwpEQ"/>
                <a:cs typeface="HyhwpEQ"/>
              </a:rPr>
              <a:t>Easy to compute for uniform distribution</a:t>
            </a:r>
          </a:p>
          <a:p>
            <a:pPr marL="838200" lvl="1" indent="-381000">
              <a:spcBef>
                <a:spcPct val="20000"/>
              </a:spcBef>
              <a:buClr>
                <a:srgbClr val="800000"/>
              </a:buClr>
              <a:buFont typeface="Wingdings" pitchFamily="2" charset="2"/>
              <a:buChar char="n"/>
            </a:pPr>
            <a:r>
              <a:rPr lang="en-US" altLang="zh-TW" sz="2000" dirty="0">
                <a:latin typeface="Times New Roman" pitchFamily="18" charset="0"/>
                <a:ea typeface="HyhwpEQ"/>
                <a:cs typeface="HyhwpEQ"/>
              </a:rPr>
              <a:t>Challenging in case of non-uniform distributions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4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66" grpId="0" animBg="1"/>
      <p:bldP spid="4843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6"/>
          <p:cNvSpPr>
            <a:spLocks noGrp="1"/>
          </p:cNvSpPr>
          <p:nvPr>
            <p:ph type="sldNum" sz="quarter" idx="10"/>
          </p:nvPr>
        </p:nvSpPr>
        <p:spPr>
          <a:noFill/>
        </p:spPr>
        <p:txBody>
          <a:bodyPr/>
          <a:lstStyle/>
          <a:p>
            <a:fld id="{4734BBD7-6E55-4CB9-96F0-87A0EF33020D}" type="slidenum">
              <a:rPr lang="ko-KR" altLang="en-US" smtClean="0">
                <a:ea typeface="굴림"/>
                <a:cs typeface="굴림"/>
              </a:rPr>
              <a:pPr/>
              <a:t>22</a:t>
            </a:fld>
            <a:endParaRPr lang="en-US" altLang="ko-KR" smtClean="0">
              <a:ea typeface="굴림"/>
              <a:cs typeface="굴림"/>
            </a:endParaRPr>
          </a:p>
        </p:txBody>
      </p:sp>
      <p:sp>
        <p:nvSpPr>
          <p:cNvPr id="486402" name="Rectangle 2"/>
          <p:cNvSpPr>
            <a:spLocks noGrp="1" noChangeArrowheads="1"/>
          </p:cNvSpPr>
          <p:nvPr>
            <p:ph type="title"/>
          </p:nvPr>
        </p:nvSpPr>
        <p:spPr>
          <a:xfrm>
            <a:off x="423863" y="125413"/>
            <a:ext cx="7010400" cy="762000"/>
          </a:xfrm>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endParaRPr lang="en-US" altLang="zh-TW" sz="2400" dirty="0">
              <a:solidFill>
                <a:schemeClr val="hlink"/>
              </a:solidFill>
              <a:cs typeface="+mj-cs"/>
            </a:endParaRPr>
          </a:p>
        </p:txBody>
      </p:sp>
      <p:grpSp>
        <p:nvGrpSpPr>
          <p:cNvPr id="47107" name="Group 3"/>
          <p:cNvGrpSpPr>
            <a:grpSpLocks/>
          </p:cNvGrpSpPr>
          <p:nvPr/>
        </p:nvGrpSpPr>
        <p:grpSpPr bwMode="auto">
          <a:xfrm>
            <a:off x="5340350" y="1431925"/>
            <a:ext cx="3725863" cy="4727575"/>
            <a:chOff x="3364" y="902"/>
            <a:chExt cx="2347" cy="2978"/>
          </a:xfrm>
        </p:grpSpPr>
        <p:sp>
          <p:nvSpPr>
            <p:cNvPr id="47109" name="Rectangle 4"/>
            <p:cNvSpPr>
              <a:spLocks noChangeArrowheads="1"/>
            </p:cNvSpPr>
            <p:nvPr/>
          </p:nvSpPr>
          <p:spPr bwMode="auto">
            <a:xfrm>
              <a:off x="4818" y="1579"/>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0" name="Rectangle 5"/>
            <p:cNvSpPr>
              <a:spLocks noChangeArrowheads="1"/>
            </p:cNvSpPr>
            <p:nvPr/>
          </p:nvSpPr>
          <p:spPr bwMode="auto">
            <a:xfrm>
              <a:off x="5010" y="2303"/>
              <a:ext cx="458" cy="46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1" name="Rectangle 6"/>
            <p:cNvSpPr>
              <a:spLocks noChangeArrowheads="1"/>
            </p:cNvSpPr>
            <p:nvPr/>
          </p:nvSpPr>
          <p:spPr bwMode="auto">
            <a:xfrm>
              <a:off x="4116" y="2886"/>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2" name="Rectangle 7"/>
            <p:cNvSpPr>
              <a:spLocks noChangeArrowheads="1"/>
            </p:cNvSpPr>
            <p:nvPr/>
          </p:nvSpPr>
          <p:spPr bwMode="auto">
            <a:xfrm flipV="1">
              <a:off x="4211" y="1241"/>
              <a:ext cx="314" cy="484"/>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3" name="Rectangle 8"/>
            <p:cNvSpPr>
              <a:spLocks noChangeArrowheads="1"/>
            </p:cNvSpPr>
            <p:nvPr/>
          </p:nvSpPr>
          <p:spPr bwMode="auto">
            <a:xfrm>
              <a:off x="4235" y="2112"/>
              <a:ext cx="532" cy="53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4" name="Rectangle 9"/>
            <p:cNvSpPr>
              <a:spLocks noChangeArrowheads="1"/>
            </p:cNvSpPr>
            <p:nvPr/>
          </p:nvSpPr>
          <p:spPr bwMode="auto">
            <a:xfrm>
              <a:off x="5035" y="3101"/>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5" name="Rectangle 10"/>
            <p:cNvSpPr>
              <a:spLocks noChangeArrowheads="1"/>
            </p:cNvSpPr>
            <p:nvPr/>
          </p:nvSpPr>
          <p:spPr bwMode="auto">
            <a:xfrm>
              <a:off x="4162" y="3563"/>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6" name="Rectangle 11"/>
            <p:cNvSpPr>
              <a:spLocks noChangeArrowheads="1"/>
            </p:cNvSpPr>
            <p:nvPr/>
          </p:nvSpPr>
          <p:spPr bwMode="auto">
            <a:xfrm>
              <a:off x="4791" y="972"/>
              <a:ext cx="290" cy="4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7" name="Rectangle 12"/>
            <p:cNvSpPr>
              <a:spLocks noChangeArrowheads="1"/>
            </p:cNvSpPr>
            <p:nvPr/>
          </p:nvSpPr>
          <p:spPr bwMode="auto">
            <a:xfrm>
              <a:off x="3436" y="1964"/>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8" name="Rectangle 13"/>
            <p:cNvSpPr>
              <a:spLocks noChangeArrowheads="1"/>
            </p:cNvSpPr>
            <p:nvPr/>
          </p:nvSpPr>
          <p:spPr bwMode="auto">
            <a:xfrm>
              <a:off x="3388" y="2523"/>
              <a:ext cx="409" cy="75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7119" name="Rectangle 14"/>
            <p:cNvSpPr>
              <a:spLocks noChangeArrowheads="1"/>
            </p:cNvSpPr>
            <p:nvPr/>
          </p:nvSpPr>
          <p:spPr bwMode="auto">
            <a:xfrm>
              <a:off x="3944" y="1773"/>
              <a:ext cx="1331" cy="1234"/>
            </a:xfrm>
            <a:prstGeom prst="rect">
              <a:avLst/>
            </a:prstGeom>
            <a:noFill/>
            <a:ln w="50800" algn="ctr">
              <a:solidFill>
                <a:srgbClr val="FF9900"/>
              </a:solidFill>
              <a:miter lim="800000"/>
              <a:headEnd/>
              <a:tailEnd/>
            </a:ln>
          </p:spPr>
          <p:txBody>
            <a:bodyPr wrap="none" anchor="ctr"/>
            <a:lstStyle/>
            <a:p>
              <a:pPr algn="ctr"/>
              <a:endParaRPr lang="en-US"/>
            </a:p>
          </p:txBody>
        </p:sp>
        <p:sp>
          <p:nvSpPr>
            <p:cNvPr id="47120" name="Text Box 15"/>
            <p:cNvSpPr txBox="1">
              <a:spLocks noChangeArrowheads="1"/>
            </p:cNvSpPr>
            <p:nvPr/>
          </p:nvSpPr>
          <p:spPr bwMode="auto">
            <a:xfrm>
              <a:off x="4743" y="90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A</a:t>
              </a:r>
            </a:p>
          </p:txBody>
        </p:sp>
        <p:sp>
          <p:nvSpPr>
            <p:cNvPr id="47121" name="Text Box 16"/>
            <p:cNvSpPr txBox="1">
              <a:spLocks noChangeArrowheads="1"/>
            </p:cNvSpPr>
            <p:nvPr/>
          </p:nvSpPr>
          <p:spPr bwMode="auto">
            <a:xfrm>
              <a:off x="5227" y="1533"/>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C</a:t>
              </a:r>
            </a:p>
          </p:txBody>
        </p:sp>
        <p:sp>
          <p:nvSpPr>
            <p:cNvPr id="47122" name="Text Box 17"/>
            <p:cNvSpPr txBox="1">
              <a:spLocks noChangeArrowheads="1"/>
            </p:cNvSpPr>
            <p:nvPr/>
          </p:nvSpPr>
          <p:spPr bwMode="auto">
            <a:xfrm>
              <a:off x="4162" y="119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B</a:t>
              </a:r>
            </a:p>
          </p:txBody>
        </p:sp>
        <p:sp>
          <p:nvSpPr>
            <p:cNvPr id="47123" name="Text Box 18"/>
            <p:cNvSpPr txBox="1">
              <a:spLocks noChangeArrowheads="1"/>
            </p:cNvSpPr>
            <p:nvPr/>
          </p:nvSpPr>
          <p:spPr bwMode="auto">
            <a:xfrm>
              <a:off x="5227" y="2283"/>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F</a:t>
              </a:r>
            </a:p>
          </p:txBody>
        </p:sp>
        <p:sp>
          <p:nvSpPr>
            <p:cNvPr id="47124" name="Text Box 19"/>
            <p:cNvSpPr txBox="1">
              <a:spLocks noChangeArrowheads="1"/>
            </p:cNvSpPr>
            <p:nvPr/>
          </p:nvSpPr>
          <p:spPr bwMode="auto">
            <a:xfrm>
              <a:off x="4211" y="2087"/>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E</a:t>
              </a:r>
            </a:p>
          </p:txBody>
        </p:sp>
        <p:sp>
          <p:nvSpPr>
            <p:cNvPr id="47125" name="Text Box 20"/>
            <p:cNvSpPr txBox="1">
              <a:spLocks noChangeArrowheads="1"/>
            </p:cNvSpPr>
            <p:nvPr/>
          </p:nvSpPr>
          <p:spPr bwMode="auto">
            <a:xfrm>
              <a:off x="3388" y="1920"/>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D</a:t>
              </a:r>
            </a:p>
          </p:txBody>
        </p:sp>
        <p:sp>
          <p:nvSpPr>
            <p:cNvPr id="47126" name="Text Box 21"/>
            <p:cNvSpPr txBox="1">
              <a:spLocks noChangeArrowheads="1"/>
            </p:cNvSpPr>
            <p:nvPr/>
          </p:nvSpPr>
          <p:spPr bwMode="auto">
            <a:xfrm>
              <a:off x="5421" y="308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I</a:t>
              </a:r>
            </a:p>
          </p:txBody>
        </p:sp>
        <p:sp>
          <p:nvSpPr>
            <p:cNvPr id="47127" name="Text Box 22"/>
            <p:cNvSpPr txBox="1">
              <a:spLocks noChangeArrowheads="1"/>
            </p:cNvSpPr>
            <p:nvPr/>
          </p:nvSpPr>
          <p:spPr bwMode="auto">
            <a:xfrm>
              <a:off x="3364" y="2499"/>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G</a:t>
              </a:r>
            </a:p>
          </p:txBody>
        </p:sp>
        <p:sp>
          <p:nvSpPr>
            <p:cNvPr id="47128" name="Text Box 23"/>
            <p:cNvSpPr txBox="1">
              <a:spLocks noChangeArrowheads="1"/>
            </p:cNvSpPr>
            <p:nvPr/>
          </p:nvSpPr>
          <p:spPr bwMode="auto">
            <a:xfrm>
              <a:off x="4114" y="3515"/>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J</a:t>
              </a:r>
            </a:p>
          </p:txBody>
        </p:sp>
        <p:sp>
          <p:nvSpPr>
            <p:cNvPr id="47129" name="Text Box 24"/>
            <p:cNvSpPr txBox="1">
              <a:spLocks noChangeArrowheads="1"/>
            </p:cNvSpPr>
            <p:nvPr/>
          </p:nvSpPr>
          <p:spPr bwMode="auto">
            <a:xfrm>
              <a:off x="4090" y="2961"/>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H</a:t>
              </a:r>
            </a:p>
          </p:txBody>
        </p:sp>
      </p:grpSp>
      <p:sp>
        <p:nvSpPr>
          <p:cNvPr id="47108" name="Rectangle 25"/>
          <p:cNvSpPr>
            <a:spLocks noChangeArrowheads="1"/>
          </p:cNvSpPr>
          <p:nvPr/>
        </p:nvSpPr>
        <p:spPr bwMode="auto">
          <a:xfrm>
            <a:off x="76200" y="1428750"/>
            <a:ext cx="5340350" cy="4919663"/>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altLang="zh-TW" sz="2400" b="1" i="1" dirty="0">
                <a:latin typeface="Times New Roman" pitchFamily="18" charset="0"/>
                <a:ea typeface="HyhwpEQ"/>
                <a:cs typeface="HyhwpEQ"/>
              </a:rPr>
              <a:t>Threshold Probabilistic Range Queries: </a:t>
            </a:r>
            <a:r>
              <a:rPr lang="en-US" altLang="zh-TW" sz="2400" dirty="0">
                <a:latin typeface="Times New Roman" pitchFamily="18" charset="0"/>
                <a:ea typeface="HyhwpEQ"/>
                <a:cs typeface="HyhwpEQ"/>
              </a:rPr>
              <a:t>What are the objects within area of interest with at least 50% probability: </a:t>
            </a:r>
            <a:r>
              <a:rPr lang="en-US" altLang="zh-TW" sz="2400" dirty="0">
                <a:solidFill>
                  <a:srgbClr val="800000"/>
                </a:solidFill>
                <a:latin typeface="Times New Roman" pitchFamily="18" charset="0"/>
                <a:ea typeface="HyhwpEQ"/>
                <a:cs typeface="HyhwpEQ"/>
              </a:rPr>
              <a:t>E, F</a:t>
            </a:r>
          </a:p>
          <a:p>
            <a:pPr marL="457200" indent="-457200">
              <a:spcBef>
                <a:spcPct val="20000"/>
              </a:spcBef>
              <a:buClr>
                <a:srgbClr val="800000"/>
              </a:buClr>
              <a:buFont typeface="Wingdings" pitchFamily="2" charset="2"/>
              <a:buChar char="n"/>
            </a:pPr>
            <a:endParaRPr lang="en-US" altLang="zh-TW" sz="1000"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altLang="zh-TW" sz="2400" dirty="0">
                <a:latin typeface="Times New Roman" pitchFamily="18" charset="0"/>
                <a:ea typeface="HyhwpEQ"/>
                <a:cs typeface="HyhwpEQ"/>
              </a:rPr>
              <a:t>More practical version and much easier to compute</a:t>
            </a:r>
          </a:p>
          <a:p>
            <a:pPr marL="457200" indent="-457200">
              <a:spcBef>
                <a:spcPct val="20000"/>
              </a:spcBef>
              <a:buClr>
                <a:srgbClr val="800000"/>
              </a:buClr>
              <a:buFont typeface="Wingdings" pitchFamily="2" charset="2"/>
              <a:buChar char="n"/>
            </a:pPr>
            <a:endParaRPr lang="en-US" altLang="zh-TW" sz="1000"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altLang="zh-TW" sz="2400" dirty="0">
                <a:latin typeface="Times New Roman" pitchFamily="18" charset="0"/>
                <a:ea typeface="HyhwpEQ"/>
                <a:cs typeface="HyhwpEQ"/>
              </a:rPr>
              <a:t>The threshold value is used for answer pruning to avoid extensive computation for exact probabilities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p:cNvSpPr>
            <a:spLocks noGrp="1"/>
          </p:cNvSpPr>
          <p:nvPr>
            <p:ph type="sldNum" sz="quarter" idx="10"/>
          </p:nvPr>
        </p:nvSpPr>
        <p:spPr>
          <a:noFill/>
        </p:spPr>
        <p:txBody>
          <a:bodyPr/>
          <a:lstStyle/>
          <a:p>
            <a:fld id="{50F4F9AB-0A67-4A19-956C-BF740628CF5F}" type="slidenum">
              <a:rPr lang="ko-KR" altLang="en-US" smtClean="0">
                <a:ea typeface="굴림"/>
                <a:cs typeface="굴림"/>
              </a:rPr>
              <a:pPr/>
              <a:t>23</a:t>
            </a:fld>
            <a:endParaRPr lang="en-US" altLang="ko-KR" smtClean="0">
              <a:ea typeface="굴림"/>
              <a:cs typeface="굴림"/>
            </a:endParaRPr>
          </a:p>
        </p:txBody>
      </p:sp>
      <p:sp>
        <p:nvSpPr>
          <p:cNvPr id="488450" name="Rectangle 2"/>
          <p:cNvSpPr>
            <a:spLocks noGrp="1" noChangeArrowheads="1"/>
          </p:cNvSpPr>
          <p:nvPr>
            <p:ph type="title"/>
          </p:nvPr>
        </p:nvSpPr>
        <p:spPr/>
        <p:txBody>
          <a:bodyPr/>
          <a:lstStyle/>
          <a:p>
            <a:pPr eaLnBrk="1" hangingPunct="1">
              <a:defRPr/>
            </a:pPr>
            <a:r>
              <a:rPr lang="en-US" sz="2800" dirty="0">
                <a:solidFill>
                  <a:srgbClr val="800000"/>
                </a:solidFill>
                <a:cs typeface="+mj-cs"/>
              </a:rPr>
              <a:t>Range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p>
        </p:txBody>
      </p:sp>
      <p:grpSp>
        <p:nvGrpSpPr>
          <p:cNvPr id="49155" name="Group 3"/>
          <p:cNvGrpSpPr>
            <a:grpSpLocks/>
          </p:cNvGrpSpPr>
          <p:nvPr/>
        </p:nvGrpSpPr>
        <p:grpSpPr bwMode="auto">
          <a:xfrm>
            <a:off x="5302250" y="1328738"/>
            <a:ext cx="3429000" cy="4254500"/>
            <a:chOff x="576" y="968"/>
            <a:chExt cx="2160" cy="2680"/>
          </a:xfrm>
        </p:grpSpPr>
        <p:grpSp>
          <p:nvGrpSpPr>
            <p:cNvPr id="49166" name="Group 4"/>
            <p:cNvGrpSpPr>
              <a:grpSpLocks/>
            </p:cNvGrpSpPr>
            <p:nvPr/>
          </p:nvGrpSpPr>
          <p:grpSpPr bwMode="auto">
            <a:xfrm>
              <a:off x="576" y="968"/>
              <a:ext cx="2160" cy="2160"/>
              <a:chOff x="3168" y="1152"/>
              <a:chExt cx="2160" cy="2160"/>
            </a:xfrm>
          </p:grpSpPr>
          <p:sp>
            <p:nvSpPr>
              <p:cNvPr id="49168" name="Line 5"/>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49169" name="Line 6"/>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49167" name="Text Box 7"/>
            <p:cNvSpPr txBox="1">
              <a:spLocks noChangeArrowheads="1"/>
            </p:cNvSpPr>
            <p:nvPr/>
          </p:nvSpPr>
          <p:spPr bwMode="auto">
            <a:xfrm>
              <a:off x="720" y="3360"/>
              <a:ext cx="1920" cy="288"/>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Range query</a:t>
              </a:r>
            </a:p>
          </p:txBody>
        </p:sp>
      </p:grpSp>
      <p:sp>
        <p:nvSpPr>
          <p:cNvPr id="49156" name="Rectangle 8"/>
          <p:cNvSpPr>
            <a:spLocks noChangeArrowheads="1"/>
          </p:cNvSpPr>
          <p:nvPr/>
        </p:nvSpPr>
        <p:spPr bwMode="auto">
          <a:xfrm>
            <a:off x="5772150" y="2660650"/>
            <a:ext cx="922338" cy="4222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57" name="Rectangle 9"/>
          <p:cNvSpPr>
            <a:spLocks noChangeArrowheads="1"/>
          </p:cNvSpPr>
          <p:nvPr/>
        </p:nvSpPr>
        <p:spPr bwMode="auto">
          <a:xfrm>
            <a:off x="6770688" y="3087688"/>
            <a:ext cx="708025" cy="37941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58" name="Rectangle 10"/>
          <p:cNvSpPr>
            <a:spLocks noChangeArrowheads="1"/>
          </p:cNvSpPr>
          <p:nvPr/>
        </p:nvSpPr>
        <p:spPr bwMode="auto">
          <a:xfrm>
            <a:off x="5772150" y="3889375"/>
            <a:ext cx="690563" cy="60801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59" name="Rectangle 11"/>
          <p:cNvSpPr>
            <a:spLocks noChangeArrowheads="1"/>
          </p:cNvSpPr>
          <p:nvPr/>
        </p:nvSpPr>
        <p:spPr bwMode="auto">
          <a:xfrm>
            <a:off x="7423150" y="4043363"/>
            <a:ext cx="706438" cy="4984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60" name="Rectangle 12"/>
          <p:cNvSpPr>
            <a:spLocks noChangeArrowheads="1"/>
          </p:cNvSpPr>
          <p:nvPr/>
        </p:nvSpPr>
        <p:spPr bwMode="auto">
          <a:xfrm>
            <a:off x="7923213" y="3006725"/>
            <a:ext cx="806450" cy="3778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61" name="Rectangle 13"/>
          <p:cNvSpPr>
            <a:spLocks noChangeArrowheads="1"/>
          </p:cNvSpPr>
          <p:nvPr/>
        </p:nvSpPr>
        <p:spPr bwMode="auto">
          <a:xfrm>
            <a:off x="5772150" y="1892300"/>
            <a:ext cx="690563" cy="3460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162" name="Rectangle 14"/>
          <p:cNvSpPr>
            <a:spLocks noChangeArrowheads="1"/>
          </p:cNvSpPr>
          <p:nvPr/>
        </p:nvSpPr>
        <p:spPr bwMode="auto">
          <a:xfrm>
            <a:off x="7731125" y="2046288"/>
            <a:ext cx="614363" cy="3841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pic>
        <p:nvPicPr>
          <p:cNvPr id="49163" name="Picture 15" descr="j0292020"/>
          <p:cNvPicPr>
            <a:picLocks noChangeAspect="1" noChangeArrowheads="1"/>
          </p:cNvPicPr>
          <p:nvPr/>
        </p:nvPicPr>
        <p:blipFill>
          <a:blip r:embed="rId3" cstate="print"/>
          <a:srcRect/>
          <a:stretch>
            <a:fillRect/>
          </a:stretch>
        </p:blipFill>
        <p:spPr bwMode="auto">
          <a:xfrm>
            <a:off x="7038975" y="2771775"/>
            <a:ext cx="550863" cy="522288"/>
          </a:xfrm>
          <a:prstGeom prst="rect">
            <a:avLst/>
          </a:prstGeom>
          <a:noFill/>
          <a:ln w="9525">
            <a:noFill/>
            <a:miter lim="800000"/>
            <a:headEnd/>
            <a:tailEnd/>
          </a:ln>
        </p:spPr>
      </p:pic>
      <p:sp>
        <p:nvSpPr>
          <p:cNvPr id="488464" name="Rectangle 16"/>
          <p:cNvSpPr>
            <a:spLocks noChangeArrowheads="1"/>
          </p:cNvSpPr>
          <p:nvPr/>
        </p:nvSpPr>
        <p:spPr bwMode="auto">
          <a:xfrm>
            <a:off x="6194425" y="2584450"/>
            <a:ext cx="1497013" cy="1228725"/>
          </a:xfrm>
          <a:prstGeom prst="rect">
            <a:avLst/>
          </a:prstGeom>
          <a:solidFill>
            <a:srgbClr val="A50021">
              <a:alpha val="50195"/>
            </a:srgbClr>
          </a:solidFill>
          <a:ln w="50800" algn="ctr">
            <a:solidFill>
              <a:srgbClr val="FF9900"/>
            </a:solidFill>
            <a:miter lim="800000"/>
            <a:headEnd/>
            <a:tailEnd/>
          </a:ln>
        </p:spPr>
        <p:txBody>
          <a:bodyPr wrap="none" anchor="ctr"/>
          <a:lstStyle/>
          <a:p>
            <a:pPr algn="ctr"/>
            <a:endParaRPr lang="en-US"/>
          </a:p>
        </p:txBody>
      </p:sp>
      <p:sp>
        <p:nvSpPr>
          <p:cNvPr id="49165" name="Rectangle 17"/>
          <p:cNvSpPr>
            <a:spLocks noGrp="1" noChangeArrowheads="1"/>
          </p:cNvSpPr>
          <p:nvPr>
            <p:ph type="body" idx="1"/>
          </p:nvPr>
        </p:nvSpPr>
        <p:spPr>
          <a:xfrm>
            <a:off x="347663" y="1163638"/>
            <a:ext cx="4876800" cy="5391150"/>
          </a:xfrm>
        </p:spPr>
        <p:txBody>
          <a:bodyPr/>
          <a:lstStyle/>
          <a:p>
            <a:pPr eaLnBrk="1" hangingPunct="1"/>
            <a:r>
              <a:rPr lang="en-US" b="0" dirty="0" smtClean="0"/>
              <a:t>Example: Find my friends within </a:t>
            </a:r>
            <a:r>
              <a:rPr lang="en-US" b="0" i="1" dirty="0" smtClean="0"/>
              <a:t>x</a:t>
            </a:r>
            <a:r>
              <a:rPr lang="en-US" b="0" dirty="0" smtClean="0"/>
              <a:t> miles of my location where my location is somewhere within the uncertainty region</a:t>
            </a:r>
          </a:p>
          <a:p>
            <a:pPr eaLnBrk="1" hangingPunct="1"/>
            <a:endParaRPr lang="en-US" b="0" dirty="0" smtClean="0"/>
          </a:p>
          <a:p>
            <a:pPr eaLnBrk="1" hangingPunct="1"/>
            <a:r>
              <a:rPr lang="en-US" b="0" dirty="0" smtClean="0"/>
              <a:t>Both the querying user and objects of interest are represented as uncertainty regions</a:t>
            </a:r>
          </a:p>
          <a:p>
            <a:pPr eaLnBrk="1" hangingPunct="1"/>
            <a:endParaRPr lang="en-US" b="0" dirty="0" smtClean="0"/>
          </a:p>
          <a:p>
            <a:pPr eaLnBrk="1" hangingPunct="1"/>
            <a:r>
              <a:rPr lang="en-US" b="0" dirty="0" smtClean="0"/>
              <a:t>Solution approaches will be a mix of the previous two cases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8464"/>
                                        </p:tgtEl>
                                        <p:attrNameLst>
                                          <p:attrName>style.visibility</p:attrName>
                                        </p:attrNameLst>
                                      </p:cBhvr>
                                      <p:to>
                                        <p:strVal val="visible"/>
                                      </p:to>
                                    </p:set>
                                    <p:animEffect transition="in" filter="wipe(down)">
                                      <p:cBhvr>
                                        <p:cTn id="7" dur="500"/>
                                        <p:tgtEl>
                                          <p:spTgt spid="48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a:spLocks noGrp="1"/>
          </p:cNvSpPr>
          <p:nvPr>
            <p:ph type="sldNum" sz="quarter" idx="10"/>
          </p:nvPr>
        </p:nvSpPr>
        <p:spPr>
          <a:noFill/>
        </p:spPr>
        <p:txBody>
          <a:bodyPr/>
          <a:lstStyle/>
          <a:p>
            <a:fld id="{40A0ECB5-2396-4CE0-9304-97FA5DBC74F4}" type="slidenum">
              <a:rPr lang="ko-KR" altLang="en-US" smtClean="0">
                <a:ea typeface="굴림"/>
                <a:cs typeface="굴림"/>
              </a:rPr>
              <a:pPr/>
              <a:t>24</a:t>
            </a:fld>
            <a:endParaRPr lang="en-US" altLang="ko-KR" smtClean="0">
              <a:ea typeface="굴림"/>
              <a:cs typeface="굴림"/>
            </a:endParaRPr>
          </a:p>
        </p:txBody>
      </p:sp>
      <p:sp>
        <p:nvSpPr>
          <p:cNvPr id="525314"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50179"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4A9BFE0E-7044-463F-BFBB-01AA9FF1C3AF}" type="slidenum">
              <a:rPr lang="ko-KR" altLang="en-US" sz="1200" b="1">
                <a:solidFill>
                  <a:srgbClr val="FFCC00"/>
                </a:solidFill>
              </a:rPr>
              <a:pPr algn="r"/>
              <a:t>24</a:t>
            </a:fld>
            <a:endParaRPr lang="en-US" altLang="ko-KR" sz="1200" b="1">
              <a:solidFill>
                <a:srgbClr val="FFCC00"/>
              </a:solidFill>
            </a:endParaRPr>
          </a:p>
        </p:txBody>
      </p:sp>
      <p:pic>
        <p:nvPicPr>
          <p:cNvPr id="50180"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50181"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5315" name="Rectangle 3"/>
          <p:cNvSpPr>
            <a:spLocks noGrp="1" noChangeArrowheads="1"/>
          </p:cNvSpPr>
          <p:nvPr>
            <p:ph type="body" idx="1"/>
          </p:nvPr>
        </p:nvSpPr>
        <p:spPr>
          <a:xfrm>
            <a:off x="461963" y="1201738"/>
            <a:ext cx="8153400" cy="5068887"/>
          </a:xfrm>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Representation of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cs typeface="+mn-cs"/>
              </a:rPr>
              <a:t>Querying Uncertain Data</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Required changes in the query processor</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Range queries</a:t>
            </a:r>
          </a:p>
          <a:p>
            <a:pPr lvl="1" eaLnBrk="1" hangingPunct="1">
              <a:lnSpc>
                <a:spcPct val="90000"/>
              </a:lnSpc>
              <a:buFont typeface="Wingdings" pitchFamily="2" charset="2"/>
              <a:buChar char="n"/>
              <a:defRPr/>
            </a:pPr>
            <a:r>
              <a:rPr lang="en-US" dirty="0">
                <a:solidFill>
                  <a:srgbClr val="6600CC"/>
                </a:solidFill>
              </a:rPr>
              <a:t>Aggregate queries</a:t>
            </a:r>
          </a:p>
          <a:p>
            <a:pPr lvl="1" eaLnBrk="1" hangingPunct="1">
              <a:lnSpc>
                <a:spcPct val="90000"/>
              </a:lnSpc>
              <a:buFont typeface="Wingdings" pitchFamily="2" charset="2"/>
              <a:buChar char="n"/>
              <a:defRPr/>
            </a:pPr>
            <a:r>
              <a:rPr lang="en-US" dirty="0"/>
              <a:t>Nearest-neighbor queries</a:t>
            </a:r>
          </a:p>
          <a:p>
            <a:pPr eaLnBrk="1" hangingPunct="1">
              <a:lnSpc>
                <a:spcPct val="90000"/>
              </a:lnSpc>
              <a:defRPr/>
            </a:pPr>
            <a:endParaRPr lang="en-US" dirty="0">
              <a:cs typeface="+mn-cs"/>
            </a:endParaRPr>
          </a:p>
          <a:p>
            <a:pPr eaLnBrk="1" hangingPunct="1">
              <a:lnSpc>
                <a:spcPct val="90000"/>
              </a:lnSpc>
              <a:defRPr/>
            </a:pPr>
            <a:r>
              <a:rPr lang="en-US" dirty="0">
                <a:cs typeface="+mn-cs"/>
              </a:rPr>
              <a:t>Summary</a:t>
            </a:r>
          </a:p>
          <a:p>
            <a:pPr eaLnBrk="1" hangingPunct="1">
              <a:lnSpc>
                <a:spcPct val="90000"/>
              </a:lnSpc>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p:cNvSpPr>
            <a:spLocks noGrp="1"/>
          </p:cNvSpPr>
          <p:nvPr>
            <p:ph type="sldNum" sz="quarter" idx="10"/>
          </p:nvPr>
        </p:nvSpPr>
        <p:spPr>
          <a:noFill/>
        </p:spPr>
        <p:txBody>
          <a:bodyPr/>
          <a:lstStyle/>
          <a:p>
            <a:fld id="{0831071D-E1E7-4797-981A-5EA38C747BEC}" type="slidenum">
              <a:rPr lang="ko-KR" altLang="en-US" smtClean="0">
                <a:ea typeface="굴림"/>
                <a:cs typeface="굴림"/>
              </a:rPr>
              <a:pPr/>
              <a:t>25</a:t>
            </a:fld>
            <a:endParaRPr lang="en-US" altLang="ko-KR" smtClean="0">
              <a:ea typeface="굴림"/>
              <a:cs typeface="굴림"/>
            </a:endParaRPr>
          </a:p>
        </p:txBody>
      </p:sp>
      <p:sp>
        <p:nvSpPr>
          <p:cNvPr id="493570" name="Oval 2"/>
          <p:cNvSpPr>
            <a:spLocks noChangeAspect="1" noChangeArrowheads="1"/>
          </p:cNvSpPr>
          <p:nvPr/>
        </p:nvSpPr>
        <p:spPr bwMode="auto">
          <a:xfrm>
            <a:off x="2843213" y="1778000"/>
            <a:ext cx="1189037" cy="1189038"/>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93571" name="Oval 3"/>
          <p:cNvSpPr>
            <a:spLocks noChangeAspect="1" noChangeArrowheads="1"/>
          </p:cNvSpPr>
          <p:nvPr/>
        </p:nvSpPr>
        <p:spPr bwMode="auto">
          <a:xfrm>
            <a:off x="1462088" y="3048000"/>
            <a:ext cx="1189037" cy="1189038"/>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93572" name="Oval 4"/>
          <p:cNvSpPr>
            <a:spLocks noChangeAspect="1" noChangeArrowheads="1"/>
          </p:cNvSpPr>
          <p:nvPr/>
        </p:nvSpPr>
        <p:spPr bwMode="auto">
          <a:xfrm>
            <a:off x="2998788" y="3046413"/>
            <a:ext cx="1189037" cy="1189037"/>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93573" name="Oval 5"/>
          <p:cNvSpPr>
            <a:spLocks noChangeAspect="1" noChangeArrowheads="1"/>
          </p:cNvSpPr>
          <p:nvPr/>
        </p:nvSpPr>
        <p:spPr bwMode="auto">
          <a:xfrm>
            <a:off x="2268538" y="3086100"/>
            <a:ext cx="1189037" cy="1189038"/>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93574" name="Oval 6"/>
          <p:cNvSpPr>
            <a:spLocks noChangeAspect="1" noChangeArrowheads="1"/>
          </p:cNvSpPr>
          <p:nvPr/>
        </p:nvSpPr>
        <p:spPr bwMode="auto">
          <a:xfrm>
            <a:off x="1500188" y="2201863"/>
            <a:ext cx="1189037" cy="1189037"/>
          </a:xfrm>
          <a:prstGeom prst="ellipse">
            <a:avLst/>
          </a:prstGeom>
          <a:solidFill>
            <a:srgbClr val="FFCC99">
              <a:alpha val="30196"/>
            </a:srgbClr>
          </a:solidFill>
          <a:ln w="12700" algn="ctr">
            <a:solidFill>
              <a:srgbClr val="FF9900"/>
            </a:solidFill>
            <a:prstDash val="dash"/>
            <a:round/>
            <a:headEnd/>
            <a:tailEnd/>
          </a:ln>
        </p:spPr>
        <p:txBody>
          <a:bodyPr wrap="none" anchor="ctr"/>
          <a:lstStyle/>
          <a:p>
            <a:pPr algn="ctr"/>
            <a:endParaRPr lang="en-US"/>
          </a:p>
        </p:txBody>
      </p:sp>
      <p:sp>
        <p:nvSpPr>
          <p:cNvPr id="493575" name="Rectangle 7"/>
          <p:cNvSpPr>
            <a:spLocks noGrp="1" noChangeArrowheads="1"/>
          </p:cNvSpPr>
          <p:nvPr>
            <p:ph type="title"/>
          </p:nvPr>
        </p:nvSpPr>
        <p:spPr/>
        <p:txBody>
          <a:bodyPr/>
          <a:lstStyle/>
          <a:p>
            <a:pPr eaLnBrk="1" hangingPunct="1">
              <a:defRPr/>
            </a:pPr>
            <a:r>
              <a:rPr lang="en-US" sz="2800" dirty="0">
                <a:solidFill>
                  <a:srgbClr val="800000"/>
                </a:solidFill>
                <a:cs typeface="+mj-cs"/>
              </a:rPr>
              <a:t>Aggregate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a:t>
            </a:r>
          </a:p>
        </p:txBody>
      </p:sp>
      <p:sp>
        <p:nvSpPr>
          <p:cNvPr id="51208" name="Rectangle 8"/>
          <p:cNvSpPr>
            <a:spLocks noChangeArrowheads="1"/>
          </p:cNvSpPr>
          <p:nvPr/>
        </p:nvSpPr>
        <p:spPr bwMode="auto">
          <a:xfrm>
            <a:off x="1958975" y="2662238"/>
            <a:ext cx="1268413" cy="882650"/>
          </a:xfrm>
          <a:prstGeom prst="rect">
            <a:avLst/>
          </a:prstGeom>
          <a:noFill/>
          <a:ln w="38100" algn="ctr">
            <a:solidFill>
              <a:srgbClr val="FF9900"/>
            </a:solidFill>
            <a:miter lim="800000"/>
            <a:headEnd/>
            <a:tailEnd/>
          </a:ln>
        </p:spPr>
        <p:txBody>
          <a:bodyPr wrap="none" anchor="ctr"/>
          <a:lstStyle/>
          <a:p>
            <a:pPr algn="ctr"/>
            <a:endParaRPr lang="en-US"/>
          </a:p>
        </p:txBody>
      </p:sp>
      <p:sp>
        <p:nvSpPr>
          <p:cNvPr id="51209" name="Rectangle 9"/>
          <p:cNvSpPr>
            <a:spLocks noGrp="1" noChangeArrowheads="1"/>
          </p:cNvSpPr>
          <p:nvPr>
            <p:ph type="body" idx="1"/>
          </p:nvPr>
        </p:nvSpPr>
        <p:spPr>
          <a:xfrm>
            <a:off x="385763" y="1163638"/>
            <a:ext cx="8758237" cy="614362"/>
          </a:xfrm>
        </p:spPr>
        <p:txBody>
          <a:bodyPr/>
          <a:lstStyle/>
          <a:p>
            <a:pPr eaLnBrk="1" hangingPunct="1"/>
            <a:r>
              <a:rPr lang="en-US" b="0" smtClean="0"/>
              <a:t>How many gas stations within </a:t>
            </a:r>
            <a:r>
              <a:rPr lang="en-US" b="0" i="1" smtClean="0"/>
              <a:t>x</a:t>
            </a:r>
            <a:r>
              <a:rPr lang="en-US" b="0" smtClean="0"/>
              <a:t> miles of my location</a:t>
            </a:r>
          </a:p>
        </p:txBody>
      </p:sp>
      <p:sp>
        <p:nvSpPr>
          <p:cNvPr id="51210" name="Oval 10"/>
          <p:cNvSpPr>
            <a:spLocks noChangeArrowheads="1"/>
          </p:cNvSpPr>
          <p:nvPr/>
        </p:nvSpPr>
        <p:spPr bwMode="auto">
          <a:xfrm>
            <a:off x="1038225" y="2354263"/>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79" name="Oval 11"/>
          <p:cNvSpPr>
            <a:spLocks noChangeArrowheads="1"/>
          </p:cNvSpPr>
          <p:nvPr/>
        </p:nvSpPr>
        <p:spPr bwMode="auto">
          <a:xfrm>
            <a:off x="3305175" y="2278063"/>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51212" name="Oval 12"/>
          <p:cNvSpPr>
            <a:spLocks noChangeArrowheads="1"/>
          </p:cNvSpPr>
          <p:nvPr/>
        </p:nvSpPr>
        <p:spPr bwMode="auto">
          <a:xfrm>
            <a:off x="2382838" y="1739900"/>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81" name="Oval 13"/>
          <p:cNvSpPr>
            <a:spLocks noChangeArrowheads="1"/>
          </p:cNvSpPr>
          <p:nvPr/>
        </p:nvSpPr>
        <p:spPr bwMode="auto">
          <a:xfrm>
            <a:off x="3497263" y="3508375"/>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82" name="Oval 14"/>
          <p:cNvSpPr>
            <a:spLocks noChangeArrowheads="1"/>
          </p:cNvSpPr>
          <p:nvPr/>
        </p:nvSpPr>
        <p:spPr bwMode="auto">
          <a:xfrm>
            <a:off x="2767013" y="3582988"/>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83" name="Oval 15"/>
          <p:cNvSpPr>
            <a:spLocks noChangeArrowheads="1"/>
          </p:cNvSpPr>
          <p:nvPr/>
        </p:nvSpPr>
        <p:spPr bwMode="auto">
          <a:xfrm>
            <a:off x="2000250" y="2700338"/>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51216" name="Oval 16"/>
          <p:cNvSpPr>
            <a:spLocks noChangeArrowheads="1"/>
          </p:cNvSpPr>
          <p:nvPr/>
        </p:nvSpPr>
        <p:spPr bwMode="auto">
          <a:xfrm>
            <a:off x="1116013" y="4006850"/>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85" name="Oval 17"/>
          <p:cNvSpPr>
            <a:spLocks noChangeArrowheads="1"/>
          </p:cNvSpPr>
          <p:nvPr/>
        </p:nvSpPr>
        <p:spPr bwMode="auto">
          <a:xfrm>
            <a:off x="1922463" y="3584575"/>
            <a:ext cx="228600" cy="228600"/>
          </a:xfrm>
          <a:prstGeom prst="ellipse">
            <a:avLst/>
          </a:prstGeom>
          <a:solidFill>
            <a:schemeClr val="tx1"/>
          </a:solidFill>
          <a:ln w="12700" algn="ctr">
            <a:solidFill>
              <a:schemeClr val="tx1"/>
            </a:solidFill>
            <a:round/>
            <a:headEnd/>
            <a:tailEnd/>
          </a:ln>
        </p:spPr>
        <p:txBody>
          <a:bodyPr wrap="none" anchor="ctr"/>
          <a:lstStyle/>
          <a:p>
            <a:pPr algn="ctr"/>
            <a:endParaRPr lang="en-US"/>
          </a:p>
        </p:txBody>
      </p:sp>
      <p:sp>
        <p:nvSpPr>
          <p:cNvPr id="493586" name="Line 18"/>
          <p:cNvSpPr>
            <a:spLocks noChangeShapeType="1"/>
          </p:cNvSpPr>
          <p:nvPr/>
        </p:nvSpPr>
        <p:spPr bwMode="auto">
          <a:xfrm>
            <a:off x="3227388" y="3122613"/>
            <a:ext cx="614362" cy="1587"/>
          </a:xfrm>
          <a:prstGeom prst="line">
            <a:avLst/>
          </a:prstGeom>
          <a:noFill/>
          <a:ln w="38100">
            <a:solidFill>
              <a:srgbClr val="A50021"/>
            </a:solidFill>
            <a:round/>
            <a:headEnd/>
            <a:tailEnd type="triangle" w="med" len="med"/>
          </a:ln>
        </p:spPr>
        <p:txBody>
          <a:bodyPr wrap="none" anchor="ctr"/>
          <a:lstStyle/>
          <a:p>
            <a:endParaRPr lang="en-US"/>
          </a:p>
        </p:txBody>
      </p:sp>
      <p:sp>
        <p:nvSpPr>
          <p:cNvPr id="493587" name="Line 19"/>
          <p:cNvSpPr>
            <a:spLocks noChangeShapeType="1"/>
          </p:cNvSpPr>
          <p:nvPr/>
        </p:nvSpPr>
        <p:spPr bwMode="auto">
          <a:xfrm flipH="1">
            <a:off x="1346200" y="3122613"/>
            <a:ext cx="614363" cy="1587"/>
          </a:xfrm>
          <a:prstGeom prst="line">
            <a:avLst/>
          </a:prstGeom>
          <a:noFill/>
          <a:ln w="38100">
            <a:solidFill>
              <a:srgbClr val="A50021"/>
            </a:solidFill>
            <a:round/>
            <a:headEnd/>
            <a:tailEnd type="triangle" w="med" len="med"/>
          </a:ln>
        </p:spPr>
        <p:txBody>
          <a:bodyPr wrap="none" anchor="ctr"/>
          <a:lstStyle/>
          <a:p>
            <a:endParaRPr lang="en-US"/>
          </a:p>
        </p:txBody>
      </p:sp>
      <p:sp>
        <p:nvSpPr>
          <p:cNvPr id="493588" name="Line 20"/>
          <p:cNvSpPr>
            <a:spLocks noChangeShapeType="1"/>
          </p:cNvSpPr>
          <p:nvPr/>
        </p:nvSpPr>
        <p:spPr bwMode="auto">
          <a:xfrm rot="16200000" flipH="1">
            <a:off x="2303463" y="3851275"/>
            <a:ext cx="614362" cy="1588"/>
          </a:xfrm>
          <a:prstGeom prst="line">
            <a:avLst/>
          </a:prstGeom>
          <a:noFill/>
          <a:ln w="38100">
            <a:solidFill>
              <a:srgbClr val="A50021"/>
            </a:solidFill>
            <a:round/>
            <a:headEnd/>
            <a:tailEnd type="triangle" w="med" len="med"/>
          </a:ln>
        </p:spPr>
        <p:txBody>
          <a:bodyPr wrap="none" anchor="ctr"/>
          <a:lstStyle/>
          <a:p>
            <a:endParaRPr lang="en-US"/>
          </a:p>
        </p:txBody>
      </p:sp>
      <p:sp>
        <p:nvSpPr>
          <p:cNvPr id="493589" name="Line 21"/>
          <p:cNvSpPr>
            <a:spLocks noChangeShapeType="1"/>
          </p:cNvSpPr>
          <p:nvPr/>
        </p:nvSpPr>
        <p:spPr bwMode="auto">
          <a:xfrm rot="5400000" flipH="1" flipV="1">
            <a:off x="2306637" y="2354263"/>
            <a:ext cx="614363" cy="1588"/>
          </a:xfrm>
          <a:prstGeom prst="line">
            <a:avLst/>
          </a:prstGeom>
          <a:noFill/>
          <a:ln w="38100">
            <a:solidFill>
              <a:srgbClr val="A50021"/>
            </a:solidFill>
            <a:round/>
            <a:headEnd/>
            <a:tailEnd type="triangle" w="med" len="med"/>
          </a:ln>
        </p:spPr>
        <p:txBody>
          <a:bodyPr wrap="none" anchor="ctr"/>
          <a:lstStyle/>
          <a:p>
            <a:endParaRPr lang="en-US"/>
          </a:p>
        </p:txBody>
      </p:sp>
      <p:sp>
        <p:nvSpPr>
          <p:cNvPr id="493590" name="AutoShape 22"/>
          <p:cNvSpPr>
            <a:spLocks noChangeArrowheads="1"/>
          </p:cNvSpPr>
          <p:nvPr/>
        </p:nvSpPr>
        <p:spPr bwMode="auto">
          <a:xfrm>
            <a:off x="1346200" y="2047875"/>
            <a:ext cx="2495550" cy="2111375"/>
          </a:xfrm>
          <a:prstGeom prst="roundRect">
            <a:avLst>
              <a:gd name="adj" fmla="val 16667"/>
            </a:avLst>
          </a:prstGeom>
          <a:noFill/>
          <a:ln w="38100" algn="ctr">
            <a:solidFill>
              <a:srgbClr val="A50021"/>
            </a:solidFill>
            <a:round/>
            <a:headEnd/>
            <a:tailEnd/>
          </a:ln>
        </p:spPr>
        <p:txBody>
          <a:bodyPr wrap="none" anchor="ctr"/>
          <a:lstStyle/>
          <a:p>
            <a:pPr algn="ctr"/>
            <a:endParaRPr lang="en-US"/>
          </a:p>
        </p:txBody>
      </p:sp>
      <p:grpSp>
        <p:nvGrpSpPr>
          <p:cNvPr id="493591" name="Group 23"/>
          <p:cNvGrpSpPr>
            <a:grpSpLocks/>
          </p:cNvGrpSpPr>
          <p:nvPr/>
        </p:nvGrpSpPr>
        <p:grpSpPr bwMode="auto">
          <a:xfrm>
            <a:off x="4803775" y="1701800"/>
            <a:ext cx="4340225" cy="3916363"/>
            <a:chOff x="3026" y="1072"/>
            <a:chExt cx="2734" cy="2467"/>
          </a:xfrm>
        </p:grpSpPr>
        <p:sp>
          <p:nvSpPr>
            <p:cNvPr id="51225" name="Oval 24"/>
            <p:cNvSpPr>
              <a:spLocks noChangeAspect="1" noChangeArrowheads="1"/>
            </p:cNvSpPr>
            <p:nvPr/>
          </p:nvSpPr>
          <p:spPr bwMode="auto">
            <a:xfrm>
              <a:off x="3189" y="1522"/>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51226" name="Oval 25"/>
            <p:cNvSpPr>
              <a:spLocks noChangeAspect="1" noChangeArrowheads="1"/>
            </p:cNvSpPr>
            <p:nvPr/>
          </p:nvSpPr>
          <p:spPr bwMode="auto">
            <a:xfrm>
              <a:off x="4436" y="1144"/>
              <a:ext cx="1103" cy="1061"/>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51227" name="Rectangle 26"/>
            <p:cNvSpPr>
              <a:spLocks noChangeArrowheads="1"/>
            </p:cNvSpPr>
            <p:nvPr/>
          </p:nvSpPr>
          <p:spPr bwMode="auto">
            <a:xfrm>
              <a:off x="3147" y="1072"/>
              <a:ext cx="2443" cy="842"/>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sp>
          <p:nvSpPr>
            <p:cNvPr id="51228" name="Rectangle 27"/>
            <p:cNvSpPr>
              <a:spLocks noChangeArrowheads="1"/>
            </p:cNvSpPr>
            <p:nvPr/>
          </p:nvSpPr>
          <p:spPr bwMode="auto">
            <a:xfrm>
              <a:off x="3422" y="1289"/>
              <a:ext cx="1766" cy="363"/>
            </a:xfrm>
            <a:prstGeom prst="rect">
              <a:avLst/>
            </a:prstGeom>
            <a:noFill/>
            <a:ln w="9525">
              <a:noFill/>
              <a:miter lim="800000"/>
              <a:headEnd/>
              <a:tailEnd/>
            </a:ln>
          </p:spPr>
          <p:txBody>
            <a:bodyPr/>
            <a:lstStyle/>
            <a:p>
              <a:pPr marL="457200" indent="-457200" algn="ctr">
                <a:spcBef>
                  <a:spcPct val="20000"/>
                </a:spcBef>
                <a:buClr>
                  <a:srgbClr val="CC0000"/>
                </a:buClr>
                <a:buFont typeface="Wingdings" pitchFamily="2" charset="2"/>
                <a:buNone/>
              </a:pPr>
              <a:r>
                <a:rPr lang="en-US" sz="2400">
                  <a:solidFill>
                    <a:srgbClr val="990033"/>
                  </a:solidFill>
                  <a:latin typeface="Times New Roman" pitchFamily="18" charset="0"/>
                  <a:ea typeface="HyhwpEQ"/>
                  <a:cs typeface="HyhwpEQ"/>
                </a:rPr>
                <a:t>Answer per area</a:t>
              </a:r>
            </a:p>
          </p:txBody>
        </p:sp>
        <p:sp>
          <p:nvSpPr>
            <p:cNvPr id="51229" name="Oval 28"/>
            <p:cNvSpPr>
              <a:spLocks noChangeAspect="1" noChangeArrowheads="1"/>
            </p:cNvSpPr>
            <p:nvPr/>
          </p:nvSpPr>
          <p:spPr bwMode="auto">
            <a:xfrm>
              <a:off x="3154" y="2277"/>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51230" name="Oval 29"/>
            <p:cNvSpPr>
              <a:spLocks noChangeAspect="1" noChangeArrowheads="1"/>
            </p:cNvSpPr>
            <p:nvPr/>
          </p:nvSpPr>
          <p:spPr bwMode="auto">
            <a:xfrm>
              <a:off x="4486" y="2328"/>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51231" name="Oval 30"/>
            <p:cNvSpPr>
              <a:spLocks noChangeAspect="1" noChangeArrowheads="1"/>
            </p:cNvSpPr>
            <p:nvPr/>
          </p:nvSpPr>
          <p:spPr bwMode="auto">
            <a:xfrm>
              <a:off x="3902" y="2311"/>
              <a:ext cx="1104" cy="1062"/>
            </a:xfrm>
            <a:prstGeom prst="ellipse">
              <a:avLst/>
            </a:prstGeom>
            <a:solidFill>
              <a:srgbClr val="FFCC99">
                <a:alpha val="50195"/>
              </a:srgbClr>
            </a:solidFill>
            <a:ln w="38100" algn="ctr">
              <a:solidFill>
                <a:srgbClr val="FF9900"/>
              </a:solidFill>
              <a:round/>
              <a:headEnd/>
              <a:tailEnd/>
            </a:ln>
          </p:spPr>
          <p:txBody>
            <a:bodyPr wrap="none" anchor="ctr"/>
            <a:lstStyle/>
            <a:p>
              <a:pPr algn="ctr"/>
              <a:endParaRPr lang="en-US"/>
            </a:p>
          </p:txBody>
        </p:sp>
        <p:sp>
          <p:nvSpPr>
            <p:cNvPr id="51232" name="Rectangle 31"/>
            <p:cNvSpPr>
              <a:spLocks noChangeArrowheads="1"/>
            </p:cNvSpPr>
            <p:nvPr/>
          </p:nvSpPr>
          <p:spPr bwMode="auto">
            <a:xfrm>
              <a:off x="3615" y="1933"/>
              <a:ext cx="1177" cy="788"/>
            </a:xfrm>
            <a:prstGeom prst="rect">
              <a:avLst/>
            </a:prstGeom>
            <a:noFill/>
            <a:ln w="38100" algn="ctr">
              <a:solidFill>
                <a:srgbClr val="FF9900"/>
              </a:solidFill>
              <a:miter lim="800000"/>
              <a:headEnd/>
              <a:tailEnd/>
            </a:ln>
          </p:spPr>
          <p:txBody>
            <a:bodyPr wrap="none" anchor="ctr"/>
            <a:lstStyle/>
            <a:p>
              <a:pPr algn="ctr"/>
              <a:endParaRPr lang="en-US"/>
            </a:p>
          </p:txBody>
        </p:sp>
        <p:sp>
          <p:nvSpPr>
            <p:cNvPr id="51233" name="Oval 32"/>
            <p:cNvSpPr>
              <a:spLocks noChangeArrowheads="1"/>
            </p:cNvSpPr>
            <p:nvPr/>
          </p:nvSpPr>
          <p:spPr bwMode="auto">
            <a:xfrm>
              <a:off x="3664" y="2374"/>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51234" name="Oval 33"/>
            <p:cNvSpPr>
              <a:spLocks noChangeArrowheads="1"/>
            </p:cNvSpPr>
            <p:nvPr/>
          </p:nvSpPr>
          <p:spPr bwMode="auto">
            <a:xfrm>
              <a:off x="3857" y="2374"/>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51235" name="Oval 34"/>
            <p:cNvSpPr>
              <a:spLocks noChangeArrowheads="1"/>
            </p:cNvSpPr>
            <p:nvPr/>
          </p:nvSpPr>
          <p:spPr bwMode="auto">
            <a:xfrm>
              <a:off x="4583" y="2544"/>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51236" name="Oval 35"/>
            <p:cNvSpPr>
              <a:spLocks noChangeArrowheads="1"/>
            </p:cNvSpPr>
            <p:nvPr/>
          </p:nvSpPr>
          <p:spPr bwMode="auto">
            <a:xfrm>
              <a:off x="4607" y="1939"/>
              <a:ext cx="144" cy="144"/>
            </a:xfrm>
            <a:prstGeom prst="ellipse">
              <a:avLst/>
            </a:prstGeom>
            <a:solidFill>
              <a:srgbClr val="00FF00"/>
            </a:solidFill>
            <a:ln w="12700" algn="ctr">
              <a:solidFill>
                <a:schemeClr val="tx1"/>
              </a:solidFill>
              <a:round/>
              <a:headEnd/>
              <a:tailEnd/>
            </a:ln>
          </p:spPr>
          <p:txBody>
            <a:bodyPr wrap="none" anchor="ctr"/>
            <a:lstStyle/>
            <a:p>
              <a:pPr algn="ctr"/>
              <a:endParaRPr lang="en-US"/>
            </a:p>
          </p:txBody>
        </p:sp>
        <p:sp>
          <p:nvSpPr>
            <p:cNvPr id="51237" name="Oval 36"/>
            <p:cNvSpPr>
              <a:spLocks noChangeArrowheads="1"/>
            </p:cNvSpPr>
            <p:nvPr/>
          </p:nvSpPr>
          <p:spPr bwMode="auto">
            <a:xfrm>
              <a:off x="3930" y="2036"/>
              <a:ext cx="144" cy="144"/>
            </a:xfrm>
            <a:prstGeom prst="ellipse">
              <a:avLst/>
            </a:prstGeom>
            <a:solidFill>
              <a:srgbClr val="FF0000"/>
            </a:solidFill>
            <a:ln w="12700" algn="ctr">
              <a:solidFill>
                <a:schemeClr val="tx1"/>
              </a:solidFill>
              <a:round/>
              <a:headEnd/>
              <a:tailEnd/>
            </a:ln>
          </p:spPr>
          <p:txBody>
            <a:bodyPr wrap="none" anchor="ctr"/>
            <a:lstStyle/>
            <a:p>
              <a:pPr algn="ctr"/>
              <a:endParaRPr lang="en-US"/>
            </a:p>
          </p:txBody>
        </p:sp>
        <p:sp>
          <p:nvSpPr>
            <p:cNvPr id="51238" name="Oval 37"/>
            <p:cNvSpPr>
              <a:spLocks noChangeArrowheads="1"/>
            </p:cNvSpPr>
            <p:nvPr/>
          </p:nvSpPr>
          <p:spPr bwMode="auto">
            <a:xfrm>
              <a:off x="3712" y="2592"/>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51239" name="Oval 38"/>
            <p:cNvSpPr>
              <a:spLocks noChangeArrowheads="1"/>
            </p:cNvSpPr>
            <p:nvPr/>
          </p:nvSpPr>
          <p:spPr bwMode="auto">
            <a:xfrm>
              <a:off x="3954" y="2568"/>
              <a:ext cx="144" cy="144"/>
            </a:xfrm>
            <a:prstGeom prst="ellipse">
              <a:avLst/>
            </a:prstGeom>
            <a:solidFill>
              <a:srgbClr val="FFFF00"/>
            </a:solidFill>
            <a:ln w="12700" algn="ctr">
              <a:solidFill>
                <a:schemeClr val="tx1"/>
              </a:solidFill>
              <a:round/>
              <a:headEnd/>
              <a:tailEnd/>
            </a:ln>
          </p:spPr>
          <p:txBody>
            <a:bodyPr wrap="none" anchor="ctr"/>
            <a:lstStyle/>
            <a:p>
              <a:pPr algn="ctr"/>
              <a:endParaRPr lang="en-US"/>
            </a:p>
          </p:txBody>
        </p:sp>
        <p:sp>
          <p:nvSpPr>
            <p:cNvPr id="51240" name="Oval 39"/>
            <p:cNvSpPr>
              <a:spLocks noChangeArrowheads="1"/>
            </p:cNvSpPr>
            <p:nvPr/>
          </p:nvSpPr>
          <p:spPr bwMode="auto">
            <a:xfrm>
              <a:off x="4075" y="2544"/>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51241" name="Oval 40"/>
            <p:cNvSpPr>
              <a:spLocks noChangeArrowheads="1"/>
            </p:cNvSpPr>
            <p:nvPr/>
          </p:nvSpPr>
          <p:spPr bwMode="auto">
            <a:xfrm>
              <a:off x="4341" y="2495"/>
              <a:ext cx="144" cy="144"/>
            </a:xfrm>
            <a:prstGeom prst="ellipse">
              <a:avLst/>
            </a:prstGeom>
            <a:solidFill>
              <a:srgbClr val="FF00FF"/>
            </a:solidFill>
            <a:ln w="12700" algn="ctr">
              <a:solidFill>
                <a:schemeClr val="tx1"/>
              </a:solidFill>
              <a:round/>
              <a:headEnd/>
              <a:tailEnd/>
            </a:ln>
          </p:spPr>
          <p:txBody>
            <a:bodyPr wrap="none" anchor="ctr"/>
            <a:lstStyle/>
            <a:p>
              <a:pPr algn="ctr"/>
              <a:endParaRPr lang="en-US"/>
            </a:p>
          </p:txBody>
        </p:sp>
        <p:sp>
          <p:nvSpPr>
            <p:cNvPr id="51242" name="Oval 41"/>
            <p:cNvSpPr>
              <a:spLocks noChangeArrowheads="1"/>
            </p:cNvSpPr>
            <p:nvPr/>
          </p:nvSpPr>
          <p:spPr bwMode="auto">
            <a:xfrm>
              <a:off x="4631" y="2423"/>
              <a:ext cx="144" cy="144"/>
            </a:xfrm>
            <a:prstGeom prst="ellipse">
              <a:avLst/>
            </a:prstGeom>
            <a:solidFill>
              <a:srgbClr val="00CCFF"/>
            </a:solidFill>
            <a:ln w="12700" algn="ctr">
              <a:solidFill>
                <a:schemeClr val="tx1"/>
              </a:solidFill>
              <a:round/>
              <a:headEnd/>
              <a:tailEnd/>
            </a:ln>
          </p:spPr>
          <p:txBody>
            <a:bodyPr wrap="none" anchor="ctr"/>
            <a:lstStyle/>
            <a:p>
              <a:pPr algn="ctr"/>
              <a:endParaRPr lang="en-US"/>
            </a:p>
          </p:txBody>
        </p:sp>
        <p:sp>
          <p:nvSpPr>
            <p:cNvPr id="51243" name="Rectangle 42"/>
            <p:cNvSpPr>
              <a:spLocks noChangeArrowheads="1"/>
            </p:cNvSpPr>
            <p:nvPr/>
          </p:nvSpPr>
          <p:spPr bwMode="auto">
            <a:xfrm>
              <a:off x="3145" y="2740"/>
              <a:ext cx="2615" cy="799"/>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sp>
          <p:nvSpPr>
            <p:cNvPr id="51244" name="Rectangle 43"/>
            <p:cNvSpPr>
              <a:spLocks noChangeArrowheads="1"/>
            </p:cNvSpPr>
            <p:nvPr/>
          </p:nvSpPr>
          <p:spPr bwMode="auto">
            <a:xfrm>
              <a:off x="4816" y="1677"/>
              <a:ext cx="774" cy="1161"/>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sp>
          <p:nvSpPr>
            <p:cNvPr id="51245" name="Rectangle 44"/>
            <p:cNvSpPr>
              <a:spLocks noChangeArrowheads="1"/>
            </p:cNvSpPr>
            <p:nvPr/>
          </p:nvSpPr>
          <p:spPr bwMode="auto">
            <a:xfrm>
              <a:off x="3026" y="1774"/>
              <a:ext cx="576" cy="1161"/>
            </a:xfrm>
            <a:prstGeom prst="rect">
              <a:avLst/>
            </a:prstGeom>
            <a:solidFill>
              <a:schemeClr val="bg1"/>
            </a:solidFill>
            <a:ln w="38100" algn="ctr">
              <a:solidFill>
                <a:schemeClr val="bg1"/>
              </a:solidFill>
              <a:miter lim="800000"/>
              <a:headEnd/>
              <a:tailEnd/>
            </a:ln>
          </p:spPr>
          <p:txBody>
            <a:bodyPr wrap="none" anchor="ctr"/>
            <a:lstStyle/>
            <a:p>
              <a:pPr algn="ctr"/>
              <a:endParaRPr lang="en-US"/>
            </a:p>
          </p:txBody>
        </p:sp>
      </p:grpSp>
      <p:sp>
        <p:nvSpPr>
          <p:cNvPr id="493613" name="Rectangle 45"/>
          <p:cNvSpPr>
            <a:spLocks noChangeArrowheads="1"/>
          </p:cNvSpPr>
          <p:nvPr/>
        </p:nvSpPr>
        <p:spPr bwMode="auto">
          <a:xfrm>
            <a:off x="311150" y="4657725"/>
            <a:ext cx="8482013" cy="1536700"/>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Minimum = 0, Maximum = 2</a:t>
            </a:r>
          </a:p>
          <a:p>
            <a:pPr marL="457200" indent="-457200">
              <a:spcBef>
                <a:spcPct val="20000"/>
              </a:spcBef>
              <a:buClr>
                <a:srgbClr val="800000"/>
              </a:buClr>
              <a:buFont typeface="Wingdings" pitchFamily="2" charset="2"/>
              <a:buChar char="n"/>
            </a:pPr>
            <a:r>
              <a:rPr lang="en-US" sz="2400" dirty="0" err="1">
                <a:latin typeface="Times New Roman" pitchFamily="18" charset="0"/>
                <a:ea typeface="HyhwpEQ"/>
                <a:cs typeface="HyhwpEQ"/>
              </a:rPr>
              <a:t>Prob</a:t>
            </a:r>
            <a:r>
              <a:rPr lang="en-US" sz="2400" dirty="0">
                <a:latin typeface="Times New Roman" pitchFamily="18" charset="0"/>
                <a:ea typeface="HyhwpEQ"/>
                <a:cs typeface="HyhwpEQ"/>
              </a:rPr>
              <a:t> (0) = 0.2, </a:t>
            </a:r>
            <a:r>
              <a:rPr lang="en-US" sz="2400" dirty="0" err="1">
                <a:latin typeface="Times New Roman" pitchFamily="18" charset="0"/>
                <a:ea typeface="HyhwpEQ"/>
                <a:cs typeface="HyhwpEQ"/>
              </a:rPr>
              <a:t>Prob</a:t>
            </a:r>
            <a:r>
              <a:rPr lang="en-US" sz="2400" dirty="0">
                <a:latin typeface="Times New Roman" pitchFamily="18" charset="0"/>
                <a:ea typeface="HyhwpEQ"/>
                <a:cs typeface="HyhwpEQ"/>
              </a:rPr>
              <a:t>(1) = 0.25 + 0.2 + 0.05 = 0.5, </a:t>
            </a:r>
            <a:r>
              <a:rPr lang="en-US" sz="2400" dirty="0" err="1">
                <a:latin typeface="Times New Roman" pitchFamily="18" charset="0"/>
                <a:ea typeface="HyhwpEQ"/>
                <a:cs typeface="HyhwpEQ"/>
              </a:rPr>
              <a:t>Prob</a:t>
            </a:r>
            <a:r>
              <a:rPr lang="en-US" sz="2400" dirty="0">
                <a:latin typeface="Times New Roman" pitchFamily="18" charset="0"/>
                <a:ea typeface="HyhwpEQ"/>
                <a:cs typeface="HyhwpEQ"/>
              </a:rPr>
              <a:t>(2) = 0.3</a:t>
            </a:r>
          </a:p>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Average = 1.1</a:t>
            </a:r>
          </a:p>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Alternatively, each area can be represented by an answer</a:t>
            </a:r>
          </a:p>
          <a:p>
            <a:pPr marL="457200" indent="-457200">
              <a:spcBef>
                <a:spcPct val="20000"/>
              </a:spcBef>
              <a:buClr>
                <a:srgbClr val="CC0000"/>
              </a:buClr>
              <a:buFont typeface="Wingdings" pitchFamily="2" charset="2"/>
              <a:buChar char="n"/>
            </a:pPr>
            <a:endParaRPr lang="en-US" sz="2400" dirty="0">
              <a:latin typeface="Times New Roman" pitchFamily="18" charset="0"/>
              <a:ea typeface="HyhwpEQ"/>
              <a:cs typeface="HyhwpEQ"/>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3586"/>
                                        </p:tgtEl>
                                        <p:attrNameLst>
                                          <p:attrName>style.visibility</p:attrName>
                                        </p:attrNameLst>
                                      </p:cBhvr>
                                      <p:to>
                                        <p:strVal val="visible"/>
                                      </p:to>
                                    </p:set>
                                    <p:animEffect transition="in" filter="wipe(left)">
                                      <p:cBhvr>
                                        <p:cTn id="7" dur="500"/>
                                        <p:tgtEl>
                                          <p:spTgt spid="4935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3589"/>
                                        </p:tgtEl>
                                        <p:attrNameLst>
                                          <p:attrName>style.visibility</p:attrName>
                                        </p:attrNameLst>
                                      </p:cBhvr>
                                      <p:to>
                                        <p:strVal val="visible"/>
                                      </p:to>
                                    </p:set>
                                    <p:animEffect transition="in" filter="wipe(down)">
                                      <p:cBhvr>
                                        <p:cTn id="10" dur="500"/>
                                        <p:tgtEl>
                                          <p:spTgt spid="49358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93587"/>
                                        </p:tgtEl>
                                        <p:attrNameLst>
                                          <p:attrName>style.visibility</p:attrName>
                                        </p:attrNameLst>
                                      </p:cBhvr>
                                      <p:to>
                                        <p:strVal val="visible"/>
                                      </p:to>
                                    </p:set>
                                    <p:animEffect transition="in" filter="wipe(right)">
                                      <p:cBhvr>
                                        <p:cTn id="13" dur="500"/>
                                        <p:tgtEl>
                                          <p:spTgt spid="4935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93588"/>
                                        </p:tgtEl>
                                        <p:attrNameLst>
                                          <p:attrName>style.visibility</p:attrName>
                                        </p:attrNameLst>
                                      </p:cBhvr>
                                      <p:to>
                                        <p:strVal val="visible"/>
                                      </p:to>
                                    </p:set>
                                    <p:animEffect transition="in" filter="wipe(up)">
                                      <p:cBhvr>
                                        <p:cTn id="16" dur="500"/>
                                        <p:tgtEl>
                                          <p:spTgt spid="49358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35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93585"/>
                                        </p:tgtEl>
                                        <p:attrNameLst>
                                          <p:attrName>fillcolor</p:attrName>
                                        </p:attrNameLst>
                                      </p:cBhvr>
                                      <p:to>
                                        <a:srgbClr val="FFFF00"/>
                                      </p:to>
                                    </p:animClr>
                                    <p:set>
                                      <p:cBhvr>
                                        <p:cTn id="25" dur="500" fill="hold"/>
                                        <p:tgtEl>
                                          <p:spTgt spid="493585"/>
                                        </p:tgtEl>
                                        <p:attrNameLst>
                                          <p:attrName>fill.type</p:attrName>
                                        </p:attrNameLst>
                                      </p:cBhvr>
                                      <p:to>
                                        <p:strVal val="solid"/>
                                      </p:to>
                                    </p:set>
                                    <p:set>
                                      <p:cBhvr>
                                        <p:cTn id="26" dur="500" fill="hold"/>
                                        <p:tgtEl>
                                          <p:spTgt spid="49358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493583"/>
                                        </p:tgtEl>
                                        <p:attrNameLst>
                                          <p:attrName>fillcolor</p:attrName>
                                        </p:attrNameLst>
                                      </p:cBhvr>
                                      <p:to>
                                        <a:srgbClr val="FF0000"/>
                                      </p:to>
                                    </p:animClr>
                                    <p:set>
                                      <p:cBhvr>
                                        <p:cTn id="29" dur="500" fill="hold"/>
                                        <p:tgtEl>
                                          <p:spTgt spid="493583"/>
                                        </p:tgtEl>
                                        <p:attrNameLst>
                                          <p:attrName>fill.type</p:attrName>
                                        </p:attrNameLst>
                                      </p:cBhvr>
                                      <p:to>
                                        <p:strVal val="solid"/>
                                      </p:to>
                                    </p:set>
                                    <p:set>
                                      <p:cBhvr>
                                        <p:cTn id="30" dur="500" fill="hold"/>
                                        <p:tgtEl>
                                          <p:spTgt spid="493583"/>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493582"/>
                                        </p:tgtEl>
                                        <p:attrNameLst>
                                          <p:attrName>fillcolor</p:attrName>
                                        </p:attrNameLst>
                                      </p:cBhvr>
                                      <p:to>
                                        <a:srgbClr val="FF00FF"/>
                                      </p:to>
                                    </p:animClr>
                                    <p:set>
                                      <p:cBhvr>
                                        <p:cTn id="33" dur="500" fill="hold"/>
                                        <p:tgtEl>
                                          <p:spTgt spid="493582"/>
                                        </p:tgtEl>
                                        <p:attrNameLst>
                                          <p:attrName>fill.type</p:attrName>
                                        </p:attrNameLst>
                                      </p:cBhvr>
                                      <p:to>
                                        <p:strVal val="solid"/>
                                      </p:to>
                                    </p:set>
                                    <p:set>
                                      <p:cBhvr>
                                        <p:cTn id="34" dur="500" fill="hold"/>
                                        <p:tgtEl>
                                          <p:spTgt spid="493582"/>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493579"/>
                                        </p:tgtEl>
                                        <p:attrNameLst>
                                          <p:attrName>fillcolor</p:attrName>
                                        </p:attrNameLst>
                                      </p:cBhvr>
                                      <p:to>
                                        <a:srgbClr val="66FF33"/>
                                      </p:to>
                                    </p:animClr>
                                    <p:set>
                                      <p:cBhvr>
                                        <p:cTn id="37" dur="500" fill="hold"/>
                                        <p:tgtEl>
                                          <p:spTgt spid="493579"/>
                                        </p:tgtEl>
                                        <p:attrNameLst>
                                          <p:attrName>fill.type</p:attrName>
                                        </p:attrNameLst>
                                      </p:cBhvr>
                                      <p:to>
                                        <p:strVal val="solid"/>
                                      </p:to>
                                    </p:set>
                                    <p:set>
                                      <p:cBhvr>
                                        <p:cTn id="38" dur="500" fill="hold"/>
                                        <p:tgtEl>
                                          <p:spTgt spid="493579"/>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493581"/>
                                        </p:tgtEl>
                                        <p:attrNameLst>
                                          <p:attrName>fillcolor</p:attrName>
                                        </p:attrNameLst>
                                      </p:cBhvr>
                                      <p:to>
                                        <a:srgbClr val="66CCFF"/>
                                      </p:to>
                                    </p:animClr>
                                    <p:set>
                                      <p:cBhvr>
                                        <p:cTn id="41" dur="500" fill="hold"/>
                                        <p:tgtEl>
                                          <p:spTgt spid="493581"/>
                                        </p:tgtEl>
                                        <p:attrNameLst>
                                          <p:attrName>fill.type</p:attrName>
                                        </p:attrNameLst>
                                      </p:cBhvr>
                                      <p:to>
                                        <p:strVal val="solid"/>
                                      </p:to>
                                    </p:set>
                                    <p:set>
                                      <p:cBhvr>
                                        <p:cTn id="42" dur="500" fill="hold"/>
                                        <p:tgtEl>
                                          <p:spTgt spid="49358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493574"/>
                                        </p:tgtEl>
                                        <p:attrNameLst>
                                          <p:attrName>style.visibility</p:attrName>
                                        </p:attrNameLst>
                                      </p:cBhvr>
                                      <p:to>
                                        <p:strVal val="visible"/>
                                      </p:to>
                                    </p:set>
                                    <p:animEffect transition="in" filter="circle(out)">
                                      <p:cBhvr>
                                        <p:cTn id="47" dur="500"/>
                                        <p:tgtEl>
                                          <p:spTgt spid="49357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493571"/>
                                        </p:tgtEl>
                                        <p:attrNameLst>
                                          <p:attrName>style.visibility</p:attrName>
                                        </p:attrNameLst>
                                      </p:cBhvr>
                                      <p:to>
                                        <p:strVal val="visible"/>
                                      </p:to>
                                    </p:set>
                                    <p:animEffect transition="in" filter="circle(out)">
                                      <p:cBhvr>
                                        <p:cTn id="52" dur="500"/>
                                        <p:tgtEl>
                                          <p:spTgt spid="49357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493573"/>
                                        </p:tgtEl>
                                        <p:attrNameLst>
                                          <p:attrName>style.visibility</p:attrName>
                                        </p:attrNameLst>
                                      </p:cBhvr>
                                      <p:to>
                                        <p:strVal val="visible"/>
                                      </p:to>
                                    </p:set>
                                    <p:animEffect transition="in" filter="circle(out)">
                                      <p:cBhvr>
                                        <p:cTn id="57" dur="500"/>
                                        <p:tgtEl>
                                          <p:spTgt spid="493573"/>
                                        </p:tgtEl>
                                      </p:cBhvr>
                                    </p:animEffect>
                                  </p:childTnLst>
                                </p:cTn>
                              </p:par>
                            </p:childTnLst>
                          </p:cTn>
                        </p:par>
                        <p:par>
                          <p:cTn id="58" fill="hold">
                            <p:stCondLst>
                              <p:cond delay="500"/>
                            </p:stCondLst>
                            <p:childTnLst>
                              <p:par>
                                <p:cTn id="59" presetID="6" presetClass="entr" presetSubtype="32" fill="hold" grpId="0" nodeType="afterEffect">
                                  <p:stCondLst>
                                    <p:cond delay="0"/>
                                  </p:stCondLst>
                                  <p:childTnLst>
                                    <p:set>
                                      <p:cBhvr>
                                        <p:cTn id="60" dur="1" fill="hold">
                                          <p:stCondLst>
                                            <p:cond delay="0"/>
                                          </p:stCondLst>
                                        </p:cTn>
                                        <p:tgtEl>
                                          <p:spTgt spid="493570"/>
                                        </p:tgtEl>
                                        <p:attrNameLst>
                                          <p:attrName>style.visibility</p:attrName>
                                        </p:attrNameLst>
                                      </p:cBhvr>
                                      <p:to>
                                        <p:strVal val="visible"/>
                                      </p:to>
                                    </p:set>
                                    <p:animEffect transition="in" filter="circle(out)">
                                      <p:cBhvr>
                                        <p:cTn id="61" dur="500"/>
                                        <p:tgtEl>
                                          <p:spTgt spid="493570"/>
                                        </p:tgtEl>
                                      </p:cBhvr>
                                    </p:animEffect>
                                  </p:childTnLst>
                                </p:cTn>
                              </p:par>
                            </p:childTnLst>
                          </p:cTn>
                        </p:par>
                        <p:par>
                          <p:cTn id="62" fill="hold">
                            <p:stCondLst>
                              <p:cond delay="1000"/>
                            </p:stCondLst>
                            <p:childTnLst>
                              <p:par>
                                <p:cTn id="63" presetID="6" presetClass="entr" presetSubtype="32" fill="hold" grpId="0" nodeType="afterEffect">
                                  <p:stCondLst>
                                    <p:cond delay="0"/>
                                  </p:stCondLst>
                                  <p:childTnLst>
                                    <p:set>
                                      <p:cBhvr>
                                        <p:cTn id="64" dur="1" fill="hold">
                                          <p:stCondLst>
                                            <p:cond delay="0"/>
                                          </p:stCondLst>
                                        </p:cTn>
                                        <p:tgtEl>
                                          <p:spTgt spid="493572"/>
                                        </p:tgtEl>
                                        <p:attrNameLst>
                                          <p:attrName>style.visibility</p:attrName>
                                        </p:attrNameLst>
                                      </p:cBhvr>
                                      <p:to>
                                        <p:strVal val="visible"/>
                                      </p:to>
                                    </p:set>
                                    <p:animEffect transition="in" filter="circle(out)">
                                      <p:cBhvr>
                                        <p:cTn id="65" dur="500"/>
                                        <p:tgtEl>
                                          <p:spTgt spid="49357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93613">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93613">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93613">
                                            <p:txEl>
                                              <p:pRg st="2" end="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93613">
                                            <p:txEl>
                                              <p:pRg st="3" end="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93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0" grpId="0" animBg="1"/>
      <p:bldP spid="493571" grpId="0" animBg="1"/>
      <p:bldP spid="493572" grpId="0" animBg="1"/>
      <p:bldP spid="493573" grpId="0" animBg="1"/>
      <p:bldP spid="493574" grpId="0" animBg="1"/>
      <p:bldP spid="493586" grpId="0" animBg="1"/>
      <p:bldP spid="493587" grpId="0" animBg="1"/>
      <p:bldP spid="493588" grpId="0" animBg="1"/>
      <p:bldP spid="493589" grpId="0" animBg="1"/>
      <p:bldP spid="4935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6"/>
          <p:cNvSpPr>
            <a:spLocks noGrp="1"/>
          </p:cNvSpPr>
          <p:nvPr>
            <p:ph type="sldNum" sz="quarter" idx="10"/>
          </p:nvPr>
        </p:nvSpPr>
        <p:spPr>
          <a:noFill/>
        </p:spPr>
        <p:txBody>
          <a:bodyPr/>
          <a:lstStyle/>
          <a:p>
            <a:fld id="{32167E52-1133-4940-9DAA-5FD362E32F24}" type="slidenum">
              <a:rPr lang="ko-KR" altLang="en-US" smtClean="0">
                <a:ea typeface="굴림"/>
                <a:cs typeface="굴림"/>
              </a:rPr>
              <a:pPr/>
              <a:t>26</a:t>
            </a:fld>
            <a:endParaRPr lang="en-US" altLang="ko-KR" smtClean="0">
              <a:ea typeface="굴림"/>
              <a:cs typeface="굴림"/>
            </a:endParaRPr>
          </a:p>
        </p:txBody>
      </p:sp>
      <p:sp>
        <p:nvSpPr>
          <p:cNvPr id="494594" name="Rectangle 2"/>
          <p:cNvSpPr>
            <a:spLocks noGrp="1" noChangeArrowheads="1"/>
          </p:cNvSpPr>
          <p:nvPr>
            <p:ph type="title"/>
          </p:nvPr>
        </p:nvSpPr>
        <p:spPr>
          <a:xfrm>
            <a:off x="533400" y="190500"/>
            <a:ext cx="7010400" cy="762000"/>
          </a:xfrm>
        </p:spPr>
        <p:txBody>
          <a:bodyPr/>
          <a:lstStyle/>
          <a:p>
            <a:pPr eaLnBrk="1" hangingPunct="1">
              <a:defRPr/>
            </a:pPr>
            <a:r>
              <a:rPr lang="en-US" sz="2800" dirty="0">
                <a:solidFill>
                  <a:srgbClr val="800000"/>
                </a:solidFill>
                <a:cs typeface="+mj-cs"/>
              </a:rPr>
              <a:t>Aggregate 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endParaRPr lang="en-US" altLang="zh-TW" sz="2400" dirty="0">
              <a:solidFill>
                <a:schemeClr val="hlink"/>
              </a:solidFill>
              <a:cs typeface="+mj-cs"/>
            </a:endParaRPr>
          </a:p>
        </p:txBody>
      </p:sp>
      <p:sp>
        <p:nvSpPr>
          <p:cNvPr id="52227" name="Rectangle 3"/>
          <p:cNvSpPr>
            <a:spLocks noGrp="1" noChangeArrowheads="1"/>
          </p:cNvSpPr>
          <p:nvPr>
            <p:ph type="body" sz="half" idx="1"/>
          </p:nvPr>
        </p:nvSpPr>
        <p:spPr>
          <a:xfrm>
            <a:off x="77788" y="1047750"/>
            <a:ext cx="6927850" cy="1728788"/>
          </a:xfrm>
        </p:spPr>
        <p:txBody>
          <a:bodyPr/>
          <a:lstStyle/>
          <a:p>
            <a:pPr eaLnBrk="1" hangingPunct="1"/>
            <a:r>
              <a:rPr lang="en-US" altLang="zh-TW" i="1" dirty="0" smtClean="0"/>
              <a:t>Aggregate Queries:</a:t>
            </a:r>
            <a:r>
              <a:rPr lang="en-US" altLang="zh-TW" b="0" dirty="0" smtClean="0"/>
              <a:t> How many objects within area of interest</a:t>
            </a:r>
          </a:p>
          <a:p>
            <a:pPr lvl="1" eaLnBrk="1" hangingPunct="1">
              <a:buFont typeface="Wingdings" pitchFamily="2" charset="2"/>
              <a:buChar char="n"/>
            </a:pPr>
            <a:r>
              <a:rPr lang="en-US" altLang="zh-TW" sz="2200" i="1" dirty="0" smtClean="0"/>
              <a:t>Minimum:</a:t>
            </a:r>
            <a:r>
              <a:rPr lang="en-US" altLang="zh-TW" sz="2200" dirty="0" smtClean="0">
                <a:solidFill>
                  <a:srgbClr val="A50021"/>
                </a:solidFill>
              </a:rPr>
              <a:t> </a:t>
            </a:r>
            <a:r>
              <a:rPr lang="en-US" altLang="zh-TW" sz="2200" dirty="0" smtClean="0">
                <a:solidFill>
                  <a:srgbClr val="800000"/>
                </a:solidFill>
              </a:rPr>
              <a:t>1</a:t>
            </a:r>
            <a:r>
              <a:rPr lang="en-US" altLang="zh-TW" sz="2200" dirty="0" smtClean="0"/>
              <a:t>, </a:t>
            </a:r>
            <a:r>
              <a:rPr lang="en-US" altLang="zh-TW" sz="2200" i="1" dirty="0" smtClean="0"/>
              <a:t>Maximum:</a:t>
            </a:r>
            <a:r>
              <a:rPr lang="en-US" altLang="zh-TW" sz="2200" dirty="0" smtClean="0">
                <a:solidFill>
                  <a:srgbClr val="A50021"/>
                </a:solidFill>
              </a:rPr>
              <a:t> </a:t>
            </a:r>
            <a:r>
              <a:rPr lang="en-US" altLang="zh-TW" sz="2200" dirty="0" smtClean="0">
                <a:solidFill>
                  <a:srgbClr val="800000"/>
                </a:solidFill>
              </a:rPr>
              <a:t>5</a:t>
            </a:r>
          </a:p>
          <a:p>
            <a:pPr lvl="1" eaLnBrk="1" hangingPunct="1">
              <a:buFont typeface="Wingdings" pitchFamily="2" charset="2"/>
              <a:buChar char="n"/>
            </a:pPr>
            <a:r>
              <a:rPr lang="en-US" altLang="zh-TW" sz="2200" i="1" dirty="0" smtClean="0"/>
              <a:t>Average:</a:t>
            </a:r>
            <a:r>
              <a:rPr lang="en-US" altLang="zh-TW" sz="2200" dirty="0" smtClean="0">
                <a:solidFill>
                  <a:srgbClr val="A50021"/>
                </a:solidFill>
              </a:rPr>
              <a:t>  </a:t>
            </a:r>
            <a:r>
              <a:rPr lang="en-US" altLang="zh-TW" sz="2200" dirty="0" smtClean="0">
                <a:solidFill>
                  <a:srgbClr val="800000"/>
                </a:solidFill>
              </a:rPr>
              <a:t>0.3 + 0.2 + 1 + 0.6 + 0.4 = 2.5</a:t>
            </a:r>
          </a:p>
        </p:txBody>
      </p:sp>
      <p:sp>
        <p:nvSpPr>
          <p:cNvPr id="52228" name="Rectangle 4"/>
          <p:cNvSpPr>
            <a:spLocks noChangeArrowheads="1"/>
          </p:cNvSpPr>
          <p:nvPr/>
        </p:nvSpPr>
        <p:spPr bwMode="auto">
          <a:xfrm>
            <a:off x="0" y="2890838"/>
            <a:ext cx="5340350" cy="2305050"/>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altLang="zh-TW" sz="2400" b="1" i="1" dirty="0">
                <a:latin typeface="Times New Roman" pitchFamily="18" charset="0"/>
                <a:ea typeface="HyhwpEQ"/>
                <a:cs typeface="HyhwpEQ"/>
              </a:rPr>
              <a:t>Probabilistic Aggregate Queries:</a:t>
            </a:r>
            <a:r>
              <a:rPr lang="en-US" altLang="zh-TW" sz="2400" dirty="0">
                <a:latin typeface="Times New Roman" pitchFamily="18" charset="0"/>
                <a:ea typeface="HyhwpEQ"/>
                <a:cs typeface="HyhwpEQ"/>
              </a:rPr>
              <a:t> How many objects (with probabilities) within area of interest</a:t>
            </a:r>
          </a:p>
          <a:p>
            <a:pPr marL="838200" lvl="1" indent="-381000">
              <a:spcBef>
                <a:spcPct val="20000"/>
              </a:spcBef>
              <a:buClr>
                <a:srgbClr val="800000"/>
              </a:buClr>
              <a:buFont typeface="Wingdings" pitchFamily="2" charset="2"/>
              <a:buChar char="n"/>
            </a:pPr>
            <a:r>
              <a:rPr lang="en-US" altLang="zh-TW" sz="2200" i="1" dirty="0" err="1">
                <a:latin typeface="Times New Roman" pitchFamily="18" charset="0"/>
                <a:ea typeface="HyhwpEQ"/>
                <a:cs typeface="HyhwpEQ"/>
              </a:rPr>
              <a:t>Prob</a:t>
            </a:r>
            <a:r>
              <a:rPr lang="en-US" altLang="zh-TW" sz="2200" i="1" dirty="0">
                <a:latin typeface="Times New Roman" pitchFamily="18" charset="0"/>
                <a:ea typeface="HyhwpEQ"/>
                <a:cs typeface="HyhwpEQ"/>
              </a:rPr>
              <a:t>(1)=(0.7)(0.8)(0.4)(0.6)=0.1344</a:t>
            </a:r>
          </a:p>
          <a:p>
            <a:pPr marL="838200" lvl="1" indent="-381000">
              <a:spcBef>
                <a:spcPct val="20000"/>
              </a:spcBef>
              <a:buClr>
                <a:srgbClr val="800000"/>
              </a:buClr>
              <a:buFont typeface="Wingdings" pitchFamily="2" charset="2"/>
              <a:buChar char="n"/>
            </a:pPr>
            <a:r>
              <a:rPr lang="en-US" altLang="zh-TW" sz="2200" i="1" dirty="0">
                <a:latin typeface="Times New Roman" pitchFamily="18" charset="0"/>
                <a:ea typeface="HyhwpEQ"/>
                <a:cs typeface="HyhwpEQ"/>
              </a:rPr>
              <a:t>….</a:t>
            </a:r>
          </a:p>
          <a:p>
            <a:pPr marL="838200" lvl="1" indent="-381000">
              <a:spcBef>
                <a:spcPct val="20000"/>
              </a:spcBef>
              <a:buClr>
                <a:srgbClr val="800000"/>
              </a:buClr>
              <a:buFont typeface="Wingdings" pitchFamily="2" charset="2"/>
              <a:buChar char="n"/>
            </a:pPr>
            <a:r>
              <a:rPr lang="en-US" altLang="zh-TW" sz="2200" dirty="0">
                <a:solidFill>
                  <a:srgbClr val="800000"/>
                </a:solidFill>
                <a:latin typeface="Times New Roman" pitchFamily="18" charset="0"/>
                <a:ea typeface="HyhwpEQ"/>
                <a:cs typeface="HyhwpEQ"/>
              </a:rPr>
              <a:t>[1, 0.1344], [2, 0.3824], [3,0.3464],        [4, 0.1244], [5,0.0144]</a:t>
            </a:r>
          </a:p>
          <a:p>
            <a:pPr marL="838200" lvl="1" indent="-381000">
              <a:spcBef>
                <a:spcPct val="20000"/>
              </a:spcBef>
              <a:buClr>
                <a:srgbClr val="800000"/>
              </a:buClr>
              <a:buFont typeface="Wingdings" pitchFamily="2" charset="2"/>
              <a:buChar char="n"/>
            </a:pPr>
            <a:r>
              <a:rPr lang="en-US" altLang="zh-TW" sz="2200" dirty="0">
                <a:latin typeface="Times New Roman" pitchFamily="18" charset="0"/>
                <a:ea typeface="HyhwpEQ"/>
                <a:cs typeface="HyhwpEQ"/>
              </a:rPr>
              <a:t>More statistics can be computed</a:t>
            </a:r>
          </a:p>
        </p:txBody>
      </p:sp>
      <p:grpSp>
        <p:nvGrpSpPr>
          <p:cNvPr id="52229" name="Group 5"/>
          <p:cNvGrpSpPr>
            <a:grpSpLocks/>
          </p:cNvGrpSpPr>
          <p:nvPr/>
        </p:nvGrpSpPr>
        <p:grpSpPr bwMode="auto">
          <a:xfrm>
            <a:off x="5340350" y="1431925"/>
            <a:ext cx="3725863" cy="4727575"/>
            <a:chOff x="3364" y="902"/>
            <a:chExt cx="2347" cy="2978"/>
          </a:xfrm>
        </p:grpSpPr>
        <p:sp>
          <p:nvSpPr>
            <p:cNvPr id="52230" name="Rectangle 6"/>
            <p:cNvSpPr>
              <a:spLocks noChangeArrowheads="1"/>
            </p:cNvSpPr>
            <p:nvPr/>
          </p:nvSpPr>
          <p:spPr bwMode="auto">
            <a:xfrm>
              <a:off x="4818" y="1579"/>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1" name="Rectangle 7"/>
            <p:cNvSpPr>
              <a:spLocks noChangeArrowheads="1"/>
            </p:cNvSpPr>
            <p:nvPr/>
          </p:nvSpPr>
          <p:spPr bwMode="auto">
            <a:xfrm>
              <a:off x="5010" y="2303"/>
              <a:ext cx="458" cy="46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2" name="Rectangle 8"/>
            <p:cNvSpPr>
              <a:spLocks noChangeArrowheads="1"/>
            </p:cNvSpPr>
            <p:nvPr/>
          </p:nvSpPr>
          <p:spPr bwMode="auto">
            <a:xfrm>
              <a:off x="4116" y="2886"/>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3" name="Rectangle 9"/>
            <p:cNvSpPr>
              <a:spLocks noChangeArrowheads="1"/>
            </p:cNvSpPr>
            <p:nvPr/>
          </p:nvSpPr>
          <p:spPr bwMode="auto">
            <a:xfrm flipV="1">
              <a:off x="4211" y="1241"/>
              <a:ext cx="314" cy="484"/>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4" name="Rectangle 10"/>
            <p:cNvSpPr>
              <a:spLocks noChangeArrowheads="1"/>
            </p:cNvSpPr>
            <p:nvPr/>
          </p:nvSpPr>
          <p:spPr bwMode="auto">
            <a:xfrm>
              <a:off x="4235" y="2112"/>
              <a:ext cx="532" cy="53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5" name="Rectangle 11"/>
            <p:cNvSpPr>
              <a:spLocks noChangeArrowheads="1"/>
            </p:cNvSpPr>
            <p:nvPr/>
          </p:nvSpPr>
          <p:spPr bwMode="auto">
            <a:xfrm>
              <a:off x="5035" y="3101"/>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6" name="Rectangle 12"/>
            <p:cNvSpPr>
              <a:spLocks noChangeArrowheads="1"/>
            </p:cNvSpPr>
            <p:nvPr/>
          </p:nvSpPr>
          <p:spPr bwMode="auto">
            <a:xfrm>
              <a:off x="4162" y="3563"/>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7" name="Rectangle 13"/>
            <p:cNvSpPr>
              <a:spLocks noChangeArrowheads="1"/>
            </p:cNvSpPr>
            <p:nvPr/>
          </p:nvSpPr>
          <p:spPr bwMode="auto">
            <a:xfrm>
              <a:off x="4791" y="972"/>
              <a:ext cx="290" cy="4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8" name="Rectangle 14"/>
            <p:cNvSpPr>
              <a:spLocks noChangeArrowheads="1"/>
            </p:cNvSpPr>
            <p:nvPr/>
          </p:nvSpPr>
          <p:spPr bwMode="auto">
            <a:xfrm>
              <a:off x="3436" y="1964"/>
              <a:ext cx="651" cy="31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39" name="Rectangle 15"/>
            <p:cNvSpPr>
              <a:spLocks noChangeArrowheads="1"/>
            </p:cNvSpPr>
            <p:nvPr/>
          </p:nvSpPr>
          <p:spPr bwMode="auto">
            <a:xfrm>
              <a:off x="3388" y="2523"/>
              <a:ext cx="409" cy="75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2240" name="Rectangle 16"/>
            <p:cNvSpPr>
              <a:spLocks noChangeArrowheads="1"/>
            </p:cNvSpPr>
            <p:nvPr/>
          </p:nvSpPr>
          <p:spPr bwMode="auto">
            <a:xfrm>
              <a:off x="3944" y="1773"/>
              <a:ext cx="1331" cy="1234"/>
            </a:xfrm>
            <a:prstGeom prst="rect">
              <a:avLst/>
            </a:prstGeom>
            <a:noFill/>
            <a:ln w="50800" algn="ctr">
              <a:solidFill>
                <a:srgbClr val="FF9900"/>
              </a:solidFill>
              <a:miter lim="800000"/>
              <a:headEnd/>
              <a:tailEnd/>
            </a:ln>
          </p:spPr>
          <p:txBody>
            <a:bodyPr wrap="none" anchor="ctr"/>
            <a:lstStyle/>
            <a:p>
              <a:pPr algn="ctr"/>
              <a:endParaRPr lang="en-US"/>
            </a:p>
          </p:txBody>
        </p:sp>
        <p:sp>
          <p:nvSpPr>
            <p:cNvPr id="52241" name="Text Box 17"/>
            <p:cNvSpPr txBox="1">
              <a:spLocks noChangeArrowheads="1"/>
            </p:cNvSpPr>
            <p:nvPr/>
          </p:nvSpPr>
          <p:spPr bwMode="auto">
            <a:xfrm>
              <a:off x="4743" y="90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A</a:t>
              </a:r>
            </a:p>
          </p:txBody>
        </p:sp>
        <p:sp>
          <p:nvSpPr>
            <p:cNvPr id="52242" name="Text Box 18"/>
            <p:cNvSpPr txBox="1">
              <a:spLocks noChangeArrowheads="1"/>
            </p:cNvSpPr>
            <p:nvPr/>
          </p:nvSpPr>
          <p:spPr bwMode="auto">
            <a:xfrm>
              <a:off x="5227" y="1533"/>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C</a:t>
              </a:r>
            </a:p>
          </p:txBody>
        </p:sp>
        <p:sp>
          <p:nvSpPr>
            <p:cNvPr id="52243" name="Text Box 19"/>
            <p:cNvSpPr txBox="1">
              <a:spLocks noChangeArrowheads="1"/>
            </p:cNvSpPr>
            <p:nvPr/>
          </p:nvSpPr>
          <p:spPr bwMode="auto">
            <a:xfrm>
              <a:off x="4162" y="119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B</a:t>
              </a:r>
            </a:p>
          </p:txBody>
        </p:sp>
        <p:sp>
          <p:nvSpPr>
            <p:cNvPr id="52244" name="Text Box 20"/>
            <p:cNvSpPr txBox="1">
              <a:spLocks noChangeArrowheads="1"/>
            </p:cNvSpPr>
            <p:nvPr/>
          </p:nvSpPr>
          <p:spPr bwMode="auto">
            <a:xfrm>
              <a:off x="5227" y="2283"/>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F</a:t>
              </a:r>
            </a:p>
          </p:txBody>
        </p:sp>
        <p:sp>
          <p:nvSpPr>
            <p:cNvPr id="52245" name="Text Box 21"/>
            <p:cNvSpPr txBox="1">
              <a:spLocks noChangeArrowheads="1"/>
            </p:cNvSpPr>
            <p:nvPr/>
          </p:nvSpPr>
          <p:spPr bwMode="auto">
            <a:xfrm>
              <a:off x="4211" y="2087"/>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E</a:t>
              </a:r>
            </a:p>
          </p:txBody>
        </p:sp>
        <p:sp>
          <p:nvSpPr>
            <p:cNvPr id="52246" name="Text Box 22"/>
            <p:cNvSpPr txBox="1">
              <a:spLocks noChangeArrowheads="1"/>
            </p:cNvSpPr>
            <p:nvPr/>
          </p:nvSpPr>
          <p:spPr bwMode="auto">
            <a:xfrm>
              <a:off x="3388" y="1920"/>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D</a:t>
              </a:r>
            </a:p>
          </p:txBody>
        </p:sp>
        <p:sp>
          <p:nvSpPr>
            <p:cNvPr id="52247" name="Text Box 23"/>
            <p:cNvSpPr txBox="1">
              <a:spLocks noChangeArrowheads="1"/>
            </p:cNvSpPr>
            <p:nvPr/>
          </p:nvSpPr>
          <p:spPr bwMode="auto">
            <a:xfrm>
              <a:off x="5421" y="3082"/>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I</a:t>
              </a:r>
            </a:p>
          </p:txBody>
        </p:sp>
        <p:sp>
          <p:nvSpPr>
            <p:cNvPr id="52248" name="Text Box 24"/>
            <p:cNvSpPr txBox="1">
              <a:spLocks noChangeArrowheads="1"/>
            </p:cNvSpPr>
            <p:nvPr/>
          </p:nvSpPr>
          <p:spPr bwMode="auto">
            <a:xfrm>
              <a:off x="3364" y="2499"/>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G</a:t>
              </a:r>
            </a:p>
          </p:txBody>
        </p:sp>
        <p:sp>
          <p:nvSpPr>
            <p:cNvPr id="52249" name="Text Box 25"/>
            <p:cNvSpPr txBox="1">
              <a:spLocks noChangeArrowheads="1"/>
            </p:cNvSpPr>
            <p:nvPr/>
          </p:nvSpPr>
          <p:spPr bwMode="auto">
            <a:xfrm>
              <a:off x="4114" y="3515"/>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J</a:t>
              </a:r>
            </a:p>
          </p:txBody>
        </p:sp>
        <p:sp>
          <p:nvSpPr>
            <p:cNvPr id="52250" name="Text Box 26"/>
            <p:cNvSpPr txBox="1">
              <a:spLocks noChangeArrowheads="1"/>
            </p:cNvSpPr>
            <p:nvPr/>
          </p:nvSpPr>
          <p:spPr bwMode="auto">
            <a:xfrm>
              <a:off x="4090" y="2961"/>
              <a:ext cx="290" cy="288"/>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H</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0"/>
          </p:nvPr>
        </p:nvSpPr>
        <p:spPr>
          <a:noFill/>
        </p:spPr>
        <p:txBody>
          <a:bodyPr/>
          <a:lstStyle/>
          <a:p>
            <a:fld id="{88238ECA-0814-4C4A-8263-A9CF0D1812B4}" type="slidenum">
              <a:rPr lang="ko-KR" altLang="en-US" smtClean="0">
                <a:ea typeface="굴림"/>
                <a:cs typeface="굴림"/>
              </a:rPr>
              <a:pPr/>
              <a:t>27</a:t>
            </a:fld>
            <a:endParaRPr lang="en-US" altLang="ko-KR" smtClean="0">
              <a:ea typeface="굴림"/>
              <a:cs typeface="굴림"/>
            </a:endParaRPr>
          </a:p>
        </p:txBody>
      </p:sp>
      <p:sp>
        <p:nvSpPr>
          <p:cNvPr id="496642" name="Rectangle 2"/>
          <p:cNvSpPr>
            <a:spLocks noGrp="1" noChangeArrowheads="1"/>
          </p:cNvSpPr>
          <p:nvPr>
            <p:ph type="title"/>
          </p:nvPr>
        </p:nvSpPr>
        <p:spPr>
          <a:xfrm>
            <a:off x="155575" y="93663"/>
            <a:ext cx="7916863" cy="762000"/>
          </a:xfrm>
        </p:spPr>
        <p:txBody>
          <a:bodyPr/>
          <a:lstStyle/>
          <a:p>
            <a:pPr eaLnBrk="1" hangingPunct="1">
              <a:defRPr/>
            </a:pPr>
            <a:r>
              <a:rPr lang="en-US" sz="2800" dirty="0">
                <a:solidFill>
                  <a:srgbClr val="800000"/>
                </a:solidFill>
                <a:cs typeface="+mj-cs"/>
              </a:rPr>
              <a:t>Aggregate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p>
        </p:txBody>
      </p:sp>
      <p:sp>
        <p:nvSpPr>
          <p:cNvPr id="54275" name="Rectangle 3"/>
          <p:cNvSpPr>
            <a:spLocks noGrp="1" noChangeArrowheads="1"/>
          </p:cNvSpPr>
          <p:nvPr>
            <p:ph type="body" idx="1"/>
          </p:nvPr>
        </p:nvSpPr>
        <p:spPr>
          <a:xfrm>
            <a:off x="150813" y="1163638"/>
            <a:ext cx="4767262" cy="5391150"/>
          </a:xfrm>
        </p:spPr>
        <p:txBody>
          <a:bodyPr/>
          <a:lstStyle/>
          <a:p>
            <a:pPr eaLnBrk="1" hangingPunct="1"/>
            <a:r>
              <a:rPr lang="en-US" b="0" smtClean="0"/>
              <a:t>To be able to compute the aggregates, we would have to go through the same procedure for range queries to either compute the probabilities of each object or divide the query region into partial regions with an answer for each region</a:t>
            </a:r>
          </a:p>
        </p:txBody>
      </p:sp>
      <p:sp>
        <p:nvSpPr>
          <p:cNvPr id="54276" name="Rectangle 4"/>
          <p:cNvSpPr>
            <a:spLocks noChangeArrowheads="1"/>
          </p:cNvSpPr>
          <p:nvPr/>
        </p:nvSpPr>
        <p:spPr bwMode="auto">
          <a:xfrm>
            <a:off x="7340600" y="2352675"/>
            <a:ext cx="1033463" cy="5032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77" name="Rectangle 5"/>
          <p:cNvSpPr>
            <a:spLocks noChangeArrowheads="1"/>
          </p:cNvSpPr>
          <p:nvPr/>
        </p:nvSpPr>
        <p:spPr bwMode="auto">
          <a:xfrm>
            <a:off x="7645400" y="3502025"/>
            <a:ext cx="727075" cy="7334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78" name="Rectangle 6"/>
          <p:cNvSpPr>
            <a:spLocks noChangeArrowheads="1"/>
          </p:cNvSpPr>
          <p:nvPr/>
        </p:nvSpPr>
        <p:spPr bwMode="auto">
          <a:xfrm>
            <a:off x="6226175" y="4427538"/>
            <a:ext cx="1033463" cy="5032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79" name="Rectangle 7"/>
          <p:cNvSpPr>
            <a:spLocks noChangeArrowheads="1"/>
          </p:cNvSpPr>
          <p:nvPr/>
        </p:nvSpPr>
        <p:spPr bwMode="auto">
          <a:xfrm flipV="1">
            <a:off x="6376988" y="1816100"/>
            <a:ext cx="498475" cy="76835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0" name="Rectangle 8"/>
          <p:cNvSpPr>
            <a:spLocks noChangeArrowheads="1"/>
          </p:cNvSpPr>
          <p:nvPr/>
        </p:nvSpPr>
        <p:spPr bwMode="auto">
          <a:xfrm>
            <a:off x="6415088" y="3198813"/>
            <a:ext cx="844550" cy="8461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1" name="Rectangle 9"/>
          <p:cNvSpPr>
            <a:spLocks noChangeArrowheads="1"/>
          </p:cNvSpPr>
          <p:nvPr/>
        </p:nvSpPr>
        <p:spPr bwMode="auto">
          <a:xfrm>
            <a:off x="7685088" y="4768850"/>
            <a:ext cx="1033462" cy="5032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2" name="Rectangle 10"/>
          <p:cNvSpPr>
            <a:spLocks noChangeArrowheads="1"/>
          </p:cNvSpPr>
          <p:nvPr/>
        </p:nvSpPr>
        <p:spPr bwMode="auto">
          <a:xfrm>
            <a:off x="6299200" y="5502275"/>
            <a:ext cx="1033463" cy="503238"/>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3" name="Rectangle 11"/>
          <p:cNvSpPr>
            <a:spLocks noChangeArrowheads="1"/>
          </p:cNvSpPr>
          <p:nvPr/>
        </p:nvSpPr>
        <p:spPr bwMode="auto">
          <a:xfrm>
            <a:off x="7297738" y="1389063"/>
            <a:ext cx="460375" cy="6953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4" name="Rectangle 12"/>
          <p:cNvSpPr>
            <a:spLocks noChangeArrowheads="1"/>
          </p:cNvSpPr>
          <p:nvPr/>
        </p:nvSpPr>
        <p:spPr bwMode="auto">
          <a:xfrm>
            <a:off x="5146675" y="2963863"/>
            <a:ext cx="1033463" cy="503237"/>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5" name="Rectangle 13"/>
          <p:cNvSpPr>
            <a:spLocks noChangeArrowheads="1"/>
          </p:cNvSpPr>
          <p:nvPr/>
        </p:nvSpPr>
        <p:spPr bwMode="auto">
          <a:xfrm>
            <a:off x="5070475" y="3851275"/>
            <a:ext cx="649288" cy="11906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4286" name="Text Box 14"/>
          <p:cNvSpPr txBox="1">
            <a:spLocks noChangeArrowheads="1"/>
          </p:cNvSpPr>
          <p:nvPr/>
        </p:nvSpPr>
        <p:spPr bwMode="auto">
          <a:xfrm>
            <a:off x="7221538" y="127793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A</a:t>
            </a:r>
          </a:p>
        </p:txBody>
      </p:sp>
      <p:sp>
        <p:nvSpPr>
          <p:cNvPr id="54287" name="Text Box 15"/>
          <p:cNvSpPr txBox="1">
            <a:spLocks noChangeArrowheads="1"/>
          </p:cNvSpPr>
          <p:nvPr/>
        </p:nvSpPr>
        <p:spPr bwMode="auto">
          <a:xfrm>
            <a:off x="7989888" y="227965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C</a:t>
            </a:r>
          </a:p>
        </p:txBody>
      </p:sp>
      <p:sp>
        <p:nvSpPr>
          <p:cNvPr id="54288" name="Text Box 16"/>
          <p:cNvSpPr txBox="1">
            <a:spLocks noChangeArrowheads="1"/>
          </p:cNvSpPr>
          <p:nvPr/>
        </p:nvSpPr>
        <p:spPr bwMode="auto">
          <a:xfrm>
            <a:off x="6299200" y="173831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B</a:t>
            </a:r>
          </a:p>
        </p:txBody>
      </p:sp>
      <p:sp>
        <p:nvSpPr>
          <p:cNvPr id="54289" name="Text Box 17"/>
          <p:cNvSpPr txBox="1">
            <a:spLocks noChangeArrowheads="1"/>
          </p:cNvSpPr>
          <p:nvPr/>
        </p:nvSpPr>
        <p:spPr bwMode="auto">
          <a:xfrm>
            <a:off x="7989888" y="34702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F</a:t>
            </a:r>
          </a:p>
        </p:txBody>
      </p:sp>
      <p:sp>
        <p:nvSpPr>
          <p:cNvPr id="54290" name="Text Box 18"/>
          <p:cNvSpPr txBox="1">
            <a:spLocks noChangeArrowheads="1"/>
          </p:cNvSpPr>
          <p:nvPr/>
        </p:nvSpPr>
        <p:spPr bwMode="auto">
          <a:xfrm>
            <a:off x="6376988" y="315912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E</a:t>
            </a:r>
          </a:p>
        </p:txBody>
      </p:sp>
      <p:sp>
        <p:nvSpPr>
          <p:cNvPr id="54291" name="Text Box 19"/>
          <p:cNvSpPr txBox="1">
            <a:spLocks noChangeArrowheads="1"/>
          </p:cNvSpPr>
          <p:nvPr/>
        </p:nvSpPr>
        <p:spPr bwMode="auto">
          <a:xfrm>
            <a:off x="5070475" y="289401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D</a:t>
            </a:r>
          </a:p>
        </p:txBody>
      </p:sp>
      <p:sp>
        <p:nvSpPr>
          <p:cNvPr id="54292" name="Text Box 20"/>
          <p:cNvSpPr txBox="1">
            <a:spLocks noChangeArrowheads="1"/>
          </p:cNvSpPr>
          <p:nvPr/>
        </p:nvSpPr>
        <p:spPr bwMode="auto">
          <a:xfrm>
            <a:off x="8297863" y="473868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I</a:t>
            </a:r>
          </a:p>
        </p:txBody>
      </p:sp>
      <p:sp>
        <p:nvSpPr>
          <p:cNvPr id="54293" name="Text Box 21"/>
          <p:cNvSpPr txBox="1">
            <a:spLocks noChangeArrowheads="1"/>
          </p:cNvSpPr>
          <p:nvPr/>
        </p:nvSpPr>
        <p:spPr bwMode="auto">
          <a:xfrm>
            <a:off x="5032375" y="38131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G</a:t>
            </a:r>
          </a:p>
        </p:txBody>
      </p:sp>
      <p:sp>
        <p:nvSpPr>
          <p:cNvPr id="54294" name="Text Box 22"/>
          <p:cNvSpPr txBox="1">
            <a:spLocks noChangeArrowheads="1"/>
          </p:cNvSpPr>
          <p:nvPr/>
        </p:nvSpPr>
        <p:spPr bwMode="auto">
          <a:xfrm>
            <a:off x="6223000" y="54260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J</a:t>
            </a:r>
          </a:p>
        </p:txBody>
      </p:sp>
      <p:sp>
        <p:nvSpPr>
          <p:cNvPr id="54295" name="Text Box 23"/>
          <p:cNvSpPr txBox="1">
            <a:spLocks noChangeArrowheads="1"/>
          </p:cNvSpPr>
          <p:nvPr/>
        </p:nvSpPr>
        <p:spPr bwMode="auto">
          <a:xfrm>
            <a:off x="6184900" y="454660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H</a:t>
            </a:r>
          </a:p>
        </p:txBody>
      </p:sp>
      <p:sp>
        <p:nvSpPr>
          <p:cNvPr id="496664" name="Rectangle 24"/>
          <p:cNvSpPr>
            <a:spLocks noChangeArrowheads="1"/>
          </p:cNvSpPr>
          <p:nvPr/>
        </p:nvSpPr>
        <p:spPr bwMode="auto">
          <a:xfrm>
            <a:off x="6145213" y="3314700"/>
            <a:ext cx="1268412" cy="882650"/>
          </a:xfrm>
          <a:prstGeom prst="rect">
            <a:avLst/>
          </a:prstGeom>
          <a:noFill/>
          <a:ln w="38100" algn="ctr">
            <a:solidFill>
              <a:srgbClr val="A50021"/>
            </a:solidFill>
            <a:miter lim="800000"/>
            <a:headEnd/>
            <a:tailEnd/>
          </a:ln>
        </p:spPr>
        <p:txBody>
          <a:bodyPr wrap="none" anchor="ctr"/>
          <a:lstStyle/>
          <a:p>
            <a:pPr algn="ctr"/>
            <a:endParaRPr lang="en-US"/>
          </a:p>
        </p:txBody>
      </p:sp>
      <p:sp>
        <p:nvSpPr>
          <p:cNvPr id="496665" name="Line 25"/>
          <p:cNvSpPr>
            <a:spLocks noChangeShapeType="1"/>
          </p:cNvSpPr>
          <p:nvPr/>
        </p:nvSpPr>
        <p:spPr bwMode="auto">
          <a:xfrm>
            <a:off x="7413625" y="3775075"/>
            <a:ext cx="614363" cy="1588"/>
          </a:xfrm>
          <a:prstGeom prst="line">
            <a:avLst/>
          </a:prstGeom>
          <a:noFill/>
          <a:ln w="38100">
            <a:solidFill>
              <a:srgbClr val="A50021"/>
            </a:solidFill>
            <a:round/>
            <a:headEnd/>
            <a:tailEnd type="triangle" w="med" len="med"/>
          </a:ln>
        </p:spPr>
        <p:txBody>
          <a:bodyPr wrap="none" anchor="ctr"/>
          <a:lstStyle/>
          <a:p>
            <a:endParaRPr lang="en-US"/>
          </a:p>
        </p:txBody>
      </p:sp>
      <p:sp>
        <p:nvSpPr>
          <p:cNvPr id="496666" name="Line 26"/>
          <p:cNvSpPr>
            <a:spLocks noChangeShapeType="1"/>
          </p:cNvSpPr>
          <p:nvPr/>
        </p:nvSpPr>
        <p:spPr bwMode="auto">
          <a:xfrm flipH="1">
            <a:off x="5532438" y="3775075"/>
            <a:ext cx="614362" cy="1588"/>
          </a:xfrm>
          <a:prstGeom prst="line">
            <a:avLst/>
          </a:prstGeom>
          <a:noFill/>
          <a:ln w="38100">
            <a:solidFill>
              <a:srgbClr val="A50021"/>
            </a:solidFill>
            <a:round/>
            <a:headEnd/>
            <a:tailEnd type="triangle" w="med" len="med"/>
          </a:ln>
        </p:spPr>
        <p:txBody>
          <a:bodyPr wrap="none" anchor="ctr"/>
          <a:lstStyle/>
          <a:p>
            <a:endParaRPr lang="en-US"/>
          </a:p>
        </p:txBody>
      </p:sp>
      <p:sp>
        <p:nvSpPr>
          <p:cNvPr id="496667" name="Line 27"/>
          <p:cNvSpPr>
            <a:spLocks noChangeShapeType="1"/>
          </p:cNvSpPr>
          <p:nvPr/>
        </p:nvSpPr>
        <p:spPr bwMode="auto">
          <a:xfrm rot="16200000" flipH="1">
            <a:off x="6489700" y="4503738"/>
            <a:ext cx="614363" cy="1587"/>
          </a:xfrm>
          <a:prstGeom prst="line">
            <a:avLst/>
          </a:prstGeom>
          <a:noFill/>
          <a:ln w="38100">
            <a:solidFill>
              <a:srgbClr val="A50021"/>
            </a:solidFill>
            <a:round/>
            <a:headEnd/>
            <a:tailEnd type="triangle" w="med" len="med"/>
          </a:ln>
        </p:spPr>
        <p:txBody>
          <a:bodyPr wrap="none" anchor="ctr"/>
          <a:lstStyle/>
          <a:p>
            <a:endParaRPr lang="en-US"/>
          </a:p>
        </p:txBody>
      </p:sp>
      <p:sp>
        <p:nvSpPr>
          <p:cNvPr id="496668" name="Line 28"/>
          <p:cNvSpPr>
            <a:spLocks noChangeShapeType="1"/>
          </p:cNvSpPr>
          <p:nvPr/>
        </p:nvSpPr>
        <p:spPr bwMode="auto">
          <a:xfrm rot="5400000" flipH="1" flipV="1">
            <a:off x="6492876" y="3006725"/>
            <a:ext cx="614362" cy="1587"/>
          </a:xfrm>
          <a:prstGeom prst="line">
            <a:avLst/>
          </a:prstGeom>
          <a:noFill/>
          <a:ln w="38100">
            <a:solidFill>
              <a:srgbClr val="A50021"/>
            </a:solidFill>
            <a:round/>
            <a:headEnd/>
            <a:tailEnd type="triangle" w="med" len="med"/>
          </a:ln>
        </p:spPr>
        <p:txBody>
          <a:bodyPr wrap="none" anchor="ctr"/>
          <a:lstStyle/>
          <a:p>
            <a:endParaRPr lang="en-US"/>
          </a:p>
        </p:txBody>
      </p:sp>
      <p:sp>
        <p:nvSpPr>
          <p:cNvPr id="54301" name="AutoShape 29"/>
          <p:cNvSpPr>
            <a:spLocks noChangeArrowheads="1"/>
          </p:cNvSpPr>
          <p:nvPr/>
        </p:nvSpPr>
        <p:spPr bwMode="auto">
          <a:xfrm>
            <a:off x="5532438" y="2700338"/>
            <a:ext cx="2495550" cy="2111375"/>
          </a:xfrm>
          <a:prstGeom prst="roundRect">
            <a:avLst>
              <a:gd name="adj" fmla="val 16667"/>
            </a:avLst>
          </a:prstGeom>
          <a:noFill/>
          <a:ln w="38100" algn="ctr">
            <a:solidFill>
              <a:srgbClr val="A50021"/>
            </a:solidFill>
            <a:round/>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96664"/>
                                        </p:tgtEl>
                                        <p:attrNameLst>
                                          <p:attrName>style.opacity</p:attrName>
                                        </p:attrNameLst>
                                      </p:cBhvr>
                                      <p:to>
                                        <p:strVal val="0.5"/>
                                      </p:to>
                                    </p:set>
                                    <p:animEffect filter="image" prLst="opacity: 0.5">
                                      <p:cBhvr rctx="IE">
                                        <p:cTn id="7" dur="indefinite"/>
                                        <p:tgtEl>
                                          <p:spTgt spid="496664"/>
                                        </p:tgtEl>
                                      </p:cBhvr>
                                    </p:animEffect>
                                  </p:childTnLst>
                                </p:cTn>
                              </p:par>
                              <p:par>
                                <p:cTn id="8" presetID="9" presetClass="emph" presetSubtype="0" grpId="0" nodeType="withEffect">
                                  <p:stCondLst>
                                    <p:cond delay="0"/>
                                  </p:stCondLst>
                                  <p:childTnLst>
                                    <p:set>
                                      <p:cBhvr rctx="PPT">
                                        <p:cTn id="9" dur="indefinite"/>
                                        <p:tgtEl>
                                          <p:spTgt spid="496668"/>
                                        </p:tgtEl>
                                        <p:attrNameLst>
                                          <p:attrName>style.opacity</p:attrName>
                                        </p:attrNameLst>
                                      </p:cBhvr>
                                      <p:to>
                                        <p:strVal val="0.5"/>
                                      </p:to>
                                    </p:set>
                                    <p:animEffect filter="image" prLst="opacity: 0.5">
                                      <p:cBhvr rctx="IE">
                                        <p:cTn id="10" dur="indefinite"/>
                                        <p:tgtEl>
                                          <p:spTgt spid="496668"/>
                                        </p:tgtEl>
                                      </p:cBhvr>
                                    </p:animEffect>
                                  </p:childTnLst>
                                </p:cTn>
                              </p:par>
                              <p:par>
                                <p:cTn id="11" presetID="9" presetClass="emph" presetSubtype="0" grpId="0" nodeType="withEffect">
                                  <p:stCondLst>
                                    <p:cond delay="0"/>
                                  </p:stCondLst>
                                  <p:childTnLst>
                                    <p:set>
                                      <p:cBhvr rctx="PPT">
                                        <p:cTn id="12" dur="indefinite"/>
                                        <p:tgtEl>
                                          <p:spTgt spid="496665"/>
                                        </p:tgtEl>
                                        <p:attrNameLst>
                                          <p:attrName>style.opacity</p:attrName>
                                        </p:attrNameLst>
                                      </p:cBhvr>
                                      <p:to>
                                        <p:strVal val="0.5"/>
                                      </p:to>
                                    </p:set>
                                    <p:animEffect filter="image" prLst="opacity: 0.5">
                                      <p:cBhvr rctx="IE">
                                        <p:cTn id="13" dur="indefinite"/>
                                        <p:tgtEl>
                                          <p:spTgt spid="496665"/>
                                        </p:tgtEl>
                                      </p:cBhvr>
                                    </p:animEffect>
                                  </p:childTnLst>
                                </p:cTn>
                              </p:par>
                              <p:par>
                                <p:cTn id="14" presetID="9" presetClass="emph" presetSubtype="0" grpId="0" nodeType="withEffect">
                                  <p:stCondLst>
                                    <p:cond delay="0"/>
                                  </p:stCondLst>
                                  <p:childTnLst>
                                    <p:set>
                                      <p:cBhvr rctx="PPT">
                                        <p:cTn id="15" dur="indefinite"/>
                                        <p:tgtEl>
                                          <p:spTgt spid="496667"/>
                                        </p:tgtEl>
                                        <p:attrNameLst>
                                          <p:attrName>style.opacity</p:attrName>
                                        </p:attrNameLst>
                                      </p:cBhvr>
                                      <p:to>
                                        <p:strVal val="0.5"/>
                                      </p:to>
                                    </p:set>
                                    <p:animEffect filter="image" prLst="opacity: 0.5">
                                      <p:cBhvr rctx="IE">
                                        <p:cTn id="16" dur="indefinite"/>
                                        <p:tgtEl>
                                          <p:spTgt spid="496667"/>
                                        </p:tgtEl>
                                      </p:cBhvr>
                                    </p:animEffect>
                                  </p:childTnLst>
                                </p:cTn>
                              </p:par>
                              <p:par>
                                <p:cTn id="17" presetID="9" presetClass="emph" presetSubtype="0" grpId="0" nodeType="withEffect">
                                  <p:stCondLst>
                                    <p:cond delay="0"/>
                                  </p:stCondLst>
                                  <p:childTnLst>
                                    <p:set>
                                      <p:cBhvr rctx="PPT">
                                        <p:cTn id="18" dur="indefinite"/>
                                        <p:tgtEl>
                                          <p:spTgt spid="496666"/>
                                        </p:tgtEl>
                                        <p:attrNameLst>
                                          <p:attrName>style.opacity</p:attrName>
                                        </p:attrNameLst>
                                      </p:cBhvr>
                                      <p:to>
                                        <p:strVal val="0.5"/>
                                      </p:to>
                                    </p:set>
                                    <p:animEffect filter="image" prLst="opacity: 0.5">
                                      <p:cBhvr rctx="IE">
                                        <p:cTn id="19" dur="indefinite"/>
                                        <p:tgtEl>
                                          <p:spTgt spid="496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64" grpId="0" animBg="1"/>
      <p:bldP spid="496665" grpId="0" animBg="1"/>
      <p:bldP spid="496666" grpId="0" animBg="1"/>
      <p:bldP spid="496667" grpId="0" animBg="1"/>
      <p:bldP spid="4966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p:cNvSpPr>
            <a:spLocks noGrp="1"/>
          </p:cNvSpPr>
          <p:nvPr>
            <p:ph type="sldNum" sz="quarter" idx="10"/>
          </p:nvPr>
        </p:nvSpPr>
        <p:spPr>
          <a:noFill/>
        </p:spPr>
        <p:txBody>
          <a:bodyPr/>
          <a:lstStyle/>
          <a:p>
            <a:fld id="{0FF0FC79-7E88-48FB-AFCD-03637FB49FCC}" type="slidenum">
              <a:rPr lang="ko-KR" altLang="en-US" smtClean="0">
                <a:ea typeface="굴림"/>
                <a:cs typeface="굴림"/>
              </a:rPr>
              <a:pPr/>
              <a:t>28</a:t>
            </a:fld>
            <a:endParaRPr lang="en-US" altLang="ko-KR" smtClean="0">
              <a:ea typeface="굴림"/>
              <a:cs typeface="굴림"/>
            </a:endParaRPr>
          </a:p>
        </p:txBody>
      </p:sp>
      <p:sp>
        <p:nvSpPr>
          <p:cNvPr id="526338"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55299"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A4E1E4E5-9098-49ED-8177-366726FBE37B}" type="slidenum">
              <a:rPr lang="ko-KR" altLang="en-US" sz="1200" b="1">
                <a:solidFill>
                  <a:srgbClr val="FFCC00"/>
                </a:solidFill>
              </a:rPr>
              <a:pPr algn="r"/>
              <a:t>28</a:t>
            </a:fld>
            <a:endParaRPr lang="en-US" altLang="ko-KR" sz="1200" b="1">
              <a:solidFill>
                <a:srgbClr val="FFCC00"/>
              </a:solidFill>
            </a:endParaRPr>
          </a:p>
        </p:txBody>
      </p:sp>
      <p:pic>
        <p:nvPicPr>
          <p:cNvPr id="55300"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55301"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6339" name="Rectangle 3"/>
          <p:cNvSpPr>
            <a:spLocks noGrp="1" noChangeArrowheads="1"/>
          </p:cNvSpPr>
          <p:nvPr>
            <p:ph type="body" idx="1"/>
          </p:nvPr>
        </p:nvSpPr>
        <p:spPr>
          <a:xfrm>
            <a:off x="461963" y="1201738"/>
            <a:ext cx="8153400" cy="5068887"/>
          </a:xfrm>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Representation of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cs typeface="+mn-cs"/>
              </a:rPr>
              <a:t>Querying Uncertain Data</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Required changes in the query processor</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Range queries</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Aggregate queries</a:t>
            </a:r>
          </a:p>
          <a:p>
            <a:pPr lvl="1" eaLnBrk="1" hangingPunct="1">
              <a:lnSpc>
                <a:spcPct val="90000"/>
              </a:lnSpc>
              <a:buFont typeface="Wingdings" pitchFamily="2" charset="2"/>
              <a:buChar char="n"/>
              <a:defRPr/>
            </a:pPr>
            <a:r>
              <a:rPr lang="en-US" dirty="0">
                <a:solidFill>
                  <a:srgbClr val="6600CC"/>
                </a:solidFill>
              </a:rPr>
              <a:t>Nearest-neighbor queries</a:t>
            </a:r>
          </a:p>
          <a:p>
            <a:pPr eaLnBrk="1" hangingPunct="1">
              <a:lnSpc>
                <a:spcPct val="90000"/>
              </a:lnSpc>
              <a:defRPr/>
            </a:pPr>
            <a:endParaRPr lang="en-US" dirty="0">
              <a:cs typeface="+mn-cs"/>
            </a:endParaRPr>
          </a:p>
          <a:p>
            <a:pPr eaLnBrk="1" hangingPunct="1">
              <a:lnSpc>
                <a:spcPct val="90000"/>
              </a:lnSpc>
              <a:defRPr/>
            </a:pPr>
            <a:r>
              <a:rPr lang="en-US" dirty="0">
                <a:cs typeface="+mn-cs"/>
              </a:rPr>
              <a:t>Summary</a:t>
            </a:r>
          </a:p>
          <a:p>
            <a:pPr eaLnBrk="1" hangingPunct="1">
              <a:lnSpc>
                <a:spcPct val="90000"/>
              </a:lnSpc>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0"/>
          </p:nvPr>
        </p:nvSpPr>
        <p:spPr>
          <a:noFill/>
        </p:spPr>
        <p:txBody>
          <a:bodyPr/>
          <a:lstStyle/>
          <a:p>
            <a:fld id="{E60EE01F-50A4-4A32-A503-1FE3868CB308}" type="slidenum">
              <a:rPr lang="ko-KR" altLang="en-US" smtClean="0">
                <a:ea typeface="굴림"/>
                <a:cs typeface="굴림"/>
              </a:rPr>
              <a:pPr/>
              <a:t>29</a:t>
            </a:fld>
            <a:endParaRPr lang="en-US" altLang="ko-KR" smtClean="0">
              <a:ea typeface="굴림"/>
              <a:cs typeface="굴림"/>
            </a:endParaRPr>
          </a:p>
        </p:txBody>
      </p:sp>
      <p:sp>
        <p:nvSpPr>
          <p:cNvPr id="498690" name="Rectangle 2"/>
          <p:cNvSpPr>
            <a:spLocks noGrp="1" noChangeArrowheads="1"/>
          </p:cNvSpPr>
          <p:nvPr>
            <p:ph type="title"/>
          </p:nvPr>
        </p:nvSpPr>
        <p:spPr>
          <a:xfrm>
            <a:off x="533400" y="125413"/>
            <a:ext cx="7010400" cy="762000"/>
          </a:xfrm>
        </p:spPr>
        <p:txBody>
          <a:bodyPr/>
          <a:lstStyle/>
          <a:p>
            <a:pPr eaLnBrk="1" hangingPunct="1">
              <a:defRPr/>
            </a:pPr>
            <a:r>
              <a:rPr lang="en-US" sz="2800" dirty="0">
                <a:solidFill>
                  <a:srgbClr val="800000"/>
                </a:solidFill>
                <a:cs typeface="+mj-cs"/>
              </a:rPr>
              <a:t>Nearest-Neighbor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a:t>
            </a:r>
          </a:p>
        </p:txBody>
      </p:sp>
      <p:grpSp>
        <p:nvGrpSpPr>
          <p:cNvPr id="56323" name="Group 3"/>
          <p:cNvGrpSpPr>
            <a:grpSpLocks/>
          </p:cNvGrpSpPr>
          <p:nvPr/>
        </p:nvGrpSpPr>
        <p:grpSpPr bwMode="auto">
          <a:xfrm>
            <a:off x="6553200" y="3124200"/>
            <a:ext cx="933450" cy="381000"/>
            <a:chOff x="4128" y="1968"/>
            <a:chExt cx="588" cy="240"/>
          </a:xfrm>
        </p:grpSpPr>
        <p:pic>
          <p:nvPicPr>
            <p:cNvPr id="56354" name="Picture 4"/>
            <p:cNvPicPr>
              <a:picLocks noChangeAspect="1" noChangeArrowheads="1"/>
            </p:cNvPicPr>
            <p:nvPr/>
          </p:nvPicPr>
          <p:blipFill>
            <a:blip r:embed="rId3" cstate="print"/>
            <a:srcRect/>
            <a:stretch>
              <a:fillRect/>
            </a:stretch>
          </p:blipFill>
          <p:spPr bwMode="auto">
            <a:xfrm>
              <a:off x="4560" y="1968"/>
              <a:ext cx="156" cy="240"/>
            </a:xfrm>
            <a:prstGeom prst="rect">
              <a:avLst/>
            </a:prstGeom>
            <a:noFill/>
            <a:ln w="38100" algn="ctr">
              <a:noFill/>
              <a:miter lim="800000"/>
              <a:headEnd/>
              <a:tailEnd/>
            </a:ln>
          </p:spPr>
        </p:pic>
        <p:pic>
          <p:nvPicPr>
            <p:cNvPr id="56355" name="Picture 5"/>
            <p:cNvPicPr>
              <a:picLocks noChangeAspect="1" noChangeArrowheads="1"/>
            </p:cNvPicPr>
            <p:nvPr/>
          </p:nvPicPr>
          <p:blipFill>
            <a:blip r:embed="rId3" cstate="print"/>
            <a:srcRect/>
            <a:stretch>
              <a:fillRect/>
            </a:stretch>
          </p:blipFill>
          <p:spPr bwMode="auto">
            <a:xfrm>
              <a:off x="4128" y="1968"/>
              <a:ext cx="156" cy="240"/>
            </a:xfrm>
            <a:prstGeom prst="rect">
              <a:avLst/>
            </a:prstGeom>
            <a:noFill/>
            <a:ln w="38100" algn="ctr">
              <a:noFill/>
              <a:miter lim="800000"/>
              <a:headEnd/>
              <a:tailEnd/>
            </a:ln>
          </p:spPr>
        </p:pic>
      </p:grpSp>
      <p:grpSp>
        <p:nvGrpSpPr>
          <p:cNvPr id="498694" name="Group 6"/>
          <p:cNvGrpSpPr>
            <a:grpSpLocks/>
          </p:cNvGrpSpPr>
          <p:nvPr/>
        </p:nvGrpSpPr>
        <p:grpSpPr bwMode="auto">
          <a:xfrm>
            <a:off x="5646738" y="1524000"/>
            <a:ext cx="2686050" cy="3124200"/>
            <a:chOff x="3552" y="960"/>
            <a:chExt cx="1692" cy="1968"/>
          </a:xfrm>
        </p:grpSpPr>
        <p:pic>
          <p:nvPicPr>
            <p:cNvPr id="56345" name="Picture 7"/>
            <p:cNvPicPr>
              <a:picLocks noChangeAspect="1" noChangeArrowheads="1"/>
            </p:cNvPicPr>
            <p:nvPr/>
          </p:nvPicPr>
          <p:blipFill>
            <a:blip r:embed="rId3" cstate="print"/>
            <a:srcRect/>
            <a:stretch>
              <a:fillRect/>
            </a:stretch>
          </p:blipFill>
          <p:spPr bwMode="auto">
            <a:xfrm>
              <a:off x="4704" y="1392"/>
              <a:ext cx="156" cy="240"/>
            </a:xfrm>
            <a:prstGeom prst="rect">
              <a:avLst/>
            </a:prstGeom>
            <a:noFill/>
            <a:ln w="38100" algn="ctr">
              <a:noFill/>
              <a:miter lim="800000"/>
              <a:headEnd/>
              <a:tailEnd/>
            </a:ln>
          </p:spPr>
        </p:pic>
        <p:pic>
          <p:nvPicPr>
            <p:cNvPr id="56346" name="Picture 8"/>
            <p:cNvPicPr>
              <a:picLocks noChangeAspect="1" noChangeArrowheads="1"/>
            </p:cNvPicPr>
            <p:nvPr/>
          </p:nvPicPr>
          <p:blipFill>
            <a:blip r:embed="rId3" cstate="print"/>
            <a:srcRect/>
            <a:stretch>
              <a:fillRect/>
            </a:stretch>
          </p:blipFill>
          <p:spPr bwMode="auto">
            <a:xfrm>
              <a:off x="3984" y="1152"/>
              <a:ext cx="156" cy="240"/>
            </a:xfrm>
            <a:prstGeom prst="rect">
              <a:avLst/>
            </a:prstGeom>
            <a:noFill/>
            <a:ln w="38100" algn="ctr">
              <a:noFill/>
              <a:miter lim="800000"/>
              <a:headEnd/>
              <a:tailEnd/>
            </a:ln>
          </p:spPr>
        </p:pic>
        <p:pic>
          <p:nvPicPr>
            <p:cNvPr id="56347" name="Picture 9"/>
            <p:cNvPicPr>
              <a:picLocks noChangeAspect="1" noChangeArrowheads="1"/>
            </p:cNvPicPr>
            <p:nvPr/>
          </p:nvPicPr>
          <p:blipFill>
            <a:blip r:embed="rId3" cstate="print"/>
            <a:srcRect/>
            <a:stretch>
              <a:fillRect/>
            </a:stretch>
          </p:blipFill>
          <p:spPr bwMode="auto">
            <a:xfrm>
              <a:off x="4896" y="1824"/>
              <a:ext cx="156" cy="240"/>
            </a:xfrm>
            <a:prstGeom prst="rect">
              <a:avLst/>
            </a:prstGeom>
            <a:noFill/>
            <a:ln w="38100" algn="ctr">
              <a:noFill/>
              <a:miter lim="800000"/>
              <a:headEnd/>
              <a:tailEnd/>
            </a:ln>
          </p:spPr>
        </p:pic>
        <p:pic>
          <p:nvPicPr>
            <p:cNvPr id="56348" name="Picture 10"/>
            <p:cNvPicPr>
              <a:picLocks noChangeAspect="1" noChangeArrowheads="1"/>
            </p:cNvPicPr>
            <p:nvPr/>
          </p:nvPicPr>
          <p:blipFill>
            <a:blip r:embed="rId3" cstate="print"/>
            <a:srcRect/>
            <a:stretch>
              <a:fillRect/>
            </a:stretch>
          </p:blipFill>
          <p:spPr bwMode="auto">
            <a:xfrm>
              <a:off x="4272" y="2640"/>
              <a:ext cx="156" cy="240"/>
            </a:xfrm>
            <a:prstGeom prst="rect">
              <a:avLst/>
            </a:prstGeom>
            <a:noFill/>
            <a:ln w="38100" algn="ctr">
              <a:noFill/>
              <a:miter lim="800000"/>
              <a:headEnd/>
              <a:tailEnd/>
            </a:ln>
          </p:spPr>
        </p:pic>
        <p:pic>
          <p:nvPicPr>
            <p:cNvPr id="56349" name="Picture 11"/>
            <p:cNvPicPr>
              <a:picLocks noChangeAspect="1" noChangeArrowheads="1"/>
            </p:cNvPicPr>
            <p:nvPr/>
          </p:nvPicPr>
          <p:blipFill>
            <a:blip r:embed="rId3" cstate="print"/>
            <a:srcRect/>
            <a:stretch>
              <a:fillRect/>
            </a:stretch>
          </p:blipFill>
          <p:spPr bwMode="auto">
            <a:xfrm>
              <a:off x="3600" y="960"/>
              <a:ext cx="156" cy="240"/>
            </a:xfrm>
            <a:prstGeom prst="rect">
              <a:avLst/>
            </a:prstGeom>
            <a:noFill/>
            <a:ln w="38100" algn="ctr">
              <a:noFill/>
              <a:miter lim="800000"/>
              <a:headEnd/>
              <a:tailEnd/>
            </a:ln>
          </p:spPr>
        </p:pic>
        <p:pic>
          <p:nvPicPr>
            <p:cNvPr id="56350" name="Picture 12"/>
            <p:cNvPicPr>
              <a:picLocks noChangeAspect="1" noChangeArrowheads="1"/>
            </p:cNvPicPr>
            <p:nvPr/>
          </p:nvPicPr>
          <p:blipFill>
            <a:blip r:embed="rId3" cstate="print"/>
            <a:srcRect/>
            <a:stretch>
              <a:fillRect/>
            </a:stretch>
          </p:blipFill>
          <p:spPr bwMode="auto">
            <a:xfrm>
              <a:off x="4656" y="2688"/>
              <a:ext cx="156" cy="240"/>
            </a:xfrm>
            <a:prstGeom prst="rect">
              <a:avLst/>
            </a:prstGeom>
            <a:noFill/>
            <a:ln w="38100" algn="ctr">
              <a:noFill/>
              <a:miter lim="800000"/>
              <a:headEnd/>
              <a:tailEnd/>
            </a:ln>
          </p:spPr>
        </p:pic>
        <p:pic>
          <p:nvPicPr>
            <p:cNvPr id="56351" name="Picture 13"/>
            <p:cNvPicPr>
              <a:picLocks noChangeAspect="1" noChangeArrowheads="1"/>
            </p:cNvPicPr>
            <p:nvPr/>
          </p:nvPicPr>
          <p:blipFill>
            <a:blip r:embed="rId3" cstate="print"/>
            <a:srcRect/>
            <a:stretch>
              <a:fillRect/>
            </a:stretch>
          </p:blipFill>
          <p:spPr bwMode="auto">
            <a:xfrm>
              <a:off x="3552" y="2448"/>
              <a:ext cx="156" cy="240"/>
            </a:xfrm>
            <a:prstGeom prst="rect">
              <a:avLst/>
            </a:prstGeom>
            <a:noFill/>
            <a:ln w="38100" algn="ctr">
              <a:noFill/>
              <a:miter lim="800000"/>
              <a:headEnd/>
              <a:tailEnd/>
            </a:ln>
          </p:spPr>
        </p:pic>
        <p:pic>
          <p:nvPicPr>
            <p:cNvPr id="56352" name="Picture 14"/>
            <p:cNvPicPr>
              <a:picLocks noChangeAspect="1" noChangeArrowheads="1"/>
            </p:cNvPicPr>
            <p:nvPr/>
          </p:nvPicPr>
          <p:blipFill>
            <a:blip r:embed="rId3" cstate="print"/>
            <a:srcRect/>
            <a:stretch>
              <a:fillRect/>
            </a:stretch>
          </p:blipFill>
          <p:spPr bwMode="auto">
            <a:xfrm>
              <a:off x="5088" y="1440"/>
              <a:ext cx="156" cy="240"/>
            </a:xfrm>
            <a:prstGeom prst="rect">
              <a:avLst/>
            </a:prstGeom>
            <a:noFill/>
            <a:ln w="38100" algn="ctr">
              <a:noFill/>
              <a:miter lim="800000"/>
              <a:headEnd/>
              <a:tailEnd/>
            </a:ln>
          </p:spPr>
        </p:pic>
        <p:pic>
          <p:nvPicPr>
            <p:cNvPr id="56353" name="Picture 15"/>
            <p:cNvPicPr>
              <a:picLocks noChangeAspect="1" noChangeArrowheads="1"/>
            </p:cNvPicPr>
            <p:nvPr/>
          </p:nvPicPr>
          <p:blipFill>
            <a:blip r:embed="rId3" cstate="print"/>
            <a:srcRect/>
            <a:stretch>
              <a:fillRect/>
            </a:stretch>
          </p:blipFill>
          <p:spPr bwMode="auto">
            <a:xfrm>
              <a:off x="4464" y="1152"/>
              <a:ext cx="156" cy="240"/>
            </a:xfrm>
            <a:prstGeom prst="rect">
              <a:avLst/>
            </a:prstGeom>
            <a:noFill/>
            <a:ln w="38100" algn="ctr">
              <a:noFill/>
              <a:miter lim="800000"/>
              <a:headEnd/>
              <a:tailEnd/>
            </a:ln>
          </p:spPr>
        </p:pic>
      </p:grpSp>
      <p:grpSp>
        <p:nvGrpSpPr>
          <p:cNvPr id="56325" name="Group 16"/>
          <p:cNvGrpSpPr>
            <a:grpSpLocks/>
          </p:cNvGrpSpPr>
          <p:nvPr/>
        </p:nvGrpSpPr>
        <p:grpSpPr bwMode="auto">
          <a:xfrm>
            <a:off x="5619750" y="2286000"/>
            <a:ext cx="2247900" cy="1828800"/>
            <a:chOff x="3540" y="1440"/>
            <a:chExt cx="1416" cy="1152"/>
          </a:xfrm>
        </p:grpSpPr>
        <p:pic>
          <p:nvPicPr>
            <p:cNvPr id="56339" name="Picture 17"/>
            <p:cNvPicPr>
              <a:picLocks noChangeAspect="1" noChangeArrowheads="1"/>
            </p:cNvPicPr>
            <p:nvPr/>
          </p:nvPicPr>
          <p:blipFill>
            <a:blip r:embed="rId3" cstate="print"/>
            <a:srcRect/>
            <a:stretch>
              <a:fillRect/>
            </a:stretch>
          </p:blipFill>
          <p:spPr bwMode="auto">
            <a:xfrm>
              <a:off x="4272" y="1536"/>
              <a:ext cx="156" cy="240"/>
            </a:xfrm>
            <a:prstGeom prst="rect">
              <a:avLst/>
            </a:prstGeom>
            <a:noFill/>
            <a:ln w="38100" algn="ctr">
              <a:noFill/>
              <a:miter lim="800000"/>
              <a:headEnd/>
              <a:tailEnd/>
            </a:ln>
          </p:spPr>
        </p:pic>
        <p:pic>
          <p:nvPicPr>
            <p:cNvPr id="56340" name="Picture 18"/>
            <p:cNvPicPr>
              <a:picLocks noChangeAspect="1" noChangeArrowheads="1"/>
            </p:cNvPicPr>
            <p:nvPr/>
          </p:nvPicPr>
          <p:blipFill>
            <a:blip r:embed="rId3" cstate="print"/>
            <a:srcRect/>
            <a:stretch>
              <a:fillRect/>
            </a:stretch>
          </p:blipFill>
          <p:spPr bwMode="auto">
            <a:xfrm>
              <a:off x="3840" y="2352"/>
              <a:ext cx="156" cy="240"/>
            </a:xfrm>
            <a:prstGeom prst="rect">
              <a:avLst/>
            </a:prstGeom>
            <a:noFill/>
            <a:ln w="38100" algn="ctr">
              <a:noFill/>
              <a:miter lim="800000"/>
              <a:headEnd/>
              <a:tailEnd/>
            </a:ln>
          </p:spPr>
        </p:pic>
        <p:pic>
          <p:nvPicPr>
            <p:cNvPr id="56341" name="Picture 19"/>
            <p:cNvPicPr>
              <a:picLocks noChangeAspect="1" noChangeArrowheads="1"/>
            </p:cNvPicPr>
            <p:nvPr/>
          </p:nvPicPr>
          <p:blipFill>
            <a:blip r:embed="rId3" cstate="print"/>
            <a:srcRect/>
            <a:stretch>
              <a:fillRect/>
            </a:stretch>
          </p:blipFill>
          <p:spPr bwMode="auto">
            <a:xfrm>
              <a:off x="3540" y="2064"/>
              <a:ext cx="156" cy="240"/>
            </a:xfrm>
            <a:prstGeom prst="rect">
              <a:avLst/>
            </a:prstGeom>
            <a:noFill/>
            <a:ln w="38100" algn="ctr">
              <a:noFill/>
              <a:miter lim="800000"/>
              <a:headEnd/>
              <a:tailEnd/>
            </a:ln>
          </p:spPr>
        </p:pic>
        <p:pic>
          <p:nvPicPr>
            <p:cNvPr id="56342" name="Picture 20"/>
            <p:cNvPicPr>
              <a:picLocks noChangeAspect="1" noChangeArrowheads="1"/>
            </p:cNvPicPr>
            <p:nvPr/>
          </p:nvPicPr>
          <p:blipFill>
            <a:blip r:embed="rId3" cstate="print"/>
            <a:srcRect/>
            <a:stretch>
              <a:fillRect/>
            </a:stretch>
          </p:blipFill>
          <p:spPr bwMode="auto">
            <a:xfrm>
              <a:off x="4800" y="2256"/>
              <a:ext cx="156" cy="240"/>
            </a:xfrm>
            <a:prstGeom prst="rect">
              <a:avLst/>
            </a:prstGeom>
            <a:noFill/>
            <a:ln w="38100" algn="ctr">
              <a:noFill/>
              <a:miter lim="800000"/>
              <a:headEnd/>
              <a:tailEnd/>
            </a:ln>
          </p:spPr>
        </p:pic>
        <p:pic>
          <p:nvPicPr>
            <p:cNvPr id="56343" name="Picture 21"/>
            <p:cNvPicPr>
              <a:picLocks noChangeAspect="1" noChangeArrowheads="1"/>
            </p:cNvPicPr>
            <p:nvPr/>
          </p:nvPicPr>
          <p:blipFill>
            <a:blip r:embed="rId3" cstate="print"/>
            <a:srcRect/>
            <a:stretch>
              <a:fillRect/>
            </a:stretch>
          </p:blipFill>
          <p:spPr bwMode="auto">
            <a:xfrm>
              <a:off x="3600" y="1440"/>
              <a:ext cx="156" cy="240"/>
            </a:xfrm>
            <a:prstGeom prst="rect">
              <a:avLst/>
            </a:prstGeom>
            <a:noFill/>
            <a:ln w="38100" algn="ctr">
              <a:noFill/>
              <a:miter lim="800000"/>
              <a:headEnd/>
              <a:tailEnd/>
            </a:ln>
          </p:spPr>
        </p:pic>
        <p:sp>
          <p:nvSpPr>
            <p:cNvPr id="56344" name="Rectangle 22"/>
            <p:cNvSpPr>
              <a:spLocks noChangeArrowheads="1"/>
            </p:cNvSpPr>
            <p:nvPr/>
          </p:nvSpPr>
          <p:spPr bwMode="auto">
            <a:xfrm>
              <a:off x="3936" y="1824"/>
              <a:ext cx="768" cy="48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grpSp>
      <p:grpSp>
        <p:nvGrpSpPr>
          <p:cNvPr id="56326" name="Group 23"/>
          <p:cNvGrpSpPr>
            <a:grpSpLocks/>
          </p:cNvGrpSpPr>
          <p:nvPr/>
        </p:nvGrpSpPr>
        <p:grpSpPr bwMode="auto">
          <a:xfrm>
            <a:off x="5257800" y="1524000"/>
            <a:ext cx="3429000" cy="4191000"/>
            <a:chOff x="3312" y="960"/>
            <a:chExt cx="2160" cy="2640"/>
          </a:xfrm>
        </p:grpSpPr>
        <p:grpSp>
          <p:nvGrpSpPr>
            <p:cNvPr id="56335" name="Group 24"/>
            <p:cNvGrpSpPr>
              <a:grpSpLocks/>
            </p:cNvGrpSpPr>
            <p:nvPr/>
          </p:nvGrpSpPr>
          <p:grpSpPr bwMode="auto">
            <a:xfrm>
              <a:off x="3312" y="960"/>
              <a:ext cx="2160" cy="2160"/>
              <a:chOff x="3168" y="1152"/>
              <a:chExt cx="2160" cy="2160"/>
            </a:xfrm>
          </p:grpSpPr>
          <p:sp>
            <p:nvSpPr>
              <p:cNvPr id="56337" name="Line 25"/>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56338" name="Line 26"/>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56336" name="Text Box 27"/>
            <p:cNvSpPr txBox="1">
              <a:spLocks noChangeArrowheads="1"/>
            </p:cNvSpPr>
            <p:nvPr/>
          </p:nvSpPr>
          <p:spPr bwMode="auto">
            <a:xfrm>
              <a:off x="3408" y="3312"/>
              <a:ext cx="1920" cy="288"/>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NN query</a:t>
              </a:r>
            </a:p>
          </p:txBody>
        </p:sp>
      </p:grpSp>
      <p:sp>
        <p:nvSpPr>
          <p:cNvPr id="498716" name="Oval 28"/>
          <p:cNvSpPr>
            <a:spLocks noChangeArrowheads="1"/>
          </p:cNvSpPr>
          <p:nvPr/>
        </p:nvSpPr>
        <p:spPr bwMode="auto">
          <a:xfrm>
            <a:off x="5715000" y="2241550"/>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17" name="Oval 29"/>
          <p:cNvSpPr>
            <a:spLocks noChangeArrowheads="1"/>
          </p:cNvSpPr>
          <p:nvPr/>
        </p:nvSpPr>
        <p:spPr bwMode="auto">
          <a:xfrm>
            <a:off x="6764338" y="2395538"/>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18" name="Oval 30"/>
          <p:cNvSpPr>
            <a:spLocks noChangeArrowheads="1"/>
          </p:cNvSpPr>
          <p:nvPr/>
        </p:nvSpPr>
        <p:spPr bwMode="auto">
          <a:xfrm>
            <a:off x="7224713" y="3087688"/>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19" name="Oval 31"/>
          <p:cNvSpPr>
            <a:spLocks noChangeArrowheads="1"/>
          </p:cNvSpPr>
          <p:nvPr/>
        </p:nvSpPr>
        <p:spPr bwMode="auto">
          <a:xfrm>
            <a:off x="6572250" y="3087688"/>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20" name="Oval 32"/>
          <p:cNvSpPr>
            <a:spLocks noChangeArrowheads="1"/>
          </p:cNvSpPr>
          <p:nvPr/>
        </p:nvSpPr>
        <p:spPr bwMode="auto">
          <a:xfrm>
            <a:off x="5608638" y="3240088"/>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21" name="Oval 33"/>
          <p:cNvSpPr>
            <a:spLocks noChangeArrowheads="1"/>
          </p:cNvSpPr>
          <p:nvPr/>
        </p:nvSpPr>
        <p:spPr bwMode="auto">
          <a:xfrm>
            <a:off x="6072188" y="3697288"/>
            <a:ext cx="304800" cy="457200"/>
          </a:xfrm>
          <a:prstGeom prst="ellipse">
            <a:avLst/>
          </a:prstGeom>
          <a:noFill/>
          <a:ln w="38100" algn="ctr">
            <a:solidFill>
              <a:srgbClr val="FF9900"/>
            </a:solidFill>
            <a:round/>
            <a:headEnd/>
            <a:tailEnd/>
          </a:ln>
        </p:spPr>
        <p:txBody>
          <a:bodyPr wrap="none" anchor="ctr"/>
          <a:lstStyle/>
          <a:p>
            <a:pPr algn="ctr"/>
            <a:endParaRPr lang="en-US"/>
          </a:p>
        </p:txBody>
      </p:sp>
      <p:sp>
        <p:nvSpPr>
          <p:cNvPr id="498722" name="Rectangle 34"/>
          <p:cNvSpPr>
            <a:spLocks noChangeArrowheads="1"/>
          </p:cNvSpPr>
          <p:nvPr/>
        </p:nvSpPr>
        <p:spPr bwMode="auto">
          <a:xfrm>
            <a:off x="7605713" y="3544888"/>
            <a:ext cx="346075" cy="574675"/>
          </a:xfrm>
          <a:prstGeom prst="rect">
            <a:avLst/>
          </a:prstGeom>
          <a:solidFill>
            <a:schemeClr val="bg1"/>
          </a:solidFill>
          <a:ln w="38100" algn="ctr">
            <a:noFill/>
            <a:miter lim="800000"/>
            <a:headEnd/>
            <a:tailEnd/>
          </a:ln>
        </p:spPr>
        <p:txBody>
          <a:bodyPr wrap="none" anchor="ctr"/>
          <a:lstStyle/>
          <a:p>
            <a:pPr algn="ctr"/>
            <a:endParaRPr lang="en-US"/>
          </a:p>
        </p:txBody>
      </p:sp>
      <p:sp>
        <p:nvSpPr>
          <p:cNvPr id="56334" name="Rectangle 35"/>
          <p:cNvSpPr>
            <a:spLocks noGrp="1" noChangeArrowheads="1"/>
          </p:cNvSpPr>
          <p:nvPr>
            <p:ph type="body" idx="1"/>
          </p:nvPr>
        </p:nvSpPr>
        <p:spPr>
          <a:xfrm>
            <a:off x="266700" y="2247900"/>
            <a:ext cx="4876800" cy="3117850"/>
          </a:xfrm>
        </p:spPr>
        <p:txBody>
          <a:bodyPr/>
          <a:lstStyle/>
          <a:p>
            <a:pPr eaLnBrk="1" hangingPunct="1"/>
            <a:r>
              <a:rPr lang="en-US" b="0" dirty="0" smtClean="0"/>
              <a:t>Example: Find my nearest gas station given that I am somewhere in the cloaked spatial region</a:t>
            </a:r>
          </a:p>
          <a:p>
            <a:pPr eaLnBrk="1" hangingPunct="1"/>
            <a:endParaRPr lang="en-US" b="0" dirty="0" smtClean="0"/>
          </a:p>
          <a:p>
            <a:pPr eaLnBrk="1" hangingPunct="1"/>
            <a:r>
              <a:rPr lang="en-US" b="0" dirty="0" smtClean="0"/>
              <a:t>The basic idea is to find all candidate answers</a:t>
            </a:r>
          </a:p>
          <a:p>
            <a:pPr eaLnBrk="1" hangingPunct="1"/>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8716"/>
                                        </p:tgtEl>
                                        <p:attrNameLst>
                                          <p:attrName>style.visibility</p:attrName>
                                        </p:attrNameLst>
                                      </p:cBhvr>
                                      <p:to>
                                        <p:strVal val="visible"/>
                                      </p:to>
                                    </p:set>
                                    <p:animEffect transition="in" filter="wipe(down)">
                                      <p:cBhvr>
                                        <p:cTn id="7" dur="500"/>
                                        <p:tgtEl>
                                          <p:spTgt spid="4987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8720"/>
                                        </p:tgtEl>
                                        <p:attrNameLst>
                                          <p:attrName>style.visibility</p:attrName>
                                        </p:attrNameLst>
                                      </p:cBhvr>
                                      <p:to>
                                        <p:strVal val="visible"/>
                                      </p:to>
                                    </p:set>
                                    <p:animEffect transition="in" filter="wipe(down)">
                                      <p:cBhvr>
                                        <p:cTn id="10" dur="500"/>
                                        <p:tgtEl>
                                          <p:spTgt spid="4987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98717"/>
                                        </p:tgtEl>
                                        <p:attrNameLst>
                                          <p:attrName>style.visibility</p:attrName>
                                        </p:attrNameLst>
                                      </p:cBhvr>
                                      <p:to>
                                        <p:strVal val="visible"/>
                                      </p:to>
                                    </p:set>
                                    <p:animEffect transition="in" filter="wipe(down)">
                                      <p:cBhvr>
                                        <p:cTn id="13" dur="500"/>
                                        <p:tgtEl>
                                          <p:spTgt spid="4987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98719"/>
                                        </p:tgtEl>
                                        <p:attrNameLst>
                                          <p:attrName>style.visibility</p:attrName>
                                        </p:attrNameLst>
                                      </p:cBhvr>
                                      <p:to>
                                        <p:strVal val="visible"/>
                                      </p:to>
                                    </p:set>
                                    <p:animEffect transition="in" filter="wipe(down)">
                                      <p:cBhvr>
                                        <p:cTn id="16" dur="500"/>
                                        <p:tgtEl>
                                          <p:spTgt spid="4987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8718"/>
                                        </p:tgtEl>
                                        <p:attrNameLst>
                                          <p:attrName>style.visibility</p:attrName>
                                        </p:attrNameLst>
                                      </p:cBhvr>
                                      <p:to>
                                        <p:strVal val="visible"/>
                                      </p:to>
                                    </p:set>
                                    <p:animEffect transition="in" filter="wipe(down)">
                                      <p:cBhvr>
                                        <p:cTn id="19" dur="500"/>
                                        <p:tgtEl>
                                          <p:spTgt spid="4987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8721"/>
                                        </p:tgtEl>
                                        <p:attrNameLst>
                                          <p:attrName>style.visibility</p:attrName>
                                        </p:attrNameLst>
                                      </p:cBhvr>
                                      <p:to>
                                        <p:strVal val="visible"/>
                                      </p:to>
                                    </p:set>
                                    <p:animEffect transition="in" filter="wipe(down)">
                                      <p:cBhvr>
                                        <p:cTn id="22" dur="500"/>
                                        <p:tgtEl>
                                          <p:spTgt spid="4987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869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98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16" grpId="0" animBg="1"/>
      <p:bldP spid="498717" grpId="0" animBg="1"/>
      <p:bldP spid="498718" grpId="0" animBg="1"/>
      <p:bldP spid="498719" grpId="0" animBg="1"/>
      <p:bldP spid="498720" grpId="0" animBg="1"/>
      <p:bldP spid="498721" grpId="0" animBg="1"/>
      <p:bldP spid="4987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0"/>
          </p:nvPr>
        </p:nvSpPr>
        <p:spPr>
          <a:noFill/>
        </p:spPr>
        <p:txBody>
          <a:bodyPr/>
          <a:lstStyle/>
          <a:p>
            <a:fld id="{8BCA04B0-1377-4739-A170-DAE70A796E42}" type="slidenum">
              <a:rPr lang="ko-KR" altLang="en-US" smtClean="0">
                <a:ea typeface="굴림"/>
                <a:cs typeface="굴림"/>
              </a:rPr>
              <a:pPr/>
              <a:t>3</a:t>
            </a:fld>
            <a:endParaRPr lang="en-US" altLang="ko-KR" smtClean="0">
              <a:ea typeface="굴림"/>
              <a:cs typeface="굴림"/>
            </a:endParaRPr>
          </a:p>
        </p:txBody>
      </p:sp>
      <p:sp>
        <p:nvSpPr>
          <p:cNvPr id="455682" name="Rectangle 2"/>
          <p:cNvSpPr>
            <a:spLocks noGrp="1" noChangeArrowheads="1"/>
          </p:cNvSpPr>
          <p:nvPr>
            <p:ph type="title"/>
          </p:nvPr>
        </p:nvSpPr>
        <p:spPr/>
        <p:txBody>
          <a:bodyPr/>
          <a:lstStyle/>
          <a:p>
            <a:pPr eaLnBrk="1" hangingPunct="1">
              <a:defRPr/>
            </a:pPr>
            <a:r>
              <a:rPr lang="en-US" dirty="0">
                <a:solidFill>
                  <a:srgbClr val="800000"/>
                </a:solidFill>
                <a:cs typeface="+mj-cs"/>
              </a:rPr>
              <a:t>Certain Data: The Good Days</a:t>
            </a:r>
          </a:p>
        </p:txBody>
      </p:sp>
      <p:sp>
        <p:nvSpPr>
          <p:cNvPr id="455683" name="Rectangle 3"/>
          <p:cNvSpPr>
            <a:spLocks noGrp="1" noChangeArrowheads="1"/>
          </p:cNvSpPr>
          <p:nvPr>
            <p:ph type="body" idx="1"/>
          </p:nvPr>
        </p:nvSpPr>
        <p:spPr/>
        <p:txBody>
          <a:bodyPr/>
          <a:lstStyle/>
          <a:p>
            <a:pPr eaLnBrk="1" hangingPunct="1"/>
            <a:r>
              <a:rPr lang="en-US" dirty="0" smtClean="0"/>
              <a:t>You trust whatever stored in a database</a:t>
            </a:r>
          </a:p>
          <a:p>
            <a:pPr lvl="1" eaLnBrk="1" hangingPunct="1">
              <a:buFont typeface="Wingdings" pitchFamily="2" charset="2"/>
              <a:buChar char="n"/>
            </a:pPr>
            <a:r>
              <a:rPr lang="en-US" dirty="0" smtClean="0"/>
              <a:t>Employee salary</a:t>
            </a:r>
          </a:p>
          <a:p>
            <a:pPr lvl="1" eaLnBrk="1" hangingPunct="1">
              <a:buFont typeface="Wingdings" pitchFamily="2" charset="2"/>
              <a:buChar char="n"/>
            </a:pPr>
            <a:r>
              <a:rPr lang="en-US" dirty="0" smtClean="0"/>
              <a:t>Banking information</a:t>
            </a:r>
          </a:p>
          <a:p>
            <a:pPr lvl="1" eaLnBrk="1" hangingPunct="1">
              <a:buFont typeface="Wingdings" pitchFamily="2" charset="2"/>
              <a:buChar char="n"/>
            </a:pPr>
            <a:r>
              <a:rPr lang="en-US" dirty="0" smtClean="0"/>
              <a:t>Flight reservation</a:t>
            </a:r>
          </a:p>
          <a:p>
            <a:pPr lvl="1" eaLnBrk="1" hangingPunct="1">
              <a:buFont typeface="Wingdings" pitchFamily="2" charset="2"/>
              <a:buChar char="n"/>
            </a:pPr>
            <a:endParaRPr lang="en-US" dirty="0" smtClean="0"/>
          </a:p>
          <a:p>
            <a:pPr eaLnBrk="1" hangingPunct="1"/>
            <a:r>
              <a:rPr lang="en-US" dirty="0" smtClean="0"/>
              <a:t>Fuzzy information..!!</a:t>
            </a:r>
          </a:p>
          <a:p>
            <a:pPr lvl="1" eaLnBrk="1" hangingPunct="1">
              <a:buFont typeface="Wingdings" pitchFamily="2" charset="2"/>
              <a:buChar char="n"/>
            </a:pPr>
            <a:r>
              <a:rPr lang="en-US" dirty="0" smtClean="0"/>
              <a:t>Yes. It was there</a:t>
            </a:r>
          </a:p>
          <a:p>
            <a:pPr lvl="1" eaLnBrk="1" hangingPunct="1">
              <a:buFont typeface="Wingdings" pitchFamily="2" charset="2"/>
              <a:buChar char="n"/>
            </a:pPr>
            <a:r>
              <a:rPr lang="en-US" dirty="0" smtClean="0"/>
              <a:t>But not in a database</a:t>
            </a:r>
          </a:p>
          <a:p>
            <a:pPr lvl="1" eaLnBrk="1" hangingPunct="1">
              <a:buFont typeface="Wingdings" pitchFamily="2" charset="2"/>
              <a:buChar char="n"/>
            </a:pPr>
            <a:endParaRPr lang="en-US" dirty="0" smtClean="0"/>
          </a:p>
          <a:p>
            <a:pPr eaLnBrk="1" hangingPunct="1"/>
            <a:r>
              <a:rPr lang="en-US" dirty="0" smtClean="0"/>
              <a:t>Data uncertainty</a:t>
            </a:r>
          </a:p>
          <a:p>
            <a:pPr lvl="1" eaLnBrk="1" hangingPunct="1">
              <a:buFont typeface="Wingdings" pitchFamily="2" charset="2"/>
              <a:buChar char="n"/>
            </a:pPr>
            <a:r>
              <a:rPr lang="en-US" dirty="0" smtClean="0"/>
              <a:t>The scale of uncertain data was not to the extent that needs data management techniques</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6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568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568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68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5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p:cNvSpPr>
            <a:spLocks noGrp="1"/>
          </p:cNvSpPr>
          <p:nvPr>
            <p:ph type="sldNum" sz="quarter" idx="10"/>
          </p:nvPr>
        </p:nvSpPr>
        <p:spPr>
          <a:noFill/>
        </p:spPr>
        <p:txBody>
          <a:bodyPr/>
          <a:lstStyle/>
          <a:p>
            <a:fld id="{FE0483BD-868E-48EC-BA18-D12746FA00FB}" type="slidenum">
              <a:rPr lang="ko-KR" altLang="en-US" smtClean="0">
                <a:ea typeface="굴림"/>
                <a:cs typeface="굴림"/>
              </a:rPr>
              <a:pPr/>
              <a:t>30</a:t>
            </a:fld>
            <a:endParaRPr lang="en-US" altLang="ko-KR" smtClean="0">
              <a:ea typeface="굴림"/>
              <a:cs typeface="굴림"/>
            </a:endParaRPr>
          </a:p>
        </p:txBody>
      </p:sp>
      <p:sp>
        <p:nvSpPr>
          <p:cNvPr id="57346" name="Rectangle 2"/>
          <p:cNvSpPr>
            <a:spLocks noChangeArrowheads="1"/>
          </p:cNvSpPr>
          <p:nvPr/>
        </p:nvSpPr>
        <p:spPr bwMode="auto">
          <a:xfrm>
            <a:off x="6523038" y="3613150"/>
            <a:ext cx="1219200" cy="762000"/>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499715" name="Rectangle 3"/>
          <p:cNvSpPr>
            <a:spLocks noGrp="1" noChangeArrowheads="1"/>
          </p:cNvSpPr>
          <p:nvPr>
            <p:ph type="title"/>
          </p:nvPr>
        </p:nvSpPr>
        <p:spPr>
          <a:xfrm>
            <a:off x="190500" y="57150"/>
            <a:ext cx="7620000" cy="923925"/>
          </a:xfrm>
        </p:spPr>
        <p:txBody>
          <a:bodyPr/>
          <a:lstStyle/>
          <a:p>
            <a:pPr eaLnBrk="1" hangingPunct="1">
              <a:defRPr/>
            </a:pPr>
            <a:r>
              <a:rPr lang="en-US" sz="2800" dirty="0">
                <a:solidFill>
                  <a:srgbClr val="800000"/>
                </a:solidFill>
                <a:cs typeface="+mj-cs"/>
              </a:rPr>
              <a:t>Nearest-Neighbor 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Optimal Answer</a:t>
            </a:r>
          </a:p>
        </p:txBody>
      </p:sp>
      <p:grpSp>
        <p:nvGrpSpPr>
          <p:cNvPr id="57348" name="Group 4"/>
          <p:cNvGrpSpPr>
            <a:grpSpLocks/>
          </p:cNvGrpSpPr>
          <p:nvPr/>
        </p:nvGrpSpPr>
        <p:grpSpPr bwMode="auto">
          <a:xfrm>
            <a:off x="6823075" y="3841750"/>
            <a:ext cx="933450" cy="381000"/>
            <a:chOff x="4128" y="1968"/>
            <a:chExt cx="588" cy="240"/>
          </a:xfrm>
        </p:grpSpPr>
        <p:pic>
          <p:nvPicPr>
            <p:cNvPr id="57373" name="Picture 5"/>
            <p:cNvPicPr>
              <a:picLocks noChangeAspect="1" noChangeArrowheads="1"/>
            </p:cNvPicPr>
            <p:nvPr/>
          </p:nvPicPr>
          <p:blipFill>
            <a:blip r:embed="rId3" cstate="print"/>
            <a:srcRect/>
            <a:stretch>
              <a:fillRect/>
            </a:stretch>
          </p:blipFill>
          <p:spPr bwMode="auto">
            <a:xfrm>
              <a:off x="4560" y="1968"/>
              <a:ext cx="156" cy="240"/>
            </a:xfrm>
            <a:prstGeom prst="rect">
              <a:avLst/>
            </a:prstGeom>
            <a:noFill/>
            <a:ln w="38100" algn="ctr">
              <a:noFill/>
              <a:miter lim="800000"/>
              <a:headEnd/>
              <a:tailEnd/>
            </a:ln>
          </p:spPr>
        </p:pic>
        <p:pic>
          <p:nvPicPr>
            <p:cNvPr id="57374" name="Picture 6"/>
            <p:cNvPicPr>
              <a:picLocks noChangeAspect="1" noChangeArrowheads="1"/>
            </p:cNvPicPr>
            <p:nvPr/>
          </p:nvPicPr>
          <p:blipFill>
            <a:blip r:embed="rId3" cstate="print"/>
            <a:srcRect/>
            <a:stretch>
              <a:fillRect/>
            </a:stretch>
          </p:blipFill>
          <p:spPr bwMode="auto">
            <a:xfrm>
              <a:off x="4128" y="1968"/>
              <a:ext cx="156" cy="240"/>
            </a:xfrm>
            <a:prstGeom prst="rect">
              <a:avLst/>
            </a:prstGeom>
            <a:noFill/>
            <a:ln w="38100" algn="ctr">
              <a:noFill/>
              <a:miter lim="800000"/>
              <a:headEnd/>
              <a:tailEnd/>
            </a:ln>
          </p:spPr>
        </p:pic>
      </p:grpSp>
      <p:pic>
        <p:nvPicPr>
          <p:cNvPr id="57349" name="Picture 7"/>
          <p:cNvPicPr>
            <a:picLocks noChangeAspect="1" noChangeArrowheads="1"/>
          </p:cNvPicPr>
          <p:nvPr/>
        </p:nvPicPr>
        <p:blipFill>
          <a:blip r:embed="rId3" cstate="print"/>
          <a:srcRect/>
          <a:stretch>
            <a:fillRect/>
          </a:stretch>
        </p:blipFill>
        <p:spPr bwMode="auto">
          <a:xfrm>
            <a:off x="7745413" y="2927350"/>
            <a:ext cx="247650" cy="381000"/>
          </a:xfrm>
          <a:prstGeom prst="rect">
            <a:avLst/>
          </a:prstGeom>
          <a:noFill/>
          <a:ln w="38100" algn="ctr">
            <a:noFill/>
            <a:miter lim="800000"/>
            <a:headEnd/>
            <a:tailEnd/>
          </a:ln>
        </p:spPr>
      </p:pic>
      <p:pic>
        <p:nvPicPr>
          <p:cNvPr id="57350" name="Picture 8"/>
          <p:cNvPicPr>
            <a:picLocks noChangeAspect="1" noChangeArrowheads="1"/>
          </p:cNvPicPr>
          <p:nvPr/>
        </p:nvPicPr>
        <p:blipFill>
          <a:blip r:embed="rId3" cstate="print"/>
          <a:srcRect/>
          <a:stretch>
            <a:fillRect/>
          </a:stretch>
        </p:blipFill>
        <p:spPr bwMode="auto">
          <a:xfrm>
            <a:off x="6602413" y="2546350"/>
            <a:ext cx="247650" cy="381000"/>
          </a:xfrm>
          <a:prstGeom prst="rect">
            <a:avLst/>
          </a:prstGeom>
          <a:noFill/>
          <a:ln w="38100" algn="ctr">
            <a:noFill/>
            <a:miter lim="800000"/>
            <a:headEnd/>
            <a:tailEnd/>
          </a:ln>
        </p:spPr>
      </p:pic>
      <p:pic>
        <p:nvPicPr>
          <p:cNvPr id="57351" name="Picture 9"/>
          <p:cNvPicPr>
            <a:picLocks noChangeAspect="1" noChangeArrowheads="1"/>
          </p:cNvPicPr>
          <p:nvPr/>
        </p:nvPicPr>
        <p:blipFill>
          <a:blip r:embed="rId3" cstate="print"/>
          <a:srcRect/>
          <a:stretch>
            <a:fillRect/>
          </a:stretch>
        </p:blipFill>
        <p:spPr bwMode="auto">
          <a:xfrm>
            <a:off x="8162925" y="3584575"/>
            <a:ext cx="247650" cy="381000"/>
          </a:xfrm>
          <a:prstGeom prst="rect">
            <a:avLst/>
          </a:prstGeom>
          <a:noFill/>
          <a:ln w="38100" algn="ctr">
            <a:noFill/>
            <a:miter lim="800000"/>
            <a:headEnd/>
            <a:tailEnd/>
          </a:ln>
        </p:spPr>
      </p:pic>
      <p:pic>
        <p:nvPicPr>
          <p:cNvPr id="57352" name="Picture 10"/>
          <p:cNvPicPr>
            <a:picLocks noChangeAspect="1" noChangeArrowheads="1"/>
          </p:cNvPicPr>
          <p:nvPr/>
        </p:nvPicPr>
        <p:blipFill>
          <a:blip r:embed="rId3" cstate="print"/>
          <a:srcRect/>
          <a:stretch>
            <a:fillRect/>
          </a:stretch>
        </p:blipFill>
        <p:spPr bwMode="auto">
          <a:xfrm>
            <a:off x="7164388" y="4699000"/>
            <a:ext cx="247650" cy="381000"/>
          </a:xfrm>
          <a:prstGeom prst="rect">
            <a:avLst/>
          </a:prstGeom>
          <a:noFill/>
          <a:ln w="38100" algn="ctr">
            <a:noFill/>
            <a:miter lim="800000"/>
            <a:headEnd/>
            <a:tailEnd/>
          </a:ln>
        </p:spPr>
      </p:pic>
      <p:pic>
        <p:nvPicPr>
          <p:cNvPr id="57353" name="Picture 11"/>
          <p:cNvPicPr>
            <a:picLocks noChangeAspect="1" noChangeArrowheads="1"/>
          </p:cNvPicPr>
          <p:nvPr/>
        </p:nvPicPr>
        <p:blipFill>
          <a:blip r:embed="rId3" cstate="print"/>
          <a:srcRect/>
          <a:stretch>
            <a:fillRect/>
          </a:stretch>
        </p:blipFill>
        <p:spPr bwMode="auto">
          <a:xfrm>
            <a:off x="5992813" y="2241550"/>
            <a:ext cx="247650" cy="381000"/>
          </a:xfrm>
          <a:prstGeom prst="rect">
            <a:avLst/>
          </a:prstGeom>
          <a:noFill/>
          <a:ln w="38100" algn="ctr">
            <a:noFill/>
            <a:miter lim="800000"/>
            <a:headEnd/>
            <a:tailEnd/>
          </a:ln>
        </p:spPr>
      </p:pic>
      <p:pic>
        <p:nvPicPr>
          <p:cNvPr id="57354" name="Picture 12"/>
          <p:cNvPicPr>
            <a:picLocks noChangeAspect="1" noChangeArrowheads="1"/>
          </p:cNvPicPr>
          <p:nvPr/>
        </p:nvPicPr>
        <p:blipFill>
          <a:blip r:embed="rId3" cstate="print"/>
          <a:srcRect/>
          <a:stretch>
            <a:fillRect/>
          </a:stretch>
        </p:blipFill>
        <p:spPr bwMode="auto">
          <a:xfrm>
            <a:off x="8393113" y="4430713"/>
            <a:ext cx="247650" cy="381000"/>
          </a:xfrm>
          <a:prstGeom prst="rect">
            <a:avLst/>
          </a:prstGeom>
          <a:noFill/>
          <a:ln w="38100" algn="ctr">
            <a:noFill/>
            <a:miter lim="800000"/>
            <a:headEnd/>
            <a:tailEnd/>
          </a:ln>
        </p:spPr>
      </p:pic>
      <p:pic>
        <p:nvPicPr>
          <p:cNvPr id="57355" name="Picture 13"/>
          <p:cNvPicPr>
            <a:picLocks noChangeAspect="1" noChangeArrowheads="1"/>
          </p:cNvPicPr>
          <p:nvPr/>
        </p:nvPicPr>
        <p:blipFill>
          <a:blip r:embed="rId3" cstate="print"/>
          <a:srcRect/>
          <a:stretch>
            <a:fillRect/>
          </a:stretch>
        </p:blipFill>
        <p:spPr bwMode="auto">
          <a:xfrm>
            <a:off x="5916613" y="4603750"/>
            <a:ext cx="247650" cy="381000"/>
          </a:xfrm>
          <a:prstGeom prst="rect">
            <a:avLst/>
          </a:prstGeom>
          <a:noFill/>
          <a:ln w="38100" algn="ctr">
            <a:noFill/>
            <a:miter lim="800000"/>
            <a:headEnd/>
            <a:tailEnd/>
          </a:ln>
        </p:spPr>
      </p:pic>
      <p:pic>
        <p:nvPicPr>
          <p:cNvPr id="57356" name="Picture 14"/>
          <p:cNvPicPr>
            <a:picLocks noChangeAspect="1" noChangeArrowheads="1"/>
          </p:cNvPicPr>
          <p:nvPr/>
        </p:nvPicPr>
        <p:blipFill>
          <a:blip r:embed="rId3" cstate="print"/>
          <a:srcRect/>
          <a:stretch>
            <a:fillRect/>
          </a:stretch>
        </p:blipFill>
        <p:spPr bwMode="auto">
          <a:xfrm>
            <a:off x="8355013" y="3003550"/>
            <a:ext cx="247650" cy="381000"/>
          </a:xfrm>
          <a:prstGeom prst="rect">
            <a:avLst/>
          </a:prstGeom>
          <a:noFill/>
          <a:ln w="38100" algn="ctr">
            <a:noFill/>
            <a:miter lim="800000"/>
            <a:headEnd/>
            <a:tailEnd/>
          </a:ln>
        </p:spPr>
      </p:pic>
      <p:pic>
        <p:nvPicPr>
          <p:cNvPr id="57357" name="Picture 15"/>
          <p:cNvPicPr>
            <a:picLocks noChangeAspect="1" noChangeArrowheads="1"/>
          </p:cNvPicPr>
          <p:nvPr/>
        </p:nvPicPr>
        <p:blipFill>
          <a:blip r:embed="rId3" cstate="print"/>
          <a:srcRect/>
          <a:stretch>
            <a:fillRect/>
          </a:stretch>
        </p:blipFill>
        <p:spPr bwMode="auto">
          <a:xfrm>
            <a:off x="7364413" y="2546350"/>
            <a:ext cx="247650" cy="381000"/>
          </a:xfrm>
          <a:prstGeom prst="rect">
            <a:avLst/>
          </a:prstGeom>
          <a:noFill/>
          <a:ln w="38100" algn="ctr">
            <a:noFill/>
            <a:miter lim="800000"/>
            <a:headEnd/>
            <a:tailEnd/>
          </a:ln>
        </p:spPr>
      </p:pic>
      <p:pic>
        <p:nvPicPr>
          <p:cNvPr id="57358" name="Picture 16"/>
          <p:cNvPicPr>
            <a:picLocks noChangeAspect="1" noChangeArrowheads="1"/>
          </p:cNvPicPr>
          <p:nvPr/>
        </p:nvPicPr>
        <p:blipFill>
          <a:blip r:embed="rId3" cstate="print"/>
          <a:srcRect/>
          <a:stretch>
            <a:fillRect/>
          </a:stretch>
        </p:blipFill>
        <p:spPr bwMode="auto">
          <a:xfrm>
            <a:off x="7056438" y="3155950"/>
            <a:ext cx="247650" cy="381000"/>
          </a:xfrm>
          <a:prstGeom prst="rect">
            <a:avLst/>
          </a:prstGeom>
          <a:noFill/>
          <a:ln w="38100" algn="ctr">
            <a:noFill/>
            <a:miter lim="800000"/>
            <a:headEnd/>
            <a:tailEnd/>
          </a:ln>
        </p:spPr>
      </p:pic>
      <p:pic>
        <p:nvPicPr>
          <p:cNvPr id="57359" name="Picture 17"/>
          <p:cNvPicPr>
            <a:picLocks noChangeAspect="1" noChangeArrowheads="1"/>
          </p:cNvPicPr>
          <p:nvPr/>
        </p:nvPicPr>
        <p:blipFill>
          <a:blip r:embed="rId3" cstate="print"/>
          <a:srcRect/>
          <a:stretch>
            <a:fillRect/>
          </a:stretch>
        </p:blipFill>
        <p:spPr bwMode="auto">
          <a:xfrm>
            <a:off x="6370638" y="4451350"/>
            <a:ext cx="247650" cy="381000"/>
          </a:xfrm>
          <a:prstGeom prst="rect">
            <a:avLst/>
          </a:prstGeom>
          <a:noFill/>
          <a:ln w="38100" algn="ctr">
            <a:noFill/>
            <a:miter lim="800000"/>
            <a:headEnd/>
            <a:tailEnd/>
          </a:ln>
        </p:spPr>
      </p:pic>
      <p:pic>
        <p:nvPicPr>
          <p:cNvPr id="57360" name="Picture 18"/>
          <p:cNvPicPr>
            <a:picLocks noChangeAspect="1" noChangeArrowheads="1"/>
          </p:cNvPicPr>
          <p:nvPr/>
        </p:nvPicPr>
        <p:blipFill>
          <a:blip r:embed="rId3" cstate="print"/>
          <a:srcRect/>
          <a:stretch>
            <a:fillRect/>
          </a:stretch>
        </p:blipFill>
        <p:spPr bwMode="auto">
          <a:xfrm>
            <a:off x="5894388" y="3994150"/>
            <a:ext cx="247650" cy="381000"/>
          </a:xfrm>
          <a:prstGeom prst="rect">
            <a:avLst/>
          </a:prstGeom>
          <a:noFill/>
          <a:ln w="38100" algn="ctr">
            <a:noFill/>
            <a:miter lim="800000"/>
            <a:headEnd/>
            <a:tailEnd/>
          </a:ln>
        </p:spPr>
      </p:pic>
      <p:pic>
        <p:nvPicPr>
          <p:cNvPr id="57361" name="Picture 19"/>
          <p:cNvPicPr>
            <a:picLocks noChangeAspect="1" noChangeArrowheads="1"/>
          </p:cNvPicPr>
          <p:nvPr/>
        </p:nvPicPr>
        <p:blipFill>
          <a:blip r:embed="rId3" cstate="print"/>
          <a:srcRect/>
          <a:stretch>
            <a:fillRect/>
          </a:stretch>
        </p:blipFill>
        <p:spPr bwMode="auto">
          <a:xfrm>
            <a:off x="8008938" y="4298950"/>
            <a:ext cx="247650" cy="381000"/>
          </a:xfrm>
          <a:prstGeom prst="rect">
            <a:avLst/>
          </a:prstGeom>
          <a:noFill/>
          <a:ln w="38100" algn="ctr">
            <a:noFill/>
            <a:miter lim="800000"/>
            <a:headEnd/>
            <a:tailEnd/>
          </a:ln>
        </p:spPr>
      </p:pic>
      <p:pic>
        <p:nvPicPr>
          <p:cNvPr id="57362" name="Picture 20"/>
          <p:cNvPicPr>
            <a:picLocks noChangeAspect="1" noChangeArrowheads="1"/>
          </p:cNvPicPr>
          <p:nvPr/>
        </p:nvPicPr>
        <p:blipFill>
          <a:blip r:embed="rId3" cstate="print"/>
          <a:srcRect/>
          <a:stretch>
            <a:fillRect/>
          </a:stretch>
        </p:blipFill>
        <p:spPr bwMode="auto">
          <a:xfrm>
            <a:off x="5989638" y="3003550"/>
            <a:ext cx="247650" cy="381000"/>
          </a:xfrm>
          <a:prstGeom prst="rect">
            <a:avLst/>
          </a:prstGeom>
          <a:noFill/>
          <a:ln w="38100" algn="ctr">
            <a:noFill/>
            <a:miter lim="800000"/>
            <a:headEnd/>
            <a:tailEnd/>
          </a:ln>
        </p:spPr>
      </p:pic>
      <p:grpSp>
        <p:nvGrpSpPr>
          <p:cNvPr id="499733" name="Group 21"/>
          <p:cNvGrpSpPr>
            <a:grpSpLocks/>
          </p:cNvGrpSpPr>
          <p:nvPr/>
        </p:nvGrpSpPr>
        <p:grpSpPr bwMode="auto">
          <a:xfrm>
            <a:off x="5878513" y="2959100"/>
            <a:ext cx="1920875" cy="1912938"/>
            <a:chOff x="3703" y="1864"/>
            <a:chExt cx="1210" cy="1205"/>
          </a:xfrm>
        </p:grpSpPr>
        <p:sp>
          <p:nvSpPr>
            <p:cNvPr id="57366" name="Oval 22"/>
            <p:cNvSpPr>
              <a:spLocks noChangeArrowheads="1"/>
            </p:cNvSpPr>
            <p:nvPr/>
          </p:nvSpPr>
          <p:spPr bwMode="auto">
            <a:xfrm>
              <a:off x="4310" y="2397"/>
              <a:ext cx="192" cy="288"/>
            </a:xfrm>
            <a:prstGeom prst="ellipse">
              <a:avLst/>
            </a:prstGeom>
            <a:noFill/>
            <a:ln w="38100" algn="ctr">
              <a:solidFill>
                <a:srgbClr val="FF9900"/>
              </a:solidFill>
              <a:round/>
              <a:headEnd/>
              <a:tailEnd/>
            </a:ln>
          </p:spPr>
          <p:txBody>
            <a:bodyPr wrap="none" anchor="ctr"/>
            <a:lstStyle/>
            <a:p>
              <a:pPr algn="ctr"/>
              <a:endParaRPr lang="en-US"/>
            </a:p>
          </p:txBody>
        </p:sp>
        <p:grpSp>
          <p:nvGrpSpPr>
            <p:cNvPr id="57367" name="Group 23"/>
            <p:cNvGrpSpPr>
              <a:grpSpLocks/>
            </p:cNvGrpSpPr>
            <p:nvPr/>
          </p:nvGrpSpPr>
          <p:grpSpPr bwMode="auto">
            <a:xfrm>
              <a:off x="3703" y="1864"/>
              <a:ext cx="1210" cy="1205"/>
              <a:chOff x="3703" y="1864"/>
              <a:chExt cx="1210" cy="1205"/>
            </a:xfrm>
          </p:grpSpPr>
          <p:sp>
            <p:nvSpPr>
              <p:cNvPr id="57368" name="Oval 24"/>
              <p:cNvSpPr>
                <a:spLocks noChangeArrowheads="1"/>
              </p:cNvSpPr>
              <p:nvPr/>
            </p:nvSpPr>
            <p:spPr bwMode="auto">
              <a:xfrm>
                <a:off x="3770" y="1864"/>
                <a:ext cx="192" cy="288"/>
              </a:xfrm>
              <a:prstGeom prst="ellipse">
                <a:avLst/>
              </a:prstGeom>
              <a:noFill/>
              <a:ln w="38100" algn="ctr">
                <a:solidFill>
                  <a:srgbClr val="FF9900"/>
                </a:solidFill>
                <a:round/>
                <a:headEnd/>
                <a:tailEnd/>
              </a:ln>
            </p:spPr>
            <p:txBody>
              <a:bodyPr wrap="none" anchor="ctr"/>
              <a:lstStyle/>
              <a:p>
                <a:pPr algn="ctr"/>
                <a:endParaRPr lang="en-US"/>
              </a:p>
            </p:txBody>
          </p:sp>
          <p:sp>
            <p:nvSpPr>
              <p:cNvPr id="57369" name="Oval 25"/>
              <p:cNvSpPr>
                <a:spLocks noChangeArrowheads="1"/>
              </p:cNvSpPr>
              <p:nvPr/>
            </p:nvSpPr>
            <p:spPr bwMode="auto">
              <a:xfrm>
                <a:off x="4431" y="1961"/>
                <a:ext cx="192" cy="288"/>
              </a:xfrm>
              <a:prstGeom prst="ellipse">
                <a:avLst/>
              </a:prstGeom>
              <a:noFill/>
              <a:ln w="38100" algn="ctr">
                <a:solidFill>
                  <a:srgbClr val="FF9900"/>
                </a:solidFill>
                <a:round/>
                <a:headEnd/>
                <a:tailEnd/>
              </a:ln>
            </p:spPr>
            <p:txBody>
              <a:bodyPr wrap="none" anchor="ctr"/>
              <a:lstStyle/>
              <a:p>
                <a:pPr algn="ctr"/>
                <a:endParaRPr lang="en-US"/>
              </a:p>
            </p:txBody>
          </p:sp>
          <p:sp>
            <p:nvSpPr>
              <p:cNvPr id="57370" name="Oval 26"/>
              <p:cNvSpPr>
                <a:spLocks noChangeArrowheads="1"/>
              </p:cNvSpPr>
              <p:nvPr/>
            </p:nvSpPr>
            <p:spPr bwMode="auto">
              <a:xfrm>
                <a:off x="4721" y="2397"/>
                <a:ext cx="192" cy="288"/>
              </a:xfrm>
              <a:prstGeom prst="ellipse">
                <a:avLst/>
              </a:prstGeom>
              <a:noFill/>
              <a:ln w="38100" algn="ctr">
                <a:solidFill>
                  <a:srgbClr val="FF9900"/>
                </a:solidFill>
                <a:round/>
                <a:headEnd/>
                <a:tailEnd/>
              </a:ln>
            </p:spPr>
            <p:txBody>
              <a:bodyPr wrap="none" anchor="ctr"/>
              <a:lstStyle/>
              <a:p>
                <a:pPr algn="ctr"/>
                <a:endParaRPr lang="en-US"/>
              </a:p>
            </p:txBody>
          </p:sp>
          <p:sp>
            <p:nvSpPr>
              <p:cNvPr id="57371" name="Oval 27"/>
              <p:cNvSpPr>
                <a:spLocks noChangeArrowheads="1"/>
              </p:cNvSpPr>
              <p:nvPr/>
            </p:nvSpPr>
            <p:spPr bwMode="auto">
              <a:xfrm>
                <a:off x="3703" y="2493"/>
                <a:ext cx="192" cy="288"/>
              </a:xfrm>
              <a:prstGeom prst="ellipse">
                <a:avLst/>
              </a:prstGeom>
              <a:noFill/>
              <a:ln w="38100" algn="ctr">
                <a:solidFill>
                  <a:srgbClr val="FF9900"/>
                </a:solidFill>
                <a:round/>
                <a:headEnd/>
                <a:tailEnd/>
              </a:ln>
            </p:spPr>
            <p:txBody>
              <a:bodyPr wrap="none" anchor="ctr"/>
              <a:lstStyle/>
              <a:p>
                <a:pPr algn="ctr"/>
                <a:endParaRPr lang="en-US"/>
              </a:p>
            </p:txBody>
          </p:sp>
          <p:sp>
            <p:nvSpPr>
              <p:cNvPr id="57372" name="Oval 28"/>
              <p:cNvSpPr>
                <a:spLocks noChangeArrowheads="1"/>
              </p:cNvSpPr>
              <p:nvPr/>
            </p:nvSpPr>
            <p:spPr bwMode="auto">
              <a:xfrm>
                <a:off x="3995" y="2781"/>
                <a:ext cx="192" cy="288"/>
              </a:xfrm>
              <a:prstGeom prst="ellipse">
                <a:avLst/>
              </a:prstGeom>
              <a:noFill/>
              <a:ln w="38100" algn="ctr">
                <a:solidFill>
                  <a:srgbClr val="FF9900"/>
                </a:solidFill>
                <a:round/>
                <a:headEnd/>
                <a:tailEnd/>
              </a:ln>
            </p:spPr>
            <p:txBody>
              <a:bodyPr wrap="none" anchor="ctr"/>
              <a:lstStyle/>
              <a:p>
                <a:pPr algn="ctr"/>
                <a:endParaRPr lang="en-US"/>
              </a:p>
            </p:txBody>
          </p:sp>
        </p:grpSp>
      </p:grpSp>
      <p:sp>
        <p:nvSpPr>
          <p:cNvPr id="499741" name="Rectangle 29"/>
          <p:cNvSpPr>
            <a:spLocks noGrp="1" noChangeArrowheads="1"/>
          </p:cNvSpPr>
          <p:nvPr>
            <p:ph type="body" idx="1"/>
          </p:nvPr>
        </p:nvSpPr>
        <p:spPr>
          <a:xfrm>
            <a:off x="231775" y="1187450"/>
            <a:ext cx="4876800" cy="5391150"/>
          </a:xfrm>
        </p:spPr>
        <p:txBody>
          <a:bodyPr/>
          <a:lstStyle/>
          <a:p>
            <a:pPr eaLnBrk="1" hangingPunct="1"/>
            <a:r>
              <a:rPr lang="en-US" b="0" dirty="0" smtClean="0"/>
              <a:t>The </a:t>
            </a:r>
            <a:r>
              <a:rPr lang="en-US" b="0" i="1" dirty="0" smtClean="0">
                <a:solidFill>
                  <a:srgbClr val="800000"/>
                </a:solidFill>
              </a:rPr>
              <a:t>Optimal</a:t>
            </a:r>
            <a:r>
              <a:rPr lang="en-US" b="0" dirty="0" smtClean="0"/>
              <a:t> answer can be defined as the answer with only exact candidates, i.e., each returned candidate has the potential to be part of the answer.</a:t>
            </a:r>
          </a:p>
          <a:p>
            <a:pPr lvl="1" eaLnBrk="1" hangingPunct="1">
              <a:buFont typeface="Wingdings" pitchFamily="2" charset="2"/>
              <a:buChar char="n"/>
            </a:pPr>
            <a:r>
              <a:rPr lang="en-US" dirty="0" smtClean="0"/>
              <a:t>Too cumbersome to compute</a:t>
            </a:r>
          </a:p>
          <a:p>
            <a:pPr eaLnBrk="1" hangingPunct="1"/>
            <a:endParaRPr lang="en-US" b="0" dirty="0" smtClean="0"/>
          </a:p>
          <a:p>
            <a:pPr eaLnBrk="1" hangingPunct="1"/>
            <a:r>
              <a:rPr lang="en-US" b="0" dirty="0" smtClean="0"/>
              <a:t>A heuristic to get the optimal answer is to find the minimum possible range that include all potential candidate answers  </a:t>
            </a:r>
          </a:p>
          <a:p>
            <a:pPr lvl="1" eaLnBrk="1" hangingPunct="1">
              <a:buFont typeface="Wingdings" pitchFamily="2" charset="2"/>
              <a:buChar char="n"/>
            </a:pPr>
            <a:r>
              <a:rPr lang="en-US" dirty="0" smtClean="0"/>
              <a:t>False positives will take place</a:t>
            </a:r>
          </a:p>
        </p:txBody>
      </p:sp>
      <p:sp>
        <p:nvSpPr>
          <p:cNvPr id="499742" name="Rectangle 30"/>
          <p:cNvSpPr>
            <a:spLocks noChangeArrowheads="1"/>
          </p:cNvSpPr>
          <p:nvPr/>
        </p:nvSpPr>
        <p:spPr bwMode="auto">
          <a:xfrm>
            <a:off x="5878513" y="2928938"/>
            <a:ext cx="2189162" cy="1958975"/>
          </a:xfrm>
          <a:prstGeom prst="rect">
            <a:avLst/>
          </a:prstGeom>
          <a:noFill/>
          <a:ln w="38100" algn="ctr">
            <a:solidFill>
              <a:srgbClr val="FF9900"/>
            </a:solidFill>
            <a:prstDash val="dash"/>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974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97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0"/>
          </p:nvPr>
        </p:nvSpPr>
        <p:spPr>
          <a:noFill/>
        </p:spPr>
        <p:txBody>
          <a:bodyPr/>
          <a:lstStyle/>
          <a:p>
            <a:fld id="{9A3CC073-6B78-444E-B2B0-5924876338E8}" type="slidenum">
              <a:rPr lang="ko-KR" altLang="en-US" smtClean="0">
                <a:ea typeface="굴림"/>
                <a:cs typeface="굴림"/>
              </a:rPr>
              <a:pPr/>
              <a:t>31</a:t>
            </a:fld>
            <a:endParaRPr lang="en-US" altLang="ko-KR" smtClean="0">
              <a:ea typeface="굴림"/>
              <a:cs typeface="굴림"/>
            </a:endParaRPr>
          </a:p>
        </p:txBody>
      </p:sp>
      <p:sp>
        <p:nvSpPr>
          <p:cNvPr id="500738" name="Rectangle 2"/>
          <p:cNvSpPr>
            <a:spLocks noGrp="1" noChangeArrowheads="1"/>
          </p:cNvSpPr>
          <p:nvPr>
            <p:ph type="title"/>
          </p:nvPr>
        </p:nvSpPr>
        <p:spPr>
          <a:xfrm>
            <a:off x="0" y="190500"/>
            <a:ext cx="8450263"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Optimal Answer (1-D)</a:t>
            </a:r>
          </a:p>
        </p:txBody>
      </p:sp>
      <p:sp>
        <p:nvSpPr>
          <p:cNvPr id="58371" name="Rectangle 3"/>
          <p:cNvSpPr>
            <a:spLocks noGrp="1" noChangeArrowheads="1"/>
          </p:cNvSpPr>
          <p:nvPr>
            <p:ph type="body" idx="1"/>
          </p:nvPr>
        </p:nvSpPr>
        <p:spPr>
          <a:xfrm>
            <a:off x="269875" y="1085850"/>
            <a:ext cx="8604250" cy="1247775"/>
          </a:xfrm>
        </p:spPr>
        <p:txBody>
          <a:bodyPr/>
          <a:lstStyle/>
          <a:p>
            <a:pPr eaLnBrk="1" hangingPunct="1"/>
            <a:r>
              <a:rPr lang="en-US" b="0" smtClean="0"/>
              <a:t>Given a one-dimensional line </a:t>
            </a:r>
            <a:r>
              <a:rPr lang="en-US" b="0" i="1" smtClean="0"/>
              <a:t>L = [start, end]</a:t>
            </a:r>
            <a:r>
              <a:rPr lang="en-US" b="0" smtClean="0"/>
              <a:t>, a set of objects     </a:t>
            </a:r>
            <a:r>
              <a:rPr lang="en-US" b="0" i="1" smtClean="0"/>
              <a:t>O= {o</a:t>
            </a:r>
            <a:r>
              <a:rPr lang="en-US" b="0" i="1" baseline="-25000" smtClean="0"/>
              <a:t>1</a:t>
            </a:r>
            <a:r>
              <a:rPr lang="en-US" b="0" i="1" smtClean="0"/>
              <a:t>, o</a:t>
            </a:r>
            <a:r>
              <a:rPr lang="en-US" b="0" i="1" baseline="-25000" smtClean="0"/>
              <a:t>2</a:t>
            </a:r>
            <a:r>
              <a:rPr lang="en-US" b="0" i="1" smtClean="0"/>
              <a:t>,…,o</a:t>
            </a:r>
            <a:r>
              <a:rPr lang="en-US" b="0" i="1" baseline="-25000" smtClean="0"/>
              <a:t>n</a:t>
            </a:r>
            <a:r>
              <a:rPr lang="en-US" b="0" i="1" smtClean="0"/>
              <a:t>}</a:t>
            </a:r>
            <a:r>
              <a:rPr lang="en-US" b="0" smtClean="0"/>
              <a:t>, find an answer as tuples </a:t>
            </a:r>
            <a:r>
              <a:rPr lang="en-US" b="0" i="1" smtClean="0"/>
              <a:t>&lt;o</a:t>
            </a:r>
            <a:r>
              <a:rPr lang="en-US" b="0" i="1" baseline="-25000" smtClean="0"/>
              <a:t>i </a:t>
            </a:r>
            <a:r>
              <a:rPr lang="en-US" b="0" i="1" smtClean="0"/>
              <a:t>,T&gt;</a:t>
            </a:r>
            <a:r>
              <a:rPr lang="en-US" b="0" smtClean="0"/>
              <a:t>  where </a:t>
            </a:r>
            <a:r>
              <a:rPr lang="en-US" b="0" i="1" smtClean="0"/>
              <a:t>o</a:t>
            </a:r>
            <a:r>
              <a:rPr lang="en-US" b="0" i="1" baseline="-25000" smtClean="0"/>
              <a:t>i</a:t>
            </a:r>
            <a:r>
              <a:rPr lang="en-US" b="0" i="1" smtClean="0"/>
              <a:t> </a:t>
            </a:r>
            <a:r>
              <a:rPr lang="ru-RU" b="0" i="1" smtClean="0">
                <a:cs typeface="Times New Roman" pitchFamily="18" charset="0"/>
              </a:rPr>
              <a:t>Є</a:t>
            </a:r>
            <a:r>
              <a:rPr lang="en-US" b="0" i="1" smtClean="0">
                <a:cs typeface="Times New Roman" pitchFamily="18" charset="0"/>
              </a:rPr>
              <a:t> O</a:t>
            </a:r>
            <a:r>
              <a:rPr lang="en-US" b="0" smtClean="0"/>
              <a:t> and </a:t>
            </a:r>
            <a:r>
              <a:rPr lang="en-US" b="0" i="1" smtClean="0"/>
              <a:t>T </a:t>
            </a:r>
            <a:r>
              <a:rPr lang="ru-RU" b="0" i="1" smtClean="0">
                <a:cs typeface="Times New Roman" pitchFamily="18" charset="0"/>
                <a:sym typeface="Symbol" pitchFamily="18" charset="2"/>
              </a:rPr>
              <a:t></a:t>
            </a:r>
            <a:r>
              <a:rPr lang="en-US" b="0" i="1" smtClean="0"/>
              <a:t> L </a:t>
            </a:r>
            <a:r>
              <a:rPr lang="en-US" b="0" smtClean="0"/>
              <a:t>such that </a:t>
            </a:r>
            <a:r>
              <a:rPr lang="en-US" b="0" i="1" smtClean="0"/>
              <a:t>o</a:t>
            </a:r>
            <a:r>
              <a:rPr lang="en-US" b="0" i="1" baseline="-25000" smtClean="0"/>
              <a:t>i</a:t>
            </a:r>
            <a:r>
              <a:rPr lang="en-US" b="0" smtClean="0"/>
              <a:t> is the nearest object to any point in L</a:t>
            </a:r>
          </a:p>
          <a:p>
            <a:pPr eaLnBrk="1" hangingPunct="1"/>
            <a:endParaRPr lang="en-US" b="0" i="1" smtClean="0"/>
          </a:p>
        </p:txBody>
      </p:sp>
      <p:sp>
        <p:nvSpPr>
          <p:cNvPr id="58372" name="Line 4"/>
          <p:cNvSpPr>
            <a:spLocks noChangeShapeType="1"/>
          </p:cNvSpPr>
          <p:nvPr/>
        </p:nvSpPr>
        <p:spPr bwMode="auto">
          <a:xfrm>
            <a:off x="2697163" y="3354388"/>
            <a:ext cx="3373437" cy="0"/>
          </a:xfrm>
          <a:prstGeom prst="line">
            <a:avLst/>
          </a:prstGeom>
          <a:noFill/>
          <a:ln w="38100">
            <a:solidFill>
              <a:srgbClr val="990033"/>
            </a:solidFill>
            <a:miter lim="800000"/>
            <a:headEnd type="none" w="sm" len="sm"/>
            <a:tailEnd type="stealth" w="lg" len="lg"/>
          </a:ln>
        </p:spPr>
        <p:txBody>
          <a:bodyPr wrap="none" anchor="ctr"/>
          <a:lstStyle/>
          <a:p>
            <a:endParaRPr lang="en-US"/>
          </a:p>
        </p:txBody>
      </p:sp>
      <p:sp>
        <p:nvSpPr>
          <p:cNvPr id="500741" name="Oval 5"/>
          <p:cNvSpPr>
            <a:spLocks noChangeAspect="1" noChangeArrowheads="1"/>
          </p:cNvSpPr>
          <p:nvPr/>
        </p:nvSpPr>
        <p:spPr bwMode="auto">
          <a:xfrm>
            <a:off x="5449888" y="2855913"/>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00742" name="Oval 6"/>
          <p:cNvSpPr>
            <a:spLocks noChangeAspect="1" noChangeArrowheads="1"/>
          </p:cNvSpPr>
          <p:nvPr/>
        </p:nvSpPr>
        <p:spPr bwMode="auto">
          <a:xfrm>
            <a:off x="4052888" y="2941638"/>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8375" name="Oval 7"/>
          <p:cNvSpPr>
            <a:spLocks noChangeAspect="1" noChangeArrowheads="1"/>
          </p:cNvSpPr>
          <p:nvPr/>
        </p:nvSpPr>
        <p:spPr bwMode="auto">
          <a:xfrm>
            <a:off x="3395663" y="2665413"/>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00744" name="Oval 8"/>
          <p:cNvSpPr>
            <a:spLocks noChangeAspect="1" noChangeArrowheads="1"/>
          </p:cNvSpPr>
          <p:nvPr/>
        </p:nvSpPr>
        <p:spPr bwMode="auto">
          <a:xfrm>
            <a:off x="4916488" y="3614738"/>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8377" name="Oval 9"/>
          <p:cNvSpPr>
            <a:spLocks noChangeAspect="1" noChangeArrowheads="1"/>
          </p:cNvSpPr>
          <p:nvPr/>
        </p:nvSpPr>
        <p:spPr bwMode="auto">
          <a:xfrm>
            <a:off x="4781550" y="2392363"/>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00746" name="Oval 10"/>
          <p:cNvSpPr>
            <a:spLocks noChangeAspect="1" noChangeArrowheads="1"/>
          </p:cNvSpPr>
          <p:nvPr/>
        </p:nvSpPr>
        <p:spPr bwMode="auto">
          <a:xfrm>
            <a:off x="3225800" y="3848100"/>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8379" name="Oval 11"/>
          <p:cNvSpPr>
            <a:spLocks noChangeAspect="1" noChangeArrowheads="1"/>
          </p:cNvSpPr>
          <p:nvPr/>
        </p:nvSpPr>
        <p:spPr bwMode="auto">
          <a:xfrm>
            <a:off x="4098925" y="3824288"/>
            <a:ext cx="149225" cy="133350"/>
          </a:xfrm>
          <a:prstGeom prst="ellipse">
            <a:avLst/>
          </a:prstGeom>
          <a:solidFill>
            <a:srgbClr val="FFCC00"/>
          </a:solidFill>
          <a:ln w="9525">
            <a:solidFill>
              <a:srgbClr val="990033"/>
            </a:solidFill>
            <a:round/>
            <a:headEnd type="none" w="sm" len="sm"/>
            <a:tailEnd type="none" w="sm" len="sm"/>
          </a:ln>
        </p:spPr>
        <p:txBody>
          <a:bodyPr wrap="none" anchor="ctr"/>
          <a:lstStyle/>
          <a:p>
            <a:pPr algn="ctr"/>
            <a:endParaRPr lang="en-US" sz="1800"/>
          </a:p>
        </p:txBody>
      </p:sp>
      <p:sp>
        <p:nvSpPr>
          <p:cNvPr id="58380" name="Rectangle 12"/>
          <p:cNvSpPr>
            <a:spLocks noChangeArrowheads="1"/>
          </p:cNvSpPr>
          <p:nvPr/>
        </p:nvSpPr>
        <p:spPr bwMode="auto">
          <a:xfrm>
            <a:off x="2679700" y="3287713"/>
            <a:ext cx="127000" cy="139700"/>
          </a:xfrm>
          <a:prstGeom prst="rect">
            <a:avLst/>
          </a:prstGeom>
          <a:solidFill>
            <a:srgbClr val="00FF00"/>
          </a:solidFill>
          <a:ln w="19050" algn="ctr">
            <a:solidFill>
              <a:schemeClr val="tx1"/>
            </a:solidFill>
            <a:miter lim="800000"/>
            <a:headEnd type="none" w="sm" len="sm"/>
            <a:tailEnd type="none" w="sm" len="sm"/>
          </a:ln>
        </p:spPr>
        <p:txBody>
          <a:bodyPr wrap="none" anchor="ctr"/>
          <a:lstStyle/>
          <a:p>
            <a:pPr algn="ctr"/>
            <a:endParaRPr lang="en-US"/>
          </a:p>
        </p:txBody>
      </p:sp>
      <p:sp>
        <p:nvSpPr>
          <p:cNvPr id="58381" name="Rectangle 13"/>
          <p:cNvSpPr>
            <a:spLocks noChangeArrowheads="1"/>
          </p:cNvSpPr>
          <p:nvPr/>
        </p:nvSpPr>
        <p:spPr bwMode="auto">
          <a:xfrm>
            <a:off x="6057900" y="3294063"/>
            <a:ext cx="127000" cy="139700"/>
          </a:xfrm>
          <a:prstGeom prst="rect">
            <a:avLst/>
          </a:prstGeom>
          <a:solidFill>
            <a:srgbClr val="00FF00"/>
          </a:solidFill>
          <a:ln w="19050" algn="ctr">
            <a:solidFill>
              <a:schemeClr val="tx1"/>
            </a:solidFill>
            <a:miter lim="800000"/>
            <a:headEnd type="none" w="sm" len="sm"/>
            <a:tailEnd type="none" w="sm" len="sm"/>
          </a:ln>
        </p:spPr>
        <p:txBody>
          <a:bodyPr wrap="none" anchor="ctr"/>
          <a:lstStyle/>
          <a:p>
            <a:pPr algn="ctr"/>
            <a:endParaRPr lang="en-US"/>
          </a:p>
        </p:txBody>
      </p:sp>
      <p:sp>
        <p:nvSpPr>
          <p:cNvPr id="500750" name="Line 14"/>
          <p:cNvSpPr>
            <a:spLocks noChangeShapeType="1"/>
          </p:cNvSpPr>
          <p:nvPr/>
        </p:nvSpPr>
        <p:spPr bwMode="auto">
          <a:xfrm>
            <a:off x="3736975" y="3367088"/>
            <a:ext cx="773113" cy="0"/>
          </a:xfrm>
          <a:prstGeom prst="line">
            <a:avLst/>
          </a:prstGeom>
          <a:noFill/>
          <a:ln w="63500">
            <a:solidFill>
              <a:srgbClr val="008000"/>
            </a:solidFill>
            <a:miter lim="800000"/>
            <a:headEnd type="none" w="sm" len="sm"/>
            <a:tailEnd type="none" w="sm" len="sm"/>
          </a:ln>
        </p:spPr>
        <p:txBody>
          <a:bodyPr wrap="none" anchor="ctr"/>
          <a:lstStyle/>
          <a:p>
            <a:endParaRPr lang="en-US"/>
          </a:p>
        </p:txBody>
      </p:sp>
      <p:sp>
        <p:nvSpPr>
          <p:cNvPr id="500751" name="Line 15"/>
          <p:cNvSpPr>
            <a:spLocks noChangeShapeType="1"/>
          </p:cNvSpPr>
          <p:nvPr/>
        </p:nvSpPr>
        <p:spPr bwMode="auto">
          <a:xfrm flipV="1">
            <a:off x="4525963" y="3351213"/>
            <a:ext cx="928687" cy="15875"/>
          </a:xfrm>
          <a:prstGeom prst="line">
            <a:avLst/>
          </a:prstGeom>
          <a:noFill/>
          <a:ln w="63500">
            <a:solidFill>
              <a:srgbClr val="FFFF00"/>
            </a:solidFill>
            <a:miter lim="800000"/>
            <a:headEnd type="none" w="sm" len="sm"/>
            <a:tailEnd type="none" w="sm" len="sm"/>
          </a:ln>
        </p:spPr>
        <p:txBody>
          <a:bodyPr wrap="none" anchor="ctr"/>
          <a:lstStyle/>
          <a:p>
            <a:endParaRPr lang="en-US"/>
          </a:p>
        </p:txBody>
      </p:sp>
      <p:sp>
        <p:nvSpPr>
          <p:cNvPr id="500752" name="Line 16"/>
          <p:cNvSpPr>
            <a:spLocks noChangeShapeType="1"/>
          </p:cNvSpPr>
          <p:nvPr/>
        </p:nvSpPr>
        <p:spPr bwMode="auto">
          <a:xfrm>
            <a:off x="5427663" y="3351213"/>
            <a:ext cx="630237" cy="0"/>
          </a:xfrm>
          <a:prstGeom prst="line">
            <a:avLst/>
          </a:prstGeom>
          <a:noFill/>
          <a:ln w="63500">
            <a:solidFill>
              <a:srgbClr val="FF6600"/>
            </a:solidFill>
            <a:miter lim="800000"/>
            <a:headEnd type="none" w="sm" len="sm"/>
            <a:tailEnd type="none" w="lg" len="lg"/>
          </a:ln>
        </p:spPr>
        <p:txBody>
          <a:bodyPr wrap="none" anchor="ctr"/>
          <a:lstStyle/>
          <a:p>
            <a:endParaRPr lang="en-US"/>
          </a:p>
        </p:txBody>
      </p:sp>
      <p:sp>
        <p:nvSpPr>
          <p:cNvPr id="500753" name="Line 17"/>
          <p:cNvSpPr>
            <a:spLocks noChangeShapeType="1"/>
          </p:cNvSpPr>
          <p:nvPr/>
        </p:nvSpPr>
        <p:spPr bwMode="auto">
          <a:xfrm>
            <a:off x="2819400" y="3367088"/>
            <a:ext cx="922338" cy="0"/>
          </a:xfrm>
          <a:prstGeom prst="line">
            <a:avLst/>
          </a:prstGeom>
          <a:noFill/>
          <a:ln w="63500">
            <a:solidFill>
              <a:srgbClr val="0000FF"/>
            </a:solidFill>
            <a:miter lim="800000"/>
            <a:headEnd type="none" w="sm" len="sm"/>
            <a:tailEnd type="none" w="sm" len="sm"/>
          </a:ln>
        </p:spPr>
        <p:txBody>
          <a:bodyPr wrap="none" anchor="ctr"/>
          <a:lstStyle/>
          <a:p>
            <a:endParaRPr lang="en-US"/>
          </a:p>
        </p:txBody>
      </p:sp>
      <p:sp>
        <p:nvSpPr>
          <p:cNvPr id="500754" name="Rectangle 18"/>
          <p:cNvSpPr>
            <a:spLocks noChangeArrowheads="1"/>
          </p:cNvSpPr>
          <p:nvPr/>
        </p:nvSpPr>
        <p:spPr bwMode="auto">
          <a:xfrm>
            <a:off x="309563" y="4351338"/>
            <a:ext cx="8834437" cy="1436687"/>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Developed for continuous nearest-neighbor queries</a:t>
            </a:r>
          </a:p>
          <a:p>
            <a:pPr marL="457200" indent="-457200">
              <a:spcBef>
                <a:spcPct val="20000"/>
              </a:spcBef>
              <a:buClr>
                <a:srgbClr val="800000"/>
              </a:buClr>
              <a:buFont typeface="Wingdings" pitchFamily="2" charset="2"/>
              <a:buChar char="n"/>
            </a:pPr>
            <a:endParaRPr lang="en-US" sz="1000"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Optimal answer in terms of only providing all possible answers. No redundant answer are returned</a:t>
            </a:r>
          </a:p>
          <a:p>
            <a:pPr marL="457200" indent="-457200">
              <a:spcBef>
                <a:spcPct val="20000"/>
              </a:spcBef>
              <a:buClr>
                <a:srgbClr val="800000"/>
              </a:buClr>
              <a:buFont typeface="Wingdings" pitchFamily="2" charset="2"/>
              <a:buChar char="n"/>
            </a:pPr>
            <a:endParaRPr lang="en-US" sz="1000"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dirty="0">
                <a:latin typeface="Times New Roman" pitchFamily="18" charset="0"/>
                <a:ea typeface="HyhwpEQ"/>
                <a:cs typeface="HyhwpEQ"/>
              </a:rPr>
              <a:t>Answer can be represented as </a:t>
            </a:r>
            <a:r>
              <a:rPr lang="en-US" sz="2400" i="1" dirty="0">
                <a:latin typeface="Times New Roman" pitchFamily="18" charset="0"/>
                <a:ea typeface="HyhwpEQ"/>
                <a:cs typeface="HyhwpEQ"/>
              </a:rPr>
              <a:t>all objects</a:t>
            </a:r>
            <a:r>
              <a:rPr lang="en-US" sz="2400" dirty="0">
                <a:latin typeface="Times New Roman" pitchFamily="18" charset="0"/>
                <a:ea typeface="HyhwpEQ"/>
                <a:cs typeface="HyhwpEQ"/>
              </a:rPr>
              <a:t>, </a:t>
            </a:r>
            <a:r>
              <a:rPr lang="en-US" sz="2400" i="1" dirty="0">
                <a:latin typeface="Times New Roman" pitchFamily="18" charset="0"/>
                <a:ea typeface="HyhwpEQ"/>
                <a:cs typeface="HyhwpEQ"/>
              </a:rPr>
              <a:t>probability</a:t>
            </a:r>
            <a:r>
              <a:rPr lang="en-US" sz="2400" dirty="0">
                <a:latin typeface="Times New Roman" pitchFamily="18" charset="0"/>
                <a:ea typeface="HyhwpEQ"/>
                <a:cs typeface="HyhwpEQ"/>
              </a:rPr>
              <a:t>, or </a:t>
            </a:r>
            <a:r>
              <a:rPr lang="en-US" sz="2400" i="1" dirty="0">
                <a:latin typeface="Times New Roman" pitchFamily="18" charset="0"/>
                <a:ea typeface="HyhwpEQ"/>
                <a:cs typeface="HyhwpEQ"/>
              </a:rPr>
              <a:t>by area</a:t>
            </a:r>
          </a:p>
          <a:p>
            <a:pPr marL="457200" indent="-457200">
              <a:spcBef>
                <a:spcPct val="20000"/>
              </a:spcBef>
              <a:buClr>
                <a:srgbClr val="CC0000"/>
              </a:buClr>
              <a:buFont typeface="Wingdings" pitchFamily="2" charset="2"/>
              <a:buChar char="n"/>
            </a:pPr>
            <a:endParaRPr lang="en-US" sz="2400" dirty="0">
              <a:latin typeface="Times New Roman" pitchFamily="18" charset="0"/>
              <a:ea typeface="HyhwpEQ"/>
              <a:cs typeface="HyhwpEQ"/>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07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07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0752"/>
                                        </p:tgtEl>
                                        <p:attrNameLst>
                                          <p:attrName>style.visibility</p:attrName>
                                        </p:attrNameLst>
                                      </p:cBhvr>
                                      <p:to>
                                        <p:strVal val="visible"/>
                                      </p:to>
                                    </p:set>
                                  </p:childTnLst>
                                </p:cTn>
                              </p:par>
                              <p:par>
                                <p:cTn id="13" presetID="1" presetClass="emph" presetSubtype="2" fill="hold" nodeType="withEffect">
                                  <p:stCondLst>
                                    <p:cond delay="0"/>
                                  </p:stCondLst>
                                  <p:childTnLst>
                                    <p:animClr clrSpc="rgb" dir="cw">
                                      <p:cBhvr>
                                        <p:cTn id="14" dur="500" fill="hold"/>
                                        <p:tgtEl>
                                          <p:spTgt spid="500741"/>
                                        </p:tgtEl>
                                        <p:attrNameLst>
                                          <p:attrName>fillcolor</p:attrName>
                                        </p:attrNameLst>
                                      </p:cBhvr>
                                      <p:to>
                                        <a:srgbClr val="FF6600"/>
                                      </p:to>
                                    </p:animClr>
                                    <p:set>
                                      <p:cBhvr>
                                        <p:cTn id="15" dur="500" fill="hold"/>
                                        <p:tgtEl>
                                          <p:spTgt spid="500741"/>
                                        </p:tgtEl>
                                        <p:attrNameLst>
                                          <p:attrName>fill.type</p:attrName>
                                        </p:attrNameLst>
                                      </p:cBhvr>
                                      <p:to>
                                        <p:strVal val="solid"/>
                                      </p:to>
                                    </p:set>
                                    <p:set>
                                      <p:cBhvr>
                                        <p:cTn id="16" dur="500" fill="hold"/>
                                        <p:tgtEl>
                                          <p:spTgt spid="500741"/>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500744"/>
                                        </p:tgtEl>
                                        <p:attrNameLst>
                                          <p:attrName>fillcolor</p:attrName>
                                        </p:attrNameLst>
                                      </p:cBhvr>
                                      <p:to>
                                        <a:srgbClr val="FFFF00"/>
                                      </p:to>
                                    </p:animClr>
                                    <p:set>
                                      <p:cBhvr>
                                        <p:cTn id="19" dur="500" fill="hold"/>
                                        <p:tgtEl>
                                          <p:spTgt spid="500744"/>
                                        </p:tgtEl>
                                        <p:attrNameLst>
                                          <p:attrName>fill.type</p:attrName>
                                        </p:attrNameLst>
                                      </p:cBhvr>
                                      <p:to>
                                        <p:strVal val="solid"/>
                                      </p:to>
                                    </p:set>
                                    <p:set>
                                      <p:cBhvr>
                                        <p:cTn id="20" dur="500" fill="hold"/>
                                        <p:tgtEl>
                                          <p:spTgt spid="500744"/>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500742"/>
                                        </p:tgtEl>
                                        <p:attrNameLst>
                                          <p:attrName>fillcolor</p:attrName>
                                        </p:attrNameLst>
                                      </p:cBhvr>
                                      <p:to>
                                        <a:srgbClr val="008000"/>
                                      </p:to>
                                    </p:animClr>
                                    <p:set>
                                      <p:cBhvr>
                                        <p:cTn id="23" dur="500" fill="hold"/>
                                        <p:tgtEl>
                                          <p:spTgt spid="500742"/>
                                        </p:tgtEl>
                                        <p:attrNameLst>
                                          <p:attrName>fill.type</p:attrName>
                                        </p:attrNameLst>
                                      </p:cBhvr>
                                      <p:to>
                                        <p:strVal val="solid"/>
                                      </p:to>
                                    </p:set>
                                    <p:set>
                                      <p:cBhvr>
                                        <p:cTn id="24" dur="500" fill="hold"/>
                                        <p:tgtEl>
                                          <p:spTgt spid="500742"/>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500746"/>
                                        </p:tgtEl>
                                        <p:attrNameLst>
                                          <p:attrName>fillcolor</p:attrName>
                                        </p:attrNameLst>
                                      </p:cBhvr>
                                      <p:to>
                                        <a:srgbClr val="3333FF"/>
                                      </p:to>
                                    </p:animClr>
                                    <p:set>
                                      <p:cBhvr>
                                        <p:cTn id="27" dur="500" fill="hold"/>
                                        <p:tgtEl>
                                          <p:spTgt spid="500746"/>
                                        </p:tgtEl>
                                        <p:attrNameLst>
                                          <p:attrName>fill.type</p:attrName>
                                        </p:attrNameLst>
                                      </p:cBhvr>
                                      <p:to>
                                        <p:strVal val="solid"/>
                                      </p:to>
                                    </p:set>
                                    <p:set>
                                      <p:cBhvr>
                                        <p:cTn id="28" dur="500" fill="hold"/>
                                        <p:tgtEl>
                                          <p:spTgt spid="50074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075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075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07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50" grpId="0" animBg="1"/>
      <p:bldP spid="500751" grpId="0" animBg="1"/>
      <p:bldP spid="500752" grpId="0" animBg="1"/>
      <p:bldP spid="5007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0"/>
          </p:nvPr>
        </p:nvSpPr>
        <p:spPr>
          <a:noFill/>
        </p:spPr>
        <p:txBody>
          <a:bodyPr/>
          <a:lstStyle/>
          <a:p>
            <a:fld id="{9A47CA4A-3A97-4BF1-AC61-6DF146F743EB}" type="slidenum">
              <a:rPr lang="ko-KR" altLang="en-US" smtClean="0">
                <a:ea typeface="굴림"/>
                <a:cs typeface="굴림"/>
              </a:rPr>
              <a:pPr/>
              <a:t>32</a:t>
            </a:fld>
            <a:endParaRPr lang="en-US" altLang="ko-KR" smtClean="0">
              <a:ea typeface="굴림"/>
              <a:cs typeface="굴림"/>
            </a:endParaRPr>
          </a:p>
        </p:txBody>
      </p:sp>
      <p:sp>
        <p:nvSpPr>
          <p:cNvPr id="501762" name="Rectangle 2"/>
          <p:cNvSpPr>
            <a:spLocks noGrp="1" noChangeArrowheads="1"/>
          </p:cNvSpPr>
          <p:nvPr>
            <p:ph type="title"/>
          </p:nvPr>
        </p:nvSpPr>
        <p:spPr>
          <a:xfrm>
            <a:off x="0" y="76200"/>
            <a:ext cx="8420100"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Optimal Answer (1-D)</a:t>
            </a:r>
          </a:p>
        </p:txBody>
      </p:sp>
      <p:sp>
        <p:nvSpPr>
          <p:cNvPr id="501763" name="Rectangle 3"/>
          <p:cNvSpPr>
            <a:spLocks noChangeArrowheads="1"/>
          </p:cNvSpPr>
          <p:nvPr/>
        </p:nvSpPr>
        <p:spPr bwMode="auto">
          <a:xfrm>
            <a:off x="231775" y="115888"/>
            <a:ext cx="7435850" cy="865187"/>
          </a:xfrm>
          <a:prstGeom prst="rect">
            <a:avLst/>
          </a:prstGeom>
          <a:noFill/>
          <a:ln w="9525">
            <a:noFill/>
            <a:miter lim="800000"/>
            <a:headEnd/>
            <a:tailEnd/>
          </a:ln>
          <a:effectLst/>
        </p:spPr>
        <p:txBody>
          <a:bodyPr anchor="ctr"/>
          <a:lstStyle/>
          <a:p>
            <a:pPr>
              <a:defRPr/>
            </a:pPr>
            <a:endParaRPr lang="en-US" sz="3200" b="1" i="1">
              <a:solidFill>
                <a:srgbClr val="B90337"/>
              </a:solidFill>
              <a:effectLst>
                <a:outerShdw blurRad="38100" dist="38100" dir="2700000" algn="tl">
                  <a:srgbClr val="C0C0C0"/>
                </a:outerShdw>
              </a:effectLst>
              <a:latin typeface="HY견고딕" pitchFamily="18" charset="-127"/>
              <a:ea typeface="HY견고딕" pitchFamily="18" charset="-127"/>
              <a:cs typeface="+mn-cs"/>
            </a:endParaRPr>
          </a:p>
        </p:txBody>
      </p:sp>
      <p:sp>
        <p:nvSpPr>
          <p:cNvPr id="59396" name="Rectangle 4"/>
          <p:cNvSpPr>
            <a:spLocks noChangeArrowheads="1"/>
          </p:cNvSpPr>
          <p:nvPr/>
        </p:nvSpPr>
        <p:spPr bwMode="auto">
          <a:xfrm>
            <a:off x="179388" y="1123950"/>
            <a:ext cx="4000500" cy="5351463"/>
          </a:xfrm>
          <a:prstGeom prst="rect">
            <a:avLst/>
          </a:prstGeom>
          <a:noFill/>
          <a:ln w="9525">
            <a:noFill/>
            <a:miter lim="800000"/>
            <a:headEnd/>
            <a:tailEnd/>
          </a:ln>
        </p:spPr>
        <p:txBody>
          <a:bodyPr/>
          <a:lstStyle/>
          <a:p>
            <a:pPr marL="457200" indent="-457200">
              <a:spcBef>
                <a:spcPct val="20000"/>
              </a:spcBef>
              <a:buClr>
                <a:srgbClr val="CC0000"/>
              </a:buClr>
              <a:buFont typeface="Wingdings" pitchFamily="2" charset="2"/>
              <a:buNone/>
            </a:pPr>
            <a:endParaRPr lang="en-US" sz="1600" b="1">
              <a:latin typeface="Times New Roman" pitchFamily="18" charset="0"/>
              <a:ea typeface="HyhwpEQ"/>
              <a:cs typeface="HyhwpEQ"/>
            </a:endParaRPr>
          </a:p>
        </p:txBody>
      </p:sp>
      <p:sp>
        <p:nvSpPr>
          <p:cNvPr id="59397" name="Line 5"/>
          <p:cNvSpPr>
            <a:spLocks noChangeShapeType="1"/>
          </p:cNvSpPr>
          <p:nvPr/>
        </p:nvSpPr>
        <p:spPr bwMode="auto">
          <a:xfrm>
            <a:off x="5029200" y="3733800"/>
            <a:ext cx="3352800" cy="0"/>
          </a:xfrm>
          <a:prstGeom prst="line">
            <a:avLst/>
          </a:prstGeom>
          <a:noFill/>
          <a:ln w="57150">
            <a:solidFill>
              <a:schemeClr val="tx1"/>
            </a:solidFill>
            <a:round/>
            <a:headEnd/>
            <a:tailEnd/>
          </a:ln>
        </p:spPr>
        <p:txBody>
          <a:bodyPr wrap="none" anchor="ctr"/>
          <a:lstStyle/>
          <a:p>
            <a:endParaRPr lang="en-US"/>
          </a:p>
        </p:txBody>
      </p:sp>
      <p:sp>
        <p:nvSpPr>
          <p:cNvPr id="501766" name="Oval 6"/>
          <p:cNvSpPr>
            <a:spLocks noChangeArrowheads="1"/>
          </p:cNvSpPr>
          <p:nvPr/>
        </p:nvSpPr>
        <p:spPr bwMode="auto">
          <a:xfrm>
            <a:off x="4724400" y="2662238"/>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01767" name="Text Box 7"/>
          <p:cNvSpPr txBox="1">
            <a:spLocks noChangeArrowheads="1"/>
          </p:cNvSpPr>
          <p:nvPr/>
        </p:nvSpPr>
        <p:spPr bwMode="auto">
          <a:xfrm>
            <a:off x="4648200" y="2286000"/>
            <a:ext cx="387350" cy="457200"/>
          </a:xfrm>
          <a:prstGeom prst="rect">
            <a:avLst/>
          </a:prstGeom>
          <a:noFill/>
          <a:ln w="38100" algn="ctr">
            <a:noFill/>
            <a:miter lim="800000"/>
            <a:headEnd/>
            <a:tailEnd/>
          </a:ln>
        </p:spPr>
        <p:txBody>
          <a:bodyPr wrap="none">
            <a:spAutoFit/>
          </a:bodyPr>
          <a:lstStyle/>
          <a:p>
            <a:pPr algn="ctr"/>
            <a:r>
              <a:rPr lang="en-US" sz="2400">
                <a:cs typeface="Arial" charset="0"/>
              </a:rPr>
              <a:t>A</a:t>
            </a:r>
          </a:p>
        </p:txBody>
      </p:sp>
      <p:sp>
        <p:nvSpPr>
          <p:cNvPr id="501768" name="Oval 8"/>
          <p:cNvSpPr>
            <a:spLocks noChangeArrowheads="1"/>
          </p:cNvSpPr>
          <p:nvPr/>
        </p:nvSpPr>
        <p:spPr bwMode="auto">
          <a:xfrm>
            <a:off x="5476875" y="3021013"/>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9401" name="Text Box 9"/>
          <p:cNvSpPr txBox="1">
            <a:spLocks noChangeArrowheads="1"/>
          </p:cNvSpPr>
          <p:nvPr/>
        </p:nvSpPr>
        <p:spPr bwMode="auto">
          <a:xfrm>
            <a:off x="5400675" y="2640013"/>
            <a:ext cx="387350" cy="457200"/>
          </a:xfrm>
          <a:prstGeom prst="rect">
            <a:avLst/>
          </a:prstGeom>
          <a:noFill/>
          <a:ln w="38100" algn="ctr">
            <a:noFill/>
            <a:miter lim="800000"/>
            <a:headEnd/>
            <a:tailEnd/>
          </a:ln>
        </p:spPr>
        <p:txBody>
          <a:bodyPr wrap="none">
            <a:spAutoFit/>
          </a:bodyPr>
          <a:lstStyle/>
          <a:p>
            <a:pPr algn="ctr"/>
            <a:r>
              <a:rPr lang="en-US" sz="2400">
                <a:cs typeface="Arial" charset="0"/>
              </a:rPr>
              <a:t>B</a:t>
            </a:r>
          </a:p>
        </p:txBody>
      </p:sp>
      <p:sp>
        <p:nvSpPr>
          <p:cNvPr id="501770" name="Oval 10"/>
          <p:cNvSpPr>
            <a:spLocks noChangeArrowheads="1"/>
          </p:cNvSpPr>
          <p:nvPr/>
        </p:nvSpPr>
        <p:spPr bwMode="auto">
          <a:xfrm>
            <a:off x="6230938" y="4367213"/>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9403" name="Text Box 11"/>
          <p:cNvSpPr txBox="1">
            <a:spLocks noChangeArrowheads="1"/>
          </p:cNvSpPr>
          <p:nvPr/>
        </p:nvSpPr>
        <p:spPr bwMode="auto">
          <a:xfrm>
            <a:off x="6146800" y="4519613"/>
            <a:ext cx="404813" cy="457200"/>
          </a:xfrm>
          <a:prstGeom prst="rect">
            <a:avLst/>
          </a:prstGeom>
          <a:noFill/>
          <a:ln w="38100" algn="ctr">
            <a:noFill/>
            <a:miter lim="800000"/>
            <a:headEnd/>
            <a:tailEnd/>
          </a:ln>
        </p:spPr>
        <p:txBody>
          <a:bodyPr wrap="none">
            <a:spAutoFit/>
          </a:bodyPr>
          <a:lstStyle/>
          <a:p>
            <a:pPr algn="ctr"/>
            <a:r>
              <a:rPr lang="en-US" sz="2400">
                <a:cs typeface="Arial" charset="0"/>
              </a:rPr>
              <a:t>C</a:t>
            </a:r>
          </a:p>
        </p:txBody>
      </p:sp>
      <p:sp>
        <p:nvSpPr>
          <p:cNvPr id="501772" name="Oval 12"/>
          <p:cNvSpPr>
            <a:spLocks noChangeArrowheads="1"/>
          </p:cNvSpPr>
          <p:nvPr/>
        </p:nvSpPr>
        <p:spPr bwMode="auto">
          <a:xfrm>
            <a:off x="6781800" y="2971800"/>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9405" name="Text Box 13"/>
          <p:cNvSpPr txBox="1">
            <a:spLocks noChangeArrowheads="1"/>
          </p:cNvSpPr>
          <p:nvPr/>
        </p:nvSpPr>
        <p:spPr bwMode="auto">
          <a:xfrm>
            <a:off x="6697663" y="2590800"/>
            <a:ext cx="404812" cy="457200"/>
          </a:xfrm>
          <a:prstGeom prst="rect">
            <a:avLst/>
          </a:prstGeom>
          <a:noFill/>
          <a:ln w="38100" algn="ctr">
            <a:noFill/>
            <a:miter lim="800000"/>
            <a:headEnd/>
            <a:tailEnd/>
          </a:ln>
        </p:spPr>
        <p:txBody>
          <a:bodyPr wrap="none">
            <a:spAutoFit/>
          </a:bodyPr>
          <a:lstStyle/>
          <a:p>
            <a:pPr algn="ctr"/>
            <a:r>
              <a:rPr lang="en-US" sz="2400">
                <a:cs typeface="Arial" charset="0"/>
              </a:rPr>
              <a:t>D</a:t>
            </a:r>
          </a:p>
        </p:txBody>
      </p:sp>
      <p:sp>
        <p:nvSpPr>
          <p:cNvPr id="501774" name="Oval 14"/>
          <p:cNvSpPr>
            <a:spLocks noChangeArrowheads="1"/>
          </p:cNvSpPr>
          <p:nvPr/>
        </p:nvSpPr>
        <p:spPr bwMode="auto">
          <a:xfrm>
            <a:off x="7213600" y="4979988"/>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01775" name="Text Box 15"/>
          <p:cNvSpPr txBox="1">
            <a:spLocks noChangeArrowheads="1"/>
          </p:cNvSpPr>
          <p:nvPr/>
        </p:nvSpPr>
        <p:spPr bwMode="auto">
          <a:xfrm>
            <a:off x="7137400" y="5132388"/>
            <a:ext cx="387350" cy="457200"/>
          </a:xfrm>
          <a:prstGeom prst="rect">
            <a:avLst/>
          </a:prstGeom>
          <a:noFill/>
          <a:ln w="38100" algn="ctr">
            <a:noFill/>
            <a:miter lim="800000"/>
            <a:headEnd/>
            <a:tailEnd/>
          </a:ln>
        </p:spPr>
        <p:txBody>
          <a:bodyPr wrap="none">
            <a:spAutoFit/>
          </a:bodyPr>
          <a:lstStyle/>
          <a:p>
            <a:pPr algn="ctr"/>
            <a:r>
              <a:rPr lang="en-US" sz="2400">
                <a:cs typeface="Arial" charset="0"/>
              </a:rPr>
              <a:t>E</a:t>
            </a:r>
          </a:p>
        </p:txBody>
      </p:sp>
      <p:sp>
        <p:nvSpPr>
          <p:cNvPr id="501776" name="Oval 16"/>
          <p:cNvSpPr>
            <a:spLocks noChangeArrowheads="1"/>
          </p:cNvSpPr>
          <p:nvPr/>
        </p:nvSpPr>
        <p:spPr bwMode="auto">
          <a:xfrm>
            <a:off x="8077200" y="2743200"/>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01777" name="Text Box 17"/>
          <p:cNvSpPr txBox="1">
            <a:spLocks noChangeArrowheads="1"/>
          </p:cNvSpPr>
          <p:nvPr/>
        </p:nvSpPr>
        <p:spPr bwMode="auto">
          <a:xfrm>
            <a:off x="7983538" y="2362200"/>
            <a:ext cx="420687" cy="457200"/>
          </a:xfrm>
          <a:prstGeom prst="rect">
            <a:avLst/>
          </a:prstGeom>
          <a:noFill/>
          <a:ln w="38100" algn="ctr">
            <a:noFill/>
            <a:miter lim="800000"/>
            <a:headEnd/>
            <a:tailEnd/>
          </a:ln>
        </p:spPr>
        <p:txBody>
          <a:bodyPr wrap="none">
            <a:spAutoFit/>
          </a:bodyPr>
          <a:lstStyle/>
          <a:p>
            <a:pPr algn="ctr"/>
            <a:r>
              <a:rPr lang="en-US" sz="2400">
                <a:cs typeface="Arial" charset="0"/>
              </a:rPr>
              <a:t>G</a:t>
            </a:r>
          </a:p>
        </p:txBody>
      </p:sp>
      <p:sp>
        <p:nvSpPr>
          <p:cNvPr id="501778" name="Oval 18"/>
          <p:cNvSpPr>
            <a:spLocks noChangeArrowheads="1"/>
          </p:cNvSpPr>
          <p:nvPr/>
        </p:nvSpPr>
        <p:spPr bwMode="auto">
          <a:xfrm>
            <a:off x="7691438" y="3933825"/>
            <a:ext cx="228600" cy="228600"/>
          </a:xfrm>
          <a:prstGeom prst="ellipse">
            <a:avLst/>
          </a:prstGeom>
          <a:solidFill>
            <a:schemeClr val="tx1"/>
          </a:solidFill>
          <a:ln w="38100" algn="ctr">
            <a:noFill/>
            <a:round/>
            <a:headEnd/>
            <a:tailEnd/>
          </a:ln>
        </p:spPr>
        <p:txBody>
          <a:bodyPr wrap="none" anchor="ctr"/>
          <a:lstStyle/>
          <a:p>
            <a:pPr algn="ctr"/>
            <a:endParaRPr lang="en-US"/>
          </a:p>
        </p:txBody>
      </p:sp>
      <p:sp>
        <p:nvSpPr>
          <p:cNvPr id="59411" name="Text Box 19"/>
          <p:cNvSpPr txBox="1">
            <a:spLocks noChangeArrowheads="1"/>
          </p:cNvSpPr>
          <p:nvPr/>
        </p:nvSpPr>
        <p:spPr bwMode="auto">
          <a:xfrm>
            <a:off x="7623175" y="4086225"/>
            <a:ext cx="369888" cy="457200"/>
          </a:xfrm>
          <a:prstGeom prst="rect">
            <a:avLst/>
          </a:prstGeom>
          <a:noFill/>
          <a:ln w="38100" algn="ctr">
            <a:noFill/>
            <a:miter lim="800000"/>
            <a:headEnd/>
            <a:tailEnd/>
          </a:ln>
        </p:spPr>
        <p:txBody>
          <a:bodyPr wrap="none">
            <a:spAutoFit/>
          </a:bodyPr>
          <a:lstStyle/>
          <a:p>
            <a:pPr algn="ctr"/>
            <a:r>
              <a:rPr lang="en-US" sz="2400">
                <a:cs typeface="Arial" charset="0"/>
              </a:rPr>
              <a:t>F</a:t>
            </a:r>
          </a:p>
        </p:txBody>
      </p:sp>
      <p:sp>
        <p:nvSpPr>
          <p:cNvPr id="59412" name="Text Box 20"/>
          <p:cNvSpPr txBox="1">
            <a:spLocks noChangeArrowheads="1"/>
          </p:cNvSpPr>
          <p:nvPr/>
        </p:nvSpPr>
        <p:spPr bwMode="auto">
          <a:xfrm>
            <a:off x="4826000" y="3733800"/>
            <a:ext cx="336550" cy="457200"/>
          </a:xfrm>
          <a:prstGeom prst="rect">
            <a:avLst/>
          </a:prstGeom>
          <a:noFill/>
          <a:ln w="38100" algn="ctr">
            <a:noFill/>
            <a:miter lim="800000"/>
            <a:headEnd/>
            <a:tailEnd/>
          </a:ln>
        </p:spPr>
        <p:txBody>
          <a:bodyPr wrap="none">
            <a:spAutoFit/>
          </a:bodyPr>
          <a:lstStyle/>
          <a:p>
            <a:pPr algn="ctr"/>
            <a:r>
              <a:rPr lang="en-US" sz="2400" i="1">
                <a:cs typeface="Arial" charset="0"/>
              </a:rPr>
              <a:t>s</a:t>
            </a:r>
          </a:p>
        </p:txBody>
      </p:sp>
      <p:sp>
        <p:nvSpPr>
          <p:cNvPr id="59413" name="Text Box 21"/>
          <p:cNvSpPr txBox="1">
            <a:spLocks noChangeArrowheads="1"/>
          </p:cNvSpPr>
          <p:nvPr/>
        </p:nvSpPr>
        <p:spPr bwMode="auto">
          <a:xfrm>
            <a:off x="8145463" y="3733800"/>
            <a:ext cx="354012" cy="457200"/>
          </a:xfrm>
          <a:prstGeom prst="rect">
            <a:avLst/>
          </a:prstGeom>
          <a:noFill/>
          <a:ln w="38100" algn="ctr">
            <a:noFill/>
            <a:miter lim="800000"/>
            <a:headEnd/>
            <a:tailEnd/>
          </a:ln>
        </p:spPr>
        <p:txBody>
          <a:bodyPr wrap="none">
            <a:spAutoFit/>
          </a:bodyPr>
          <a:lstStyle/>
          <a:p>
            <a:pPr algn="ctr"/>
            <a:r>
              <a:rPr lang="en-US" sz="2400" i="1">
                <a:cs typeface="Arial" charset="0"/>
              </a:rPr>
              <a:t>e</a:t>
            </a:r>
          </a:p>
        </p:txBody>
      </p:sp>
      <p:sp>
        <p:nvSpPr>
          <p:cNvPr id="501782" name="Oval 22"/>
          <p:cNvSpPr>
            <a:spLocks noChangeArrowheads="1"/>
          </p:cNvSpPr>
          <p:nvPr/>
        </p:nvSpPr>
        <p:spPr bwMode="auto">
          <a:xfrm>
            <a:off x="4103688" y="2781300"/>
            <a:ext cx="1836737" cy="1836738"/>
          </a:xfrm>
          <a:prstGeom prst="ellipse">
            <a:avLst/>
          </a:prstGeom>
          <a:noFill/>
          <a:ln w="38100" algn="ctr">
            <a:solidFill>
              <a:srgbClr val="FFCC00"/>
            </a:solidFill>
            <a:round/>
            <a:headEnd/>
            <a:tailEnd/>
          </a:ln>
        </p:spPr>
        <p:txBody>
          <a:bodyPr wrap="none" anchor="ctr"/>
          <a:lstStyle/>
          <a:p>
            <a:pPr algn="ctr"/>
            <a:endParaRPr lang="en-US"/>
          </a:p>
        </p:txBody>
      </p:sp>
      <p:sp>
        <p:nvSpPr>
          <p:cNvPr id="501783" name="Oval 23"/>
          <p:cNvSpPr>
            <a:spLocks noChangeArrowheads="1"/>
          </p:cNvSpPr>
          <p:nvPr/>
        </p:nvSpPr>
        <p:spPr bwMode="auto">
          <a:xfrm>
            <a:off x="4749800" y="152400"/>
            <a:ext cx="7059613" cy="6951663"/>
          </a:xfrm>
          <a:prstGeom prst="ellipse">
            <a:avLst/>
          </a:prstGeom>
          <a:noFill/>
          <a:ln w="38100" algn="ctr">
            <a:solidFill>
              <a:srgbClr val="FFCC00"/>
            </a:solidFill>
            <a:round/>
            <a:headEnd/>
            <a:tailEnd/>
          </a:ln>
        </p:spPr>
        <p:txBody>
          <a:bodyPr wrap="none" anchor="ctr"/>
          <a:lstStyle/>
          <a:p>
            <a:pPr algn="ctr"/>
            <a:endParaRPr lang="en-US"/>
          </a:p>
        </p:txBody>
      </p:sp>
      <p:sp>
        <p:nvSpPr>
          <p:cNvPr id="501784" name="Oval 24"/>
          <p:cNvSpPr>
            <a:spLocks noChangeArrowheads="1"/>
          </p:cNvSpPr>
          <p:nvPr/>
        </p:nvSpPr>
        <p:spPr bwMode="auto">
          <a:xfrm>
            <a:off x="4197350" y="2867025"/>
            <a:ext cx="1655763" cy="1655763"/>
          </a:xfrm>
          <a:prstGeom prst="ellipse">
            <a:avLst/>
          </a:prstGeom>
          <a:noFill/>
          <a:ln w="38100" algn="ctr">
            <a:solidFill>
              <a:srgbClr val="A50021"/>
            </a:solidFill>
            <a:round/>
            <a:headEnd/>
            <a:tailEnd/>
          </a:ln>
        </p:spPr>
        <p:txBody>
          <a:bodyPr wrap="none" anchor="ctr"/>
          <a:lstStyle/>
          <a:p>
            <a:pPr algn="ctr"/>
            <a:endParaRPr lang="en-US"/>
          </a:p>
        </p:txBody>
      </p:sp>
      <p:sp>
        <p:nvSpPr>
          <p:cNvPr id="501785" name="Oval 25"/>
          <p:cNvSpPr>
            <a:spLocks noChangeArrowheads="1"/>
          </p:cNvSpPr>
          <p:nvPr/>
        </p:nvSpPr>
        <p:spPr bwMode="auto">
          <a:xfrm>
            <a:off x="5508625" y="800100"/>
            <a:ext cx="5580063" cy="5688013"/>
          </a:xfrm>
          <a:prstGeom prst="ellipse">
            <a:avLst/>
          </a:prstGeom>
          <a:noFill/>
          <a:ln w="38100" algn="ctr">
            <a:solidFill>
              <a:srgbClr val="A50021"/>
            </a:solidFill>
            <a:round/>
            <a:headEnd/>
            <a:tailEnd/>
          </a:ln>
        </p:spPr>
        <p:txBody>
          <a:bodyPr wrap="none" anchor="ctr"/>
          <a:lstStyle/>
          <a:p>
            <a:pPr algn="ctr"/>
            <a:endParaRPr lang="en-US"/>
          </a:p>
        </p:txBody>
      </p:sp>
      <p:sp>
        <p:nvSpPr>
          <p:cNvPr id="501786" name="Oval 26"/>
          <p:cNvSpPr>
            <a:spLocks noChangeArrowheads="1"/>
          </p:cNvSpPr>
          <p:nvPr/>
        </p:nvSpPr>
        <p:spPr bwMode="auto">
          <a:xfrm>
            <a:off x="5292725" y="2924175"/>
            <a:ext cx="1547813" cy="1549400"/>
          </a:xfrm>
          <a:prstGeom prst="ellipse">
            <a:avLst/>
          </a:prstGeom>
          <a:noFill/>
          <a:ln w="38100" algn="ctr">
            <a:solidFill>
              <a:srgbClr val="FFCC00"/>
            </a:solidFill>
            <a:round/>
            <a:headEnd/>
            <a:tailEnd/>
          </a:ln>
        </p:spPr>
        <p:txBody>
          <a:bodyPr wrap="none" anchor="ctr"/>
          <a:lstStyle/>
          <a:p>
            <a:pPr algn="ctr"/>
            <a:endParaRPr lang="en-US"/>
          </a:p>
        </p:txBody>
      </p:sp>
      <p:sp>
        <p:nvSpPr>
          <p:cNvPr id="501787" name="Line 27"/>
          <p:cNvSpPr>
            <a:spLocks noChangeShapeType="1"/>
          </p:cNvSpPr>
          <p:nvPr/>
        </p:nvSpPr>
        <p:spPr bwMode="auto">
          <a:xfrm>
            <a:off x="5580063" y="3141663"/>
            <a:ext cx="755650" cy="1366837"/>
          </a:xfrm>
          <a:prstGeom prst="line">
            <a:avLst/>
          </a:prstGeom>
          <a:noFill/>
          <a:ln w="38100">
            <a:solidFill>
              <a:schemeClr val="tx1"/>
            </a:solidFill>
            <a:round/>
            <a:headEnd/>
            <a:tailEnd/>
          </a:ln>
        </p:spPr>
        <p:txBody>
          <a:bodyPr wrap="none" anchor="ctr"/>
          <a:lstStyle/>
          <a:p>
            <a:endParaRPr lang="en-US"/>
          </a:p>
        </p:txBody>
      </p:sp>
      <p:sp>
        <p:nvSpPr>
          <p:cNvPr id="501788" name="Line 28"/>
          <p:cNvSpPr>
            <a:spLocks noChangeShapeType="1"/>
          </p:cNvSpPr>
          <p:nvPr/>
        </p:nvSpPr>
        <p:spPr bwMode="auto">
          <a:xfrm flipV="1">
            <a:off x="5913438" y="3422650"/>
            <a:ext cx="647700" cy="360363"/>
          </a:xfrm>
          <a:prstGeom prst="line">
            <a:avLst/>
          </a:prstGeom>
          <a:noFill/>
          <a:ln w="38100">
            <a:solidFill>
              <a:schemeClr val="tx1"/>
            </a:solidFill>
            <a:round/>
            <a:headEnd/>
            <a:tailEnd/>
          </a:ln>
        </p:spPr>
        <p:txBody>
          <a:bodyPr wrap="none" anchor="ctr"/>
          <a:lstStyle/>
          <a:p>
            <a:endParaRPr lang="en-US"/>
          </a:p>
        </p:txBody>
      </p:sp>
      <p:sp>
        <p:nvSpPr>
          <p:cNvPr id="501789" name="Oval 29"/>
          <p:cNvSpPr>
            <a:spLocks noChangeArrowheads="1"/>
          </p:cNvSpPr>
          <p:nvPr/>
        </p:nvSpPr>
        <p:spPr bwMode="auto">
          <a:xfrm>
            <a:off x="6156325" y="1700213"/>
            <a:ext cx="4284663" cy="3924300"/>
          </a:xfrm>
          <a:prstGeom prst="ellipse">
            <a:avLst/>
          </a:prstGeom>
          <a:noFill/>
          <a:ln w="38100" algn="ctr">
            <a:solidFill>
              <a:srgbClr val="FFCC00"/>
            </a:solidFill>
            <a:round/>
            <a:headEnd/>
            <a:tailEnd/>
          </a:ln>
        </p:spPr>
        <p:txBody>
          <a:bodyPr wrap="none" anchor="ctr"/>
          <a:lstStyle/>
          <a:p>
            <a:pPr algn="ctr"/>
            <a:endParaRPr lang="en-US"/>
          </a:p>
        </p:txBody>
      </p:sp>
      <p:sp>
        <p:nvSpPr>
          <p:cNvPr id="501790" name="Line 30"/>
          <p:cNvSpPr>
            <a:spLocks noChangeShapeType="1"/>
          </p:cNvSpPr>
          <p:nvPr/>
        </p:nvSpPr>
        <p:spPr bwMode="auto">
          <a:xfrm flipH="1">
            <a:off x="6335713" y="3068638"/>
            <a:ext cx="576262" cy="1439862"/>
          </a:xfrm>
          <a:prstGeom prst="line">
            <a:avLst/>
          </a:prstGeom>
          <a:noFill/>
          <a:ln w="38100">
            <a:solidFill>
              <a:schemeClr val="tx1"/>
            </a:solidFill>
            <a:round/>
            <a:headEnd/>
            <a:tailEnd/>
          </a:ln>
        </p:spPr>
        <p:txBody>
          <a:bodyPr wrap="none" anchor="ctr"/>
          <a:lstStyle/>
          <a:p>
            <a:endParaRPr lang="en-US"/>
          </a:p>
        </p:txBody>
      </p:sp>
      <p:sp>
        <p:nvSpPr>
          <p:cNvPr id="501791" name="Line 31"/>
          <p:cNvSpPr>
            <a:spLocks noChangeShapeType="1"/>
          </p:cNvSpPr>
          <p:nvPr/>
        </p:nvSpPr>
        <p:spPr bwMode="auto">
          <a:xfrm>
            <a:off x="5940425" y="3500438"/>
            <a:ext cx="684213" cy="252412"/>
          </a:xfrm>
          <a:prstGeom prst="line">
            <a:avLst/>
          </a:prstGeom>
          <a:noFill/>
          <a:ln w="38100">
            <a:solidFill>
              <a:schemeClr val="tx1"/>
            </a:solidFill>
            <a:round/>
            <a:headEnd/>
            <a:tailEnd/>
          </a:ln>
        </p:spPr>
        <p:txBody>
          <a:bodyPr wrap="none" anchor="ctr"/>
          <a:lstStyle/>
          <a:p>
            <a:endParaRPr lang="en-US"/>
          </a:p>
        </p:txBody>
      </p:sp>
      <p:sp>
        <p:nvSpPr>
          <p:cNvPr id="501792" name="Oval 32"/>
          <p:cNvSpPr>
            <a:spLocks noChangeArrowheads="1"/>
          </p:cNvSpPr>
          <p:nvPr/>
        </p:nvSpPr>
        <p:spPr bwMode="auto">
          <a:xfrm>
            <a:off x="5829300" y="2997200"/>
            <a:ext cx="1503363" cy="1504950"/>
          </a:xfrm>
          <a:prstGeom prst="ellipse">
            <a:avLst/>
          </a:prstGeom>
          <a:noFill/>
          <a:ln w="38100" algn="ctr">
            <a:solidFill>
              <a:srgbClr val="CC0000"/>
            </a:solidFill>
            <a:round/>
            <a:headEnd/>
            <a:tailEnd/>
          </a:ln>
        </p:spPr>
        <p:txBody>
          <a:bodyPr wrap="none" anchor="ctr"/>
          <a:lstStyle/>
          <a:p>
            <a:pPr algn="ctr"/>
            <a:endParaRPr lang="en-US"/>
          </a:p>
        </p:txBody>
      </p:sp>
      <p:sp>
        <p:nvSpPr>
          <p:cNvPr id="501793" name="Oval 33"/>
          <p:cNvSpPr>
            <a:spLocks noChangeArrowheads="1"/>
          </p:cNvSpPr>
          <p:nvPr/>
        </p:nvSpPr>
        <p:spPr bwMode="auto">
          <a:xfrm>
            <a:off x="6767513" y="2133600"/>
            <a:ext cx="3097212" cy="3089275"/>
          </a:xfrm>
          <a:prstGeom prst="ellipse">
            <a:avLst/>
          </a:prstGeom>
          <a:noFill/>
          <a:ln w="38100" algn="ctr">
            <a:solidFill>
              <a:srgbClr val="CC0000"/>
            </a:solidFill>
            <a:round/>
            <a:headEnd/>
            <a:tailEnd/>
          </a:ln>
        </p:spPr>
        <p:txBody>
          <a:bodyPr wrap="none" anchor="ctr"/>
          <a:lstStyle/>
          <a:p>
            <a:pPr algn="ctr"/>
            <a:endParaRPr lang="en-US"/>
          </a:p>
        </p:txBody>
      </p:sp>
      <p:sp>
        <p:nvSpPr>
          <p:cNvPr id="501794" name="Line 34"/>
          <p:cNvSpPr>
            <a:spLocks noChangeShapeType="1"/>
          </p:cNvSpPr>
          <p:nvPr/>
        </p:nvSpPr>
        <p:spPr bwMode="auto">
          <a:xfrm>
            <a:off x="6877050" y="3068638"/>
            <a:ext cx="935038" cy="973137"/>
          </a:xfrm>
          <a:prstGeom prst="line">
            <a:avLst/>
          </a:prstGeom>
          <a:noFill/>
          <a:ln w="38100">
            <a:solidFill>
              <a:schemeClr val="tx1"/>
            </a:solidFill>
            <a:round/>
            <a:headEnd/>
            <a:tailEnd/>
          </a:ln>
        </p:spPr>
        <p:txBody>
          <a:bodyPr wrap="none" anchor="ctr"/>
          <a:lstStyle/>
          <a:p>
            <a:endParaRPr lang="en-US"/>
          </a:p>
        </p:txBody>
      </p:sp>
      <p:sp>
        <p:nvSpPr>
          <p:cNvPr id="501795" name="Oval 35"/>
          <p:cNvSpPr>
            <a:spLocks noChangeArrowheads="1"/>
          </p:cNvSpPr>
          <p:nvPr/>
        </p:nvSpPr>
        <p:spPr bwMode="auto">
          <a:xfrm>
            <a:off x="6408738" y="2963863"/>
            <a:ext cx="1438275" cy="1473200"/>
          </a:xfrm>
          <a:prstGeom prst="ellipse">
            <a:avLst/>
          </a:prstGeom>
          <a:noFill/>
          <a:ln w="38100" algn="ctr">
            <a:solidFill>
              <a:srgbClr val="FF6600"/>
            </a:solidFill>
            <a:round/>
            <a:headEnd/>
            <a:tailEnd/>
          </a:ln>
        </p:spPr>
        <p:txBody>
          <a:bodyPr wrap="none" anchor="ctr"/>
          <a:lstStyle/>
          <a:p>
            <a:pPr algn="ctr"/>
            <a:endParaRPr lang="en-US"/>
          </a:p>
        </p:txBody>
      </p:sp>
      <p:sp>
        <p:nvSpPr>
          <p:cNvPr id="501796" name="Oval 36"/>
          <p:cNvSpPr>
            <a:spLocks noChangeArrowheads="1"/>
          </p:cNvSpPr>
          <p:nvPr/>
        </p:nvSpPr>
        <p:spPr bwMode="auto">
          <a:xfrm>
            <a:off x="7720013" y="3048000"/>
            <a:ext cx="1258887" cy="1298575"/>
          </a:xfrm>
          <a:prstGeom prst="ellipse">
            <a:avLst/>
          </a:prstGeom>
          <a:noFill/>
          <a:ln w="38100" algn="ctr">
            <a:solidFill>
              <a:srgbClr val="FF6600"/>
            </a:solidFill>
            <a:round/>
            <a:headEnd/>
            <a:tailEnd/>
          </a:ln>
        </p:spPr>
        <p:txBody>
          <a:bodyPr wrap="none" anchor="ctr"/>
          <a:lstStyle/>
          <a:p>
            <a:pPr algn="ctr"/>
            <a:endParaRPr lang="en-US"/>
          </a:p>
        </p:txBody>
      </p:sp>
      <p:sp>
        <p:nvSpPr>
          <p:cNvPr id="501797" name="Line 37"/>
          <p:cNvSpPr>
            <a:spLocks noChangeShapeType="1"/>
          </p:cNvSpPr>
          <p:nvPr/>
        </p:nvSpPr>
        <p:spPr bwMode="auto">
          <a:xfrm flipV="1">
            <a:off x="6877050" y="3536950"/>
            <a:ext cx="431800" cy="396875"/>
          </a:xfrm>
          <a:prstGeom prst="line">
            <a:avLst/>
          </a:prstGeom>
          <a:noFill/>
          <a:ln w="38100">
            <a:solidFill>
              <a:schemeClr val="tx1"/>
            </a:solidFill>
            <a:round/>
            <a:headEnd/>
            <a:tailEnd/>
          </a:ln>
        </p:spPr>
        <p:txBody>
          <a:bodyPr wrap="none" anchor="ctr"/>
          <a:lstStyle/>
          <a:p>
            <a:endParaRPr lang="en-US"/>
          </a:p>
        </p:txBody>
      </p:sp>
      <p:sp>
        <p:nvSpPr>
          <p:cNvPr id="501798" name="Rectangle 38"/>
          <p:cNvSpPr>
            <a:spLocks noGrp="1" noChangeArrowheads="1"/>
          </p:cNvSpPr>
          <p:nvPr>
            <p:ph type="body" sz="half" idx="1"/>
          </p:nvPr>
        </p:nvSpPr>
        <p:spPr>
          <a:xfrm>
            <a:off x="0" y="1189038"/>
            <a:ext cx="4994275" cy="5543550"/>
          </a:xfrm>
        </p:spPr>
        <p:txBody>
          <a:bodyPr/>
          <a:lstStyle/>
          <a:p>
            <a:pPr eaLnBrk="1" hangingPunct="1">
              <a:lnSpc>
                <a:spcPct val="80000"/>
              </a:lnSpc>
            </a:pPr>
            <a:r>
              <a:rPr lang="en-US" b="0" smtClean="0"/>
              <a:t>Scan objects by plane-sweep way</a:t>
            </a:r>
          </a:p>
          <a:p>
            <a:pPr eaLnBrk="1" hangingPunct="1">
              <a:lnSpc>
                <a:spcPct val="80000"/>
              </a:lnSpc>
            </a:pPr>
            <a:endParaRPr lang="en-US" sz="1400" b="0" smtClean="0"/>
          </a:p>
          <a:p>
            <a:pPr eaLnBrk="1" hangingPunct="1">
              <a:lnSpc>
                <a:spcPct val="80000"/>
              </a:lnSpc>
            </a:pPr>
            <a:r>
              <a:rPr lang="en-US" b="0" smtClean="0"/>
              <a:t>Maintain two vicinity circles centered a the start and end points</a:t>
            </a:r>
          </a:p>
          <a:p>
            <a:pPr eaLnBrk="1" hangingPunct="1">
              <a:lnSpc>
                <a:spcPct val="80000"/>
              </a:lnSpc>
            </a:pPr>
            <a:endParaRPr lang="en-US" sz="1400" b="0" smtClean="0"/>
          </a:p>
          <a:p>
            <a:pPr eaLnBrk="1" hangingPunct="1">
              <a:lnSpc>
                <a:spcPct val="80000"/>
              </a:lnSpc>
            </a:pPr>
            <a:r>
              <a:rPr lang="en-US" b="0" smtClean="0"/>
              <a:t>If an object lies within the two vicinity circles, remove the previous object</a:t>
            </a:r>
          </a:p>
          <a:p>
            <a:pPr eaLnBrk="1" hangingPunct="1">
              <a:lnSpc>
                <a:spcPct val="80000"/>
              </a:lnSpc>
            </a:pPr>
            <a:endParaRPr lang="en-US" sz="1400" b="0" smtClean="0"/>
          </a:p>
          <a:p>
            <a:pPr eaLnBrk="1" hangingPunct="1">
              <a:lnSpc>
                <a:spcPct val="80000"/>
              </a:lnSpc>
            </a:pPr>
            <a:r>
              <a:rPr lang="en-US" b="0" smtClean="0"/>
              <a:t>If an object lies within only one vicinity circle, then the previous object is part of the answer</a:t>
            </a:r>
          </a:p>
          <a:p>
            <a:pPr lvl="1" eaLnBrk="1" hangingPunct="1">
              <a:lnSpc>
                <a:spcPct val="80000"/>
              </a:lnSpc>
              <a:buFont typeface="Wingdings" pitchFamily="2" charset="2"/>
              <a:buChar char="n"/>
            </a:pPr>
            <a:r>
              <a:rPr lang="en-US" smtClean="0"/>
              <a:t>Draw a bisector to get part of the answer</a:t>
            </a:r>
          </a:p>
          <a:p>
            <a:pPr lvl="1" eaLnBrk="1" hangingPunct="1">
              <a:lnSpc>
                <a:spcPct val="80000"/>
              </a:lnSpc>
              <a:buFont typeface="Wingdings" pitchFamily="2" charset="2"/>
              <a:buChar char="n"/>
            </a:pPr>
            <a:r>
              <a:rPr lang="en-US" smtClean="0"/>
              <a:t>Update the start point</a:t>
            </a:r>
          </a:p>
          <a:p>
            <a:pPr lvl="1" eaLnBrk="1" hangingPunct="1">
              <a:lnSpc>
                <a:spcPct val="80000"/>
              </a:lnSpc>
              <a:buFont typeface="Wingdings" pitchFamily="2" charset="2"/>
              <a:buChar char="n"/>
            </a:pPr>
            <a:endParaRPr lang="en-US" sz="1400" b="1" smtClean="0"/>
          </a:p>
          <a:p>
            <a:pPr eaLnBrk="1" hangingPunct="1">
              <a:lnSpc>
                <a:spcPct val="80000"/>
              </a:lnSpc>
            </a:pPr>
            <a:r>
              <a:rPr lang="en-US" b="0" smtClean="0"/>
              <a:t> Ignore objects that are outside the vicinity circle</a:t>
            </a:r>
          </a:p>
        </p:txBody>
      </p:sp>
      <p:sp>
        <p:nvSpPr>
          <p:cNvPr id="501799" name="Line 39"/>
          <p:cNvSpPr>
            <a:spLocks noChangeShapeType="1"/>
          </p:cNvSpPr>
          <p:nvPr/>
        </p:nvSpPr>
        <p:spPr bwMode="auto">
          <a:xfrm>
            <a:off x="5032375" y="3736975"/>
            <a:ext cx="998538" cy="0"/>
          </a:xfrm>
          <a:prstGeom prst="line">
            <a:avLst/>
          </a:prstGeom>
          <a:noFill/>
          <a:ln w="60325">
            <a:solidFill>
              <a:srgbClr val="A50021"/>
            </a:solidFill>
            <a:round/>
            <a:headEnd/>
            <a:tailEnd/>
          </a:ln>
        </p:spPr>
        <p:txBody>
          <a:bodyPr wrap="none" anchor="ctr"/>
          <a:lstStyle/>
          <a:p>
            <a:endParaRPr lang="en-US"/>
          </a:p>
        </p:txBody>
      </p:sp>
      <p:sp>
        <p:nvSpPr>
          <p:cNvPr id="501800" name="Line 40"/>
          <p:cNvSpPr>
            <a:spLocks noChangeShapeType="1"/>
          </p:cNvSpPr>
          <p:nvPr/>
        </p:nvSpPr>
        <p:spPr bwMode="auto">
          <a:xfrm>
            <a:off x="6030913" y="3736975"/>
            <a:ext cx="538162" cy="0"/>
          </a:xfrm>
          <a:prstGeom prst="line">
            <a:avLst/>
          </a:prstGeom>
          <a:noFill/>
          <a:ln w="60325">
            <a:solidFill>
              <a:srgbClr val="FFCC00"/>
            </a:solidFill>
            <a:round/>
            <a:headEnd/>
            <a:tailEnd/>
          </a:ln>
        </p:spPr>
        <p:txBody>
          <a:bodyPr wrap="none" anchor="ctr"/>
          <a:lstStyle/>
          <a:p>
            <a:endParaRPr lang="en-US"/>
          </a:p>
        </p:txBody>
      </p:sp>
      <p:sp>
        <p:nvSpPr>
          <p:cNvPr id="501801" name="Line 41"/>
          <p:cNvSpPr>
            <a:spLocks noChangeShapeType="1"/>
          </p:cNvSpPr>
          <p:nvPr/>
        </p:nvSpPr>
        <p:spPr bwMode="auto">
          <a:xfrm>
            <a:off x="6569075" y="3736975"/>
            <a:ext cx="538163" cy="0"/>
          </a:xfrm>
          <a:prstGeom prst="line">
            <a:avLst/>
          </a:prstGeom>
          <a:noFill/>
          <a:ln w="60325">
            <a:solidFill>
              <a:srgbClr val="CC0000"/>
            </a:solidFill>
            <a:round/>
            <a:headEnd/>
            <a:tailEnd/>
          </a:ln>
        </p:spPr>
        <p:txBody>
          <a:bodyPr wrap="none" anchor="ctr"/>
          <a:lstStyle/>
          <a:p>
            <a:endParaRPr lang="en-US"/>
          </a:p>
        </p:txBody>
      </p:sp>
      <p:sp>
        <p:nvSpPr>
          <p:cNvPr id="501802" name="Line 42"/>
          <p:cNvSpPr>
            <a:spLocks noChangeShapeType="1"/>
          </p:cNvSpPr>
          <p:nvPr/>
        </p:nvSpPr>
        <p:spPr bwMode="auto">
          <a:xfrm>
            <a:off x="7107238" y="3736975"/>
            <a:ext cx="1266825" cy="0"/>
          </a:xfrm>
          <a:prstGeom prst="line">
            <a:avLst/>
          </a:prstGeom>
          <a:noFill/>
          <a:ln w="60325">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01766"/>
                                        </p:tgtEl>
                                        <p:attrNameLst>
                                          <p:attrName>fillcolor</p:attrName>
                                        </p:attrNameLst>
                                      </p:cBhvr>
                                      <p:to>
                                        <a:srgbClr val="FFCC00"/>
                                      </p:to>
                                    </p:animClr>
                                    <p:set>
                                      <p:cBhvr>
                                        <p:cTn id="7" dur="500" fill="hold"/>
                                        <p:tgtEl>
                                          <p:spTgt spid="501766"/>
                                        </p:tgtEl>
                                        <p:attrNameLst>
                                          <p:attrName>fill.type</p:attrName>
                                        </p:attrNameLst>
                                      </p:cBhvr>
                                      <p:to>
                                        <p:strVal val="solid"/>
                                      </p:to>
                                    </p:set>
                                    <p:set>
                                      <p:cBhvr>
                                        <p:cTn id="8" dur="500" fill="hold"/>
                                        <p:tgtEl>
                                          <p:spTgt spid="50176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501768"/>
                                        </p:tgtEl>
                                        <p:attrNameLst>
                                          <p:attrName>fillcolor</p:attrName>
                                        </p:attrNameLst>
                                      </p:cBhvr>
                                      <p:to>
                                        <a:srgbClr val="A50021"/>
                                      </p:to>
                                    </p:animClr>
                                    <p:set>
                                      <p:cBhvr>
                                        <p:cTn id="21" dur="500" fill="hold"/>
                                        <p:tgtEl>
                                          <p:spTgt spid="501768"/>
                                        </p:tgtEl>
                                        <p:attrNameLst>
                                          <p:attrName>fill.type</p:attrName>
                                        </p:attrNameLst>
                                      </p:cBhvr>
                                      <p:to>
                                        <p:strVal val="solid"/>
                                      </p:to>
                                    </p:set>
                                    <p:set>
                                      <p:cBhvr>
                                        <p:cTn id="22" dur="500" fill="hold"/>
                                        <p:tgtEl>
                                          <p:spTgt spid="501768"/>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5017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0178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01782"/>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2000" fill="hold"/>
                                        <p:tgtEl>
                                          <p:spTgt spid="501766"/>
                                        </p:tgtEl>
                                        <p:attrNameLst>
                                          <p:attrName>fillcolor</p:attrName>
                                        </p:attrNameLst>
                                      </p:cBhvr>
                                      <p:to>
                                        <a:schemeClr val="tx1"/>
                                      </p:to>
                                    </p:animClr>
                                    <p:set>
                                      <p:cBhvr>
                                        <p:cTn id="33" dur="2000" fill="hold"/>
                                        <p:tgtEl>
                                          <p:spTgt spid="501766"/>
                                        </p:tgtEl>
                                        <p:attrNameLst>
                                          <p:attrName>fill.type</p:attrName>
                                        </p:attrNameLst>
                                      </p:cBhvr>
                                      <p:to>
                                        <p:strVal val="solid"/>
                                      </p:to>
                                    </p:set>
                                    <p:set>
                                      <p:cBhvr>
                                        <p:cTn id="34" dur="2000" fill="hold"/>
                                        <p:tgtEl>
                                          <p:spTgt spid="501766"/>
                                        </p:tgtEl>
                                        <p:attrNameLst>
                                          <p:attrName>fill.on</p:attrName>
                                        </p:attrNameLst>
                                      </p:cBhvr>
                                      <p:to>
                                        <p:strVal val="true"/>
                                      </p:to>
                                    </p:set>
                                  </p:childTnLst>
                                </p:cTn>
                              </p:par>
                              <p:par>
                                <p:cTn id="35" presetID="9" presetClass="emph" presetSubtype="0" grpId="0" nodeType="withEffect">
                                  <p:stCondLst>
                                    <p:cond delay="0"/>
                                  </p:stCondLst>
                                  <p:childTnLst>
                                    <p:set>
                                      <p:cBhvr rctx="PPT">
                                        <p:cTn id="36" dur="indefinite"/>
                                        <p:tgtEl>
                                          <p:spTgt spid="501766"/>
                                        </p:tgtEl>
                                        <p:attrNameLst>
                                          <p:attrName>style.opacity</p:attrName>
                                        </p:attrNameLst>
                                      </p:cBhvr>
                                      <p:to>
                                        <p:strVal val="0.25"/>
                                      </p:to>
                                    </p:set>
                                    <p:animEffect filter="image" prLst="opacity: 0.25">
                                      <p:cBhvr rctx="IE">
                                        <p:cTn id="37" dur="indefinite"/>
                                        <p:tgtEl>
                                          <p:spTgt spid="501766"/>
                                        </p:tgtEl>
                                      </p:cBhvr>
                                    </p:animEffect>
                                  </p:childTnLst>
                                </p:cTn>
                              </p:par>
                              <p:par>
                                <p:cTn id="38" presetID="9" presetClass="emph" presetSubtype="0" grpId="0" nodeType="withEffect">
                                  <p:stCondLst>
                                    <p:cond delay="0"/>
                                  </p:stCondLst>
                                  <p:childTnLst>
                                    <p:set>
                                      <p:cBhvr rctx="PPT">
                                        <p:cTn id="39" dur="indefinite"/>
                                        <p:tgtEl>
                                          <p:spTgt spid="501767"/>
                                        </p:tgtEl>
                                        <p:attrNameLst>
                                          <p:attrName>style.opacity</p:attrName>
                                        </p:attrNameLst>
                                      </p:cBhvr>
                                      <p:to>
                                        <p:strVal val="0.25"/>
                                      </p:to>
                                    </p:set>
                                    <p:animEffect filter="image" prLst="opacity: 0.25">
                                      <p:cBhvr rctx="IE">
                                        <p:cTn id="40" dur="indefinite"/>
                                        <p:tgtEl>
                                          <p:spTgt spid="50176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17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17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501770"/>
                                        </p:tgtEl>
                                        <p:attrNameLst>
                                          <p:attrName>fillcolor</p:attrName>
                                        </p:attrNameLst>
                                      </p:cBhvr>
                                      <p:to>
                                        <a:srgbClr val="FFCC00"/>
                                      </p:to>
                                    </p:animClr>
                                    <p:set>
                                      <p:cBhvr>
                                        <p:cTn id="51" dur="500" fill="hold"/>
                                        <p:tgtEl>
                                          <p:spTgt spid="501770"/>
                                        </p:tgtEl>
                                        <p:attrNameLst>
                                          <p:attrName>fill.type</p:attrName>
                                        </p:attrNameLst>
                                      </p:cBhvr>
                                      <p:to>
                                        <p:strVal val="solid"/>
                                      </p:to>
                                    </p:set>
                                    <p:set>
                                      <p:cBhvr>
                                        <p:cTn id="52" dur="500" fill="hold"/>
                                        <p:tgtEl>
                                          <p:spTgt spid="501770"/>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0"/>
                                          </p:stCondLst>
                                        </p:cTn>
                                        <p:tgtEl>
                                          <p:spTgt spid="501798">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1798">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179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17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178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01799"/>
                                        </p:tgtEl>
                                        <p:attrNameLst>
                                          <p:attrName>style.visibility</p:attrName>
                                        </p:attrNameLst>
                                      </p:cBhvr>
                                      <p:to>
                                        <p:strVal val="visible"/>
                                      </p:to>
                                    </p:set>
                                    <p:animEffect transition="in" filter="wipe(left)">
                                      <p:cBhvr>
                                        <p:cTn id="69" dur="500"/>
                                        <p:tgtEl>
                                          <p:spTgt spid="50179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01785"/>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50178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501788"/>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0178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017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0178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mph" presetSubtype="2" fill="hold" nodeType="clickEffect">
                                  <p:stCondLst>
                                    <p:cond delay="0"/>
                                  </p:stCondLst>
                                  <p:childTnLst>
                                    <p:animClr clrSpc="rgb" dir="cw">
                                      <p:cBhvr>
                                        <p:cTn id="89" dur="500" fill="hold"/>
                                        <p:tgtEl>
                                          <p:spTgt spid="501772"/>
                                        </p:tgtEl>
                                        <p:attrNameLst>
                                          <p:attrName>fillcolor</p:attrName>
                                        </p:attrNameLst>
                                      </p:cBhvr>
                                      <p:to>
                                        <a:srgbClr val="CC0000"/>
                                      </p:to>
                                    </p:animClr>
                                    <p:set>
                                      <p:cBhvr>
                                        <p:cTn id="90" dur="500" fill="hold"/>
                                        <p:tgtEl>
                                          <p:spTgt spid="501772"/>
                                        </p:tgtEl>
                                        <p:attrNameLst>
                                          <p:attrName>fill.type</p:attrName>
                                        </p:attrNameLst>
                                      </p:cBhvr>
                                      <p:to>
                                        <p:strVal val="solid"/>
                                      </p:to>
                                    </p:set>
                                    <p:set>
                                      <p:cBhvr>
                                        <p:cTn id="91" dur="500" fill="hold"/>
                                        <p:tgtEl>
                                          <p:spTgt spid="501772"/>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0179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0179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01800"/>
                                        </p:tgtEl>
                                        <p:attrNameLst>
                                          <p:attrName>style.visibility</p:attrName>
                                        </p:attrNameLst>
                                      </p:cBhvr>
                                      <p:to>
                                        <p:strVal val="visible"/>
                                      </p:to>
                                    </p:set>
                                    <p:animEffect transition="in" filter="wipe(left)">
                                      <p:cBhvr>
                                        <p:cTn id="102" dur="500"/>
                                        <p:tgtEl>
                                          <p:spTgt spid="501800"/>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01789"/>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0178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501791"/>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50179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0179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0179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01798">
                                            <p:txEl>
                                              <p:pRg st="10" end="10"/>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9" presetClass="emph" presetSubtype="0" grpId="0" nodeType="clickEffect">
                                  <p:stCondLst>
                                    <p:cond delay="0"/>
                                  </p:stCondLst>
                                  <p:childTnLst>
                                    <p:set>
                                      <p:cBhvr rctx="PPT">
                                        <p:cTn id="124" dur="indefinite"/>
                                        <p:tgtEl>
                                          <p:spTgt spid="501774"/>
                                        </p:tgtEl>
                                        <p:attrNameLst>
                                          <p:attrName>style.opacity</p:attrName>
                                        </p:attrNameLst>
                                      </p:cBhvr>
                                      <p:to>
                                        <p:strVal val="0.25"/>
                                      </p:to>
                                    </p:set>
                                    <p:animEffect filter="image" prLst="opacity: 0.25">
                                      <p:cBhvr rctx="IE">
                                        <p:cTn id="125" dur="indefinite"/>
                                        <p:tgtEl>
                                          <p:spTgt spid="501774"/>
                                        </p:tgtEl>
                                      </p:cBhvr>
                                    </p:animEffect>
                                  </p:childTnLst>
                                </p:cTn>
                              </p:par>
                              <p:par>
                                <p:cTn id="126" presetID="9" presetClass="emph" presetSubtype="0" grpId="0" nodeType="withEffect">
                                  <p:stCondLst>
                                    <p:cond delay="0"/>
                                  </p:stCondLst>
                                  <p:childTnLst>
                                    <p:set>
                                      <p:cBhvr rctx="PPT">
                                        <p:cTn id="127" dur="indefinite"/>
                                        <p:tgtEl>
                                          <p:spTgt spid="501775"/>
                                        </p:tgtEl>
                                        <p:attrNameLst>
                                          <p:attrName>style.opacity</p:attrName>
                                        </p:attrNameLst>
                                      </p:cBhvr>
                                      <p:to>
                                        <p:strVal val="0.25"/>
                                      </p:to>
                                    </p:set>
                                    <p:animEffect filter="image" prLst="opacity: 0.25">
                                      <p:cBhvr rctx="IE">
                                        <p:cTn id="128" dur="indefinite"/>
                                        <p:tgtEl>
                                          <p:spTgt spid="501775"/>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501778"/>
                                        </p:tgtEl>
                                        <p:attrNameLst>
                                          <p:attrName>fillcolor</p:attrName>
                                        </p:attrNameLst>
                                      </p:cBhvr>
                                      <p:to>
                                        <a:srgbClr val="FF6600"/>
                                      </p:to>
                                    </p:animClr>
                                    <p:set>
                                      <p:cBhvr>
                                        <p:cTn id="133" dur="500" fill="hold"/>
                                        <p:tgtEl>
                                          <p:spTgt spid="501778"/>
                                        </p:tgtEl>
                                        <p:attrNameLst>
                                          <p:attrName>fill.type</p:attrName>
                                        </p:attrNameLst>
                                      </p:cBhvr>
                                      <p:to>
                                        <p:strVal val="solid"/>
                                      </p:to>
                                    </p:set>
                                    <p:set>
                                      <p:cBhvr>
                                        <p:cTn id="134" dur="500" fill="hold"/>
                                        <p:tgtEl>
                                          <p:spTgt spid="501778"/>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0179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1797"/>
                                        </p:tgtEl>
                                        <p:attrNameLst>
                                          <p:attrName>style.visibility</p:attrName>
                                        </p:attrNameLst>
                                      </p:cBhvr>
                                      <p:to>
                                        <p:strVal val="visible"/>
                                      </p:to>
                                    </p:set>
                                  </p:childTnLst>
                                </p:cTn>
                              </p:par>
                              <p:par>
                                <p:cTn id="141" presetID="22" presetClass="entr" presetSubtype="8" fill="hold" grpId="0" nodeType="withEffect">
                                  <p:stCondLst>
                                    <p:cond delay="0"/>
                                  </p:stCondLst>
                                  <p:childTnLst>
                                    <p:set>
                                      <p:cBhvr>
                                        <p:cTn id="142" dur="1" fill="hold">
                                          <p:stCondLst>
                                            <p:cond delay="0"/>
                                          </p:stCondLst>
                                        </p:cTn>
                                        <p:tgtEl>
                                          <p:spTgt spid="501801"/>
                                        </p:tgtEl>
                                        <p:attrNameLst>
                                          <p:attrName>style.visibility</p:attrName>
                                        </p:attrNameLst>
                                      </p:cBhvr>
                                      <p:to>
                                        <p:strVal val="visible"/>
                                      </p:to>
                                    </p:set>
                                    <p:animEffect transition="in" filter="wipe(left)">
                                      <p:cBhvr>
                                        <p:cTn id="143" dur="500"/>
                                        <p:tgtEl>
                                          <p:spTgt spid="501801"/>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501793"/>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501792"/>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501794"/>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50179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501796"/>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501795"/>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9" presetClass="emph" presetSubtype="0" grpId="0" nodeType="clickEffect">
                                  <p:stCondLst>
                                    <p:cond delay="0"/>
                                  </p:stCondLst>
                                  <p:childTnLst>
                                    <p:set>
                                      <p:cBhvr rctx="PPT">
                                        <p:cTn id="163" dur="indefinite"/>
                                        <p:tgtEl>
                                          <p:spTgt spid="501776"/>
                                        </p:tgtEl>
                                        <p:attrNameLst>
                                          <p:attrName>style.opacity</p:attrName>
                                        </p:attrNameLst>
                                      </p:cBhvr>
                                      <p:to>
                                        <p:strVal val="0.25"/>
                                      </p:to>
                                    </p:set>
                                    <p:animEffect filter="image" prLst="opacity: 0.25">
                                      <p:cBhvr rctx="IE">
                                        <p:cTn id="164" dur="indefinite"/>
                                        <p:tgtEl>
                                          <p:spTgt spid="501776"/>
                                        </p:tgtEl>
                                      </p:cBhvr>
                                    </p:animEffect>
                                  </p:childTnLst>
                                </p:cTn>
                              </p:par>
                              <p:par>
                                <p:cTn id="165" presetID="9" presetClass="emph" presetSubtype="0" grpId="0" nodeType="withEffect">
                                  <p:stCondLst>
                                    <p:cond delay="0"/>
                                  </p:stCondLst>
                                  <p:childTnLst>
                                    <p:set>
                                      <p:cBhvr rctx="PPT">
                                        <p:cTn id="166" dur="indefinite"/>
                                        <p:tgtEl>
                                          <p:spTgt spid="501777"/>
                                        </p:tgtEl>
                                        <p:attrNameLst>
                                          <p:attrName>style.opacity</p:attrName>
                                        </p:attrNameLst>
                                      </p:cBhvr>
                                      <p:to>
                                        <p:strVal val="0.25"/>
                                      </p:to>
                                    </p:set>
                                    <p:animEffect filter="image" prLst="opacity: 0.25">
                                      <p:cBhvr rctx="IE">
                                        <p:cTn id="167" dur="indefinite"/>
                                        <p:tgtEl>
                                          <p:spTgt spid="501777"/>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01802"/>
                                        </p:tgtEl>
                                        <p:attrNameLst>
                                          <p:attrName>style.visibility</p:attrName>
                                        </p:attrNameLst>
                                      </p:cBhvr>
                                      <p:to>
                                        <p:strVal val="visible"/>
                                      </p:to>
                                    </p:set>
                                    <p:animEffect transition="in" filter="wipe(left)">
                                      <p:cBhvr>
                                        <p:cTn id="172" dur="500"/>
                                        <p:tgtEl>
                                          <p:spTgt spid="501802"/>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501796"/>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501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6" grpId="0" animBg="1"/>
      <p:bldP spid="501767" grpId="0"/>
      <p:bldP spid="501774" grpId="0" animBg="1"/>
      <p:bldP spid="501775" grpId="0"/>
      <p:bldP spid="501776" grpId="0" animBg="1"/>
      <p:bldP spid="501777" grpId="0"/>
      <p:bldP spid="501782" grpId="0" animBg="1"/>
      <p:bldP spid="501782" grpId="1" animBg="1"/>
      <p:bldP spid="501783" grpId="0" animBg="1"/>
      <p:bldP spid="501783" grpId="1" animBg="1"/>
      <p:bldP spid="501784" grpId="0" animBg="1"/>
      <p:bldP spid="501784" grpId="1" animBg="1"/>
      <p:bldP spid="501785" grpId="0" animBg="1"/>
      <p:bldP spid="501785" grpId="1" animBg="1"/>
      <p:bldP spid="501786" grpId="0" animBg="1"/>
      <p:bldP spid="501786" grpId="1" animBg="1"/>
      <p:bldP spid="501787" grpId="0" animBg="1"/>
      <p:bldP spid="501787" grpId="1" animBg="1"/>
      <p:bldP spid="501788" grpId="0" animBg="1"/>
      <p:bldP spid="501788" grpId="1" animBg="1"/>
      <p:bldP spid="501789" grpId="0" animBg="1"/>
      <p:bldP spid="501789" grpId="1" animBg="1"/>
      <p:bldP spid="501790" grpId="0" animBg="1"/>
      <p:bldP spid="501790" grpId="1" animBg="1"/>
      <p:bldP spid="501791" grpId="0" animBg="1"/>
      <p:bldP spid="501791" grpId="1" animBg="1"/>
      <p:bldP spid="501792" grpId="0" animBg="1"/>
      <p:bldP spid="501792" grpId="1" animBg="1"/>
      <p:bldP spid="501793" grpId="0" animBg="1"/>
      <p:bldP spid="501793" grpId="1" animBg="1"/>
      <p:bldP spid="501794" grpId="0" animBg="1"/>
      <p:bldP spid="501794" grpId="1" animBg="1"/>
      <p:bldP spid="501795" grpId="0" animBg="1"/>
      <p:bldP spid="501795" grpId="1" animBg="1"/>
      <p:bldP spid="501796" grpId="0" animBg="1"/>
      <p:bldP spid="501796" grpId="1" animBg="1"/>
      <p:bldP spid="501797" grpId="0" animBg="1"/>
      <p:bldP spid="501797" grpId="1" animBg="1"/>
      <p:bldP spid="501799" grpId="0" animBg="1"/>
      <p:bldP spid="501800" grpId="0" animBg="1"/>
      <p:bldP spid="501801" grpId="0" animBg="1"/>
      <p:bldP spid="5018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0"/>
          </p:nvPr>
        </p:nvSpPr>
        <p:spPr>
          <a:noFill/>
        </p:spPr>
        <p:txBody>
          <a:bodyPr/>
          <a:lstStyle/>
          <a:p>
            <a:fld id="{C35E5822-5AA3-49EF-8042-29B186036EBF}" type="slidenum">
              <a:rPr lang="ko-KR" altLang="en-US" smtClean="0">
                <a:ea typeface="굴림"/>
                <a:cs typeface="굴림"/>
              </a:rPr>
              <a:pPr/>
              <a:t>33</a:t>
            </a:fld>
            <a:endParaRPr lang="en-US" altLang="ko-KR" smtClean="0">
              <a:ea typeface="굴림"/>
              <a:cs typeface="굴림"/>
            </a:endParaRPr>
          </a:p>
        </p:txBody>
      </p:sp>
      <p:grpSp>
        <p:nvGrpSpPr>
          <p:cNvPr id="502786" name="Group 2"/>
          <p:cNvGrpSpPr>
            <a:grpSpLocks/>
          </p:cNvGrpSpPr>
          <p:nvPr/>
        </p:nvGrpSpPr>
        <p:grpSpPr bwMode="auto">
          <a:xfrm>
            <a:off x="6616700" y="2362200"/>
            <a:ext cx="2127250" cy="1905000"/>
            <a:chOff x="4120" y="1296"/>
            <a:chExt cx="1340" cy="1200"/>
          </a:xfrm>
        </p:grpSpPr>
        <p:sp>
          <p:nvSpPr>
            <p:cNvPr id="60477" name="Line 3"/>
            <p:cNvSpPr>
              <a:spLocks noChangeShapeType="1"/>
            </p:cNvSpPr>
            <p:nvPr/>
          </p:nvSpPr>
          <p:spPr bwMode="auto">
            <a:xfrm>
              <a:off x="5172" y="1296"/>
              <a:ext cx="288" cy="1200"/>
            </a:xfrm>
            <a:prstGeom prst="line">
              <a:avLst/>
            </a:prstGeom>
            <a:noFill/>
            <a:ln w="19050">
              <a:solidFill>
                <a:srgbClr val="FF6600"/>
              </a:solidFill>
              <a:round/>
              <a:headEnd/>
              <a:tailEnd/>
            </a:ln>
          </p:spPr>
          <p:txBody>
            <a:bodyPr wrap="none" anchor="ctr"/>
            <a:lstStyle/>
            <a:p>
              <a:endParaRPr lang="en-US"/>
            </a:p>
          </p:txBody>
        </p:sp>
        <p:sp>
          <p:nvSpPr>
            <p:cNvPr id="60478" name="Line 4"/>
            <p:cNvSpPr>
              <a:spLocks noChangeShapeType="1"/>
            </p:cNvSpPr>
            <p:nvPr/>
          </p:nvSpPr>
          <p:spPr bwMode="auto">
            <a:xfrm flipH="1">
              <a:off x="4120" y="1888"/>
              <a:ext cx="1200" cy="322"/>
            </a:xfrm>
            <a:prstGeom prst="line">
              <a:avLst/>
            </a:prstGeom>
            <a:noFill/>
            <a:ln w="19050">
              <a:solidFill>
                <a:srgbClr val="FF6600"/>
              </a:solidFill>
              <a:round/>
              <a:headEnd/>
              <a:tailEnd/>
            </a:ln>
          </p:spPr>
          <p:txBody>
            <a:bodyPr wrap="none" anchor="ctr"/>
            <a:lstStyle/>
            <a:p>
              <a:endParaRPr lang="en-US"/>
            </a:p>
          </p:txBody>
        </p:sp>
      </p:grpSp>
      <p:grpSp>
        <p:nvGrpSpPr>
          <p:cNvPr id="502789" name="Group 5"/>
          <p:cNvGrpSpPr>
            <a:grpSpLocks/>
          </p:cNvGrpSpPr>
          <p:nvPr/>
        </p:nvGrpSpPr>
        <p:grpSpPr bwMode="auto">
          <a:xfrm>
            <a:off x="5486400" y="2362200"/>
            <a:ext cx="2819400" cy="1708150"/>
            <a:chOff x="3408" y="1296"/>
            <a:chExt cx="1776" cy="1076"/>
          </a:xfrm>
        </p:grpSpPr>
        <p:sp>
          <p:nvSpPr>
            <p:cNvPr id="60475" name="Line 6"/>
            <p:cNvSpPr>
              <a:spLocks noChangeShapeType="1"/>
            </p:cNvSpPr>
            <p:nvPr/>
          </p:nvSpPr>
          <p:spPr bwMode="auto">
            <a:xfrm flipV="1">
              <a:off x="3408" y="1296"/>
              <a:ext cx="1776" cy="48"/>
            </a:xfrm>
            <a:prstGeom prst="line">
              <a:avLst/>
            </a:prstGeom>
            <a:noFill/>
            <a:ln w="19050">
              <a:solidFill>
                <a:srgbClr val="FF00FF"/>
              </a:solidFill>
              <a:round/>
              <a:headEnd/>
              <a:tailEnd/>
            </a:ln>
          </p:spPr>
          <p:txBody>
            <a:bodyPr wrap="none" anchor="ctr"/>
            <a:lstStyle/>
            <a:p>
              <a:endParaRPr lang="en-US"/>
            </a:p>
          </p:txBody>
        </p:sp>
        <p:sp>
          <p:nvSpPr>
            <p:cNvPr id="60476" name="Line 7"/>
            <p:cNvSpPr>
              <a:spLocks noChangeShapeType="1"/>
            </p:cNvSpPr>
            <p:nvPr/>
          </p:nvSpPr>
          <p:spPr bwMode="auto">
            <a:xfrm>
              <a:off x="4314" y="1316"/>
              <a:ext cx="0" cy="1056"/>
            </a:xfrm>
            <a:prstGeom prst="line">
              <a:avLst/>
            </a:prstGeom>
            <a:noFill/>
            <a:ln w="19050">
              <a:solidFill>
                <a:srgbClr val="FF00FF"/>
              </a:solidFill>
              <a:round/>
              <a:headEnd/>
              <a:tailEnd/>
            </a:ln>
          </p:spPr>
          <p:txBody>
            <a:bodyPr wrap="none" anchor="ctr"/>
            <a:lstStyle/>
            <a:p>
              <a:endParaRPr lang="en-US"/>
            </a:p>
          </p:txBody>
        </p:sp>
      </p:grpSp>
      <p:grpSp>
        <p:nvGrpSpPr>
          <p:cNvPr id="502792" name="Group 8"/>
          <p:cNvGrpSpPr>
            <a:grpSpLocks/>
          </p:cNvGrpSpPr>
          <p:nvPr/>
        </p:nvGrpSpPr>
        <p:grpSpPr bwMode="auto">
          <a:xfrm>
            <a:off x="5181600" y="2438400"/>
            <a:ext cx="1828800" cy="990600"/>
            <a:chOff x="3216" y="1344"/>
            <a:chExt cx="1152" cy="624"/>
          </a:xfrm>
        </p:grpSpPr>
        <p:sp>
          <p:nvSpPr>
            <p:cNvPr id="60473" name="Line 9"/>
            <p:cNvSpPr>
              <a:spLocks noChangeShapeType="1"/>
            </p:cNvSpPr>
            <p:nvPr/>
          </p:nvSpPr>
          <p:spPr bwMode="auto">
            <a:xfrm flipV="1">
              <a:off x="3216" y="1344"/>
              <a:ext cx="192" cy="480"/>
            </a:xfrm>
            <a:prstGeom prst="line">
              <a:avLst/>
            </a:prstGeom>
            <a:noFill/>
            <a:ln w="19050">
              <a:solidFill>
                <a:srgbClr val="0000FF"/>
              </a:solidFill>
              <a:round/>
              <a:headEnd/>
              <a:tailEnd/>
            </a:ln>
          </p:spPr>
          <p:txBody>
            <a:bodyPr wrap="none" anchor="ctr"/>
            <a:lstStyle/>
            <a:p>
              <a:endParaRPr lang="en-US"/>
            </a:p>
          </p:txBody>
        </p:sp>
        <p:sp>
          <p:nvSpPr>
            <p:cNvPr id="60474" name="Line 10"/>
            <p:cNvSpPr>
              <a:spLocks noChangeShapeType="1"/>
            </p:cNvSpPr>
            <p:nvPr/>
          </p:nvSpPr>
          <p:spPr bwMode="auto">
            <a:xfrm>
              <a:off x="3312" y="1584"/>
              <a:ext cx="1056" cy="384"/>
            </a:xfrm>
            <a:prstGeom prst="line">
              <a:avLst/>
            </a:prstGeom>
            <a:noFill/>
            <a:ln w="19050">
              <a:solidFill>
                <a:srgbClr val="0000FF"/>
              </a:solidFill>
              <a:round/>
              <a:headEnd/>
              <a:tailEnd/>
            </a:ln>
          </p:spPr>
          <p:txBody>
            <a:bodyPr wrap="none" anchor="ctr"/>
            <a:lstStyle/>
            <a:p>
              <a:endParaRPr lang="en-US"/>
            </a:p>
          </p:txBody>
        </p:sp>
      </p:grpSp>
      <p:grpSp>
        <p:nvGrpSpPr>
          <p:cNvPr id="502795" name="Group 11"/>
          <p:cNvGrpSpPr>
            <a:grpSpLocks/>
          </p:cNvGrpSpPr>
          <p:nvPr/>
        </p:nvGrpSpPr>
        <p:grpSpPr bwMode="auto">
          <a:xfrm>
            <a:off x="5486400" y="2438400"/>
            <a:ext cx="1974850" cy="1595438"/>
            <a:chOff x="3408" y="1344"/>
            <a:chExt cx="1244" cy="1005"/>
          </a:xfrm>
        </p:grpSpPr>
        <p:sp>
          <p:nvSpPr>
            <p:cNvPr id="60471" name="Line 12"/>
            <p:cNvSpPr>
              <a:spLocks noChangeShapeType="1"/>
            </p:cNvSpPr>
            <p:nvPr/>
          </p:nvSpPr>
          <p:spPr bwMode="auto">
            <a:xfrm flipH="1" flipV="1">
              <a:off x="3408" y="1344"/>
              <a:ext cx="177" cy="1005"/>
            </a:xfrm>
            <a:prstGeom prst="line">
              <a:avLst/>
            </a:prstGeom>
            <a:noFill/>
            <a:ln w="19050">
              <a:solidFill>
                <a:srgbClr val="00FFFF"/>
              </a:solidFill>
              <a:round/>
              <a:headEnd/>
              <a:tailEnd/>
            </a:ln>
          </p:spPr>
          <p:txBody>
            <a:bodyPr wrap="none" anchor="ctr"/>
            <a:lstStyle/>
            <a:p>
              <a:endParaRPr lang="en-US"/>
            </a:p>
          </p:txBody>
        </p:sp>
        <p:sp>
          <p:nvSpPr>
            <p:cNvPr id="60472" name="Line 13"/>
            <p:cNvSpPr>
              <a:spLocks noChangeShapeType="1"/>
            </p:cNvSpPr>
            <p:nvPr/>
          </p:nvSpPr>
          <p:spPr bwMode="auto">
            <a:xfrm flipV="1">
              <a:off x="3500" y="1631"/>
              <a:ext cx="1152" cy="210"/>
            </a:xfrm>
            <a:prstGeom prst="line">
              <a:avLst/>
            </a:prstGeom>
            <a:noFill/>
            <a:ln w="19050">
              <a:solidFill>
                <a:srgbClr val="00FFFF"/>
              </a:solidFill>
              <a:round/>
              <a:headEnd/>
              <a:tailEnd/>
            </a:ln>
          </p:spPr>
          <p:txBody>
            <a:bodyPr wrap="none" anchor="ctr"/>
            <a:lstStyle/>
            <a:p>
              <a:endParaRPr lang="en-US"/>
            </a:p>
          </p:txBody>
        </p:sp>
      </p:grpSp>
      <p:grpSp>
        <p:nvGrpSpPr>
          <p:cNvPr id="502798" name="Group 14"/>
          <p:cNvGrpSpPr>
            <a:grpSpLocks/>
          </p:cNvGrpSpPr>
          <p:nvPr/>
        </p:nvGrpSpPr>
        <p:grpSpPr bwMode="auto">
          <a:xfrm>
            <a:off x="5486400" y="2438400"/>
            <a:ext cx="3473450" cy="3276600"/>
            <a:chOff x="3408" y="1344"/>
            <a:chExt cx="2188" cy="2064"/>
          </a:xfrm>
        </p:grpSpPr>
        <p:sp>
          <p:nvSpPr>
            <p:cNvPr id="60469" name="Line 15"/>
            <p:cNvSpPr>
              <a:spLocks noChangeShapeType="1"/>
            </p:cNvSpPr>
            <p:nvPr/>
          </p:nvSpPr>
          <p:spPr bwMode="auto">
            <a:xfrm>
              <a:off x="3408" y="1344"/>
              <a:ext cx="624" cy="2064"/>
            </a:xfrm>
            <a:prstGeom prst="line">
              <a:avLst/>
            </a:prstGeom>
            <a:noFill/>
            <a:ln w="19050">
              <a:solidFill>
                <a:srgbClr val="FFFF00"/>
              </a:solidFill>
              <a:round/>
              <a:headEnd/>
              <a:tailEnd/>
            </a:ln>
          </p:spPr>
          <p:txBody>
            <a:bodyPr wrap="none" anchor="ctr"/>
            <a:lstStyle/>
            <a:p>
              <a:endParaRPr lang="en-US"/>
            </a:p>
          </p:txBody>
        </p:sp>
        <p:sp>
          <p:nvSpPr>
            <p:cNvPr id="60470" name="Line 16"/>
            <p:cNvSpPr>
              <a:spLocks noChangeShapeType="1"/>
            </p:cNvSpPr>
            <p:nvPr/>
          </p:nvSpPr>
          <p:spPr bwMode="auto">
            <a:xfrm flipV="1">
              <a:off x="3724" y="1824"/>
              <a:ext cx="1872" cy="546"/>
            </a:xfrm>
            <a:prstGeom prst="line">
              <a:avLst/>
            </a:prstGeom>
            <a:noFill/>
            <a:ln w="19050">
              <a:solidFill>
                <a:srgbClr val="FFFF00"/>
              </a:solidFill>
              <a:round/>
              <a:headEnd/>
              <a:tailEnd/>
            </a:ln>
          </p:spPr>
          <p:txBody>
            <a:bodyPr wrap="none" anchor="ctr"/>
            <a:lstStyle/>
            <a:p>
              <a:endParaRPr lang="en-US"/>
            </a:p>
          </p:txBody>
        </p:sp>
      </p:grpSp>
      <p:grpSp>
        <p:nvGrpSpPr>
          <p:cNvPr id="502801" name="Group 17"/>
          <p:cNvGrpSpPr>
            <a:grpSpLocks/>
          </p:cNvGrpSpPr>
          <p:nvPr/>
        </p:nvGrpSpPr>
        <p:grpSpPr bwMode="auto">
          <a:xfrm>
            <a:off x="5486400" y="1524000"/>
            <a:ext cx="2176463" cy="2505075"/>
            <a:chOff x="3408" y="768"/>
            <a:chExt cx="1371" cy="1578"/>
          </a:xfrm>
        </p:grpSpPr>
        <p:sp>
          <p:nvSpPr>
            <p:cNvPr id="60467" name="Line 18"/>
            <p:cNvSpPr>
              <a:spLocks noChangeShapeType="1"/>
            </p:cNvSpPr>
            <p:nvPr/>
          </p:nvSpPr>
          <p:spPr bwMode="auto">
            <a:xfrm>
              <a:off x="3833" y="1050"/>
              <a:ext cx="946" cy="1296"/>
            </a:xfrm>
            <a:prstGeom prst="line">
              <a:avLst/>
            </a:prstGeom>
            <a:noFill/>
            <a:ln w="19050">
              <a:solidFill>
                <a:srgbClr val="00FF00"/>
              </a:solidFill>
              <a:round/>
              <a:headEnd/>
              <a:tailEnd/>
            </a:ln>
          </p:spPr>
          <p:txBody>
            <a:bodyPr wrap="none" anchor="ctr"/>
            <a:lstStyle/>
            <a:p>
              <a:endParaRPr lang="en-US"/>
            </a:p>
          </p:txBody>
        </p:sp>
        <p:sp>
          <p:nvSpPr>
            <p:cNvPr id="60468" name="Line 19"/>
            <p:cNvSpPr>
              <a:spLocks noChangeShapeType="1"/>
            </p:cNvSpPr>
            <p:nvPr/>
          </p:nvSpPr>
          <p:spPr bwMode="auto">
            <a:xfrm flipV="1">
              <a:off x="3408" y="768"/>
              <a:ext cx="816" cy="576"/>
            </a:xfrm>
            <a:prstGeom prst="line">
              <a:avLst/>
            </a:prstGeom>
            <a:noFill/>
            <a:ln w="19050">
              <a:solidFill>
                <a:srgbClr val="00FF00"/>
              </a:solidFill>
              <a:round/>
              <a:headEnd/>
              <a:tailEnd/>
            </a:ln>
          </p:spPr>
          <p:txBody>
            <a:bodyPr wrap="none" anchor="ctr"/>
            <a:lstStyle/>
            <a:p>
              <a:endParaRPr lang="en-US"/>
            </a:p>
          </p:txBody>
        </p:sp>
      </p:grpSp>
      <p:grpSp>
        <p:nvGrpSpPr>
          <p:cNvPr id="502804" name="Group 20"/>
          <p:cNvGrpSpPr>
            <a:grpSpLocks/>
          </p:cNvGrpSpPr>
          <p:nvPr/>
        </p:nvGrpSpPr>
        <p:grpSpPr bwMode="auto">
          <a:xfrm>
            <a:off x="6642100" y="1524000"/>
            <a:ext cx="1587500" cy="1892300"/>
            <a:chOff x="4136" y="768"/>
            <a:chExt cx="1000" cy="1192"/>
          </a:xfrm>
        </p:grpSpPr>
        <p:sp>
          <p:nvSpPr>
            <p:cNvPr id="60465" name="Line 21"/>
            <p:cNvSpPr>
              <a:spLocks noChangeShapeType="1"/>
            </p:cNvSpPr>
            <p:nvPr/>
          </p:nvSpPr>
          <p:spPr bwMode="auto">
            <a:xfrm>
              <a:off x="4224" y="768"/>
              <a:ext cx="912" cy="528"/>
            </a:xfrm>
            <a:prstGeom prst="line">
              <a:avLst/>
            </a:prstGeom>
            <a:noFill/>
            <a:ln w="19050">
              <a:solidFill>
                <a:srgbClr val="FF00FF"/>
              </a:solidFill>
              <a:round/>
              <a:headEnd/>
              <a:tailEnd/>
            </a:ln>
          </p:spPr>
          <p:txBody>
            <a:bodyPr wrap="none" anchor="ctr"/>
            <a:lstStyle/>
            <a:p>
              <a:endParaRPr lang="en-US"/>
            </a:p>
          </p:txBody>
        </p:sp>
        <p:sp>
          <p:nvSpPr>
            <p:cNvPr id="60466" name="Line 22"/>
            <p:cNvSpPr>
              <a:spLocks noChangeShapeType="1"/>
            </p:cNvSpPr>
            <p:nvPr/>
          </p:nvSpPr>
          <p:spPr bwMode="auto">
            <a:xfrm flipH="1">
              <a:off x="4136" y="1048"/>
              <a:ext cx="561" cy="912"/>
            </a:xfrm>
            <a:prstGeom prst="line">
              <a:avLst/>
            </a:prstGeom>
            <a:noFill/>
            <a:ln w="19050">
              <a:solidFill>
                <a:srgbClr val="FF00FF"/>
              </a:solidFill>
              <a:round/>
              <a:headEnd/>
              <a:tailEnd/>
            </a:ln>
          </p:spPr>
          <p:txBody>
            <a:bodyPr wrap="none" anchor="ctr"/>
            <a:lstStyle/>
            <a:p>
              <a:endParaRPr lang="en-US"/>
            </a:p>
          </p:txBody>
        </p:sp>
      </p:grpSp>
      <p:grpSp>
        <p:nvGrpSpPr>
          <p:cNvPr id="502807" name="Group 23"/>
          <p:cNvGrpSpPr>
            <a:grpSpLocks/>
          </p:cNvGrpSpPr>
          <p:nvPr/>
        </p:nvGrpSpPr>
        <p:grpSpPr bwMode="auto">
          <a:xfrm>
            <a:off x="6781800" y="1524000"/>
            <a:ext cx="3152775" cy="3886200"/>
            <a:chOff x="4272" y="960"/>
            <a:chExt cx="1986" cy="2448"/>
          </a:xfrm>
        </p:grpSpPr>
        <p:sp>
          <p:nvSpPr>
            <p:cNvPr id="60463" name="Line 24"/>
            <p:cNvSpPr>
              <a:spLocks noChangeShapeType="1"/>
            </p:cNvSpPr>
            <p:nvPr/>
          </p:nvSpPr>
          <p:spPr bwMode="auto">
            <a:xfrm>
              <a:off x="4272" y="960"/>
              <a:ext cx="624" cy="2448"/>
            </a:xfrm>
            <a:prstGeom prst="line">
              <a:avLst/>
            </a:prstGeom>
            <a:noFill/>
            <a:ln w="19050">
              <a:solidFill>
                <a:srgbClr val="6600FF"/>
              </a:solidFill>
              <a:round/>
              <a:headEnd/>
              <a:tailEnd/>
            </a:ln>
          </p:spPr>
          <p:txBody>
            <a:bodyPr wrap="none" anchor="ctr"/>
            <a:lstStyle/>
            <a:p>
              <a:endParaRPr lang="en-US"/>
            </a:p>
          </p:txBody>
        </p:sp>
        <p:sp>
          <p:nvSpPr>
            <p:cNvPr id="60464" name="Line 25"/>
            <p:cNvSpPr>
              <a:spLocks noChangeShapeType="1"/>
            </p:cNvSpPr>
            <p:nvPr/>
          </p:nvSpPr>
          <p:spPr bwMode="auto">
            <a:xfrm flipV="1">
              <a:off x="4578" y="1824"/>
              <a:ext cx="1680" cy="384"/>
            </a:xfrm>
            <a:prstGeom prst="line">
              <a:avLst/>
            </a:prstGeom>
            <a:noFill/>
            <a:ln w="19050">
              <a:solidFill>
                <a:srgbClr val="6600FF"/>
              </a:solidFill>
              <a:round/>
              <a:headEnd/>
              <a:tailEnd/>
            </a:ln>
          </p:spPr>
          <p:txBody>
            <a:bodyPr wrap="none" anchor="ctr"/>
            <a:lstStyle/>
            <a:p>
              <a:endParaRPr lang="en-US"/>
            </a:p>
          </p:txBody>
        </p:sp>
      </p:grpSp>
      <p:sp>
        <p:nvSpPr>
          <p:cNvPr id="502810" name="Rectangle 26"/>
          <p:cNvSpPr>
            <a:spLocks noGrp="1" noChangeArrowheads="1"/>
          </p:cNvSpPr>
          <p:nvPr>
            <p:ph type="title"/>
          </p:nvPr>
        </p:nvSpPr>
        <p:spPr>
          <a:xfrm>
            <a:off x="0" y="57150"/>
            <a:ext cx="8351838"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Optimal Answer (2-D)</a:t>
            </a:r>
          </a:p>
        </p:txBody>
      </p:sp>
      <p:sp>
        <p:nvSpPr>
          <p:cNvPr id="502811" name="Rectangle 27"/>
          <p:cNvSpPr>
            <a:spLocks noGrp="1" noChangeArrowheads="1"/>
          </p:cNvSpPr>
          <p:nvPr>
            <p:ph type="body" sz="half" idx="1"/>
          </p:nvPr>
        </p:nvSpPr>
        <p:spPr>
          <a:xfrm>
            <a:off x="-73025" y="971550"/>
            <a:ext cx="4875213" cy="5351463"/>
          </a:xfrm>
        </p:spPr>
        <p:txBody>
          <a:bodyPr/>
          <a:lstStyle/>
          <a:p>
            <a:pPr eaLnBrk="1" hangingPunct="1"/>
            <a:r>
              <a:rPr lang="en-US" b="0" smtClean="0"/>
              <a:t>For each edge for the cloaked region, scan objects with plane-sweep</a:t>
            </a:r>
          </a:p>
          <a:p>
            <a:pPr eaLnBrk="1" hangingPunct="1"/>
            <a:endParaRPr lang="en-US" sz="1000" b="0" smtClean="0"/>
          </a:p>
          <a:p>
            <a:pPr eaLnBrk="1" hangingPunct="1"/>
            <a:r>
              <a:rPr lang="en-US" b="0" smtClean="0"/>
              <a:t>For each two consecutive points, get the intersection between their bisector and the current edge</a:t>
            </a:r>
          </a:p>
          <a:p>
            <a:pPr eaLnBrk="1" hangingPunct="1"/>
            <a:endParaRPr lang="en-US" sz="1000" b="0" smtClean="0"/>
          </a:p>
          <a:p>
            <a:pPr eaLnBrk="1" hangingPunct="1"/>
            <a:r>
              <a:rPr lang="en-US" b="0" smtClean="0"/>
              <a:t>Based on the set of bisectors, we decide the point that could be nearest neighbors to any point on that edge</a:t>
            </a:r>
          </a:p>
          <a:p>
            <a:pPr eaLnBrk="1" hangingPunct="1"/>
            <a:endParaRPr lang="en-US" sz="1000" b="0" smtClean="0"/>
          </a:p>
          <a:p>
            <a:pPr eaLnBrk="1" hangingPunct="1"/>
            <a:r>
              <a:rPr lang="en-US" b="0" i="1" smtClean="0">
                <a:solidFill>
                  <a:srgbClr val="A50021"/>
                </a:solidFill>
              </a:rPr>
              <a:t>All objects of interest that are within the query range are returned also in the answer</a:t>
            </a:r>
          </a:p>
        </p:txBody>
      </p:sp>
      <p:sp>
        <p:nvSpPr>
          <p:cNvPr id="502812" name="Line 28"/>
          <p:cNvSpPr>
            <a:spLocks noChangeShapeType="1"/>
          </p:cNvSpPr>
          <p:nvPr/>
        </p:nvSpPr>
        <p:spPr bwMode="auto">
          <a:xfrm>
            <a:off x="6019800" y="3200400"/>
            <a:ext cx="2209800" cy="0"/>
          </a:xfrm>
          <a:prstGeom prst="line">
            <a:avLst/>
          </a:prstGeom>
          <a:noFill/>
          <a:ln w="28575">
            <a:solidFill>
              <a:schemeClr val="tx1"/>
            </a:solidFill>
            <a:round/>
            <a:headEnd/>
            <a:tailEnd/>
          </a:ln>
        </p:spPr>
        <p:txBody>
          <a:bodyPr/>
          <a:lstStyle/>
          <a:p>
            <a:endParaRPr lang="en-US"/>
          </a:p>
        </p:txBody>
      </p:sp>
      <p:sp>
        <p:nvSpPr>
          <p:cNvPr id="60429" name="Oval 29"/>
          <p:cNvSpPr>
            <a:spLocks noChangeArrowheads="1"/>
          </p:cNvSpPr>
          <p:nvPr/>
        </p:nvSpPr>
        <p:spPr bwMode="auto">
          <a:xfrm>
            <a:off x="5397500" y="2352675"/>
            <a:ext cx="152400" cy="152400"/>
          </a:xfrm>
          <a:prstGeom prst="ellipse">
            <a:avLst/>
          </a:prstGeom>
          <a:solidFill>
            <a:srgbClr val="0000CC"/>
          </a:solidFill>
          <a:ln w="9525">
            <a:solidFill>
              <a:schemeClr val="tx1"/>
            </a:solidFill>
            <a:round/>
            <a:headEnd/>
            <a:tailEnd/>
          </a:ln>
        </p:spPr>
        <p:txBody>
          <a:bodyPr wrap="none" anchor="ctr"/>
          <a:lstStyle/>
          <a:p>
            <a:pPr algn="ctr"/>
            <a:endParaRPr lang="en-US"/>
          </a:p>
        </p:txBody>
      </p:sp>
      <p:sp>
        <p:nvSpPr>
          <p:cNvPr id="60430" name="Oval 30"/>
          <p:cNvSpPr>
            <a:spLocks noChangeArrowheads="1"/>
          </p:cNvSpPr>
          <p:nvPr/>
        </p:nvSpPr>
        <p:spPr bwMode="auto">
          <a:xfrm>
            <a:off x="6700838" y="1462088"/>
            <a:ext cx="152400" cy="152400"/>
          </a:xfrm>
          <a:prstGeom prst="ellipse">
            <a:avLst/>
          </a:prstGeom>
          <a:solidFill>
            <a:srgbClr val="00FF00"/>
          </a:solidFill>
          <a:ln w="9525">
            <a:solidFill>
              <a:schemeClr val="tx1"/>
            </a:solidFill>
            <a:round/>
            <a:headEnd/>
            <a:tailEnd/>
          </a:ln>
        </p:spPr>
        <p:txBody>
          <a:bodyPr wrap="none" anchor="ctr"/>
          <a:lstStyle/>
          <a:p>
            <a:pPr algn="ctr"/>
            <a:endParaRPr lang="en-US"/>
          </a:p>
        </p:txBody>
      </p:sp>
      <p:sp>
        <p:nvSpPr>
          <p:cNvPr id="60431" name="Oval 31"/>
          <p:cNvSpPr>
            <a:spLocks noChangeArrowheads="1"/>
          </p:cNvSpPr>
          <p:nvPr/>
        </p:nvSpPr>
        <p:spPr bwMode="auto">
          <a:xfrm>
            <a:off x="8199438" y="2295525"/>
            <a:ext cx="152400" cy="152400"/>
          </a:xfrm>
          <a:prstGeom prst="ellipse">
            <a:avLst/>
          </a:prstGeom>
          <a:solidFill>
            <a:srgbClr val="FF00FF"/>
          </a:solidFill>
          <a:ln w="9525">
            <a:solidFill>
              <a:schemeClr val="tx1"/>
            </a:solidFill>
            <a:round/>
            <a:headEnd/>
            <a:tailEnd/>
          </a:ln>
        </p:spPr>
        <p:txBody>
          <a:bodyPr wrap="none" anchor="ctr"/>
          <a:lstStyle/>
          <a:p>
            <a:pPr algn="ctr"/>
            <a:endParaRPr lang="en-US"/>
          </a:p>
        </p:txBody>
      </p:sp>
      <p:sp>
        <p:nvSpPr>
          <p:cNvPr id="60432" name="Text Box 32"/>
          <p:cNvSpPr txBox="1">
            <a:spLocks noChangeArrowheads="1"/>
          </p:cNvSpPr>
          <p:nvPr/>
        </p:nvSpPr>
        <p:spPr bwMode="auto">
          <a:xfrm>
            <a:off x="5257800" y="1819275"/>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2</a:t>
            </a:r>
          </a:p>
        </p:txBody>
      </p:sp>
      <p:sp>
        <p:nvSpPr>
          <p:cNvPr id="60433" name="Text Box 33"/>
          <p:cNvSpPr txBox="1">
            <a:spLocks noChangeArrowheads="1"/>
          </p:cNvSpPr>
          <p:nvPr/>
        </p:nvSpPr>
        <p:spPr bwMode="auto">
          <a:xfrm>
            <a:off x="6553200" y="1524000"/>
            <a:ext cx="5334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5</a:t>
            </a:r>
          </a:p>
        </p:txBody>
      </p:sp>
      <p:sp>
        <p:nvSpPr>
          <p:cNvPr id="60434" name="Text Box 34"/>
          <p:cNvSpPr txBox="1">
            <a:spLocks noChangeArrowheads="1"/>
          </p:cNvSpPr>
          <p:nvPr/>
        </p:nvSpPr>
        <p:spPr bwMode="auto">
          <a:xfrm>
            <a:off x="8077200" y="1828800"/>
            <a:ext cx="5334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7</a:t>
            </a:r>
          </a:p>
        </p:txBody>
      </p:sp>
      <p:sp>
        <p:nvSpPr>
          <p:cNvPr id="60435" name="Text Box 35"/>
          <p:cNvSpPr txBox="1">
            <a:spLocks noChangeArrowheads="1"/>
          </p:cNvSpPr>
          <p:nvPr/>
        </p:nvSpPr>
        <p:spPr bwMode="auto">
          <a:xfrm>
            <a:off x="5708650" y="3090863"/>
            <a:ext cx="609600" cy="457200"/>
          </a:xfrm>
          <a:prstGeom prst="rect">
            <a:avLst/>
          </a:prstGeom>
          <a:noFill/>
          <a:ln w="9525">
            <a:noFill/>
            <a:miter lim="800000"/>
            <a:headEnd/>
            <a:tailEnd/>
          </a:ln>
        </p:spPr>
        <p:txBody>
          <a:bodyPr>
            <a:spAutoFit/>
          </a:bodyPr>
          <a:lstStyle/>
          <a:p>
            <a:r>
              <a:rPr lang="en-US" sz="2400" i="1">
                <a:cs typeface="Arial" charset="0"/>
              </a:rPr>
              <a:t>s</a:t>
            </a:r>
            <a:endParaRPr lang="en-US" sz="2400" i="1" baseline="-25000">
              <a:cs typeface="Arial" charset="0"/>
            </a:endParaRPr>
          </a:p>
        </p:txBody>
      </p:sp>
      <p:sp>
        <p:nvSpPr>
          <p:cNvPr id="60436" name="Text Box 36"/>
          <p:cNvSpPr txBox="1">
            <a:spLocks noChangeArrowheads="1"/>
          </p:cNvSpPr>
          <p:nvPr/>
        </p:nvSpPr>
        <p:spPr bwMode="auto">
          <a:xfrm>
            <a:off x="8172450" y="3090863"/>
            <a:ext cx="609600" cy="457200"/>
          </a:xfrm>
          <a:prstGeom prst="rect">
            <a:avLst/>
          </a:prstGeom>
          <a:noFill/>
          <a:ln w="9525">
            <a:noFill/>
            <a:miter lim="800000"/>
            <a:headEnd/>
            <a:tailEnd/>
          </a:ln>
        </p:spPr>
        <p:txBody>
          <a:bodyPr>
            <a:spAutoFit/>
          </a:bodyPr>
          <a:lstStyle/>
          <a:p>
            <a:r>
              <a:rPr lang="en-US" sz="2400" i="1">
                <a:cs typeface="Arial" charset="0"/>
              </a:rPr>
              <a:t>e</a:t>
            </a:r>
            <a:endParaRPr lang="en-US" sz="2400" i="1" baseline="-25000">
              <a:cs typeface="Arial" charset="0"/>
            </a:endParaRPr>
          </a:p>
        </p:txBody>
      </p:sp>
      <p:sp>
        <p:nvSpPr>
          <p:cNvPr id="502821" name="Text Box 37"/>
          <p:cNvSpPr txBox="1">
            <a:spLocks noChangeArrowheads="1"/>
          </p:cNvSpPr>
          <p:nvPr/>
        </p:nvSpPr>
        <p:spPr bwMode="auto">
          <a:xfrm>
            <a:off x="7162800" y="3090863"/>
            <a:ext cx="609600" cy="457200"/>
          </a:xfrm>
          <a:prstGeom prst="rect">
            <a:avLst/>
          </a:prstGeom>
          <a:noFill/>
          <a:ln w="9525">
            <a:noFill/>
            <a:miter lim="800000"/>
            <a:headEnd/>
            <a:tailEnd/>
          </a:ln>
        </p:spPr>
        <p:txBody>
          <a:bodyPr>
            <a:spAutoFit/>
          </a:bodyPr>
          <a:lstStyle/>
          <a:p>
            <a:r>
              <a:rPr lang="en-US" sz="2400" i="1">
                <a:cs typeface="Arial" charset="0"/>
              </a:rPr>
              <a:t>s</a:t>
            </a:r>
            <a:r>
              <a:rPr lang="en-US" sz="2400" i="1" baseline="-25000">
                <a:cs typeface="Arial" charset="0"/>
              </a:rPr>
              <a:t>2</a:t>
            </a:r>
          </a:p>
        </p:txBody>
      </p:sp>
      <p:sp>
        <p:nvSpPr>
          <p:cNvPr id="502822" name="Text Box 38"/>
          <p:cNvSpPr txBox="1">
            <a:spLocks noChangeArrowheads="1"/>
          </p:cNvSpPr>
          <p:nvPr/>
        </p:nvSpPr>
        <p:spPr bwMode="auto">
          <a:xfrm>
            <a:off x="6172200" y="3090863"/>
            <a:ext cx="609600" cy="457200"/>
          </a:xfrm>
          <a:prstGeom prst="rect">
            <a:avLst/>
          </a:prstGeom>
          <a:noFill/>
          <a:ln w="9525">
            <a:noFill/>
            <a:miter lim="800000"/>
            <a:headEnd/>
            <a:tailEnd/>
          </a:ln>
        </p:spPr>
        <p:txBody>
          <a:bodyPr>
            <a:spAutoFit/>
          </a:bodyPr>
          <a:lstStyle/>
          <a:p>
            <a:r>
              <a:rPr lang="en-US" sz="2400" i="1">
                <a:cs typeface="Arial" charset="0"/>
              </a:rPr>
              <a:t>s</a:t>
            </a:r>
            <a:r>
              <a:rPr lang="en-US" sz="2400" i="1" baseline="-25000">
                <a:cs typeface="Arial" charset="0"/>
              </a:rPr>
              <a:t>1</a:t>
            </a:r>
          </a:p>
        </p:txBody>
      </p:sp>
      <p:sp>
        <p:nvSpPr>
          <p:cNvPr id="60439" name="Line 39"/>
          <p:cNvSpPr>
            <a:spLocks noChangeShapeType="1"/>
          </p:cNvSpPr>
          <p:nvPr/>
        </p:nvSpPr>
        <p:spPr bwMode="auto">
          <a:xfrm>
            <a:off x="6019800" y="3200400"/>
            <a:ext cx="0" cy="1752600"/>
          </a:xfrm>
          <a:prstGeom prst="line">
            <a:avLst/>
          </a:prstGeom>
          <a:noFill/>
          <a:ln w="28575">
            <a:solidFill>
              <a:schemeClr val="tx1"/>
            </a:solidFill>
            <a:round/>
            <a:headEnd/>
            <a:tailEnd/>
          </a:ln>
        </p:spPr>
        <p:txBody>
          <a:bodyPr/>
          <a:lstStyle/>
          <a:p>
            <a:endParaRPr lang="en-US"/>
          </a:p>
        </p:txBody>
      </p:sp>
      <p:sp>
        <p:nvSpPr>
          <p:cNvPr id="60440" name="Line 40"/>
          <p:cNvSpPr>
            <a:spLocks noChangeShapeType="1"/>
          </p:cNvSpPr>
          <p:nvPr/>
        </p:nvSpPr>
        <p:spPr bwMode="auto">
          <a:xfrm>
            <a:off x="8216900" y="3200400"/>
            <a:ext cx="12700" cy="1752600"/>
          </a:xfrm>
          <a:prstGeom prst="line">
            <a:avLst/>
          </a:prstGeom>
          <a:noFill/>
          <a:ln w="28575">
            <a:solidFill>
              <a:schemeClr val="tx1"/>
            </a:solidFill>
            <a:round/>
            <a:headEnd/>
            <a:tailEnd/>
          </a:ln>
        </p:spPr>
        <p:txBody>
          <a:bodyPr/>
          <a:lstStyle/>
          <a:p>
            <a:endParaRPr lang="en-US"/>
          </a:p>
        </p:txBody>
      </p:sp>
      <p:sp>
        <p:nvSpPr>
          <p:cNvPr id="60441" name="Line 41"/>
          <p:cNvSpPr>
            <a:spLocks noChangeShapeType="1"/>
          </p:cNvSpPr>
          <p:nvPr/>
        </p:nvSpPr>
        <p:spPr bwMode="auto">
          <a:xfrm flipH="1">
            <a:off x="6019800" y="4953000"/>
            <a:ext cx="2209800" cy="0"/>
          </a:xfrm>
          <a:prstGeom prst="line">
            <a:avLst/>
          </a:prstGeom>
          <a:noFill/>
          <a:ln w="28575">
            <a:solidFill>
              <a:schemeClr val="tx1"/>
            </a:solidFill>
            <a:round/>
            <a:headEnd/>
            <a:tailEnd/>
          </a:ln>
        </p:spPr>
        <p:txBody>
          <a:bodyPr/>
          <a:lstStyle/>
          <a:p>
            <a:endParaRPr lang="en-US"/>
          </a:p>
        </p:txBody>
      </p:sp>
      <p:sp>
        <p:nvSpPr>
          <p:cNvPr id="60442" name="Oval 42"/>
          <p:cNvSpPr>
            <a:spLocks noChangeArrowheads="1"/>
          </p:cNvSpPr>
          <p:nvPr/>
        </p:nvSpPr>
        <p:spPr bwMode="auto">
          <a:xfrm>
            <a:off x="5105400" y="3124200"/>
            <a:ext cx="152400" cy="152400"/>
          </a:xfrm>
          <a:prstGeom prst="ellipse">
            <a:avLst/>
          </a:prstGeom>
          <a:solidFill>
            <a:srgbClr val="FF3300"/>
          </a:solidFill>
          <a:ln w="9525">
            <a:solidFill>
              <a:schemeClr val="tx1"/>
            </a:solidFill>
            <a:round/>
            <a:headEnd/>
            <a:tailEnd/>
          </a:ln>
        </p:spPr>
        <p:txBody>
          <a:bodyPr wrap="none" anchor="ctr"/>
          <a:lstStyle/>
          <a:p>
            <a:pPr algn="ctr"/>
            <a:endParaRPr lang="en-US"/>
          </a:p>
        </p:txBody>
      </p:sp>
      <p:sp>
        <p:nvSpPr>
          <p:cNvPr id="60443" name="Oval 43"/>
          <p:cNvSpPr>
            <a:spLocks noChangeArrowheads="1"/>
          </p:cNvSpPr>
          <p:nvPr/>
        </p:nvSpPr>
        <p:spPr bwMode="auto">
          <a:xfrm>
            <a:off x="5686425" y="3962400"/>
            <a:ext cx="152400" cy="152400"/>
          </a:xfrm>
          <a:prstGeom prst="ellipse">
            <a:avLst/>
          </a:prstGeom>
          <a:solidFill>
            <a:srgbClr val="00FFFF"/>
          </a:solidFill>
          <a:ln w="9525">
            <a:solidFill>
              <a:schemeClr val="tx1"/>
            </a:solidFill>
            <a:round/>
            <a:headEnd/>
            <a:tailEnd/>
          </a:ln>
        </p:spPr>
        <p:txBody>
          <a:bodyPr wrap="none" anchor="ctr"/>
          <a:lstStyle/>
          <a:p>
            <a:pPr algn="ctr"/>
            <a:endParaRPr lang="en-US"/>
          </a:p>
        </p:txBody>
      </p:sp>
      <p:sp>
        <p:nvSpPr>
          <p:cNvPr id="60444" name="Oval 44"/>
          <p:cNvSpPr>
            <a:spLocks noChangeArrowheads="1"/>
          </p:cNvSpPr>
          <p:nvPr/>
        </p:nvSpPr>
        <p:spPr bwMode="auto">
          <a:xfrm>
            <a:off x="8686800" y="4191000"/>
            <a:ext cx="152400" cy="152400"/>
          </a:xfrm>
          <a:prstGeom prst="ellipse">
            <a:avLst/>
          </a:prstGeom>
          <a:solidFill>
            <a:srgbClr val="FF6600"/>
          </a:solidFill>
          <a:ln w="9525">
            <a:solidFill>
              <a:schemeClr val="tx1"/>
            </a:solidFill>
            <a:round/>
            <a:headEnd/>
            <a:tailEnd/>
          </a:ln>
        </p:spPr>
        <p:txBody>
          <a:bodyPr wrap="none" anchor="ctr"/>
          <a:lstStyle/>
          <a:p>
            <a:pPr algn="ctr"/>
            <a:endParaRPr lang="en-US"/>
          </a:p>
        </p:txBody>
      </p:sp>
      <p:sp>
        <p:nvSpPr>
          <p:cNvPr id="60445" name="Oval 45"/>
          <p:cNvSpPr>
            <a:spLocks noChangeArrowheads="1"/>
          </p:cNvSpPr>
          <p:nvPr/>
        </p:nvSpPr>
        <p:spPr bwMode="auto">
          <a:xfrm>
            <a:off x="6400800" y="5638800"/>
            <a:ext cx="152400" cy="152400"/>
          </a:xfrm>
          <a:prstGeom prst="ellipse">
            <a:avLst/>
          </a:prstGeom>
          <a:solidFill>
            <a:srgbClr val="FFFF00"/>
          </a:solidFill>
          <a:ln w="9525">
            <a:solidFill>
              <a:schemeClr val="tx1"/>
            </a:solidFill>
            <a:round/>
            <a:headEnd/>
            <a:tailEnd/>
          </a:ln>
        </p:spPr>
        <p:txBody>
          <a:bodyPr wrap="none" anchor="ctr"/>
          <a:lstStyle/>
          <a:p>
            <a:pPr algn="ctr"/>
            <a:endParaRPr lang="en-US"/>
          </a:p>
        </p:txBody>
      </p:sp>
      <p:sp>
        <p:nvSpPr>
          <p:cNvPr id="60446" name="Oval 46"/>
          <p:cNvSpPr>
            <a:spLocks noChangeArrowheads="1"/>
          </p:cNvSpPr>
          <p:nvPr/>
        </p:nvSpPr>
        <p:spPr bwMode="auto">
          <a:xfrm>
            <a:off x="7696200" y="5338763"/>
            <a:ext cx="152400" cy="152400"/>
          </a:xfrm>
          <a:prstGeom prst="ellipse">
            <a:avLst/>
          </a:prstGeom>
          <a:solidFill>
            <a:srgbClr val="6600FF"/>
          </a:solidFill>
          <a:ln w="9525">
            <a:solidFill>
              <a:schemeClr val="tx1"/>
            </a:solidFill>
            <a:round/>
            <a:headEnd/>
            <a:tailEnd/>
          </a:ln>
        </p:spPr>
        <p:txBody>
          <a:bodyPr wrap="none" anchor="ctr"/>
          <a:lstStyle/>
          <a:p>
            <a:pPr algn="ctr"/>
            <a:endParaRPr lang="en-US"/>
          </a:p>
        </p:txBody>
      </p:sp>
      <p:sp>
        <p:nvSpPr>
          <p:cNvPr id="60447" name="Text Box 47"/>
          <p:cNvSpPr txBox="1">
            <a:spLocks noChangeArrowheads="1"/>
          </p:cNvSpPr>
          <p:nvPr/>
        </p:nvSpPr>
        <p:spPr bwMode="auto">
          <a:xfrm>
            <a:off x="4800600" y="2667000"/>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1</a:t>
            </a:r>
          </a:p>
        </p:txBody>
      </p:sp>
      <p:sp>
        <p:nvSpPr>
          <p:cNvPr id="60448" name="Text Box 48"/>
          <p:cNvSpPr txBox="1">
            <a:spLocks noChangeArrowheads="1"/>
          </p:cNvSpPr>
          <p:nvPr/>
        </p:nvSpPr>
        <p:spPr bwMode="auto">
          <a:xfrm>
            <a:off x="5334000" y="3886200"/>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3</a:t>
            </a:r>
          </a:p>
        </p:txBody>
      </p:sp>
      <p:sp>
        <p:nvSpPr>
          <p:cNvPr id="60449" name="Text Box 49"/>
          <p:cNvSpPr txBox="1">
            <a:spLocks noChangeArrowheads="1"/>
          </p:cNvSpPr>
          <p:nvPr/>
        </p:nvSpPr>
        <p:spPr bwMode="auto">
          <a:xfrm>
            <a:off x="6477000" y="5562600"/>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4</a:t>
            </a:r>
          </a:p>
        </p:txBody>
      </p:sp>
      <p:sp>
        <p:nvSpPr>
          <p:cNvPr id="60450" name="Text Box 50"/>
          <p:cNvSpPr txBox="1">
            <a:spLocks noChangeArrowheads="1"/>
          </p:cNvSpPr>
          <p:nvPr/>
        </p:nvSpPr>
        <p:spPr bwMode="auto">
          <a:xfrm>
            <a:off x="7924800" y="5257800"/>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6</a:t>
            </a:r>
          </a:p>
        </p:txBody>
      </p:sp>
      <p:sp>
        <p:nvSpPr>
          <p:cNvPr id="60451" name="Text Box 51"/>
          <p:cNvSpPr txBox="1">
            <a:spLocks noChangeArrowheads="1"/>
          </p:cNvSpPr>
          <p:nvPr/>
        </p:nvSpPr>
        <p:spPr bwMode="auto">
          <a:xfrm>
            <a:off x="8686800" y="4267200"/>
            <a:ext cx="609600" cy="457200"/>
          </a:xfrm>
          <a:prstGeom prst="rect">
            <a:avLst/>
          </a:prstGeom>
          <a:noFill/>
          <a:ln w="9525">
            <a:noFill/>
            <a:miter lim="800000"/>
            <a:headEnd/>
            <a:tailEnd/>
          </a:ln>
        </p:spPr>
        <p:txBody>
          <a:bodyPr>
            <a:spAutoFit/>
          </a:bodyPr>
          <a:lstStyle/>
          <a:p>
            <a:r>
              <a:rPr lang="en-US" sz="2400" i="1">
                <a:cs typeface="Arial" charset="0"/>
              </a:rPr>
              <a:t>p</a:t>
            </a:r>
            <a:r>
              <a:rPr lang="en-US" sz="2400" i="1" baseline="-25000">
                <a:cs typeface="Arial" charset="0"/>
              </a:rPr>
              <a:t>8</a:t>
            </a:r>
          </a:p>
        </p:txBody>
      </p:sp>
      <p:sp>
        <p:nvSpPr>
          <p:cNvPr id="502836" name="Line 52"/>
          <p:cNvSpPr>
            <a:spLocks noChangeShapeType="1"/>
          </p:cNvSpPr>
          <p:nvPr/>
        </p:nvSpPr>
        <p:spPr bwMode="auto">
          <a:xfrm>
            <a:off x="6019800" y="3200400"/>
            <a:ext cx="381000" cy="0"/>
          </a:xfrm>
          <a:prstGeom prst="line">
            <a:avLst/>
          </a:prstGeom>
          <a:noFill/>
          <a:ln w="57150">
            <a:solidFill>
              <a:srgbClr val="FF3300"/>
            </a:solidFill>
            <a:round/>
            <a:headEnd/>
            <a:tailEnd/>
          </a:ln>
        </p:spPr>
        <p:txBody>
          <a:bodyPr/>
          <a:lstStyle/>
          <a:p>
            <a:endParaRPr lang="en-US"/>
          </a:p>
        </p:txBody>
      </p:sp>
      <p:sp>
        <p:nvSpPr>
          <p:cNvPr id="502837" name="Line 53"/>
          <p:cNvSpPr>
            <a:spLocks noChangeShapeType="1"/>
          </p:cNvSpPr>
          <p:nvPr/>
        </p:nvSpPr>
        <p:spPr bwMode="auto">
          <a:xfrm>
            <a:off x="6934200" y="3200400"/>
            <a:ext cx="1295400" cy="0"/>
          </a:xfrm>
          <a:prstGeom prst="line">
            <a:avLst/>
          </a:prstGeom>
          <a:noFill/>
          <a:ln w="57150">
            <a:solidFill>
              <a:srgbClr val="FF00FF"/>
            </a:solidFill>
            <a:round/>
            <a:headEnd/>
            <a:tailEnd/>
          </a:ln>
        </p:spPr>
        <p:txBody>
          <a:bodyPr/>
          <a:lstStyle/>
          <a:p>
            <a:endParaRPr lang="en-US"/>
          </a:p>
        </p:txBody>
      </p:sp>
      <p:sp>
        <p:nvSpPr>
          <p:cNvPr id="502838" name="Line 54"/>
          <p:cNvSpPr>
            <a:spLocks noChangeShapeType="1"/>
          </p:cNvSpPr>
          <p:nvPr/>
        </p:nvSpPr>
        <p:spPr bwMode="auto">
          <a:xfrm>
            <a:off x="8220075" y="3200400"/>
            <a:ext cx="0" cy="228600"/>
          </a:xfrm>
          <a:prstGeom prst="line">
            <a:avLst/>
          </a:prstGeom>
          <a:noFill/>
          <a:ln w="57150">
            <a:solidFill>
              <a:srgbClr val="FF00FF"/>
            </a:solidFill>
            <a:round/>
            <a:headEnd/>
            <a:tailEnd/>
          </a:ln>
        </p:spPr>
        <p:txBody>
          <a:bodyPr/>
          <a:lstStyle/>
          <a:p>
            <a:endParaRPr lang="en-US"/>
          </a:p>
        </p:txBody>
      </p:sp>
      <p:sp>
        <p:nvSpPr>
          <p:cNvPr id="502839" name="Line 55"/>
          <p:cNvSpPr>
            <a:spLocks noChangeShapeType="1"/>
          </p:cNvSpPr>
          <p:nvPr/>
        </p:nvSpPr>
        <p:spPr bwMode="auto">
          <a:xfrm>
            <a:off x="8216900" y="3429000"/>
            <a:ext cx="12700" cy="1295400"/>
          </a:xfrm>
          <a:prstGeom prst="line">
            <a:avLst/>
          </a:prstGeom>
          <a:noFill/>
          <a:ln w="57150">
            <a:solidFill>
              <a:srgbClr val="FF6600"/>
            </a:solidFill>
            <a:round/>
            <a:headEnd/>
            <a:tailEnd/>
          </a:ln>
        </p:spPr>
        <p:txBody>
          <a:bodyPr/>
          <a:lstStyle/>
          <a:p>
            <a:endParaRPr lang="en-US"/>
          </a:p>
        </p:txBody>
      </p:sp>
      <p:sp>
        <p:nvSpPr>
          <p:cNvPr id="502840" name="Line 56"/>
          <p:cNvSpPr>
            <a:spLocks noChangeShapeType="1"/>
          </p:cNvSpPr>
          <p:nvPr/>
        </p:nvSpPr>
        <p:spPr bwMode="auto">
          <a:xfrm>
            <a:off x="6019800" y="4953000"/>
            <a:ext cx="838200" cy="0"/>
          </a:xfrm>
          <a:prstGeom prst="line">
            <a:avLst/>
          </a:prstGeom>
          <a:noFill/>
          <a:ln w="57150">
            <a:solidFill>
              <a:srgbClr val="FFFF00"/>
            </a:solidFill>
            <a:round/>
            <a:headEnd/>
            <a:tailEnd/>
          </a:ln>
        </p:spPr>
        <p:txBody>
          <a:bodyPr/>
          <a:lstStyle/>
          <a:p>
            <a:endParaRPr lang="en-US"/>
          </a:p>
        </p:txBody>
      </p:sp>
      <p:sp>
        <p:nvSpPr>
          <p:cNvPr id="502841" name="Line 57"/>
          <p:cNvSpPr>
            <a:spLocks noChangeShapeType="1"/>
          </p:cNvSpPr>
          <p:nvPr/>
        </p:nvSpPr>
        <p:spPr bwMode="auto">
          <a:xfrm>
            <a:off x="6858000" y="4953000"/>
            <a:ext cx="1371600" cy="0"/>
          </a:xfrm>
          <a:prstGeom prst="line">
            <a:avLst/>
          </a:prstGeom>
          <a:noFill/>
          <a:ln w="57150">
            <a:solidFill>
              <a:srgbClr val="6600CC"/>
            </a:solidFill>
            <a:round/>
            <a:headEnd/>
            <a:tailEnd/>
          </a:ln>
        </p:spPr>
        <p:txBody>
          <a:bodyPr/>
          <a:lstStyle/>
          <a:p>
            <a:endParaRPr lang="en-US"/>
          </a:p>
        </p:txBody>
      </p:sp>
      <p:sp>
        <p:nvSpPr>
          <p:cNvPr id="502842" name="Line 58"/>
          <p:cNvSpPr>
            <a:spLocks noChangeShapeType="1"/>
          </p:cNvSpPr>
          <p:nvPr/>
        </p:nvSpPr>
        <p:spPr bwMode="auto">
          <a:xfrm>
            <a:off x="6019800" y="3186113"/>
            <a:ext cx="0" cy="163512"/>
          </a:xfrm>
          <a:prstGeom prst="line">
            <a:avLst/>
          </a:prstGeom>
          <a:noFill/>
          <a:ln w="57150">
            <a:solidFill>
              <a:srgbClr val="FF3300"/>
            </a:solidFill>
            <a:round/>
            <a:headEnd/>
            <a:tailEnd/>
          </a:ln>
        </p:spPr>
        <p:txBody>
          <a:bodyPr/>
          <a:lstStyle/>
          <a:p>
            <a:endParaRPr lang="en-US"/>
          </a:p>
        </p:txBody>
      </p:sp>
      <p:sp>
        <p:nvSpPr>
          <p:cNvPr id="502843" name="Text Box 59"/>
          <p:cNvSpPr txBox="1">
            <a:spLocks noChangeArrowheads="1"/>
          </p:cNvSpPr>
          <p:nvPr/>
        </p:nvSpPr>
        <p:spPr bwMode="auto">
          <a:xfrm>
            <a:off x="6934200" y="3090863"/>
            <a:ext cx="609600" cy="457200"/>
          </a:xfrm>
          <a:prstGeom prst="rect">
            <a:avLst/>
          </a:prstGeom>
          <a:noFill/>
          <a:ln w="9525">
            <a:noFill/>
            <a:miter lim="800000"/>
            <a:headEnd/>
            <a:tailEnd/>
          </a:ln>
        </p:spPr>
        <p:txBody>
          <a:bodyPr>
            <a:spAutoFit/>
          </a:bodyPr>
          <a:lstStyle/>
          <a:p>
            <a:r>
              <a:rPr lang="en-US" sz="2400" i="1">
                <a:cs typeface="Arial" charset="0"/>
              </a:rPr>
              <a:t>s</a:t>
            </a:r>
            <a:r>
              <a:rPr lang="en-US" sz="2400" i="1" baseline="-25000">
                <a:cs typeface="Arial" charset="0"/>
              </a:rPr>
              <a:t>2</a:t>
            </a:r>
          </a:p>
        </p:txBody>
      </p:sp>
      <p:sp>
        <p:nvSpPr>
          <p:cNvPr id="502844" name="Line 60"/>
          <p:cNvSpPr>
            <a:spLocks noChangeShapeType="1"/>
          </p:cNvSpPr>
          <p:nvPr/>
        </p:nvSpPr>
        <p:spPr bwMode="auto">
          <a:xfrm>
            <a:off x="8228013" y="4724400"/>
            <a:ext cx="1587" cy="228600"/>
          </a:xfrm>
          <a:prstGeom prst="line">
            <a:avLst/>
          </a:prstGeom>
          <a:noFill/>
          <a:ln w="57150">
            <a:solidFill>
              <a:srgbClr val="6600CC"/>
            </a:solidFill>
            <a:round/>
            <a:headEnd/>
            <a:tailEnd/>
          </a:ln>
        </p:spPr>
        <p:txBody>
          <a:bodyPr/>
          <a:lstStyle/>
          <a:p>
            <a:endParaRPr lang="en-US"/>
          </a:p>
        </p:txBody>
      </p:sp>
      <p:sp>
        <p:nvSpPr>
          <p:cNvPr id="502845" name="Line 61"/>
          <p:cNvSpPr>
            <a:spLocks noChangeShapeType="1"/>
          </p:cNvSpPr>
          <p:nvPr/>
        </p:nvSpPr>
        <p:spPr bwMode="auto">
          <a:xfrm>
            <a:off x="6019800" y="3311525"/>
            <a:ext cx="0" cy="1641475"/>
          </a:xfrm>
          <a:prstGeom prst="line">
            <a:avLst/>
          </a:prstGeom>
          <a:noFill/>
          <a:ln w="57150">
            <a:solidFill>
              <a:srgbClr val="00FFFF"/>
            </a:solidFill>
            <a:round/>
            <a:headEnd/>
            <a:tailEnd/>
          </a:ln>
        </p:spPr>
        <p:txBody>
          <a:bodyPr/>
          <a:lstStyle/>
          <a:p>
            <a:endParaRPr lang="en-US"/>
          </a:p>
        </p:txBody>
      </p:sp>
      <p:sp>
        <p:nvSpPr>
          <p:cNvPr id="502846" name="Line 62"/>
          <p:cNvSpPr>
            <a:spLocks noChangeShapeType="1"/>
          </p:cNvSpPr>
          <p:nvPr/>
        </p:nvSpPr>
        <p:spPr bwMode="auto">
          <a:xfrm>
            <a:off x="6400800" y="3200400"/>
            <a:ext cx="533400" cy="0"/>
          </a:xfrm>
          <a:prstGeom prst="line">
            <a:avLst/>
          </a:prstGeom>
          <a:noFill/>
          <a:ln w="57150">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02812"/>
                                        </p:tgtEl>
                                        <p:attrNameLst>
                                          <p:attrName>stroke.color</p:attrName>
                                        </p:attrNameLst>
                                      </p:cBhvr>
                                      <p:to>
                                        <a:srgbClr val="FF3300"/>
                                      </p:to>
                                    </p:animClr>
                                    <p:set>
                                      <p:cBhvr>
                                        <p:cTn id="7" dur="500" fill="hold"/>
                                        <p:tgtEl>
                                          <p:spTgt spid="50281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279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028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279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0279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0279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0279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280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028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0280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50280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0280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50282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0280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50280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0284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0278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0278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50278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02836"/>
                                        </p:tgtEl>
                                        <p:attrNameLst>
                                          <p:attrName>style.visibility</p:attrName>
                                        </p:attrNameLst>
                                      </p:cBhvr>
                                      <p:to>
                                        <p:strVal val="visible"/>
                                      </p:to>
                                    </p:set>
                                    <p:anim calcmode="lin" valueType="num">
                                      <p:cBhvr>
                                        <p:cTn id="74" dur="500" fill="hold"/>
                                        <p:tgtEl>
                                          <p:spTgt spid="502836"/>
                                        </p:tgtEl>
                                        <p:attrNameLst>
                                          <p:attrName>ppt_w</p:attrName>
                                        </p:attrNameLst>
                                      </p:cBhvr>
                                      <p:tavLst>
                                        <p:tav tm="0">
                                          <p:val>
                                            <p:fltVal val="0"/>
                                          </p:val>
                                        </p:tav>
                                        <p:tav tm="100000">
                                          <p:val>
                                            <p:strVal val="#ppt_w"/>
                                          </p:val>
                                        </p:tav>
                                      </p:tavLst>
                                    </p:anim>
                                    <p:anim calcmode="lin" valueType="num">
                                      <p:cBhvr>
                                        <p:cTn id="75" dur="500" fill="hold"/>
                                        <p:tgtEl>
                                          <p:spTgt spid="502836"/>
                                        </p:tgtEl>
                                        <p:attrNameLst>
                                          <p:attrName>ppt_h</p:attrName>
                                        </p:attrNameLst>
                                      </p:cBhvr>
                                      <p:tavLst>
                                        <p:tav tm="0">
                                          <p:val>
                                            <p:fltVal val="0"/>
                                          </p:val>
                                        </p:tav>
                                        <p:tav tm="100000">
                                          <p:val>
                                            <p:strVal val="#ppt_h"/>
                                          </p:val>
                                        </p:tav>
                                      </p:tavLst>
                                    </p:anim>
                                    <p:animEffect transition="in" filter="fade">
                                      <p:cBhvr>
                                        <p:cTn id="76" dur="500"/>
                                        <p:tgtEl>
                                          <p:spTgt spid="50283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02846"/>
                                        </p:tgtEl>
                                        <p:attrNameLst>
                                          <p:attrName>style.visibility</p:attrName>
                                        </p:attrNameLst>
                                      </p:cBhvr>
                                      <p:to>
                                        <p:strVal val="visible"/>
                                      </p:to>
                                    </p:set>
                                    <p:anim calcmode="lin" valueType="num">
                                      <p:cBhvr>
                                        <p:cTn id="81" dur="500" fill="hold"/>
                                        <p:tgtEl>
                                          <p:spTgt spid="502846"/>
                                        </p:tgtEl>
                                        <p:attrNameLst>
                                          <p:attrName>ppt_w</p:attrName>
                                        </p:attrNameLst>
                                      </p:cBhvr>
                                      <p:tavLst>
                                        <p:tav tm="0">
                                          <p:val>
                                            <p:fltVal val="0"/>
                                          </p:val>
                                        </p:tav>
                                        <p:tav tm="100000">
                                          <p:val>
                                            <p:strVal val="#ppt_w"/>
                                          </p:val>
                                        </p:tav>
                                      </p:tavLst>
                                    </p:anim>
                                    <p:anim calcmode="lin" valueType="num">
                                      <p:cBhvr>
                                        <p:cTn id="82" dur="500" fill="hold"/>
                                        <p:tgtEl>
                                          <p:spTgt spid="502846"/>
                                        </p:tgtEl>
                                        <p:attrNameLst>
                                          <p:attrName>ppt_h</p:attrName>
                                        </p:attrNameLst>
                                      </p:cBhvr>
                                      <p:tavLst>
                                        <p:tav tm="0">
                                          <p:val>
                                            <p:fltVal val="0"/>
                                          </p:val>
                                        </p:tav>
                                        <p:tav tm="100000">
                                          <p:val>
                                            <p:strVal val="#ppt_h"/>
                                          </p:val>
                                        </p:tav>
                                      </p:tavLst>
                                    </p:anim>
                                    <p:animEffect transition="in" filter="fade">
                                      <p:cBhvr>
                                        <p:cTn id="83" dur="500"/>
                                        <p:tgtEl>
                                          <p:spTgt spid="50284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02837"/>
                                        </p:tgtEl>
                                        <p:attrNameLst>
                                          <p:attrName>style.visibility</p:attrName>
                                        </p:attrNameLst>
                                      </p:cBhvr>
                                      <p:to>
                                        <p:strVal val="visible"/>
                                      </p:to>
                                    </p:set>
                                    <p:anim calcmode="lin" valueType="num">
                                      <p:cBhvr>
                                        <p:cTn id="88" dur="500" fill="hold"/>
                                        <p:tgtEl>
                                          <p:spTgt spid="502837"/>
                                        </p:tgtEl>
                                        <p:attrNameLst>
                                          <p:attrName>ppt_w</p:attrName>
                                        </p:attrNameLst>
                                      </p:cBhvr>
                                      <p:tavLst>
                                        <p:tav tm="0">
                                          <p:val>
                                            <p:fltVal val="0"/>
                                          </p:val>
                                        </p:tav>
                                        <p:tav tm="100000">
                                          <p:val>
                                            <p:strVal val="#ppt_w"/>
                                          </p:val>
                                        </p:tav>
                                      </p:tavLst>
                                    </p:anim>
                                    <p:anim calcmode="lin" valueType="num">
                                      <p:cBhvr>
                                        <p:cTn id="89" dur="500" fill="hold"/>
                                        <p:tgtEl>
                                          <p:spTgt spid="502837"/>
                                        </p:tgtEl>
                                        <p:attrNameLst>
                                          <p:attrName>ppt_h</p:attrName>
                                        </p:attrNameLst>
                                      </p:cBhvr>
                                      <p:tavLst>
                                        <p:tav tm="0">
                                          <p:val>
                                            <p:fltVal val="0"/>
                                          </p:val>
                                        </p:tav>
                                        <p:tav tm="100000">
                                          <p:val>
                                            <p:strVal val="#ppt_h"/>
                                          </p:val>
                                        </p:tav>
                                      </p:tavLst>
                                    </p:anim>
                                    <p:animEffect transition="in" filter="fade">
                                      <p:cBhvr>
                                        <p:cTn id="90" dur="500"/>
                                        <p:tgtEl>
                                          <p:spTgt spid="50283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502792"/>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0278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502838"/>
                                        </p:tgtEl>
                                        <p:attrNameLst>
                                          <p:attrName>style.visibility</p:attrName>
                                        </p:attrNameLst>
                                      </p:cBhvr>
                                      <p:to>
                                        <p:strVal val="visible"/>
                                      </p:to>
                                    </p:set>
                                    <p:anim calcmode="lin" valueType="num">
                                      <p:cBhvr>
                                        <p:cTn id="101" dur="500" fill="hold"/>
                                        <p:tgtEl>
                                          <p:spTgt spid="502838"/>
                                        </p:tgtEl>
                                        <p:attrNameLst>
                                          <p:attrName>ppt_w</p:attrName>
                                        </p:attrNameLst>
                                      </p:cBhvr>
                                      <p:tavLst>
                                        <p:tav tm="0">
                                          <p:val>
                                            <p:fltVal val="0"/>
                                          </p:val>
                                        </p:tav>
                                        <p:tav tm="100000">
                                          <p:val>
                                            <p:strVal val="#ppt_w"/>
                                          </p:val>
                                        </p:tav>
                                      </p:tavLst>
                                    </p:anim>
                                    <p:anim calcmode="lin" valueType="num">
                                      <p:cBhvr>
                                        <p:cTn id="102" dur="500" fill="hold"/>
                                        <p:tgtEl>
                                          <p:spTgt spid="502838"/>
                                        </p:tgtEl>
                                        <p:attrNameLst>
                                          <p:attrName>ppt_h</p:attrName>
                                        </p:attrNameLst>
                                      </p:cBhvr>
                                      <p:tavLst>
                                        <p:tav tm="0">
                                          <p:val>
                                            <p:fltVal val="0"/>
                                          </p:val>
                                        </p:tav>
                                        <p:tav tm="100000">
                                          <p:val>
                                            <p:strVal val="#ppt_h"/>
                                          </p:val>
                                        </p:tav>
                                      </p:tavLst>
                                    </p:anim>
                                    <p:animEffect transition="in" filter="fade">
                                      <p:cBhvr>
                                        <p:cTn id="103" dur="500"/>
                                        <p:tgtEl>
                                          <p:spTgt spid="50283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502839"/>
                                        </p:tgtEl>
                                        <p:attrNameLst>
                                          <p:attrName>style.visibility</p:attrName>
                                        </p:attrNameLst>
                                      </p:cBhvr>
                                      <p:to>
                                        <p:strVal val="visible"/>
                                      </p:to>
                                    </p:set>
                                    <p:anim calcmode="lin" valueType="num">
                                      <p:cBhvr>
                                        <p:cTn id="108" dur="500" fill="hold"/>
                                        <p:tgtEl>
                                          <p:spTgt spid="502839"/>
                                        </p:tgtEl>
                                        <p:attrNameLst>
                                          <p:attrName>ppt_w</p:attrName>
                                        </p:attrNameLst>
                                      </p:cBhvr>
                                      <p:tavLst>
                                        <p:tav tm="0">
                                          <p:val>
                                            <p:fltVal val="0"/>
                                          </p:val>
                                        </p:tav>
                                        <p:tav tm="100000">
                                          <p:val>
                                            <p:strVal val="#ppt_w"/>
                                          </p:val>
                                        </p:tav>
                                      </p:tavLst>
                                    </p:anim>
                                    <p:anim calcmode="lin" valueType="num">
                                      <p:cBhvr>
                                        <p:cTn id="109" dur="500" fill="hold"/>
                                        <p:tgtEl>
                                          <p:spTgt spid="502839"/>
                                        </p:tgtEl>
                                        <p:attrNameLst>
                                          <p:attrName>ppt_h</p:attrName>
                                        </p:attrNameLst>
                                      </p:cBhvr>
                                      <p:tavLst>
                                        <p:tav tm="0">
                                          <p:val>
                                            <p:fltVal val="0"/>
                                          </p:val>
                                        </p:tav>
                                        <p:tav tm="100000">
                                          <p:val>
                                            <p:strVal val="#ppt_h"/>
                                          </p:val>
                                        </p:tav>
                                      </p:tavLst>
                                    </p:anim>
                                    <p:animEffect transition="in" filter="fade">
                                      <p:cBhvr>
                                        <p:cTn id="110" dur="500"/>
                                        <p:tgtEl>
                                          <p:spTgt spid="50283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502844"/>
                                        </p:tgtEl>
                                        <p:attrNameLst>
                                          <p:attrName>style.visibility</p:attrName>
                                        </p:attrNameLst>
                                      </p:cBhvr>
                                      <p:to>
                                        <p:strVal val="visible"/>
                                      </p:to>
                                    </p:set>
                                    <p:anim calcmode="lin" valueType="num">
                                      <p:cBhvr>
                                        <p:cTn id="115" dur="500" fill="hold"/>
                                        <p:tgtEl>
                                          <p:spTgt spid="502844"/>
                                        </p:tgtEl>
                                        <p:attrNameLst>
                                          <p:attrName>ppt_w</p:attrName>
                                        </p:attrNameLst>
                                      </p:cBhvr>
                                      <p:tavLst>
                                        <p:tav tm="0">
                                          <p:val>
                                            <p:fltVal val="0"/>
                                          </p:val>
                                        </p:tav>
                                        <p:tav tm="100000">
                                          <p:val>
                                            <p:strVal val="#ppt_w"/>
                                          </p:val>
                                        </p:tav>
                                      </p:tavLst>
                                    </p:anim>
                                    <p:anim calcmode="lin" valueType="num">
                                      <p:cBhvr>
                                        <p:cTn id="116" dur="500" fill="hold"/>
                                        <p:tgtEl>
                                          <p:spTgt spid="502844"/>
                                        </p:tgtEl>
                                        <p:attrNameLst>
                                          <p:attrName>ppt_h</p:attrName>
                                        </p:attrNameLst>
                                      </p:cBhvr>
                                      <p:tavLst>
                                        <p:tav tm="0">
                                          <p:val>
                                            <p:fltVal val="0"/>
                                          </p:val>
                                        </p:tav>
                                        <p:tav tm="100000">
                                          <p:val>
                                            <p:strVal val="#ppt_h"/>
                                          </p:val>
                                        </p:tav>
                                      </p:tavLst>
                                    </p:anim>
                                    <p:animEffect transition="in" filter="fade">
                                      <p:cBhvr>
                                        <p:cTn id="117" dur="500"/>
                                        <p:tgtEl>
                                          <p:spTgt spid="50284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502841"/>
                                        </p:tgtEl>
                                        <p:attrNameLst>
                                          <p:attrName>style.visibility</p:attrName>
                                        </p:attrNameLst>
                                      </p:cBhvr>
                                      <p:to>
                                        <p:strVal val="visible"/>
                                      </p:to>
                                    </p:set>
                                    <p:anim calcmode="lin" valueType="num">
                                      <p:cBhvr>
                                        <p:cTn id="122" dur="500" fill="hold"/>
                                        <p:tgtEl>
                                          <p:spTgt spid="502841"/>
                                        </p:tgtEl>
                                        <p:attrNameLst>
                                          <p:attrName>ppt_w</p:attrName>
                                        </p:attrNameLst>
                                      </p:cBhvr>
                                      <p:tavLst>
                                        <p:tav tm="0">
                                          <p:val>
                                            <p:fltVal val="0"/>
                                          </p:val>
                                        </p:tav>
                                        <p:tav tm="100000">
                                          <p:val>
                                            <p:strVal val="#ppt_w"/>
                                          </p:val>
                                        </p:tav>
                                      </p:tavLst>
                                    </p:anim>
                                    <p:anim calcmode="lin" valueType="num">
                                      <p:cBhvr>
                                        <p:cTn id="123" dur="500" fill="hold"/>
                                        <p:tgtEl>
                                          <p:spTgt spid="502841"/>
                                        </p:tgtEl>
                                        <p:attrNameLst>
                                          <p:attrName>ppt_h</p:attrName>
                                        </p:attrNameLst>
                                      </p:cBhvr>
                                      <p:tavLst>
                                        <p:tav tm="0">
                                          <p:val>
                                            <p:fltVal val="0"/>
                                          </p:val>
                                        </p:tav>
                                        <p:tav tm="100000">
                                          <p:val>
                                            <p:strVal val="#ppt_h"/>
                                          </p:val>
                                        </p:tav>
                                      </p:tavLst>
                                    </p:anim>
                                    <p:animEffect transition="in" filter="fade">
                                      <p:cBhvr>
                                        <p:cTn id="124" dur="500"/>
                                        <p:tgtEl>
                                          <p:spTgt spid="502841"/>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502840"/>
                                        </p:tgtEl>
                                        <p:attrNameLst>
                                          <p:attrName>style.visibility</p:attrName>
                                        </p:attrNameLst>
                                      </p:cBhvr>
                                      <p:to>
                                        <p:strVal val="visible"/>
                                      </p:to>
                                    </p:set>
                                    <p:anim calcmode="lin" valueType="num">
                                      <p:cBhvr>
                                        <p:cTn id="129" dur="500" fill="hold"/>
                                        <p:tgtEl>
                                          <p:spTgt spid="502840"/>
                                        </p:tgtEl>
                                        <p:attrNameLst>
                                          <p:attrName>ppt_w</p:attrName>
                                        </p:attrNameLst>
                                      </p:cBhvr>
                                      <p:tavLst>
                                        <p:tav tm="0">
                                          <p:val>
                                            <p:fltVal val="0"/>
                                          </p:val>
                                        </p:tav>
                                        <p:tav tm="100000">
                                          <p:val>
                                            <p:strVal val="#ppt_w"/>
                                          </p:val>
                                        </p:tav>
                                      </p:tavLst>
                                    </p:anim>
                                    <p:anim calcmode="lin" valueType="num">
                                      <p:cBhvr>
                                        <p:cTn id="130" dur="500" fill="hold"/>
                                        <p:tgtEl>
                                          <p:spTgt spid="502840"/>
                                        </p:tgtEl>
                                        <p:attrNameLst>
                                          <p:attrName>ppt_h</p:attrName>
                                        </p:attrNameLst>
                                      </p:cBhvr>
                                      <p:tavLst>
                                        <p:tav tm="0">
                                          <p:val>
                                            <p:fltVal val="0"/>
                                          </p:val>
                                        </p:tav>
                                        <p:tav tm="100000">
                                          <p:val>
                                            <p:strVal val="#ppt_h"/>
                                          </p:val>
                                        </p:tav>
                                      </p:tavLst>
                                    </p:anim>
                                    <p:animEffect transition="in" filter="fade">
                                      <p:cBhvr>
                                        <p:cTn id="131" dur="500"/>
                                        <p:tgtEl>
                                          <p:spTgt spid="5028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502845"/>
                                        </p:tgtEl>
                                        <p:attrNameLst>
                                          <p:attrName>style.visibility</p:attrName>
                                        </p:attrNameLst>
                                      </p:cBhvr>
                                      <p:to>
                                        <p:strVal val="visible"/>
                                      </p:to>
                                    </p:set>
                                    <p:anim calcmode="lin" valueType="num">
                                      <p:cBhvr>
                                        <p:cTn id="136" dur="500" fill="hold"/>
                                        <p:tgtEl>
                                          <p:spTgt spid="502845"/>
                                        </p:tgtEl>
                                        <p:attrNameLst>
                                          <p:attrName>ppt_w</p:attrName>
                                        </p:attrNameLst>
                                      </p:cBhvr>
                                      <p:tavLst>
                                        <p:tav tm="0">
                                          <p:val>
                                            <p:fltVal val="0"/>
                                          </p:val>
                                        </p:tav>
                                        <p:tav tm="100000">
                                          <p:val>
                                            <p:strVal val="#ppt_w"/>
                                          </p:val>
                                        </p:tav>
                                      </p:tavLst>
                                    </p:anim>
                                    <p:anim calcmode="lin" valueType="num">
                                      <p:cBhvr>
                                        <p:cTn id="137" dur="500" fill="hold"/>
                                        <p:tgtEl>
                                          <p:spTgt spid="502845"/>
                                        </p:tgtEl>
                                        <p:attrNameLst>
                                          <p:attrName>ppt_h</p:attrName>
                                        </p:attrNameLst>
                                      </p:cBhvr>
                                      <p:tavLst>
                                        <p:tav tm="0">
                                          <p:val>
                                            <p:fltVal val="0"/>
                                          </p:val>
                                        </p:tav>
                                        <p:tav tm="100000">
                                          <p:val>
                                            <p:strVal val="#ppt_h"/>
                                          </p:val>
                                        </p:tav>
                                      </p:tavLst>
                                    </p:anim>
                                    <p:animEffect transition="in" filter="fade">
                                      <p:cBhvr>
                                        <p:cTn id="138" dur="500"/>
                                        <p:tgtEl>
                                          <p:spTgt spid="502845"/>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502842"/>
                                        </p:tgtEl>
                                        <p:attrNameLst>
                                          <p:attrName>style.visibility</p:attrName>
                                        </p:attrNameLst>
                                      </p:cBhvr>
                                      <p:to>
                                        <p:strVal val="visible"/>
                                      </p:to>
                                    </p:set>
                                    <p:anim calcmode="lin" valueType="num">
                                      <p:cBhvr>
                                        <p:cTn id="143" dur="500" fill="hold"/>
                                        <p:tgtEl>
                                          <p:spTgt spid="502842"/>
                                        </p:tgtEl>
                                        <p:attrNameLst>
                                          <p:attrName>ppt_w</p:attrName>
                                        </p:attrNameLst>
                                      </p:cBhvr>
                                      <p:tavLst>
                                        <p:tav tm="0">
                                          <p:val>
                                            <p:fltVal val="0"/>
                                          </p:val>
                                        </p:tav>
                                        <p:tav tm="100000">
                                          <p:val>
                                            <p:strVal val="#ppt_w"/>
                                          </p:val>
                                        </p:tav>
                                      </p:tavLst>
                                    </p:anim>
                                    <p:anim calcmode="lin" valueType="num">
                                      <p:cBhvr>
                                        <p:cTn id="144" dur="500" fill="hold"/>
                                        <p:tgtEl>
                                          <p:spTgt spid="502842"/>
                                        </p:tgtEl>
                                        <p:attrNameLst>
                                          <p:attrName>ppt_h</p:attrName>
                                        </p:attrNameLst>
                                      </p:cBhvr>
                                      <p:tavLst>
                                        <p:tav tm="0">
                                          <p:val>
                                            <p:fltVal val="0"/>
                                          </p:val>
                                        </p:tav>
                                        <p:tav tm="100000">
                                          <p:val>
                                            <p:strVal val="#ppt_h"/>
                                          </p:val>
                                        </p:tav>
                                      </p:tavLst>
                                    </p:anim>
                                    <p:animEffect transition="in" filter="fade">
                                      <p:cBhvr>
                                        <p:cTn id="145" dur="500"/>
                                        <p:tgtEl>
                                          <p:spTgt spid="502842"/>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502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21" grpId="0"/>
      <p:bldP spid="502821" grpId="1"/>
      <p:bldP spid="502822" grpId="0"/>
      <p:bldP spid="502836" grpId="0" animBg="1"/>
      <p:bldP spid="502837" grpId="0" animBg="1"/>
      <p:bldP spid="502838" grpId="0" animBg="1"/>
      <p:bldP spid="502839" grpId="0" animBg="1"/>
      <p:bldP spid="502840" grpId="0" animBg="1"/>
      <p:bldP spid="502841" grpId="0" animBg="1"/>
      <p:bldP spid="502842" grpId="0" animBg="1"/>
      <p:bldP spid="502843" grpId="0"/>
      <p:bldP spid="502844" grpId="0" animBg="1"/>
      <p:bldP spid="502845" grpId="0" animBg="1"/>
      <p:bldP spid="5028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21" name="Slide Number Placeholder 6"/>
          <p:cNvSpPr>
            <a:spLocks noGrp="1"/>
          </p:cNvSpPr>
          <p:nvPr>
            <p:ph type="sldNum" sz="quarter" idx="10"/>
          </p:nvPr>
        </p:nvSpPr>
        <p:spPr>
          <a:noFill/>
        </p:spPr>
        <p:txBody>
          <a:bodyPr/>
          <a:lstStyle/>
          <a:p>
            <a:fld id="{9437FDEC-6E00-42A7-9FFC-143FFCC4BC8F}" type="slidenum">
              <a:rPr lang="ko-KR" altLang="en-US" smtClean="0">
                <a:ea typeface="굴림"/>
                <a:cs typeface="굴림"/>
              </a:rPr>
              <a:pPr/>
              <a:t>34</a:t>
            </a:fld>
            <a:endParaRPr lang="en-US" altLang="ko-KR" smtClean="0">
              <a:ea typeface="굴림"/>
              <a:cs typeface="굴림"/>
            </a:endParaRPr>
          </a:p>
        </p:txBody>
      </p:sp>
      <p:graphicFrame>
        <p:nvGraphicFramePr>
          <p:cNvPr id="503810" name="Object 2"/>
          <p:cNvGraphicFramePr>
            <a:graphicFrameLocks noChangeAspect="1"/>
          </p:cNvGraphicFramePr>
          <p:nvPr>
            <p:ph sz="quarter" idx="3"/>
          </p:nvPr>
        </p:nvGraphicFramePr>
        <p:xfrm>
          <a:off x="7688263" y="2935288"/>
          <a:ext cx="623887" cy="962025"/>
        </p:xfrm>
        <a:graphic>
          <a:graphicData uri="http://schemas.openxmlformats.org/presentationml/2006/ole">
            <p:oleObj spid="_x0000_s503810" name="Visio" r:id="rId4" imgW="271653" imgH="419100" progId="">
              <p:embed/>
            </p:oleObj>
          </a:graphicData>
        </a:graphic>
      </p:graphicFrame>
      <p:sp>
        <p:nvSpPr>
          <p:cNvPr id="503822" name="Rectangle 3"/>
          <p:cNvSpPr>
            <a:spLocks noChangeArrowheads="1"/>
          </p:cNvSpPr>
          <p:nvPr/>
        </p:nvSpPr>
        <p:spPr bwMode="auto">
          <a:xfrm>
            <a:off x="6353175" y="2608263"/>
            <a:ext cx="1573213" cy="1609725"/>
          </a:xfrm>
          <a:prstGeom prst="rect">
            <a:avLst/>
          </a:prstGeom>
          <a:solidFill>
            <a:srgbClr val="DDDDDD">
              <a:alpha val="30196"/>
            </a:srgbClr>
          </a:solidFill>
          <a:ln w="9525">
            <a:noFill/>
            <a:miter lim="800000"/>
            <a:headEnd/>
            <a:tailEnd/>
          </a:ln>
        </p:spPr>
        <p:txBody>
          <a:bodyPr/>
          <a:lstStyle/>
          <a:p>
            <a:pPr algn="ctr"/>
            <a:endParaRPr lang="en-US"/>
          </a:p>
        </p:txBody>
      </p:sp>
      <p:sp>
        <p:nvSpPr>
          <p:cNvPr id="503823" name="Rectangle 4"/>
          <p:cNvSpPr>
            <a:spLocks noChangeArrowheads="1"/>
          </p:cNvSpPr>
          <p:nvPr/>
        </p:nvSpPr>
        <p:spPr bwMode="auto">
          <a:xfrm>
            <a:off x="6353175" y="2608263"/>
            <a:ext cx="1573213" cy="1609725"/>
          </a:xfrm>
          <a:prstGeom prst="rect">
            <a:avLst/>
          </a:prstGeom>
          <a:solidFill>
            <a:srgbClr val="FFCC99">
              <a:alpha val="50195"/>
            </a:srgbClr>
          </a:solidFill>
          <a:ln w="60325" cap="rnd">
            <a:solidFill>
              <a:srgbClr val="A50021"/>
            </a:solidFill>
            <a:round/>
            <a:headEnd/>
            <a:tailEnd/>
          </a:ln>
        </p:spPr>
        <p:txBody>
          <a:bodyPr/>
          <a:lstStyle/>
          <a:p>
            <a:pPr algn="ctr"/>
            <a:endParaRPr lang="en-US"/>
          </a:p>
        </p:txBody>
      </p:sp>
      <p:sp>
        <p:nvSpPr>
          <p:cNvPr id="503813" name="Rectangle 5"/>
          <p:cNvSpPr>
            <a:spLocks noGrp="1" noChangeArrowheads="1"/>
          </p:cNvSpPr>
          <p:nvPr>
            <p:ph type="title"/>
          </p:nvPr>
        </p:nvSpPr>
        <p:spPr>
          <a:xfrm>
            <a:off x="152400" y="57150"/>
            <a:ext cx="7924800"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Finding a Range </a:t>
            </a:r>
            <a:endParaRPr lang="en-US" altLang="zh-TW" sz="2400" dirty="0">
              <a:solidFill>
                <a:schemeClr val="hlink"/>
              </a:solidFill>
              <a:cs typeface="+mj-cs"/>
            </a:endParaRPr>
          </a:p>
        </p:txBody>
      </p:sp>
      <p:sp>
        <p:nvSpPr>
          <p:cNvPr id="503814" name="Rectangle 6"/>
          <p:cNvSpPr>
            <a:spLocks noGrp="1" noChangeArrowheads="1"/>
          </p:cNvSpPr>
          <p:nvPr>
            <p:ph type="body" sz="half" idx="1"/>
          </p:nvPr>
        </p:nvSpPr>
        <p:spPr>
          <a:xfrm>
            <a:off x="179388" y="1125538"/>
            <a:ext cx="4603750" cy="4025900"/>
          </a:xfrm>
        </p:spPr>
        <p:txBody>
          <a:bodyPr/>
          <a:lstStyle/>
          <a:p>
            <a:pPr eaLnBrk="1" hangingPunct="1">
              <a:lnSpc>
                <a:spcPct val="90000"/>
              </a:lnSpc>
            </a:pPr>
            <a:r>
              <a:rPr lang="en-US" altLang="zh-TW" b="0" smtClean="0">
                <a:solidFill>
                  <a:srgbClr val="A50021"/>
                </a:solidFill>
              </a:rPr>
              <a:t>Step 1:</a:t>
            </a:r>
            <a:r>
              <a:rPr lang="en-US" altLang="zh-TW" b="0" smtClean="0"/>
              <a:t> Locate four filters. The NN target object for each vertex</a:t>
            </a:r>
          </a:p>
          <a:p>
            <a:pPr eaLnBrk="1" hangingPunct="1">
              <a:lnSpc>
                <a:spcPct val="90000"/>
              </a:lnSpc>
            </a:pPr>
            <a:endParaRPr lang="en-US" altLang="zh-TW" b="0" smtClean="0"/>
          </a:p>
          <a:p>
            <a:pPr eaLnBrk="1" hangingPunct="1">
              <a:lnSpc>
                <a:spcPct val="90000"/>
              </a:lnSpc>
            </a:pPr>
            <a:r>
              <a:rPr lang="en-US" altLang="zh-TW" b="0" smtClean="0">
                <a:solidFill>
                  <a:srgbClr val="A50021"/>
                </a:solidFill>
              </a:rPr>
              <a:t>Step 2 :</a:t>
            </a:r>
            <a:r>
              <a:rPr lang="en-US" altLang="zh-TW" b="0" smtClean="0"/>
              <a:t> Find the middle points. The furthest point on the edge to the two filters</a:t>
            </a:r>
          </a:p>
          <a:p>
            <a:pPr eaLnBrk="1" hangingPunct="1">
              <a:lnSpc>
                <a:spcPct val="90000"/>
              </a:lnSpc>
            </a:pPr>
            <a:endParaRPr lang="en-US" altLang="zh-TW" b="0" smtClean="0"/>
          </a:p>
          <a:p>
            <a:pPr eaLnBrk="1" hangingPunct="1">
              <a:lnSpc>
                <a:spcPct val="90000"/>
              </a:lnSpc>
            </a:pPr>
            <a:r>
              <a:rPr lang="en-US" altLang="zh-TW" b="0" smtClean="0">
                <a:solidFill>
                  <a:srgbClr val="A50021"/>
                </a:solidFill>
              </a:rPr>
              <a:t>Step 3:</a:t>
            </a:r>
            <a:r>
              <a:rPr lang="en-US" altLang="zh-TW" b="0" smtClean="0"/>
              <a:t> Extend the query range</a:t>
            </a:r>
          </a:p>
          <a:p>
            <a:pPr eaLnBrk="1" hangingPunct="1">
              <a:lnSpc>
                <a:spcPct val="90000"/>
              </a:lnSpc>
            </a:pPr>
            <a:endParaRPr lang="en-US" altLang="zh-TW" b="0" smtClean="0"/>
          </a:p>
          <a:p>
            <a:pPr eaLnBrk="1" hangingPunct="1">
              <a:lnSpc>
                <a:spcPct val="90000"/>
              </a:lnSpc>
            </a:pPr>
            <a:r>
              <a:rPr lang="en-US" altLang="zh-TW" b="0" smtClean="0">
                <a:solidFill>
                  <a:srgbClr val="A50021"/>
                </a:solidFill>
              </a:rPr>
              <a:t>Step 4:</a:t>
            </a:r>
            <a:r>
              <a:rPr lang="en-US" altLang="zh-TW" b="0" smtClean="0"/>
              <a:t> Candidate answer</a:t>
            </a:r>
          </a:p>
        </p:txBody>
      </p:sp>
      <p:sp>
        <p:nvSpPr>
          <p:cNvPr id="503815" name="Oval 7"/>
          <p:cNvSpPr>
            <a:spLocks noChangeAspect="1" noChangeArrowheads="1"/>
          </p:cNvSpPr>
          <p:nvPr/>
        </p:nvSpPr>
        <p:spPr bwMode="auto">
          <a:xfrm>
            <a:off x="5842000" y="2122488"/>
            <a:ext cx="977900" cy="977900"/>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03816" name="Oval 8"/>
          <p:cNvSpPr>
            <a:spLocks noChangeAspect="1" noChangeArrowheads="1"/>
          </p:cNvSpPr>
          <p:nvPr/>
        </p:nvSpPr>
        <p:spPr bwMode="auto">
          <a:xfrm>
            <a:off x="7437438" y="2122488"/>
            <a:ext cx="977900" cy="977900"/>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03817" name="Oval 9"/>
          <p:cNvSpPr>
            <a:spLocks noChangeAspect="1" noChangeArrowheads="1"/>
          </p:cNvSpPr>
          <p:nvPr/>
        </p:nvSpPr>
        <p:spPr bwMode="auto">
          <a:xfrm>
            <a:off x="7437438" y="3735388"/>
            <a:ext cx="977900" cy="977900"/>
          </a:xfrm>
          <a:prstGeom prst="ellipse">
            <a:avLst/>
          </a:prstGeom>
          <a:noFill/>
          <a:ln w="12700" algn="ctr">
            <a:solidFill>
              <a:srgbClr val="FFCC00"/>
            </a:solidFill>
            <a:prstDash val="dash"/>
            <a:round/>
            <a:headEnd/>
            <a:tailEnd/>
          </a:ln>
        </p:spPr>
        <p:txBody>
          <a:bodyPr wrap="none" anchor="ctr"/>
          <a:lstStyle/>
          <a:p>
            <a:pPr algn="ctr"/>
            <a:endParaRPr lang="en-US"/>
          </a:p>
        </p:txBody>
      </p:sp>
      <p:graphicFrame>
        <p:nvGraphicFramePr>
          <p:cNvPr id="503818" name="Object 10"/>
          <p:cNvGraphicFramePr>
            <a:graphicFrameLocks noChangeAspect="1"/>
          </p:cNvGraphicFramePr>
          <p:nvPr/>
        </p:nvGraphicFramePr>
        <p:xfrm>
          <a:off x="6629400" y="2227263"/>
          <a:ext cx="1511300" cy="852487"/>
        </p:xfrm>
        <a:graphic>
          <a:graphicData uri="http://schemas.openxmlformats.org/presentationml/2006/ole">
            <p:oleObj spid="_x0000_s503818" name="Visio" r:id="rId5" imgW="659511" imgH="371475" progId="">
              <p:embed/>
            </p:oleObj>
          </a:graphicData>
        </a:graphic>
      </p:graphicFrame>
      <p:graphicFrame>
        <p:nvGraphicFramePr>
          <p:cNvPr id="503819" name="Object 11"/>
          <p:cNvGraphicFramePr>
            <a:graphicFrameLocks noChangeAspect="1"/>
          </p:cNvGraphicFramePr>
          <p:nvPr/>
        </p:nvGraphicFramePr>
        <p:xfrm>
          <a:off x="7061200" y="3617913"/>
          <a:ext cx="1223963" cy="668337"/>
        </p:xfrm>
        <a:graphic>
          <a:graphicData uri="http://schemas.openxmlformats.org/presentationml/2006/ole">
            <p:oleObj spid="_x0000_s503819" name="Visio" r:id="rId6" imgW="588264" imgH="434340" progId="">
              <p:embed/>
            </p:oleObj>
          </a:graphicData>
        </a:graphic>
      </p:graphicFrame>
      <p:graphicFrame>
        <p:nvGraphicFramePr>
          <p:cNvPr id="503820" name="Object 12"/>
          <p:cNvGraphicFramePr>
            <a:graphicFrameLocks noChangeAspect="1"/>
          </p:cNvGraphicFramePr>
          <p:nvPr/>
        </p:nvGraphicFramePr>
        <p:xfrm>
          <a:off x="6151563" y="2855913"/>
          <a:ext cx="1150937" cy="1050925"/>
        </p:xfrm>
        <a:graphic>
          <a:graphicData uri="http://schemas.openxmlformats.org/presentationml/2006/ole">
            <p:oleObj spid="_x0000_s503820" name="Visio" r:id="rId7" imgW="624840" imgH="511150" progId="">
              <p:embed/>
            </p:oleObj>
          </a:graphicData>
        </a:graphic>
      </p:graphicFrame>
      <p:sp>
        <p:nvSpPr>
          <p:cNvPr id="2" name="Rectangle 13"/>
          <p:cNvSpPr>
            <a:spLocks noChangeArrowheads="1"/>
          </p:cNvSpPr>
          <p:nvPr/>
        </p:nvSpPr>
        <p:spPr bwMode="auto">
          <a:xfrm>
            <a:off x="7315200" y="4156075"/>
            <a:ext cx="682625" cy="519113"/>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12</a:t>
            </a:r>
            <a:endParaRPr lang="en-US" i="1" baseline="-25000">
              <a:solidFill>
                <a:srgbClr val="6600CC"/>
              </a:solidFill>
              <a:latin typeface="Times New Roman" pitchFamily="18" charset="0"/>
            </a:endParaRPr>
          </a:p>
        </p:txBody>
      </p:sp>
      <p:sp>
        <p:nvSpPr>
          <p:cNvPr id="3" name="Rectangle 14"/>
          <p:cNvSpPr>
            <a:spLocks noChangeArrowheads="1"/>
          </p:cNvSpPr>
          <p:nvPr/>
        </p:nvSpPr>
        <p:spPr bwMode="auto">
          <a:xfrm>
            <a:off x="6773863" y="2052638"/>
            <a:ext cx="682625" cy="519112"/>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34</a:t>
            </a:r>
            <a:endParaRPr lang="en-US" i="1" baseline="-25000">
              <a:solidFill>
                <a:srgbClr val="6600CC"/>
              </a:solidFill>
              <a:latin typeface="Times New Roman" pitchFamily="18" charset="0"/>
            </a:endParaRPr>
          </a:p>
        </p:txBody>
      </p:sp>
      <p:sp>
        <p:nvSpPr>
          <p:cNvPr id="4" name="Rectangle 15"/>
          <p:cNvSpPr>
            <a:spLocks noChangeArrowheads="1"/>
          </p:cNvSpPr>
          <p:nvPr/>
        </p:nvSpPr>
        <p:spPr bwMode="auto">
          <a:xfrm>
            <a:off x="5694363" y="3148013"/>
            <a:ext cx="682625" cy="519112"/>
          </a:xfrm>
          <a:prstGeom prst="rect">
            <a:avLst/>
          </a:prstGeom>
          <a:noFill/>
          <a:ln w="38100" algn="ctr">
            <a:noFill/>
            <a:miter lim="800000"/>
            <a:headEnd/>
            <a:tailEnd/>
          </a:ln>
        </p:spPr>
        <p:txBody>
          <a:bodyPr>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13</a:t>
            </a:r>
            <a:endParaRPr lang="en-US" i="1" baseline="-25000">
              <a:solidFill>
                <a:srgbClr val="6600CC"/>
              </a:solidFill>
              <a:latin typeface="Times New Roman" pitchFamily="18" charset="0"/>
            </a:endParaRPr>
          </a:p>
        </p:txBody>
      </p:sp>
      <p:sp>
        <p:nvSpPr>
          <p:cNvPr id="503824" name="Line 16"/>
          <p:cNvSpPr>
            <a:spLocks noChangeShapeType="1"/>
          </p:cNvSpPr>
          <p:nvPr/>
        </p:nvSpPr>
        <p:spPr bwMode="auto">
          <a:xfrm flipV="1">
            <a:off x="6342063" y="3863975"/>
            <a:ext cx="735012" cy="363538"/>
          </a:xfrm>
          <a:prstGeom prst="line">
            <a:avLst/>
          </a:prstGeom>
          <a:noFill/>
          <a:ln w="38100">
            <a:solidFill>
              <a:srgbClr val="3333FF"/>
            </a:solidFill>
            <a:round/>
            <a:headEnd/>
            <a:tailEnd/>
          </a:ln>
        </p:spPr>
        <p:txBody>
          <a:bodyPr wrap="none" anchor="ctr"/>
          <a:lstStyle/>
          <a:p>
            <a:endParaRPr lang="en-US"/>
          </a:p>
        </p:txBody>
      </p:sp>
      <p:sp>
        <p:nvSpPr>
          <p:cNvPr id="503825" name="Line 17"/>
          <p:cNvSpPr>
            <a:spLocks noChangeShapeType="1"/>
          </p:cNvSpPr>
          <p:nvPr/>
        </p:nvSpPr>
        <p:spPr bwMode="auto">
          <a:xfrm flipV="1">
            <a:off x="7926388" y="3867150"/>
            <a:ext cx="287337" cy="360363"/>
          </a:xfrm>
          <a:prstGeom prst="line">
            <a:avLst/>
          </a:prstGeom>
          <a:noFill/>
          <a:ln w="38100">
            <a:solidFill>
              <a:srgbClr val="3333FF"/>
            </a:solidFill>
            <a:round/>
            <a:headEnd/>
            <a:tailEnd/>
          </a:ln>
        </p:spPr>
        <p:txBody>
          <a:bodyPr wrap="none" anchor="ctr"/>
          <a:lstStyle/>
          <a:p>
            <a:endParaRPr lang="en-US"/>
          </a:p>
        </p:txBody>
      </p:sp>
      <p:sp>
        <p:nvSpPr>
          <p:cNvPr id="503826" name="Line 18"/>
          <p:cNvSpPr>
            <a:spLocks noChangeShapeType="1"/>
          </p:cNvSpPr>
          <p:nvPr/>
        </p:nvSpPr>
        <p:spPr bwMode="auto">
          <a:xfrm flipH="1" flipV="1">
            <a:off x="7077075" y="3863975"/>
            <a:ext cx="620713" cy="360363"/>
          </a:xfrm>
          <a:prstGeom prst="line">
            <a:avLst/>
          </a:prstGeom>
          <a:noFill/>
          <a:ln w="38100">
            <a:solidFill>
              <a:srgbClr val="3333FF"/>
            </a:solidFill>
            <a:round/>
            <a:headEnd/>
            <a:tailEnd/>
          </a:ln>
        </p:spPr>
        <p:txBody>
          <a:bodyPr wrap="none" anchor="ctr"/>
          <a:lstStyle/>
          <a:p>
            <a:endParaRPr lang="en-US"/>
          </a:p>
        </p:txBody>
      </p:sp>
      <p:sp>
        <p:nvSpPr>
          <p:cNvPr id="503827" name="Line 19"/>
          <p:cNvSpPr>
            <a:spLocks noChangeShapeType="1"/>
          </p:cNvSpPr>
          <p:nvPr/>
        </p:nvSpPr>
        <p:spPr bwMode="auto">
          <a:xfrm rot="4054066" flipH="1" flipV="1">
            <a:off x="5930900" y="4479926"/>
            <a:ext cx="865187" cy="360362"/>
          </a:xfrm>
          <a:prstGeom prst="line">
            <a:avLst/>
          </a:prstGeom>
          <a:noFill/>
          <a:ln w="38100">
            <a:solidFill>
              <a:srgbClr val="FFCC00"/>
            </a:solidFill>
            <a:round/>
            <a:headEnd type="triangle" w="med" len="med"/>
            <a:tailEnd/>
          </a:ln>
        </p:spPr>
        <p:txBody>
          <a:bodyPr wrap="none" anchor="ctr"/>
          <a:lstStyle/>
          <a:p>
            <a:endParaRPr lang="en-US"/>
          </a:p>
        </p:txBody>
      </p:sp>
      <p:sp>
        <p:nvSpPr>
          <p:cNvPr id="503828" name="Line 20"/>
          <p:cNvSpPr>
            <a:spLocks noChangeShapeType="1"/>
          </p:cNvSpPr>
          <p:nvPr/>
        </p:nvSpPr>
        <p:spPr bwMode="auto">
          <a:xfrm rot="7050654">
            <a:off x="8056563" y="3997325"/>
            <a:ext cx="222250" cy="431800"/>
          </a:xfrm>
          <a:prstGeom prst="line">
            <a:avLst/>
          </a:prstGeom>
          <a:noFill/>
          <a:ln w="38100">
            <a:solidFill>
              <a:srgbClr val="FFCC00"/>
            </a:solidFill>
            <a:round/>
            <a:headEnd type="triangle" w="med" len="med"/>
            <a:tailEnd/>
          </a:ln>
        </p:spPr>
        <p:txBody>
          <a:bodyPr wrap="none" anchor="ctr"/>
          <a:lstStyle/>
          <a:p>
            <a:endParaRPr lang="en-US"/>
          </a:p>
        </p:txBody>
      </p:sp>
      <p:sp>
        <p:nvSpPr>
          <p:cNvPr id="503829" name="Line 21"/>
          <p:cNvSpPr>
            <a:spLocks noChangeShapeType="1"/>
          </p:cNvSpPr>
          <p:nvPr/>
        </p:nvSpPr>
        <p:spPr bwMode="auto">
          <a:xfrm rot="21526241" flipH="1">
            <a:off x="7400925" y="1895475"/>
            <a:ext cx="6350" cy="720725"/>
          </a:xfrm>
          <a:prstGeom prst="line">
            <a:avLst/>
          </a:prstGeom>
          <a:noFill/>
          <a:ln w="38100">
            <a:solidFill>
              <a:srgbClr val="FFCC00"/>
            </a:solidFill>
            <a:round/>
            <a:headEnd type="triangle" w="med" len="med"/>
            <a:tailEnd/>
          </a:ln>
        </p:spPr>
        <p:txBody>
          <a:bodyPr wrap="none" anchor="ctr"/>
          <a:lstStyle/>
          <a:p>
            <a:endParaRPr lang="en-US"/>
          </a:p>
        </p:txBody>
      </p:sp>
      <p:sp>
        <p:nvSpPr>
          <p:cNvPr id="503830" name="Line 22"/>
          <p:cNvSpPr>
            <a:spLocks noChangeShapeType="1"/>
          </p:cNvSpPr>
          <p:nvPr/>
        </p:nvSpPr>
        <p:spPr bwMode="auto">
          <a:xfrm rot="5650140" flipH="1" flipV="1">
            <a:off x="5911057" y="3807618"/>
            <a:ext cx="69850" cy="830263"/>
          </a:xfrm>
          <a:prstGeom prst="line">
            <a:avLst/>
          </a:prstGeom>
          <a:noFill/>
          <a:ln w="38100">
            <a:solidFill>
              <a:srgbClr val="FFCC00"/>
            </a:solidFill>
            <a:round/>
            <a:headEnd type="triangle" w="med" len="med"/>
            <a:tailEnd/>
          </a:ln>
        </p:spPr>
        <p:txBody>
          <a:bodyPr wrap="none" anchor="ctr"/>
          <a:lstStyle/>
          <a:p>
            <a:endParaRPr lang="en-US"/>
          </a:p>
        </p:txBody>
      </p:sp>
      <p:sp>
        <p:nvSpPr>
          <p:cNvPr id="503831" name="Rectangle 23"/>
          <p:cNvSpPr>
            <a:spLocks noChangeArrowheads="1"/>
          </p:cNvSpPr>
          <p:nvPr/>
        </p:nvSpPr>
        <p:spPr bwMode="auto">
          <a:xfrm>
            <a:off x="5508625" y="1873250"/>
            <a:ext cx="2921000" cy="3278188"/>
          </a:xfrm>
          <a:prstGeom prst="rect">
            <a:avLst/>
          </a:prstGeom>
          <a:noFill/>
          <a:ln w="38100" algn="ctr">
            <a:solidFill>
              <a:srgbClr val="A50021"/>
            </a:solidFill>
            <a:miter lim="800000"/>
            <a:headEnd/>
            <a:tailEnd/>
          </a:ln>
        </p:spPr>
        <p:txBody>
          <a:bodyPr wrap="none" anchor="ctr"/>
          <a:lstStyle/>
          <a:p>
            <a:pPr algn="ctr"/>
            <a:endParaRPr lang="en-US"/>
          </a:p>
        </p:txBody>
      </p:sp>
      <p:sp>
        <p:nvSpPr>
          <p:cNvPr id="503840" name="Oval 24"/>
          <p:cNvSpPr>
            <a:spLocks noChangeArrowheads="1"/>
          </p:cNvSpPr>
          <p:nvPr/>
        </p:nvSpPr>
        <p:spPr bwMode="auto">
          <a:xfrm>
            <a:off x="4940300" y="1165225"/>
            <a:ext cx="234950" cy="242888"/>
          </a:xfrm>
          <a:prstGeom prst="ellipse">
            <a:avLst/>
          </a:prstGeom>
          <a:solidFill>
            <a:srgbClr val="969696"/>
          </a:solidFill>
          <a:ln w="0">
            <a:solidFill>
              <a:srgbClr val="000000"/>
            </a:solidFill>
            <a:round/>
            <a:headEnd/>
            <a:tailEnd/>
          </a:ln>
        </p:spPr>
        <p:txBody>
          <a:bodyPr/>
          <a:lstStyle/>
          <a:p>
            <a:pPr algn="ctr"/>
            <a:endParaRPr lang="en-US"/>
          </a:p>
        </p:txBody>
      </p:sp>
      <p:sp>
        <p:nvSpPr>
          <p:cNvPr id="503841" name="Freeform 25"/>
          <p:cNvSpPr>
            <a:spLocks/>
          </p:cNvSpPr>
          <p:nvPr/>
        </p:nvSpPr>
        <p:spPr bwMode="auto">
          <a:xfrm>
            <a:off x="4940300" y="1165225"/>
            <a:ext cx="234950" cy="242888"/>
          </a:xfrm>
          <a:custGeom>
            <a:avLst/>
            <a:gdLst>
              <a:gd name="T0" fmla="*/ 148 w 148"/>
              <a:gd name="T1" fmla="*/ 77 h 153"/>
              <a:gd name="T2" fmla="*/ 73 w 148"/>
              <a:gd name="T3" fmla="*/ 0 h 153"/>
              <a:gd name="T4" fmla="*/ 0 w 148"/>
              <a:gd name="T5" fmla="*/ 77 h 153"/>
              <a:gd name="T6" fmla="*/ 73 w 148"/>
              <a:gd name="T7" fmla="*/ 153 h 153"/>
              <a:gd name="T8" fmla="*/ 148 w 148"/>
              <a:gd name="T9" fmla="*/ 77 h 153"/>
              <a:gd name="T10" fmla="*/ 0 60000 65536"/>
              <a:gd name="T11" fmla="*/ 0 60000 65536"/>
              <a:gd name="T12" fmla="*/ 0 60000 65536"/>
              <a:gd name="T13" fmla="*/ 0 60000 65536"/>
              <a:gd name="T14" fmla="*/ 0 60000 65536"/>
              <a:gd name="T15" fmla="*/ 0 w 148"/>
              <a:gd name="T16" fmla="*/ 0 h 153"/>
              <a:gd name="T17" fmla="*/ 148 w 148"/>
              <a:gd name="T18" fmla="*/ 153 h 153"/>
            </a:gdLst>
            <a:ahLst/>
            <a:cxnLst>
              <a:cxn ang="T10">
                <a:pos x="T0" y="T1"/>
              </a:cxn>
              <a:cxn ang="T11">
                <a:pos x="T2" y="T3"/>
              </a:cxn>
              <a:cxn ang="T12">
                <a:pos x="T4" y="T5"/>
              </a:cxn>
              <a:cxn ang="T13">
                <a:pos x="T6" y="T7"/>
              </a:cxn>
              <a:cxn ang="T14">
                <a:pos x="T8" y="T9"/>
              </a:cxn>
            </a:cxnLst>
            <a:rect l="T15" t="T16" r="T17" b="T18"/>
            <a:pathLst>
              <a:path w="148" h="153">
                <a:moveTo>
                  <a:pt x="148" y="77"/>
                </a:moveTo>
                <a:cubicBezTo>
                  <a:pt x="148" y="35"/>
                  <a:pt x="115" y="0"/>
                  <a:pt x="73" y="0"/>
                </a:cubicBezTo>
                <a:cubicBezTo>
                  <a:pt x="33" y="0"/>
                  <a:pt x="0" y="35"/>
                  <a:pt x="0" y="77"/>
                </a:cubicBezTo>
                <a:cubicBezTo>
                  <a:pt x="0" y="118"/>
                  <a:pt x="33" y="153"/>
                  <a:pt x="73" y="153"/>
                </a:cubicBezTo>
                <a:cubicBezTo>
                  <a:pt x="115" y="153"/>
                  <a:pt x="148" y="118"/>
                  <a:pt x="148" y="77"/>
                </a:cubicBezTo>
              </a:path>
            </a:pathLst>
          </a:custGeom>
          <a:solidFill>
            <a:srgbClr val="FFCC00"/>
          </a:solidFill>
          <a:ln w="6350" cap="rnd">
            <a:solidFill>
              <a:schemeClr val="tx1"/>
            </a:solidFill>
            <a:prstDash val="solid"/>
            <a:round/>
            <a:headEnd/>
            <a:tailEnd/>
          </a:ln>
        </p:spPr>
        <p:txBody>
          <a:bodyPr/>
          <a:lstStyle/>
          <a:p>
            <a:endParaRPr lang="en-US"/>
          </a:p>
        </p:txBody>
      </p:sp>
      <p:sp>
        <p:nvSpPr>
          <p:cNvPr id="503834" name="Oval 26"/>
          <p:cNvSpPr>
            <a:spLocks noChangeArrowheads="1"/>
          </p:cNvSpPr>
          <p:nvPr/>
        </p:nvSpPr>
        <p:spPr bwMode="auto">
          <a:xfrm>
            <a:off x="5961063" y="1922463"/>
            <a:ext cx="234950" cy="242887"/>
          </a:xfrm>
          <a:prstGeom prst="ellipse">
            <a:avLst/>
          </a:prstGeom>
          <a:solidFill>
            <a:srgbClr val="FFCC00"/>
          </a:solidFill>
          <a:ln w="0">
            <a:solidFill>
              <a:srgbClr val="000000"/>
            </a:solidFill>
            <a:round/>
            <a:headEnd/>
            <a:tailEnd/>
          </a:ln>
        </p:spPr>
        <p:txBody>
          <a:bodyPr/>
          <a:lstStyle/>
          <a:p>
            <a:pPr algn="ctr"/>
            <a:endParaRPr lang="en-US"/>
          </a:p>
        </p:txBody>
      </p:sp>
      <p:sp>
        <p:nvSpPr>
          <p:cNvPr id="503843" name="Oval 27"/>
          <p:cNvSpPr>
            <a:spLocks noChangeArrowheads="1"/>
          </p:cNvSpPr>
          <p:nvPr/>
        </p:nvSpPr>
        <p:spPr bwMode="auto">
          <a:xfrm>
            <a:off x="5961063" y="1922463"/>
            <a:ext cx="234950" cy="242887"/>
          </a:xfrm>
          <a:prstGeom prst="ellipse">
            <a:avLst/>
          </a:prstGeom>
          <a:noFill/>
          <a:ln w="6350" cap="rnd">
            <a:solidFill>
              <a:srgbClr val="969696"/>
            </a:solidFill>
            <a:round/>
            <a:headEnd/>
            <a:tailEnd/>
          </a:ln>
        </p:spPr>
        <p:txBody>
          <a:bodyPr/>
          <a:lstStyle/>
          <a:p>
            <a:pPr algn="ctr"/>
            <a:endParaRPr lang="en-US"/>
          </a:p>
        </p:txBody>
      </p:sp>
      <p:sp>
        <p:nvSpPr>
          <p:cNvPr id="503844" name="Oval 28"/>
          <p:cNvSpPr>
            <a:spLocks noChangeArrowheads="1"/>
          </p:cNvSpPr>
          <p:nvPr/>
        </p:nvSpPr>
        <p:spPr bwMode="auto">
          <a:xfrm>
            <a:off x="6970713" y="3721100"/>
            <a:ext cx="236537" cy="241300"/>
          </a:xfrm>
          <a:prstGeom prst="ellipse">
            <a:avLst/>
          </a:prstGeom>
          <a:solidFill>
            <a:srgbClr val="000000"/>
          </a:solidFill>
          <a:ln w="0">
            <a:solidFill>
              <a:srgbClr val="000000"/>
            </a:solidFill>
            <a:round/>
            <a:headEnd/>
            <a:tailEnd/>
          </a:ln>
        </p:spPr>
        <p:txBody>
          <a:bodyPr/>
          <a:lstStyle/>
          <a:p>
            <a:pPr algn="ctr"/>
            <a:endParaRPr lang="en-US"/>
          </a:p>
        </p:txBody>
      </p:sp>
      <p:sp>
        <p:nvSpPr>
          <p:cNvPr id="503837" name="Oval 29"/>
          <p:cNvSpPr>
            <a:spLocks noChangeArrowheads="1"/>
          </p:cNvSpPr>
          <p:nvPr/>
        </p:nvSpPr>
        <p:spPr bwMode="auto">
          <a:xfrm>
            <a:off x="6970713" y="3721100"/>
            <a:ext cx="236537" cy="241300"/>
          </a:xfrm>
          <a:prstGeom prst="ellipse">
            <a:avLst/>
          </a:prstGeom>
          <a:solidFill>
            <a:srgbClr val="FFCC00"/>
          </a:solidFill>
          <a:ln w="6350" cap="rnd">
            <a:solidFill>
              <a:schemeClr val="tx1"/>
            </a:solidFill>
            <a:round/>
            <a:headEnd/>
            <a:tailEnd/>
          </a:ln>
        </p:spPr>
        <p:txBody>
          <a:bodyPr/>
          <a:lstStyle/>
          <a:p>
            <a:pPr algn="ctr"/>
            <a:endParaRPr lang="en-US"/>
          </a:p>
        </p:txBody>
      </p:sp>
      <p:grpSp>
        <p:nvGrpSpPr>
          <p:cNvPr id="503838" name="Group 30"/>
          <p:cNvGrpSpPr>
            <a:grpSpLocks/>
          </p:cNvGrpSpPr>
          <p:nvPr/>
        </p:nvGrpSpPr>
        <p:grpSpPr bwMode="auto">
          <a:xfrm>
            <a:off x="6688138" y="3756025"/>
            <a:ext cx="314325" cy="411163"/>
            <a:chOff x="3880" y="2634"/>
            <a:chExt cx="198" cy="259"/>
          </a:xfrm>
        </p:grpSpPr>
        <p:sp>
          <p:nvSpPr>
            <p:cNvPr id="503897" name="Rectangle 31"/>
            <p:cNvSpPr>
              <a:spLocks noChangeArrowheads="1"/>
            </p:cNvSpPr>
            <p:nvPr/>
          </p:nvSpPr>
          <p:spPr bwMode="auto">
            <a:xfrm>
              <a:off x="3880" y="2634"/>
              <a:ext cx="132" cy="259"/>
            </a:xfrm>
            <a:prstGeom prst="rect">
              <a:avLst/>
            </a:prstGeom>
            <a:noFill/>
            <a:ln w="9525">
              <a:noFill/>
              <a:miter lim="800000"/>
              <a:headEnd/>
              <a:tailEnd/>
            </a:ln>
          </p:spPr>
          <p:txBody>
            <a:bodyPr wrap="none" lIns="0" tIns="0" rIns="0" bIns="0">
              <a:spAutoFit/>
            </a:bodyPr>
            <a:lstStyle/>
            <a:p>
              <a:pPr algn="ctr"/>
              <a:r>
                <a:rPr lang="en-US" sz="2700" b="1" i="1">
                  <a:solidFill>
                    <a:srgbClr val="A50021"/>
                  </a:solidFill>
                  <a:latin typeface="Times New Roman" pitchFamily="18" charset="0"/>
                </a:rPr>
                <a:t>T</a:t>
              </a:r>
              <a:endParaRPr lang="en-US" sz="2400">
                <a:solidFill>
                  <a:srgbClr val="A50021"/>
                </a:solidFill>
                <a:latin typeface="Times New Roman" pitchFamily="18" charset="0"/>
              </a:endParaRPr>
            </a:p>
          </p:txBody>
        </p:sp>
        <p:sp>
          <p:nvSpPr>
            <p:cNvPr id="503898" name="Rectangle 32"/>
            <p:cNvSpPr>
              <a:spLocks noChangeArrowheads="1"/>
            </p:cNvSpPr>
            <p:nvPr/>
          </p:nvSpPr>
          <p:spPr bwMode="auto">
            <a:xfrm>
              <a:off x="4010" y="2728"/>
              <a:ext cx="68" cy="163"/>
            </a:xfrm>
            <a:prstGeom prst="rect">
              <a:avLst/>
            </a:prstGeom>
            <a:noFill/>
            <a:ln w="9525">
              <a:noFill/>
              <a:miter lim="800000"/>
              <a:headEnd/>
              <a:tailEnd/>
            </a:ln>
          </p:spPr>
          <p:txBody>
            <a:bodyPr wrap="none" lIns="0" tIns="0" rIns="0" bIns="0">
              <a:spAutoFit/>
            </a:bodyPr>
            <a:lstStyle/>
            <a:p>
              <a:pPr algn="ctr"/>
              <a:r>
                <a:rPr lang="en-US" sz="1700" b="1" i="1">
                  <a:solidFill>
                    <a:srgbClr val="A50021"/>
                  </a:solidFill>
                  <a:latin typeface="Times New Roman" pitchFamily="18" charset="0"/>
                </a:rPr>
                <a:t>1</a:t>
              </a:r>
              <a:endParaRPr lang="en-US" sz="2400">
                <a:solidFill>
                  <a:srgbClr val="A50021"/>
                </a:solidFill>
                <a:latin typeface="Times New Roman" pitchFamily="18" charset="0"/>
              </a:endParaRPr>
            </a:p>
          </p:txBody>
        </p:sp>
      </p:grpSp>
      <p:sp>
        <p:nvSpPr>
          <p:cNvPr id="503847" name="Oval 33"/>
          <p:cNvSpPr>
            <a:spLocks noChangeArrowheads="1"/>
          </p:cNvSpPr>
          <p:nvPr/>
        </p:nvSpPr>
        <p:spPr bwMode="auto">
          <a:xfrm>
            <a:off x="4783138" y="1971675"/>
            <a:ext cx="234950" cy="239713"/>
          </a:xfrm>
          <a:prstGeom prst="ellipse">
            <a:avLst/>
          </a:prstGeom>
          <a:solidFill>
            <a:srgbClr val="969696"/>
          </a:solidFill>
          <a:ln w="0">
            <a:solidFill>
              <a:srgbClr val="000000"/>
            </a:solidFill>
            <a:round/>
            <a:headEnd/>
            <a:tailEnd/>
          </a:ln>
        </p:spPr>
        <p:txBody>
          <a:bodyPr/>
          <a:lstStyle/>
          <a:p>
            <a:pPr algn="ctr"/>
            <a:endParaRPr lang="en-US"/>
          </a:p>
        </p:txBody>
      </p:sp>
      <p:sp>
        <p:nvSpPr>
          <p:cNvPr id="503848" name="Oval 34"/>
          <p:cNvSpPr>
            <a:spLocks noChangeArrowheads="1"/>
          </p:cNvSpPr>
          <p:nvPr/>
        </p:nvSpPr>
        <p:spPr bwMode="auto">
          <a:xfrm>
            <a:off x="4783138" y="1971675"/>
            <a:ext cx="234950" cy="239713"/>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49" name="Oval 35"/>
          <p:cNvSpPr>
            <a:spLocks noChangeArrowheads="1"/>
          </p:cNvSpPr>
          <p:nvPr/>
        </p:nvSpPr>
        <p:spPr bwMode="auto">
          <a:xfrm>
            <a:off x="6748463" y="1085850"/>
            <a:ext cx="234950" cy="241300"/>
          </a:xfrm>
          <a:prstGeom prst="ellipse">
            <a:avLst/>
          </a:prstGeom>
          <a:solidFill>
            <a:srgbClr val="969696"/>
          </a:solidFill>
          <a:ln w="0">
            <a:solidFill>
              <a:srgbClr val="000000"/>
            </a:solidFill>
            <a:round/>
            <a:headEnd/>
            <a:tailEnd/>
          </a:ln>
        </p:spPr>
        <p:txBody>
          <a:bodyPr/>
          <a:lstStyle/>
          <a:p>
            <a:pPr algn="ctr"/>
            <a:endParaRPr lang="en-US"/>
          </a:p>
        </p:txBody>
      </p:sp>
      <p:sp>
        <p:nvSpPr>
          <p:cNvPr id="503850" name="Oval 36"/>
          <p:cNvSpPr>
            <a:spLocks noChangeArrowheads="1"/>
          </p:cNvSpPr>
          <p:nvPr/>
        </p:nvSpPr>
        <p:spPr bwMode="auto">
          <a:xfrm>
            <a:off x="6748463" y="1085850"/>
            <a:ext cx="234950"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45" name="Oval 37"/>
          <p:cNvSpPr>
            <a:spLocks noChangeArrowheads="1"/>
          </p:cNvSpPr>
          <p:nvPr/>
        </p:nvSpPr>
        <p:spPr bwMode="auto">
          <a:xfrm>
            <a:off x="7178675" y="2092325"/>
            <a:ext cx="236538"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3852" name="Oval 38"/>
          <p:cNvSpPr>
            <a:spLocks noChangeArrowheads="1"/>
          </p:cNvSpPr>
          <p:nvPr/>
        </p:nvSpPr>
        <p:spPr bwMode="auto">
          <a:xfrm>
            <a:off x="7178675" y="2092325"/>
            <a:ext cx="236538" cy="241300"/>
          </a:xfrm>
          <a:prstGeom prst="ellipse">
            <a:avLst/>
          </a:prstGeom>
          <a:noFill/>
          <a:ln w="6350" cap="rnd">
            <a:solidFill>
              <a:srgbClr val="969696"/>
            </a:solidFill>
            <a:round/>
            <a:headEnd/>
            <a:tailEnd/>
          </a:ln>
        </p:spPr>
        <p:txBody>
          <a:bodyPr/>
          <a:lstStyle/>
          <a:p>
            <a:pPr algn="ctr"/>
            <a:endParaRPr lang="en-US"/>
          </a:p>
        </p:txBody>
      </p:sp>
      <p:sp>
        <p:nvSpPr>
          <p:cNvPr id="503853" name="Oval 39"/>
          <p:cNvSpPr>
            <a:spLocks noChangeArrowheads="1"/>
          </p:cNvSpPr>
          <p:nvPr/>
        </p:nvSpPr>
        <p:spPr bwMode="auto">
          <a:xfrm>
            <a:off x="8161338" y="1085850"/>
            <a:ext cx="236537" cy="241300"/>
          </a:xfrm>
          <a:prstGeom prst="ellipse">
            <a:avLst/>
          </a:prstGeom>
          <a:solidFill>
            <a:srgbClr val="969696"/>
          </a:solidFill>
          <a:ln w="0">
            <a:solidFill>
              <a:srgbClr val="000000"/>
            </a:solidFill>
            <a:round/>
            <a:headEnd/>
            <a:tailEnd/>
          </a:ln>
        </p:spPr>
        <p:txBody>
          <a:bodyPr/>
          <a:lstStyle/>
          <a:p>
            <a:pPr algn="ctr"/>
            <a:endParaRPr lang="en-US"/>
          </a:p>
        </p:txBody>
      </p:sp>
      <p:sp>
        <p:nvSpPr>
          <p:cNvPr id="503854" name="Oval 40"/>
          <p:cNvSpPr>
            <a:spLocks noChangeArrowheads="1"/>
          </p:cNvSpPr>
          <p:nvPr/>
        </p:nvSpPr>
        <p:spPr bwMode="auto">
          <a:xfrm>
            <a:off x="8161338" y="1085850"/>
            <a:ext cx="236537"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55" name="Oval 41"/>
          <p:cNvSpPr>
            <a:spLocks noChangeArrowheads="1"/>
          </p:cNvSpPr>
          <p:nvPr/>
        </p:nvSpPr>
        <p:spPr bwMode="auto">
          <a:xfrm>
            <a:off x="8789988" y="1971675"/>
            <a:ext cx="236537" cy="239713"/>
          </a:xfrm>
          <a:prstGeom prst="ellipse">
            <a:avLst/>
          </a:prstGeom>
          <a:solidFill>
            <a:srgbClr val="FFCC00"/>
          </a:solidFill>
          <a:ln w="0">
            <a:solidFill>
              <a:schemeClr val="tx1"/>
            </a:solidFill>
            <a:round/>
            <a:headEnd/>
            <a:tailEnd/>
          </a:ln>
        </p:spPr>
        <p:txBody>
          <a:bodyPr/>
          <a:lstStyle/>
          <a:p>
            <a:pPr algn="ctr"/>
            <a:endParaRPr lang="en-US"/>
          </a:p>
        </p:txBody>
      </p:sp>
      <p:sp>
        <p:nvSpPr>
          <p:cNvPr id="503856" name="Oval 42"/>
          <p:cNvSpPr>
            <a:spLocks noChangeArrowheads="1"/>
          </p:cNvSpPr>
          <p:nvPr/>
        </p:nvSpPr>
        <p:spPr bwMode="auto">
          <a:xfrm>
            <a:off x="8829675" y="2930525"/>
            <a:ext cx="236538" cy="241300"/>
          </a:xfrm>
          <a:prstGeom prst="ellipse">
            <a:avLst/>
          </a:prstGeom>
          <a:solidFill>
            <a:srgbClr val="FFCC00"/>
          </a:solidFill>
          <a:ln w="0">
            <a:solidFill>
              <a:schemeClr val="tx1"/>
            </a:solidFill>
            <a:round/>
            <a:headEnd/>
            <a:tailEnd/>
          </a:ln>
        </p:spPr>
        <p:txBody>
          <a:bodyPr/>
          <a:lstStyle/>
          <a:p>
            <a:pPr algn="ctr"/>
            <a:endParaRPr lang="en-US"/>
          </a:p>
        </p:txBody>
      </p:sp>
      <p:sp>
        <p:nvSpPr>
          <p:cNvPr id="503857" name="Oval 43"/>
          <p:cNvSpPr>
            <a:spLocks noChangeArrowheads="1"/>
          </p:cNvSpPr>
          <p:nvPr/>
        </p:nvSpPr>
        <p:spPr bwMode="auto">
          <a:xfrm>
            <a:off x="7969250" y="2863850"/>
            <a:ext cx="236538" cy="241300"/>
          </a:xfrm>
          <a:prstGeom prst="ellipse">
            <a:avLst/>
          </a:prstGeom>
          <a:solidFill>
            <a:srgbClr val="000000"/>
          </a:solidFill>
          <a:ln w="0">
            <a:solidFill>
              <a:srgbClr val="000000"/>
            </a:solidFill>
            <a:round/>
            <a:headEnd/>
            <a:tailEnd/>
          </a:ln>
        </p:spPr>
        <p:txBody>
          <a:bodyPr/>
          <a:lstStyle/>
          <a:p>
            <a:pPr algn="ctr"/>
            <a:endParaRPr lang="en-US"/>
          </a:p>
        </p:txBody>
      </p:sp>
      <p:sp>
        <p:nvSpPr>
          <p:cNvPr id="5" name="Oval 44"/>
          <p:cNvSpPr>
            <a:spLocks noChangeArrowheads="1"/>
          </p:cNvSpPr>
          <p:nvPr/>
        </p:nvSpPr>
        <p:spPr bwMode="auto">
          <a:xfrm>
            <a:off x="7969250" y="2863850"/>
            <a:ext cx="236538" cy="241300"/>
          </a:xfrm>
          <a:prstGeom prst="ellipse">
            <a:avLst/>
          </a:prstGeom>
          <a:solidFill>
            <a:srgbClr val="FFCC00"/>
          </a:solidFill>
          <a:ln w="6350" cap="rnd">
            <a:solidFill>
              <a:schemeClr val="tx1"/>
            </a:solidFill>
            <a:round/>
            <a:headEnd/>
            <a:tailEnd/>
          </a:ln>
        </p:spPr>
        <p:txBody>
          <a:bodyPr/>
          <a:lstStyle/>
          <a:p>
            <a:pPr algn="ctr"/>
            <a:endParaRPr lang="en-US"/>
          </a:p>
        </p:txBody>
      </p:sp>
      <p:grpSp>
        <p:nvGrpSpPr>
          <p:cNvPr id="6" name="Group 45"/>
          <p:cNvGrpSpPr>
            <a:grpSpLocks/>
          </p:cNvGrpSpPr>
          <p:nvPr/>
        </p:nvGrpSpPr>
        <p:grpSpPr bwMode="auto">
          <a:xfrm>
            <a:off x="8004175" y="3092450"/>
            <a:ext cx="334963" cy="411163"/>
            <a:chOff x="4850" y="2097"/>
            <a:chExt cx="211" cy="259"/>
          </a:xfrm>
        </p:grpSpPr>
        <p:sp>
          <p:nvSpPr>
            <p:cNvPr id="503895" name="Rectangle 46"/>
            <p:cNvSpPr>
              <a:spLocks noChangeArrowheads="1"/>
            </p:cNvSpPr>
            <p:nvPr/>
          </p:nvSpPr>
          <p:spPr bwMode="auto">
            <a:xfrm>
              <a:off x="4850" y="2097"/>
              <a:ext cx="132" cy="259"/>
            </a:xfrm>
            <a:prstGeom prst="rect">
              <a:avLst/>
            </a:prstGeom>
            <a:noFill/>
            <a:ln w="9525">
              <a:noFill/>
              <a:miter lim="800000"/>
              <a:headEnd/>
              <a:tailEnd/>
            </a:ln>
          </p:spPr>
          <p:txBody>
            <a:bodyPr wrap="none" lIns="0" tIns="0" rIns="0" bIns="0">
              <a:spAutoFit/>
            </a:bodyPr>
            <a:lstStyle/>
            <a:p>
              <a:pPr algn="ctr"/>
              <a:r>
                <a:rPr lang="en-US" sz="2700" b="1" i="1">
                  <a:solidFill>
                    <a:srgbClr val="A50021"/>
                  </a:solidFill>
                  <a:latin typeface="Times New Roman" pitchFamily="18" charset="0"/>
                </a:rPr>
                <a:t>T</a:t>
              </a:r>
              <a:endParaRPr lang="en-US" sz="2400">
                <a:solidFill>
                  <a:srgbClr val="A50021"/>
                </a:solidFill>
                <a:latin typeface="Times New Roman" pitchFamily="18" charset="0"/>
              </a:endParaRPr>
            </a:p>
          </p:txBody>
        </p:sp>
        <p:sp>
          <p:nvSpPr>
            <p:cNvPr id="503896" name="Rectangle 47"/>
            <p:cNvSpPr>
              <a:spLocks noChangeArrowheads="1"/>
            </p:cNvSpPr>
            <p:nvPr/>
          </p:nvSpPr>
          <p:spPr bwMode="auto">
            <a:xfrm>
              <a:off x="4993" y="2191"/>
              <a:ext cx="68" cy="163"/>
            </a:xfrm>
            <a:prstGeom prst="rect">
              <a:avLst/>
            </a:prstGeom>
            <a:noFill/>
            <a:ln w="9525">
              <a:noFill/>
              <a:miter lim="800000"/>
              <a:headEnd/>
              <a:tailEnd/>
            </a:ln>
          </p:spPr>
          <p:txBody>
            <a:bodyPr wrap="none" lIns="0" tIns="0" rIns="0" bIns="0">
              <a:spAutoFit/>
            </a:bodyPr>
            <a:lstStyle/>
            <a:p>
              <a:pPr algn="ctr"/>
              <a:r>
                <a:rPr lang="en-US" sz="1700" b="1" i="1">
                  <a:solidFill>
                    <a:srgbClr val="A50021"/>
                  </a:solidFill>
                  <a:latin typeface="Times New Roman" pitchFamily="18" charset="0"/>
                </a:rPr>
                <a:t>4</a:t>
              </a:r>
              <a:endParaRPr lang="en-US" sz="2400">
                <a:solidFill>
                  <a:srgbClr val="A50021"/>
                </a:solidFill>
                <a:latin typeface="Times New Roman" pitchFamily="18" charset="0"/>
              </a:endParaRPr>
            </a:p>
          </p:txBody>
        </p:sp>
      </p:grpSp>
      <p:sp>
        <p:nvSpPr>
          <p:cNvPr id="503860" name="Oval 48"/>
          <p:cNvSpPr>
            <a:spLocks noChangeArrowheads="1"/>
          </p:cNvSpPr>
          <p:nvPr/>
        </p:nvSpPr>
        <p:spPr bwMode="auto">
          <a:xfrm>
            <a:off x="6626225" y="2776538"/>
            <a:ext cx="234950" cy="241300"/>
          </a:xfrm>
          <a:prstGeom prst="ellipse">
            <a:avLst/>
          </a:prstGeom>
          <a:solidFill>
            <a:srgbClr val="000000"/>
          </a:solidFill>
          <a:ln w="0">
            <a:solidFill>
              <a:srgbClr val="000000"/>
            </a:solidFill>
            <a:round/>
            <a:headEnd/>
            <a:tailEnd/>
          </a:ln>
        </p:spPr>
        <p:txBody>
          <a:bodyPr/>
          <a:lstStyle/>
          <a:p>
            <a:pPr algn="ctr"/>
            <a:endParaRPr lang="en-US"/>
          </a:p>
        </p:txBody>
      </p:sp>
      <p:sp>
        <p:nvSpPr>
          <p:cNvPr id="7" name="Oval 49"/>
          <p:cNvSpPr>
            <a:spLocks noChangeArrowheads="1"/>
          </p:cNvSpPr>
          <p:nvPr/>
        </p:nvSpPr>
        <p:spPr bwMode="auto">
          <a:xfrm>
            <a:off x="6626225" y="2776538"/>
            <a:ext cx="234950" cy="241300"/>
          </a:xfrm>
          <a:prstGeom prst="ellipse">
            <a:avLst/>
          </a:prstGeom>
          <a:solidFill>
            <a:srgbClr val="FFCC00"/>
          </a:solidFill>
          <a:ln w="6350" cap="rnd">
            <a:solidFill>
              <a:schemeClr val="tx1"/>
            </a:solidFill>
            <a:round/>
            <a:headEnd/>
            <a:tailEnd/>
          </a:ln>
        </p:spPr>
        <p:txBody>
          <a:bodyPr/>
          <a:lstStyle/>
          <a:p>
            <a:pPr algn="ctr"/>
            <a:endParaRPr lang="en-US"/>
          </a:p>
        </p:txBody>
      </p:sp>
      <p:grpSp>
        <p:nvGrpSpPr>
          <p:cNvPr id="503858" name="Group 50"/>
          <p:cNvGrpSpPr>
            <a:grpSpLocks/>
          </p:cNvGrpSpPr>
          <p:nvPr/>
        </p:nvGrpSpPr>
        <p:grpSpPr bwMode="auto">
          <a:xfrm>
            <a:off x="6802438" y="2900363"/>
            <a:ext cx="334962" cy="411162"/>
            <a:chOff x="3972" y="2084"/>
            <a:chExt cx="211" cy="259"/>
          </a:xfrm>
        </p:grpSpPr>
        <p:sp>
          <p:nvSpPr>
            <p:cNvPr id="503893" name="Rectangle 51"/>
            <p:cNvSpPr>
              <a:spLocks noChangeArrowheads="1"/>
            </p:cNvSpPr>
            <p:nvPr/>
          </p:nvSpPr>
          <p:spPr bwMode="auto">
            <a:xfrm>
              <a:off x="3972" y="2084"/>
              <a:ext cx="132" cy="259"/>
            </a:xfrm>
            <a:prstGeom prst="rect">
              <a:avLst/>
            </a:prstGeom>
            <a:noFill/>
            <a:ln w="9525">
              <a:noFill/>
              <a:miter lim="800000"/>
              <a:headEnd/>
              <a:tailEnd/>
            </a:ln>
          </p:spPr>
          <p:txBody>
            <a:bodyPr wrap="none" lIns="0" tIns="0" rIns="0" bIns="0">
              <a:spAutoFit/>
            </a:bodyPr>
            <a:lstStyle/>
            <a:p>
              <a:pPr algn="ctr"/>
              <a:r>
                <a:rPr lang="en-US" sz="2700" b="1" i="1">
                  <a:solidFill>
                    <a:srgbClr val="A50021"/>
                  </a:solidFill>
                  <a:latin typeface="Times New Roman" pitchFamily="18" charset="0"/>
                </a:rPr>
                <a:t>T</a:t>
              </a:r>
              <a:endParaRPr lang="en-US" sz="2400">
                <a:solidFill>
                  <a:srgbClr val="A50021"/>
                </a:solidFill>
                <a:latin typeface="Times New Roman" pitchFamily="18" charset="0"/>
              </a:endParaRPr>
            </a:p>
          </p:txBody>
        </p:sp>
        <p:sp>
          <p:nvSpPr>
            <p:cNvPr id="503894" name="Rectangle 52"/>
            <p:cNvSpPr>
              <a:spLocks noChangeArrowheads="1"/>
            </p:cNvSpPr>
            <p:nvPr/>
          </p:nvSpPr>
          <p:spPr bwMode="auto">
            <a:xfrm>
              <a:off x="4115" y="2178"/>
              <a:ext cx="68" cy="163"/>
            </a:xfrm>
            <a:prstGeom prst="rect">
              <a:avLst/>
            </a:prstGeom>
            <a:noFill/>
            <a:ln w="9525">
              <a:noFill/>
              <a:miter lim="800000"/>
              <a:headEnd/>
              <a:tailEnd/>
            </a:ln>
          </p:spPr>
          <p:txBody>
            <a:bodyPr wrap="none" lIns="0" tIns="0" rIns="0" bIns="0">
              <a:spAutoFit/>
            </a:bodyPr>
            <a:lstStyle/>
            <a:p>
              <a:pPr algn="ctr"/>
              <a:r>
                <a:rPr lang="en-US" sz="1700" b="1" i="1">
                  <a:solidFill>
                    <a:srgbClr val="A50021"/>
                  </a:solidFill>
                  <a:latin typeface="Times New Roman" pitchFamily="18" charset="0"/>
                </a:rPr>
                <a:t>3</a:t>
              </a:r>
              <a:endParaRPr lang="en-US" sz="2400">
                <a:solidFill>
                  <a:srgbClr val="A50021"/>
                </a:solidFill>
                <a:latin typeface="Times New Roman" pitchFamily="18" charset="0"/>
              </a:endParaRPr>
            </a:p>
          </p:txBody>
        </p:sp>
      </p:grpSp>
      <p:sp>
        <p:nvSpPr>
          <p:cNvPr id="503863" name="Oval 53"/>
          <p:cNvSpPr>
            <a:spLocks noChangeArrowheads="1"/>
          </p:cNvSpPr>
          <p:nvPr/>
        </p:nvSpPr>
        <p:spPr bwMode="auto">
          <a:xfrm>
            <a:off x="8131175" y="3703638"/>
            <a:ext cx="234950" cy="241300"/>
          </a:xfrm>
          <a:prstGeom prst="ellipse">
            <a:avLst/>
          </a:prstGeom>
          <a:solidFill>
            <a:srgbClr val="000000"/>
          </a:solidFill>
          <a:ln w="0">
            <a:solidFill>
              <a:srgbClr val="000000"/>
            </a:solidFill>
            <a:round/>
            <a:headEnd/>
            <a:tailEnd/>
          </a:ln>
        </p:spPr>
        <p:txBody>
          <a:bodyPr/>
          <a:lstStyle/>
          <a:p>
            <a:pPr algn="ctr"/>
            <a:endParaRPr lang="en-US"/>
          </a:p>
        </p:txBody>
      </p:sp>
      <p:sp>
        <p:nvSpPr>
          <p:cNvPr id="503862" name="Oval 54"/>
          <p:cNvSpPr>
            <a:spLocks noChangeArrowheads="1"/>
          </p:cNvSpPr>
          <p:nvPr/>
        </p:nvSpPr>
        <p:spPr bwMode="auto">
          <a:xfrm>
            <a:off x="8131175" y="3703638"/>
            <a:ext cx="234950" cy="241300"/>
          </a:xfrm>
          <a:prstGeom prst="ellipse">
            <a:avLst/>
          </a:prstGeom>
          <a:solidFill>
            <a:srgbClr val="FFCC00"/>
          </a:solidFill>
          <a:ln w="6350" cap="rnd">
            <a:solidFill>
              <a:schemeClr val="tx1"/>
            </a:solidFill>
            <a:round/>
            <a:headEnd/>
            <a:tailEnd/>
          </a:ln>
        </p:spPr>
        <p:txBody>
          <a:bodyPr/>
          <a:lstStyle/>
          <a:p>
            <a:pPr algn="ctr"/>
            <a:endParaRPr lang="en-US"/>
          </a:p>
        </p:txBody>
      </p:sp>
      <p:grpSp>
        <p:nvGrpSpPr>
          <p:cNvPr id="8" name="Group 55"/>
          <p:cNvGrpSpPr>
            <a:grpSpLocks/>
          </p:cNvGrpSpPr>
          <p:nvPr/>
        </p:nvGrpSpPr>
        <p:grpSpPr bwMode="auto">
          <a:xfrm>
            <a:off x="8069263" y="3848100"/>
            <a:ext cx="334962" cy="411163"/>
            <a:chOff x="4915" y="2634"/>
            <a:chExt cx="211" cy="259"/>
          </a:xfrm>
        </p:grpSpPr>
        <p:sp>
          <p:nvSpPr>
            <p:cNvPr id="503891" name="Rectangle 56"/>
            <p:cNvSpPr>
              <a:spLocks noChangeArrowheads="1"/>
            </p:cNvSpPr>
            <p:nvPr/>
          </p:nvSpPr>
          <p:spPr bwMode="auto">
            <a:xfrm>
              <a:off x="4915" y="2634"/>
              <a:ext cx="132" cy="259"/>
            </a:xfrm>
            <a:prstGeom prst="rect">
              <a:avLst/>
            </a:prstGeom>
            <a:noFill/>
            <a:ln w="9525">
              <a:noFill/>
              <a:miter lim="800000"/>
              <a:headEnd/>
              <a:tailEnd/>
            </a:ln>
          </p:spPr>
          <p:txBody>
            <a:bodyPr wrap="none" lIns="0" tIns="0" rIns="0" bIns="0">
              <a:spAutoFit/>
            </a:bodyPr>
            <a:lstStyle/>
            <a:p>
              <a:pPr algn="ctr"/>
              <a:r>
                <a:rPr lang="en-US" sz="2700" b="1" i="1">
                  <a:solidFill>
                    <a:srgbClr val="A50021"/>
                  </a:solidFill>
                  <a:latin typeface="Times New Roman" pitchFamily="18" charset="0"/>
                </a:rPr>
                <a:t>T</a:t>
              </a:r>
              <a:endParaRPr lang="en-US" sz="2400">
                <a:solidFill>
                  <a:srgbClr val="A50021"/>
                </a:solidFill>
                <a:latin typeface="Times New Roman" pitchFamily="18" charset="0"/>
              </a:endParaRPr>
            </a:p>
          </p:txBody>
        </p:sp>
        <p:sp>
          <p:nvSpPr>
            <p:cNvPr id="503892" name="Rectangle 57"/>
            <p:cNvSpPr>
              <a:spLocks noChangeArrowheads="1"/>
            </p:cNvSpPr>
            <p:nvPr/>
          </p:nvSpPr>
          <p:spPr bwMode="auto">
            <a:xfrm>
              <a:off x="5058" y="2728"/>
              <a:ext cx="68" cy="163"/>
            </a:xfrm>
            <a:prstGeom prst="rect">
              <a:avLst/>
            </a:prstGeom>
            <a:noFill/>
            <a:ln w="9525">
              <a:noFill/>
              <a:miter lim="800000"/>
              <a:headEnd/>
              <a:tailEnd/>
            </a:ln>
          </p:spPr>
          <p:txBody>
            <a:bodyPr wrap="none" lIns="0" tIns="0" rIns="0" bIns="0">
              <a:spAutoFit/>
            </a:bodyPr>
            <a:lstStyle/>
            <a:p>
              <a:pPr algn="ctr"/>
              <a:r>
                <a:rPr lang="en-US" sz="1700" b="1" i="1">
                  <a:solidFill>
                    <a:srgbClr val="A50021"/>
                  </a:solidFill>
                  <a:latin typeface="Times New Roman" pitchFamily="18" charset="0"/>
                </a:rPr>
                <a:t>2</a:t>
              </a:r>
              <a:endParaRPr lang="en-US" sz="2400">
                <a:solidFill>
                  <a:srgbClr val="A50021"/>
                </a:solidFill>
                <a:latin typeface="Times New Roman" pitchFamily="18" charset="0"/>
              </a:endParaRPr>
            </a:p>
          </p:txBody>
        </p:sp>
      </p:grpSp>
      <p:sp>
        <p:nvSpPr>
          <p:cNvPr id="503866" name="Oval 58"/>
          <p:cNvSpPr>
            <a:spLocks noChangeArrowheads="1"/>
          </p:cNvSpPr>
          <p:nvPr/>
        </p:nvSpPr>
        <p:spPr bwMode="auto">
          <a:xfrm>
            <a:off x="6919913" y="4779963"/>
            <a:ext cx="236537" cy="241300"/>
          </a:xfrm>
          <a:prstGeom prst="ellipse">
            <a:avLst/>
          </a:prstGeom>
          <a:solidFill>
            <a:srgbClr val="969696"/>
          </a:solidFill>
          <a:ln w="0">
            <a:solidFill>
              <a:srgbClr val="000000"/>
            </a:solidFill>
            <a:round/>
            <a:headEnd/>
            <a:tailEnd/>
          </a:ln>
        </p:spPr>
        <p:txBody>
          <a:bodyPr/>
          <a:lstStyle/>
          <a:p>
            <a:pPr algn="ctr"/>
            <a:endParaRPr lang="en-US"/>
          </a:p>
        </p:txBody>
      </p:sp>
      <p:sp>
        <p:nvSpPr>
          <p:cNvPr id="503867" name="Oval 59"/>
          <p:cNvSpPr>
            <a:spLocks noChangeArrowheads="1"/>
          </p:cNvSpPr>
          <p:nvPr/>
        </p:nvSpPr>
        <p:spPr bwMode="auto">
          <a:xfrm>
            <a:off x="6919913" y="4779963"/>
            <a:ext cx="236537"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68" name="Oval 60"/>
          <p:cNvSpPr>
            <a:spLocks noChangeArrowheads="1"/>
          </p:cNvSpPr>
          <p:nvPr/>
        </p:nvSpPr>
        <p:spPr bwMode="auto">
          <a:xfrm>
            <a:off x="5129213" y="2889250"/>
            <a:ext cx="234950"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69" name="Oval 61"/>
          <p:cNvSpPr>
            <a:spLocks noChangeArrowheads="1"/>
          </p:cNvSpPr>
          <p:nvPr/>
        </p:nvSpPr>
        <p:spPr bwMode="auto">
          <a:xfrm>
            <a:off x="5081588" y="4425950"/>
            <a:ext cx="234950" cy="241300"/>
          </a:xfrm>
          <a:prstGeom prst="ellipse">
            <a:avLst/>
          </a:prstGeom>
          <a:solidFill>
            <a:srgbClr val="969696"/>
          </a:solidFill>
          <a:ln w="0">
            <a:solidFill>
              <a:srgbClr val="000000"/>
            </a:solidFill>
            <a:round/>
            <a:headEnd/>
            <a:tailEnd/>
          </a:ln>
        </p:spPr>
        <p:txBody>
          <a:bodyPr/>
          <a:lstStyle/>
          <a:p>
            <a:pPr algn="ctr"/>
            <a:endParaRPr lang="en-US"/>
          </a:p>
        </p:txBody>
      </p:sp>
      <p:sp>
        <p:nvSpPr>
          <p:cNvPr id="503870" name="Oval 62"/>
          <p:cNvSpPr>
            <a:spLocks noChangeArrowheads="1"/>
          </p:cNvSpPr>
          <p:nvPr/>
        </p:nvSpPr>
        <p:spPr bwMode="auto">
          <a:xfrm>
            <a:off x="5081588" y="4425950"/>
            <a:ext cx="234950"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71" name="Oval 63"/>
          <p:cNvSpPr>
            <a:spLocks noChangeArrowheads="1"/>
          </p:cNvSpPr>
          <p:nvPr/>
        </p:nvSpPr>
        <p:spPr bwMode="auto">
          <a:xfrm>
            <a:off x="8475663" y="4548188"/>
            <a:ext cx="234950" cy="239712"/>
          </a:xfrm>
          <a:prstGeom prst="ellipse">
            <a:avLst/>
          </a:prstGeom>
          <a:solidFill>
            <a:srgbClr val="969696"/>
          </a:solidFill>
          <a:ln w="0">
            <a:solidFill>
              <a:srgbClr val="000000"/>
            </a:solidFill>
            <a:round/>
            <a:headEnd/>
            <a:tailEnd/>
          </a:ln>
        </p:spPr>
        <p:txBody>
          <a:bodyPr/>
          <a:lstStyle/>
          <a:p>
            <a:pPr algn="ctr"/>
            <a:endParaRPr lang="en-US"/>
          </a:p>
        </p:txBody>
      </p:sp>
      <p:sp>
        <p:nvSpPr>
          <p:cNvPr id="503872" name="Oval 64"/>
          <p:cNvSpPr>
            <a:spLocks noChangeArrowheads="1"/>
          </p:cNvSpPr>
          <p:nvPr/>
        </p:nvSpPr>
        <p:spPr bwMode="auto">
          <a:xfrm>
            <a:off x="8475663" y="4548188"/>
            <a:ext cx="234950" cy="239712"/>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73" name="Oval 65"/>
          <p:cNvSpPr>
            <a:spLocks noChangeArrowheads="1"/>
          </p:cNvSpPr>
          <p:nvPr/>
        </p:nvSpPr>
        <p:spPr bwMode="auto">
          <a:xfrm>
            <a:off x="5568950" y="5118100"/>
            <a:ext cx="234950" cy="241300"/>
          </a:xfrm>
          <a:prstGeom prst="ellipse">
            <a:avLst/>
          </a:prstGeom>
          <a:solidFill>
            <a:srgbClr val="FFCC00"/>
          </a:solidFill>
          <a:ln w="0">
            <a:solidFill>
              <a:schemeClr val="tx1"/>
            </a:solidFill>
            <a:round/>
            <a:headEnd/>
            <a:tailEnd/>
          </a:ln>
        </p:spPr>
        <p:txBody>
          <a:bodyPr/>
          <a:lstStyle/>
          <a:p>
            <a:pPr algn="ctr"/>
            <a:endParaRPr lang="en-US"/>
          </a:p>
        </p:txBody>
      </p:sp>
      <p:sp>
        <p:nvSpPr>
          <p:cNvPr id="503874" name="Oval 66"/>
          <p:cNvSpPr>
            <a:spLocks noChangeArrowheads="1"/>
          </p:cNvSpPr>
          <p:nvPr/>
        </p:nvSpPr>
        <p:spPr bwMode="auto">
          <a:xfrm>
            <a:off x="6511925" y="5359400"/>
            <a:ext cx="236538" cy="242888"/>
          </a:xfrm>
          <a:prstGeom prst="ellipse">
            <a:avLst/>
          </a:prstGeom>
          <a:solidFill>
            <a:srgbClr val="969696"/>
          </a:solidFill>
          <a:ln w="0">
            <a:solidFill>
              <a:srgbClr val="000000"/>
            </a:solidFill>
            <a:round/>
            <a:headEnd/>
            <a:tailEnd/>
          </a:ln>
        </p:spPr>
        <p:txBody>
          <a:bodyPr/>
          <a:lstStyle/>
          <a:p>
            <a:pPr algn="ctr"/>
            <a:endParaRPr lang="en-US"/>
          </a:p>
        </p:txBody>
      </p:sp>
      <p:sp>
        <p:nvSpPr>
          <p:cNvPr id="503875" name="Oval 67"/>
          <p:cNvSpPr>
            <a:spLocks noChangeArrowheads="1"/>
          </p:cNvSpPr>
          <p:nvPr/>
        </p:nvSpPr>
        <p:spPr bwMode="auto">
          <a:xfrm>
            <a:off x="6511925" y="5359400"/>
            <a:ext cx="236538" cy="242888"/>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76" name="Oval 68"/>
          <p:cNvSpPr>
            <a:spLocks noChangeArrowheads="1"/>
          </p:cNvSpPr>
          <p:nvPr/>
        </p:nvSpPr>
        <p:spPr bwMode="auto">
          <a:xfrm>
            <a:off x="5207000" y="3749675"/>
            <a:ext cx="236538" cy="241300"/>
          </a:xfrm>
          <a:prstGeom prst="ellipse">
            <a:avLst/>
          </a:prstGeom>
          <a:solidFill>
            <a:srgbClr val="969696"/>
          </a:solidFill>
          <a:ln w="0">
            <a:solidFill>
              <a:srgbClr val="000000"/>
            </a:solidFill>
            <a:round/>
            <a:headEnd/>
            <a:tailEnd/>
          </a:ln>
        </p:spPr>
        <p:txBody>
          <a:bodyPr/>
          <a:lstStyle/>
          <a:p>
            <a:pPr algn="ctr"/>
            <a:endParaRPr lang="en-US"/>
          </a:p>
        </p:txBody>
      </p:sp>
      <p:sp>
        <p:nvSpPr>
          <p:cNvPr id="503877" name="Oval 69"/>
          <p:cNvSpPr>
            <a:spLocks noChangeArrowheads="1"/>
          </p:cNvSpPr>
          <p:nvPr/>
        </p:nvSpPr>
        <p:spPr bwMode="auto">
          <a:xfrm>
            <a:off x="5207000" y="3749675"/>
            <a:ext cx="236538" cy="241300"/>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78" name="Oval 70"/>
          <p:cNvSpPr>
            <a:spLocks noChangeArrowheads="1"/>
          </p:cNvSpPr>
          <p:nvPr/>
        </p:nvSpPr>
        <p:spPr bwMode="auto">
          <a:xfrm>
            <a:off x="8437563" y="5265738"/>
            <a:ext cx="234950" cy="239712"/>
          </a:xfrm>
          <a:prstGeom prst="ellipse">
            <a:avLst/>
          </a:prstGeom>
          <a:solidFill>
            <a:srgbClr val="969696"/>
          </a:solidFill>
          <a:ln w="0">
            <a:solidFill>
              <a:srgbClr val="000000"/>
            </a:solidFill>
            <a:round/>
            <a:headEnd/>
            <a:tailEnd/>
          </a:ln>
        </p:spPr>
        <p:txBody>
          <a:bodyPr/>
          <a:lstStyle/>
          <a:p>
            <a:pPr algn="ctr"/>
            <a:endParaRPr lang="en-US"/>
          </a:p>
        </p:txBody>
      </p:sp>
      <p:sp>
        <p:nvSpPr>
          <p:cNvPr id="503879" name="Oval 71"/>
          <p:cNvSpPr>
            <a:spLocks noChangeArrowheads="1"/>
          </p:cNvSpPr>
          <p:nvPr/>
        </p:nvSpPr>
        <p:spPr bwMode="auto">
          <a:xfrm>
            <a:off x="8437563" y="5265738"/>
            <a:ext cx="234950" cy="239712"/>
          </a:xfrm>
          <a:prstGeom prst="ellipse">
            <a:avLst/>
          </a:prstGeom>
          <a:solidFill>
            <a:srgbClr val="FFCC00"/>
          </a:solidFill>
          <a:ln w="6350" cap="rnd">
            <a:solidFill>
              <a:schemeClr val="tx1"/>
            </a:solidFill>
            <a:round/>
            <a:headEnd/>
            <a:tailEnd/>
          </a:ln>
        </p:spPr>
        <p:txBody>
          <a:bodyPr/>
          <a:lstStyle/>
          <a:p>
            <a:pPr algn="ctr"/>
            <a:endParaRPr lang="en-US"/>
          </a:p>
        </p:txBody>
      </p:sp>
      <p:sp>
        <p:nvSpPr>
          <p:cNvPr id="503880" name="Rectangle 72"/>
          <p:cNvSpPr>
            <a:spLocks noChangeArrowheads="1"/>
          </p:cNvSpPr>
          <p:nvPr/>
        </p:nvSpPr>
        <p:spPr bwMode="auto">
          <a:xfrm>
            <a:off x="6119813" y="4117975"/>
            <a:ext cx="152400" cy="411163"/>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3881" name="Rectangle 73"/>
          <p:cNvSpPr>
            <a:spLocks noChangeArrowheads="1"/>
          </p:cNvSpPr>
          <p:nvPr/>
        </p:nvSpPr>
        <p:spPr bwMode="auto">
          <a:xfrm>
            <a:off x="6246813" y="4267200"/>
            <a:ext cx="107950" cy="258763"/>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1</a:t>
            </a:r>
            <a:endParaRPr lang="en-US" sz="2400">
              <a:latin typeface="Times New Roman" pitchFamily="18" charset="0"/>
            </a:endParaRPr>
          </a:p>
        </p:txBody>
      </p:sp>
      <p:sp>
        <p:nvSpPr>
          <p:cNvPr id="503882" name="Rectangle 74"/>
          <p:cNvSpPr>
            <a:spLocks noChangeArrowheads="1"/>
          </p:cNvSpPr>
          <p:nvPr/>
        </p:nvSpPr>
        <p:spPr bwMode="auto">
          <a:xfrm>
            <a:off x="8032750" y="4117975"/>
            <a:ext cx="152400" cy="411163"/>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3883" name="Rectangle 75"/>
          <p:cNvSpPr>
            <a:spLocks noChangeArrowheads="1"/>
          </p:cNvSpPr>
          <p:nvPr/>
        </p:nvSpPr>
        <p:spPr bwMode="auto">
          <a:xfrm>
            <a:off x="8180388" y="4289425"/>
            <a:ext cx="107950" cy="258763"/>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2</a:t>
            </a:r>
            <a:endParaRPr lang="en-US" sz="2400">
              <a:latin typeface="Times New Roman" pitchFamily="18" charset="0"/>
            </a:endParaRPr>
          </a:p>
        </p:txBody>
      </p:sp>
      <p:sp>
        <p:nvSpPr>
          <p:cNvPr id="503884" name="Rectangle 76"/>
          <p:cNvSpPr>
            <a:spLocks noChangeArrowheads="1"/>
          </p:cNvSpPr>
          <p:nvPr/>
        </p:nvSpPr>
        <p:spPr bwMode="auto">
          <a:xfrm>
            <a:off x="6140450" y="2159000"/>
            <a:ext cx="152400" cy="411163"/>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3885" name="Rectangle 77"/>
          <p:cNvSpPr>
            <a:spLocks noChangeArrowheads="1"/>
          </p:cNvSpPr>
          <p:nvPr/>
        </p:nvSpPr>
        <p:spPr bwMode="auto">
          <a:xfrm>
            <a:off x="6267450" y="2308225"/>
            <a:ext cx="107950" cy="258763"/>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3</a:t>
            </a:r>
            <a:endParaRPr lang="en-US" sz="2400">
              <a:latin typeface="Times New Roman" pitchFamily="18" charset="0"/>
            </a:endParaRPr>
          </a:p>
        </p:txBody>
      </p:sp>
      <p:sp>
        <p:nvSpPr>
          <p:cNvPr id="503886" name="Rectangle 78"/>
          <p:cNvSpPr>
            <a:spLocks noChangeArrowheads="1"/>
          </p:cNvSpPr>
          <p:nvPr/>
        </p:nvSpPr>
        <p:spPr bwMode="auto">
          <a:xfrm>
            <a:off x="8053388" y="2159000"/>
            <a:ext cx="152400" cy="411163"/>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3887" name="Rectangle 79"/>
          <p:cNvSpPr>
            <a:spLocks noChangeArrowheads="1"/>
          </p:cNvSpPr>
          <p:nvPr/>
        </p:nvSpPr>
        <p:spPr bwMode="auto">
          <a:xfrm>
            <a:off x="8201025" y="2328863"/>
            <a:ext cx="107950" cy="258762"/>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4</a:t>
            </a:r>
            <a:endParaRPr lang="en-US" sz="2400">
              <a:latin typeface="Times New Roman" pitchFamily="18" charset="0"/>
            </a:endParaRPr>
          </a:p>
        </p:txBody>
      </p:sp>
      <p:sp>
        <p:nvSpPr>
          <p:cNvPr id="503888" name="Rectangle 80"/>
          <p:cNvSpPr>
            <a:spLocks noChangeArrowheads="1"/>
          </p:cNvSpPr>
          <p:nvPr/>
        </p:nvSpPr>
        <p:spPr bwMode="auto">
          <a:xfrm>
            <a:off x="7262813" y="2887663"/>
            <a:ext cx="682625" cy="519112"/>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24</a:t>
            </a:r>
            <a:endParaRPr lang="en-US" i="1" baseline="-25000">
              <a:solidFill>
                <a:srgbClr val="6600CC"/>
              </a:solidFill>
              <a:latin typeface="Times New Roman" pitchFamily="18" charset="0"/>
            </a:endParaRPr>
          </a:p>
        </p:txBody>
      </p:sp>
      <p:sp>
        <p:nvSpPr>
          <p:cNvPr id="503889" name="Oval 81"/>
          <p:cNvSpPr>
            <a:spLocks noChangeAspect="1" noChangeArrowheads="1"/>
          </p:cNvSpPr>
          <p:nvPr/>
        </p:nvSpPr>
        <p:spPr bwMode="auto">
          <a:xfrm>
            <a:off x="5535613" y="3427413"/>
            <a:ext cx="1617662" cy="1617662"/>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03890" name="Rectangle 82"/>
          <p:cNvSpPr>
            <a:spLocks noChangeArrowheads="1"/>
          </p:cNvSpPr>
          <p:nvPr/>
        </p:nvSpPr>
        <p:spPr bwMode="auto">
          <a:xfrm>
            <a:off x="179388" y="5272088"/>
            <a:ext cx="8610600" cy="909637"/>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altLang="zh-TW" sz="2400" dirty="0">
                <a:latin typeface="Times New Roman" pitchFamily="18" charset="0"/>
                <a:ea typeface="HyhwpEQ"/>
                <a:cs typeface="HyhwpEQ"/>
              </a:rPr>
              <a:t>This method is proved to be:</a:t>
            </a:r>
          </a:p>
          <a:p>
            <a:pPr marL="838200" lvl="1" indent="-381000">
              <a:spcBef>
                <a:spcPct val="20000"/>
              </a:spcBef>
              <a:buClr>
                <a:srgbClr val="800000"/>
              </a:buClr>
              <a:buFont typeface="Wingdings" pitchFamily="2" charset="2"/>
              <a:buAutoNum type="circleNumDbPlain"/>
            </a:pPr>
            <a:r>
              <a:rPr lang="en-US" altLang="zh-TW" sz="2200" dirty="0">
                <a:latin typeface="Times New Roman" pitchFamily="18" charset="0"/>
                <a:ea typeface="HyhwpEQ"/>
                <a:cs typeface="HyhwpEQ"/>
              </a:rPr>
              <a:t>Inclusive. The exact answer is included in the candidate answer</a:t>
            </a:r>
          </a:p>
          <a:p>
            <a:pPr marL="838200" lvl="1" indent="-381000">
              <a:spcBef>
                <a:spcPct val="20000"/>
              </a:spcBef>
              <a:buClr>
                <a:srgbClr val="800000"/>
              </a:buClr>
              <a:buFont typeface="Wingdings" pitchFamily="2" charset="2"/>
              <a:buAutoNum type="circleNumDbPlain"/>
            </a:pPr>
            <a:r>
              <a:rPr lang="en-US" altLang="zh-TW" sz="2200" dirty="0">
                <a:latin typeface="Times New Roman" pitchFamily="18" charset="0"/>
                <a:ea typeface="HyhwpEQ"/>
                <a:cs typeface="HyhwpEQ"/>
              </a:rPr>
              <a:t>Minimal. The range query is minimal given an initial set of filters.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500" fill="hold"/>
                                        <p:tgtEl>
                                          <p:spTgt spid="503837"/>
                                        </p:tgtEl>
                                        <p:attrNameLst>
                                          <p:attrName>fillcolor</p:attrName>
                                        </p:attrNameLst>
                                      </p:cBhvr>
                                      <p:to>
                                        <a:srgbClr val="CC0000"/>
                                      </p:to>
                                    </p:animClr>
                                    <p:set>
                                      <p:cBhvr>
                                        <p:cTn id="15" dur="500" fill="hold"/>
                                        <p:tgtEl>
                                          <p:spTgt spid="503837"/>
                                        </p:tgtEl>
                                        <p:attrNameLst>
                                          <p:attrName>fill.type</p:attrName>
                                        </p:attrNameLst>
                                      </p:cBhvr>
                                      <p:to>
                                        <p:strVal val="solid"/>
                                      </p:to>
                                    </p:set>
                                    <p:set>
                                      <p:cBhvr>
                                        <p:cTn id="16" dur="500" fill="hold"/>
                                        <p:tgtEl>
                                          <p:spTgt spid="503837"/>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5038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3817"/>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500" fill="hold"/>
                                        <p:tgtEl>
                                          <p:spTgt spid="503862"/>
                                        </p:tgtEl>
                                        <p:attrNameLst>
                                          <p:attrName>fillcolor</p:attrName>
                                        </p:attrNameLst>
                                      </p:cBhvr>
                                      <p:to>
                                        <a:srgbClr val="CC0000"/>
                                      </p:to>
                                    </p:animClr>
                                    <p:set>
                                      <p:cBhvr>
                                        <p:cTn id="25" dur="500" fill="hold"/>
                                        <p:tgtEl>
                                          <p:spTgt spid="503862"/>
                                        </p:tgtEl>
                                        <p:attrNameLst>
                                          <p:attrName>fill.type</p:attrName>
                                        </p:attrNameLst>
                                      </p:cBhvr>
                                      <p:to>
                                        <p:strVal val="solid"/>
                                      </p:to>
                                    </p:set>
                                    <p:set>
                                      <p:cBhvr>
                                        <p:cTn id="26" dur="500" fill="hold"/>
                                        <p:tgtEl>
                                          <p:spTgt spid="503862"/>
                                        </p:tgtEl>
                                        <p:attrNameLst>
                                          <p:attrName>fill.on</p:attrName>
                                        </p:attrNameLst>
                                      </p:cBhvr>
                                      <p:to>
                                        <p:strVal val="tru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3815"/>
                                        </p:tgtEl>
                                        <p:attrNameLst>
                                          <p:attrName>style.visibility</p:attrName>
                                        </p:attrNameLst>
                                      </p:cBhvr>
                                      <p:to>
                                        <p:strVal val="visible"/>
                                      </p:to>
                                    </p:set>
                                  </p:childTnLst>
                                </p:cTn>
                              </p:par>
                              <p:par>
                                <p:cTn id="33" presetID="1" presetClass="emph" presetSubtype="2" fill="hold" nodeType="withEffect">
                                  <p:stCondLst>
                                    <p:cond delay="0"/>
                                  </p:stCondLst>
                                  <p:childTnLst>
                                    <p:animClr clrSpc="rgb" dir="cw">
                                      <p:cBhvr>
                                        <p:cTn id="34" dur="500" fill="hold"/>
                                        <p:tgtEl>
                                          <p:spTgt spid="7"/>
                                        </p:tgtEl>
                                        <p:attrNameLst>
                                          <p:attrName>fillcolor</p:attrName>
                                        </p:attrNameLst>
                                      </p:cBhvr>
                                      <p:to>
                                        <a:srgbClr val="CC0000"/>
                                      </p:to>
                                    </p:animClr>
                                    <p:set>
                                      <p:cBhvr>
                                        <p:cTn id="35" dur="500" fill="hold"/>
                                        <p:tgtEl>
                                          <p:spTgt spid="7"/>
                                        </p:tgtEl>
                                        <p:attrNameLst>
                                          <p:attrName>fill.type</p:attrName>
                                        </p:attrNameLst>
                                      </p:cBhvr>
                                      <p:to>
                                        <p:strVal val="solid"/>
                                      </p:to>
                                    </p:set>
                                    <p:set>
                                      <p:cBhvr>
                                        <p:cTn id="36" dur="500" fill="hold"/>
                                        <p:tgtEl>
                                          <p:spTgt spid="7"/>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0"/>
                                          </p:stCondLst>
                                        </p:cTn>
                                        <p:tgtEl>
                                          <p:spTgt spid="5038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3816"/>
                                        </p:tgtEl>
                                        <p:attrNameLst>
                                          <p:attrName>style.visibility</p:attrName>
                                        </p:attrNameLst>
                                      </p:cBhvr>
                                      <p:to>
                                        <p:strVal val="visible"/>
                                      </p:to>
                                    </p:set>
                                  </p:childTnLst>
                                </p:cTn>
                              </p:par>
                              <p:par>
                                <p:cTn id="43" presetID="1" presetClass="emph" presetSubtype="2" fill="hold" nodeType="withEffect">
                                  <p:stCondLst>
                                    <p:cond delay="0"/>
                                  </p:stCondLst>
                                  <p:childTnLst>
                                    <p:animClr clrSpc="rgb" dir="cw">
                                      <p:cBhvr>
                                        <p:cTn id="44" dur="500" fill="hold"/>
                                        <p:tgtEl>
                                          <p:spTgt spid="5"/>
                                        </p:tgtEl>
                                        <p:attrNameLst>
                                          <p:attrName>fillcolor</p:attrName>
                                        </p:attrNameLst>
                                      </p:cBhvr>
                                      <p:to>
                                        <a:srgbClr val="CC0000"/>
                                      </p:to>
                                    </p:animClr>
                                    <p:set>
                                      <p:cBhvr>
                                        <p:cTn id="45" dur="500" fill="hold"/>
                                        <p:tgtEl>
                                          <p:spTgt spid="5"/>
                                        </p:tgtEl>
                                        <p:attrNameLst>
                                          <p:attrName>fill.type</p:attrName>
                                        </p:attrNameLst>
                                      </p:cBhvr>
                                      <p:to>
                                        <p:strVal val="solid"/>
                                      </p:to>
                                    </p:set>
                                    <p:set>
                                      <p:cBhvr>
                                        <p:cTn id="46" dur="500" fill="hold"/>
                                        <p:tgtEl>
                                          <p:spTgt spid="5"/>
                                        </p:tgtEl>
                                        <p:attrNameLst>
                                          <p:attrName>fill.on</p:attrName>
                                        </p:attrNameLst>
                                      </p:cBhvr>
                                      <p:to>
                                        <p:strVal val="tru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038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0388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38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038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3814">
                                            <p:txEl>
                                              <p:pRg st="2" end="2"/>
                                            </p:txEl>
                                          </p:spTgt>
                                        </p:tgtEl>
                                        <p:attrNameLst>
                                          <p:attrName>style.visibility</p:attrName>
                                        </p:attrNameLst>
                                      </p:cBhvr>
                                      <p:to>
                                        <p:strVal val="visible"/>
                                      </p:to>
                                    </p:set>
                                  </p:childTnLst>
                                </p:cTn>
                              </p:par>
                              <p:par>
                                <p:cTn id="63" presetID="1" presetClass="exit" presetSubtype="0" fill="hold" grpId="2" nodeType="withEffect">
                                  <p:stCondLst>
                                    <p:cond delay="0"/>
                                  </p:stCondLst>
                                  <p:childTnLst>
                                    <p:set>
                                      <p:cBhvr>
                                        <p:cTn id="64" dur="1" fill="hold">
                                          <p:stCondLst>
                                            <p:cond delay="0"/>
                                          </p:stCondLst>
                                        </p:cTn>
                                        <p:tgtEl>
                                          <p:spTgt spid="50381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503815"/>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503889"/>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5038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38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038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38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38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0382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3814">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038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0382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038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3" presetClass="emph" presetSubtype="0" fill="hold" grpId="1" nodeType="clickEffect">
                                  <p:stCondLst>
                                    <p:cond delay="0"/>
                                  </p:stCondLst>
                                  <p:childTnLst>
                                    <p:animClr clrSpc="hsl" dir="cw">
                                      <p:cBhvr override="childStyle">
                                        <p:cTn id="114" dur="500" fill="hold"/>
                                        <p:tgtEl>
                                          <p:spTgt spid="503824"/>
                                        </p:tgtEl>
                                        <p:attrNameLst>
                                          <p:attrName>style.color</p:attrName>
                                        </p:attrNameLst>
                                      </p:cBhvr>
                                      <p:by>
                                        <p:hsl h="10842353" s="0" l="0"/>
                                      </p:by>
                                    </p:animClr>
                                    <p:animClr clrSpc="hsl" dir="cw">
                                      <p:cBhvr>
                                        <p:cTn id="115" dur="500" fill="hold"/>
                                        <p:tgtEl>
                                          <p:spTgt spid="503824"/>
                                        </p:tgtEl>
                                        <p:attrNameLst>
                                          <p:attrName>fillcolor</p:attrName>
                                        </p:attrNameLst>
                                      </p:cBhvr>
                                      <p:by>
                                        <p:hsl h="10842353" s="0" l="0"/>
                                      </p:by>
                                    </p:animClr>
                                    <p:animClr clrSpc="hsl" dir="cw">
                                      <p:cBhvr>
                                        <p:cTn id="116" dur="500" fill="hold"/>
                                        <p:tgtEl>
                                          <p:spTgt spid="503824"/>
                                        </p:tgtEl>
                                        <p:attrNameLst>
                                          <p:attrName>stroke.color</p:attrName>
                                        </p:attrNameLst>
                                      </p:cBhvr>
                                      <p:by>
                                        <p:hsl h="10842353" s="0" l="0"/>
                                      </p:by>
                                    </p:animClr>
                                    <p:set>
                                      <p:cBhvr>
                                        <p:cTn id="117" dur="500" fill="hold"/>
                                        <p:tgtEl>
                                          <p:spTgt spid="503824"/>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0382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0382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0382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03830"/>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03831"/>
                                        </p:tgtEl>
                                        <p:attrNameLst>
                                          <p:attrName>style.visibility</p:attrName>
                                        </p:attrNameLst>
                                      </p:cBhvr>
                                      <p:to>
                                        <p:strVal val="visible"/>
                                      </p:to>
                                    </p:set>
                                    <p:animEffect transition="in" filter="blinds(horizontal)">
                                      <p:cBhvr>
                                        <p:cTn id="138" dur="500"/>
                                        <p:tgtEl>
                                          <p:spTgt spid="503831"/>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03814">
                                            <p:txEl>
                                              <p:pRg st="6" end="6"/>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503810"/>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0381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03820"/>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50381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503829"/>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503828"/>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503827"/>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503830"/>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503824"/>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3825"/>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50382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4"/>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3"/>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2"/>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03888"/>
                                        </p:tgtEl>
                                        <p:attrNameLst>
                                          <p:attrName>style.visibility</p:attrName>
                                        </p:attrNameLst>
                                      </p:cBhvr>
                                      <p:to>
                                        <p:strVal val="hidden"/>
                                      </p:to>
                                    </p:set>
                                  </p:childTnLst>
                                </p:cTn>
                              </p:par>
                            </p:childTnLst>
                          </p:cTn>
                        </p:par>
                        <p:par>
                          <p:cTn id="175" fill="hold">
                            <p:stCondLst>
                              <p:cond delay="0"/>
                            </p:stCondLst>
                            <p:childTnLst>
                              <p:par>
                                <p:cTn id="176" presetID="1" presetClass="emph" presetSubtype="2" fill="hold" nodeType="afterEffect">
                                  <p:stCondLst>
                                    <p:cond delay="0"/>
                                  </p:stCondLst>
                                  <p:childTnLst>
                                    <p:animClr clrSpc="rgb" dir="cw">
                                      <p:cBhvr>
                                        <p:cTn id="177" dur="500" fill="hold"/>
                                        <p:tgtEl>
                                          <p:spTgt spid="503862"/>
                                        </p:tgtEl>
                                        <p:attrNameLst>
                                          <p:attrName>fillcolor</p:attrName>
                                        </p:attrNameLst>
                                      </p:cBhvr>
                                      <p:to>
                                        <a:srgbClr val="CC0000"/>
                                      </p:to>
                                    </p:animClr>
                                    <p:set>
                                      <p:cBhvr>
                                        <p:cTn id="178" dur="500" fill="hold"/>
                                        <p:tgtEl>
                                          <p:spTgt spid="503862"/>
                                        </p:tgtEl>
                                        <p:attrNameLst>
                                          <p:attrName>fill.type</p:attrName>
                                        </p:attrNameLst>
                                      </p:cBhvr>
                                      <p:to>
                                        <p:strVal val="solid"/>
                                      </p:to>
                                    </p:set>
                                    <p:set>
                                      <p:cBhvr>
                                        <p:cTn id="179" dur="500" fill="hold"/>
                                        <p:tgtEl>
                                          <p:spTgt spid="503862"/>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503867"/>
                                        </p:tgtEl>
                                        <p:attrNameLst>
                                          <p:attrName>fillcolor</p:attrName>
                                        </p:attrNameLst>
                                      </p:cBhvr>
                                      <p:to>
                                        <a:srgbClr val="CC0000"/>
                                      </p:to>
                                    </p:animClr>
                                    <p:set>
                                      <p:cBhvr>
                                        <p:cTn id="182" dur="500" fill="hold"/>
                                        <p:tgtEl>
                                          <p:spTgt spid="503867"/>
                                        </p:tgtEl>
                                        <p:attrNameLst>
                                          <p:attrName>fill.type</p:attrName>
                                        </p:attrNameLst>
                                      </p:cBhvr>
                                      <p:to>
                                        <p:strVal val="solid"/>
                                      </p:to>
                                    </p:set>
                                    <p:set>
                                      <p:cBhvr>
                                        <p:cTn id="183" dur="500" fill="hold"/>
                                        <p:tgtEl>
                                          <p:spTgt spid="503867"/>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503834"/>
                                        </p:tgtEl>
                                        <p:attrNameLst>
                                          <p:attrName>fillcolor</p:attrName>
                                        </p:attrNameLst>
                                      </p:cBhvr>
                                      <p:to>
                                        <a:srgbClr val="CC0000"/>
                                      </p:to>
                                    </p:animClr>
                                    <p:set>
                                      <p:cBhvr>
                                        <p:cTn id="186" dur="500" fill="hold"/>
                                        <p:tgtEl>
                                          <p:spTgt spid="503834"/>
                                        </p:tgtEl>
                                        <p:attrNameLst>
                                          <p:attrName>fill.type</p:attrName>
                                        </p:attrNameLst>
                                      </p:cBhvr>
                                      <p:to>
                                        <p:strVal val="solid"/>
                                      </p:to>
                                    </p:set>
                                    <p:set>
                                      <p:cBhvr>
                                        <p:cTn id="187" dur="500" fill="hold"/>
                                        <p:tgtEl>
                                          <p:spTgt spid="503834"/>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503845"/>
                                        </p:tgtEl>
                                        <p:attrNameLst>
                                          <p:attrName>fillcolor</p:attrName>
                                        </p:attrNameLst>
                                      </p:cBhvr>
                                      <p:to>
                                        <a:srgbClr val="CC0000"/>
                                      </p:to>
                                    </p:animClr>
                                    <p:set>
                                      <p:cBhvr>
                                        <p:cTn id="190" dur="500" fill="hold"/>
                                        <p:tgtEl>
                                          <p:spTgt spid="503845"/>
                                        </p:tgtEl>
                                        <p:attrNameLst>
                                          <p:attrName>fill.type</p:attrName>
                                        </p:attrNameLst>
                                      </p:cBhvr>
                                      <p:to>
                                        <p:strVal val="solid"/>
                                      </p:to>
                                    </p:set>
                                    <p:set>
                                      <p:cBhvr>
                                        <p:cTn id="191" dur="500" fill="hold"/>
                                        <p:tgtEl>
                                          <p:spTgt spid="503845"/>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500" fill="hold"/>
                                        <p:tgtEl>
                                          <p:spTgt spid="7"/>
                                        </p:tgtEl>
                                        <p:attrNameLst>
                                          <p:attrName>fillcolor</p:attrName>
                                        </p:attrNameLst>
                                      </p:cBhvr>
                                      <p:to>
                                        <a:srgbClr val="CC0000"/>
                                      </p:to>
                                    </p:animClr>
                                    <p:set>
                                      <p:cBhvr>
                                        <p:cTn id="194" dur="500" fill="hold"/>
                                        <p:tgtEl>
                                          <p:spTgt spid="7"/>
                                        </p:tgtEl>
                                        <p:attrNameLst>
                                          <p:attrName>fill.type</p:attrName>
                                        </p:attrNameLst>
                                      </p:cBhvr>
                                      <p:to>
                                        <p:strVal val="solid"/>
                                      </p:to>
                                    </p:set>
                                    <p:set>
                                      <p:cBhvr>
                                        <p:cTn id="195" dur="500" fill="hold"/>
                                        <p:tgtEl>
                                          <p:spTgt spid="7"/>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500" fill="hold"/>
                                        <p:tgtEl>
                                          <p:spTgt spid="503837"/>
                                        </p:tgtEl>
                                        <p:attrNameLst>
                                          <p:attrName>fillcolor</p:attrName>
                                        </p:attrNameLst>
                                      </p:cBhvr>
                                      <p:to>
                                        <a:srgbClr val="CC0000"/>
                                      </p:to>
                                    </p:animClr>
                                    <p:set>
                                      <p:cBhvr>
                                        <p:cTn id="198" dur="500" fill="hold"/>
                                        <p:tgtEl>
                                          <p:spTgt spid="503837"/>
                                        </p:tgtEl>
                                        <p:attrNameLst>
                                          <p:attrName>fill.type</p:attrName>
                                        </p:attrNameLst>
                                      </p:cBhvr>
                                      <p:to>
                                        <p:strVal val="solid"/>
                                      </p:to>
                                    </p:set>
                                    <p:set>
                                      <p:cBhvr>
                                        <p:cTn id="199" dur="500" fill="hold"/>
                                        <p:tgtEl>
                                          <p:spTgt spid="503837"/>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500" fill="hold"/>
                                        <p:tgtEl>
                                          <p:spTgt spid="5"/>
                                        </p:tgtEl>
                                        <p:attrNameLst>
                                          <p:attrName>fillcolor</p:attrName>
                                        </p:attrNameLst>
                                      </p:cBhvr>
                                      <p:to>
                                        <a:srgbClr val="CC0000"/>
                                      </p:to>
                                    </p:animClr>
                                    <p:set>
                                      <p:cBhvr>
                                        <p:cTn id="202" dur="500" fill="hold"/>
                                        <p:tgtEl>
                                          <p:spTgt spid="5"/>
                                        </p:tgtEl>
                                        <p:attrNameLst>
                                          <p:attrName>fill.type</p:attrName>
                                        </p:attrNameLst>
                                      </p:cBhvr>
                                      <p:to>
                                        <p:strVal val="solid"/>
                                      </p:to>
                                    </p:set>
                                    <p:set>
                                      <p:cBhvr>
                                        <p:cTn id="203" dur="500" fill="hold"/>
                                        <p:tgtEl>
                                          <p:spTgt spid="5"/>
                                        </p:tgtEl>
                                        <p:attrNameLst>
                                          <p:attrName>fill.on</p:attrName>
                                        </p:attrNameLst>
                                      </p:cBhvr>
                                      <p:to>
                                        <p:strVal val="tru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nodeType="clickEffect">
                                  <p:stCondLst>
                                    <p:cond delay="0"/>
                                  </p:stCondLst>
                                  <p:childTnLst>
                                    <p:set>
                                      <p:cBhvr>
                                        <p:cTn id="207" dur="1" fill="hold">
                                          <p:stCondLst>
                                            <p:cond delay="0"/>
                                          </p:stCondLst>
                                        </p:cTn>
                                        <p:tgtEl>
                                          <p:spTgt spid="503890">
                                            <p:txEl>
                                              <p:pRg st="0" end="0"/>
                                            </p:txEl>
                                          </p:spTgt>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503890">
                                            <p:txEl>
                                              <p:pRg st="1" end="1"/>
                                            </p:txEl>
                                          </p:spTgt>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5038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animBg="1"/>
      <p:bldP spid="503815" grpId="1" animBg="1"/>
      <p:bldP spid="503815" grpId="2" animBg="1"/>
      <p:bldP spid="503816" grpId="0" animBg="1"/>
      <p:bldP spid="503816" grpId="1" animBg="1"/>
      <p:bldP spid="503816" grpId="2" animBg="1"/>
      <p:bldP spid="503817" grpId="0" animBg="1"/>
      <p:bldP spid="503817" grpId="1" animBg="1"/>
      <p:bldP spid="503817" grpId="2" animBg="1"/>
      <p:bldP spid="2" grpId="0"/>
      <p:bldP spid="2" grpId="1"/>
      <p:bldP spid="3" grpId="0"/>
      <p:bldP spid="3" grpId="1"/>
      <p:bldP spid="4" grpId="0"/>
      <p:bldP spid="4" grpId="1"/>
      <p:bldP spid="503824" grpId="0" animBg="1"/>
      <p:bldP spid="503824" grpId="1" animBg="1"/>
      <p:bldP spid="503824" grpId="2" animBg="1"/>
      <p:bldP spid="503825" grpId="0" animBg="1"/>
      <p:bldP spid="503825" grpId="1" animBg="1"/>
      <p:bldP spid="503826" grpId="0" animBg="1"/>
      <p:bldP spid="503826" grpId="1" animBg="1"/>
      <p:bldP spid="503827" grpId="0" animBg="1"/>
      <p:bldP spid="503827" grpId="1" animBg="1"/>
      <p:bldP spid="503828" grpId="0" animBg="1"/>
      <p:bldP spid="503828" grpId="1" animBg="1"/>
      <p:bldP spid="503829" grpId="0" animBg="1"/>
      <p:bldP spid="503829" grpId="1" animBg="1"/>
      <p:bldP spid="503830" grpId="0" animBg="1"/>
      <p:bldP spid="503830" grpId="1" animBg="1"/>
      <p:bldP spid="503831" grpId="0" animBg="1"/>
      <p:bldP spid="503888" grpId="0"/>
      <p:bldP spid="503888" grpId="1"/>
      <p:bldP spid="503889" grpId="0" animBg="1"/>
      <p:bldP spid="503889" grpId="1" animBg="1"/>
      <p:bldP spid="503889"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Slide Number Placeholder 6"/>
          <p:cNvSpPr>
            <a:spLocks noGrp="1"/>
          </p:cNvSpPr>
          <p:nvPr>
            <p:ph type="sldNum" sz="quarter" idx="10"/>
          </p:nvPr>
        </p:nvSpPr>
        <p:spPr>
          <a:noFill/>
        </p:spPr>
        <p:txBody>
          <a:bodyPr/>
          <a:lstStyle/>
          <a:p>
            <a:fld id="{A8419098-1343-401B-874C-C56B313E19A4}" type="slidenum">
              <a:rPr lang="ko-KR" altLang="en-US" smtClean="0">
                <a:ea typeface="굴림"/>
                <a:cs typeface="굴림"/>
              </a:rPr>
              <a:pPr/>
              <a:t>35</a:t>
            </a:fld>
            <a:endParaRPr lang="en-US" altLang="ko-KR" smtClean="0">
              <a:ea typeface="굴림"/>
              <a:cs typeface="굴림"/>
            </a:endParaRPr>
          </a:p>
        </p:txBody>
      </p:sp>
      <p:sp>
        <p:nvSpPr>
          <p:cNvPr id="506882" name="Freeform 2"/>
          <p:cNvSpPr>
            <a:spLocks/>
          </p:cNvSpPr>
          <p:nvPr/>
        </p:nvSpPr>
        <p:spPr bwMode="auto">
          <a:xfrm>
            <a:off x="6299200" y="2854325"/>
            <a:ext cx="1114425" cy="1036638"/>
          </a:xfrm>
          <a:custGeom>
            <a:avLst/>
            <a:gdLst>
              <a:gd name="T0" fmla="*/ 0 w 702"/>
              <a:gd name="T1" fmla="*/ 653 h 653"/>
              <a:gd name="T2" fmla="*/ 0 w 702"/>
              <a:gd name="T3" fmla="*/ 24 h 653"/>
              <a:gd name="T4" fmla="*/ 484 w 702"/>
              <a:gd name="T5" fmla="*/ 0 h 653"/>
              <a:gd name="T6" fmla="*/ 702 w 702"/>
              <a:gd name="T7" fmla="*/ 266 h 653"/>
              <a:gd name="T8" fmla="*/ 629 w 702"/>
              <a:gd name="T9" fmla="*/ 363 h 653"/>
              <a:gd name="T10" fmla="*/ 0 60000 65536"/>
              <a:gd name="T11" fmla="*/ 0 60000 65536"/>
              <a:gd name="T12" fmla="*/ 0 60000 65536"/>
              <a:gd name="T13" fmla="*/ 0 60000 65536"/>
              <a:gd name="T14" fmla="*/ 0 60000 65536"/>
              <a:gd name="T15" fmla="*/ 0 w 702"/>
              <a:gd name="T16" fmla="*/ 0 h 653"/>
              <a:gd name="T17" fmla="*/ 702 w 702"/>
              <a:gd name="T18" fmla="*/ 653 h 653"/>
            </a:gdLst>
            <a:ahLst/>
            <a:cxnLst>
              <a:cxn ang="T10">
                <a:pos x="T0" y="T1"/>
              </a:cxn>
              <a:cxn ang="T11">
                <a:pos x="T2" y="T3"/>
              </a:cxn>
              <a:cxn ang="T12">
                <a:pos x="T4" y="T5"/>
              </a:cxn>
              <a:cxn ang="T13">
                <a:pos x="T6" y="T7"/>
              </a:cxn>
              <a:cxn ang="T14">
                <a:pos x="T8" y="T9"/>
              </a:cxn>
            </a:cxnLst>
            <a:rect l="T15" t="T16" r="T17" b="T18"/>
            <a:pathLst>
              <a:path w="702" h="653">
                <a:moveTo>
                  <a:pt x="0" y="653"/>
                </a:moveTo>
                <a:lnTo>
                  <a:pt x="0" y="24"/>
                </a:lnTo>
                <a:lnTo>
                  <a:pt x="484" y="0"/>
                </a:lnTo>
                <a:lnTo>
                  <a:pt x="702" y="266"/>
                </a:lnTo>
                <a:lnTo>
                  <a:pt x="629" y="363"/>
                </a:lnTo>
              </a:path>
            </a:pathLst>
          </a:custGeom>
          <a:solidFill>
            <a:srgbClr val="FFFF00">
              <a:alpha val="50195"/>
            </a:srgbClr>
          </a:solidFill>
          <a:ln w="38100" cap="flat" cmpd="sng">
            <a:noFill/>
            <a:prstDash val="solid"/>
            <a:round/>
            <a:headEnd type="none" w="med" len="med"/>
            <a:tailEnd type="none" w="med" len="med"/>
          </a:ln>
        </p:spPr>
        <p:txBody>
          <a:bodyPr wrap="none" anchor="ctr"/>
          <a:lstStyle/>
          <a:p>
            <a:endParaRPr lang="en-US"/>
          </a:p>
        </p:txBody>
      </p:sp>
      <p:sp>
        <p:nvSpPr>
          <p:cNvPr id="506883" name="Freeform 3"/>
          <p:cNvSpPr>
            <a:spLocks/>
          </p:cNvSpPr>
          <p:nvPr/>
        </p:nvSpPr>
        <p:spPr bwMode="auto">
          <a:xfrm>
            <a:off x="6299200" y="3468688"/>
            <a:ext cx="1306513" cy="1036637"/>
          </a:xfrm>
          <a:custGeom>
            <a:avLst/>
            <a:gdLst>
              <a:gd name="T0" fmla="*/ 0 w 823"/>
              <a:gd name="T1" fmla="*/ 653 h 653"/>
              <a:gd name="T2" fmla="*/ 0 w 823"/>
              <a:gd name="T3" fmla="*/ 266 h 653"/>
              <a:gd name="T4" fmla="*/ 629 w 823"/>
              <a:gd name="T5" fmla="*/ 0 h 653"/>
              <a:gd name="T6" fmla="*/ 823 w 823"/>
              <a:gd name="T7" fmla="*/ 218 h 653"/>
              <a:gd name="T8" fmla="*/ 823 w 823"/>
              <a:gd name="T9" fmla="*/ 653 h 653"/>
              <a:gd name="T10" fmla="*/ 0 60000 65536"/>
              <a:gd name="T11" fmla="*/ 0 60000 65536"/>
              <a:gd name="T12" fmla="*/ 0 60000 65536"/>
              <a:gd name="T13" fmla="*/ 0 60000 65536"/>
              <a:gd name="T14" fmla="*/ 0 60000 65536"/>
              <a:gd name="T15" fmla="*/ 0 w 823"/>
              <a:gd name="T16" fmla="*/ 0 h 653"/>
              <a:gd name="T17" fmla="*/ 823 w 823"/>
              <a:gd name="T18" fmla="*/ 653 h 653"/>
            </a:gdLst>
            <a:ahLst/>
            <a:cxnLst>
              <a:cxn ang="T10">
                <a:pos x="T0" y="T1"/>
              </a:cxn>
              <a:cxn ang="T11">
                <a:pos x="T2" y="T3"/>
              </a:cxn>
              <a:cxn ang="T12">
                <a:pos x="T4" y="T5"/>
              </a:cxn>
              <a:cxn ang="T13">
                <a:pos x="T6" y="T7"/>
              </a:cxn>
              <a:cxn ang="T14">
                <a:pos x="T8" y="T9"/>
              </a:cxn>
            </a:cxnLst>
            <a:rect l="T15" t="T16" r="T17" b="T18"/>
            <a:pathLst>
              <a:path w="823" h="653">
                <a:moveTo>
                  <a:pt x="0" y="653"/>
                </a:moveTo>
                <a:lnTo>
                  <a:pt x="0" y="266"/>
                </a:lnTo>
                <a:lnTo>
                  <a:pt x="629" y="0"/>
                </a:lnTo>
                <a:lnTo>
                  <a:pt x="823" y="218"/>
                </a:lnTo>
                <a:lnTo>
                  <a:pt x="823" y="653"/>
                </a:lnTo>
              </a:path>
            </a:pathLst>
          </a:custGeom>
          <a:solidFill>
            <a:srgbClr val="A50021">
              <a:alpha val="50195"/>
            </a:srgbClr>
          </a:solidFill>
          <a:ln w="38100" cap="flat" cmpd="sng">
            <a:noFill/>
            <a:prstDash val="solid"/>
            <a:round/>
            <a:headEnd type="none" w="med" len="med"/>
            <a:tailEnd type="none" w="med" len="med"/>
          </a:ln>
        </p:spPr>
        <p:txBody>
          <a:bodyPr wrap="none" anchor="ctr"/>
          <a:lstStyle/>
          <a:p>
            <a:endParaRPr lang="en-US"/>
          </a:p>
        </p:txBody>
      </p:sp>
      <p:sp>
        <p:nvSpPr>
          <p:cNvPr id="506884" name="Rectangle 4"/>
          <p:cNvSpPr>
            <a:spLocks noGrp="1" noChangeArrowheads="1"/>
          </p:cNvSpPr>
          <p:nvPr>
            <p:ph type="title"/>
          </p:nvPr>
        </p:nvSpPr>
        <p:spPr>
          <a:xfrm>
            <a:off x="152400" y="76200"/>
            <a:ext cx="8834437"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FFCC00"/>
                </a:solidFill>
                <a:cs typeface="+mj-cs"/>
              </a:rPr>
              <a:t>Certain</a:t>
            </a:r>
            <a:r>
              <a:rPr lang="en-US" sz="2400" dirty="0">
                <a:solidFill>
                  <a:schemeClr val="hlink"/>
                </a:solidFill>
                <a:cs typeface="+mj-cs"/>
              </a:rPr>
              <a:t> Data: Answer Representation</a:t>
            </a:r>
            <a:endParaRPr lang="en-US" altLang="zh-TW" sz="2400" dirty="0">
              <a:solidFill>
                <a:schemeClr val="hlink"/>
              </a:solidFill>
              <a:cs typeface="+mj-cs"/>
            </a:endParaRPr>
          </a:p>
        </p:txBody>
      </p:sp>
      <p:sp>
        <p:nvSpPr>
          <p:cNvPr id="505861" name="Rectangle 5"/>
          <p:cNvSpPr>
            <a:spLocks noGrp="1" noChangeArrowheads="1"/>
          </p:cNvSpPr>
          <p:nvPr>
            <p:ph type="body" sz="half" idx="1"/>
          </p:nvPr>
        </p:nvSpPr>
        <p:spPr>
          <a:xfrm>
            <a:off x="77788" y="1149350"/>
            <a:ext cx="4941887" cy="5351463"/>
          </a:xfrm>
        </p:spPr>
        <p:txBody>
          <a:bodyPr/>
          <a:lstStyle/>
          <a:p>
            <a:pPr eaLnBrk="1" hangingPunct="1"/>
            <a:r>
              <a:rPr lang="en-US" altLang="zh-TW" b="0" smtClean="0"/>
              <a:t>Regardless of the underlying method to compute candidate answers, we have three alternatives:</a:t>
            </a:r>
          </a:p>
          <a:p>
            <a:pPr eaLnBrk="1" hangingPunct="1"/>
            <a:endParaRPr lang="en-US" altLang="zh-TW" sz="1200" b="0" smtClean="0"/>
          </a:p>
          <a:p>
            <a:pPr lvl="1" eaLnBrk="1" hangingPunct="1"/>
            <a:r>
              <a:rPr lang="en-US" altLang="zh-TW" sz="2200" smtClean="0"/>
              <a:t>Return the list of the candidate answers to the user</a:t>
            </a:r>
          </a:p>
          <a:p>
            <a:pPr lvl="1" eaLnBrk="1" hangingPunct="1"/>
            <a:endParaRPr lang="en-US" altLang="zh-TW" sz="1200" smtClean="0"/>
          </a:p>
          <a:p>
            <a:pPr lvl="1" eaLnBrk="1" hangingPunct="1"/>
            <a:r>
              <a:rPr lang="en-US" altLang="zh-TW" sz="2200" smtClean="0"/>
              <a:t>Employ a Voronoi diagram for all the objects in the candidate answer list to determine the probability that each object is an answer.</a:t>
            </a:r>
          </a:p>
          <a:p>
            <a:pPr lvl="1" eaLnBrk="1" hangingPunct="1"/>
            <a:endParaRPr lang="en-US" altLang="zh-TW" sz="1200" smtClean="0"/>
          </a:p>
          <a:p>
            <a:pPr lvl="1" eaLnBrk="1" hangingPunct="1"/>
            <a:r>
              <a:rPr lang="en-US" altLang="zh-TW" sz="2200" smtClean="0"/>
              <a:t>Voronoi diagrams can provide the answer in terms of areas</a:t>
            </a:r>
          </a:p>
        </p:txBody>
      </p:sp>
      <p:sp>
        <p:nvSpPr>
          <p:cNvPr id="505862" name="AutoShape 6"/>
          <p:cNvSpPr>
            <a:spLocks noChangeAspect="1" noChangeArrowheads="1" noTextEdit="1"/>
          </p:cNvSpPr>
          <p:nvPr/>
        </p:nvSpPr>
        <p:spPr bwMode="auto">
          <a:xfrm>
            <a:off x="4667250" y="1241425"/>
            <a:ext cx="4935538" cy="4935538"/>
          </a:xfrm>
          <a:prstGeom prst="rect">
            <a:avLst/>
          </a:prstGeom>
          <a:noFill/>
          <a:ln w="9525">
            <a:noFill/>
            <a:miter lim="800000"/>
            <a:headEnd/>
            <a:tailEnd/>
          </a:ln>
        </p:spPr>
        <p:txBody>
          <a:bodyPr/>
          <a:lstStyle/>
          <a:p>
            <a:endParaRPr lang="en-US"/>
          </a:p>
        </p:txBody>
      </p:sp>
      <p:sp>
        <p:nvSpPr>
          <p:cNvPr id="505863" name="Rectangle 7"/>
          <p:cNvSpPr>
            <a:spLocks noChangeArrowheads="1"/>
          </p:cNvSpPr>
          <p:nvPr/>
        </p:nvSpPr>
        <p:spPr bwMode="auto">
          <a:xfrm>
            <a:off x="6291263" y="2905125"/>
            <a:ext cx="1573212" cy="1609725"/>
          </a:xfrm>
          <a:prstGeom prst="rect">
            <a:avLst/>
          </a:prstGeom>
          <a:solidFill>
            <a:srgbClr val="FFCC99">
              <a:alpha val="50195"/>
            </a:srgbClr>
          </a:solidFill>
          <a:ln w="60325">
            <a:solidFill>
              <a:srgbClr val="A50021"/>
            </a:solidFill>
            <a:miter lim="800000"/>
            <a:headEnd/>
            <a:tailEnd/>
          </a:ln>
        </p:spPr>
        <p:txBody>
          <a:bodyPr/>
          <a:lstStyle/>
          <a:p>
            <a:pPr algn="ctr"/>
            <a:endParaRPr lang="en-US"/>
          </a:p>
        </p:txBody>
      </p:sp>
      <p:sp>
        <p:nvSpPr>
          <p:cNvPr id="505864" name="Oval 8"/>
          <p:cNvSpPr>
            <a:spLocks noChangeArrowheads="1"/>
          </p:cNvSpPr>
          <p:nvPr/>
        </p:nvSpPr>
        <p:spPr bwMode="auto">
          <a:xfrm>
            <a:off x="4878388" y="1462088"/>
            <a:ext cx="234950" cy="242887"/>
          </a:xfrm>
          <a:prstGeom prst="ellipse">
            <a:avLst/>
          </a:prstGeom>
          <a:solidFill>
            <a:srgbClr val="FFCC00"/>
          </a:solidFill>
          <a:ln w="0">
            <a:solidFill>
              <a:srgbClr val="000000"/>
            </a:solidFill>
            <a:round/>
            <a:headEnd/>
            <a:tailEnd/>
          </a:ln>
        </p:spPr>
        <p:txBody>
          <a:bodyPr/>
          <a:lstStyle/>
          <a:p>
            <a:pPr algn="ctr"/>
            <a:endParaRPr lang="en-US"/>
          </a:p>
        </p:txBody>
      </p:sp>
      <p:sp>
        <p:nvSpPr>
          <p:cNvPr id="505865" name="Oval 9"/>
          <p:cNvSpPr>
            <a:spLocks noChangeArrowheads="1"/>
          </p:cNvSpPr>
          <p:nvPr/>
        </p:nvSpPr>
        <p:spPr bwMode="auto">
          <a:xfrm>
            <a:off x="5899150" y="2219325"/>
            <a:ext cx="234950" cy="242888"/>
          </a:xfrm>
          <a:prstGeom prst="ellipse">
            <a:avLst/>
          </a:prstGeom>
          <a:solidFill>
            <a:srgbClr val="A50021"/>
          </a:solidFill>
          <a:ln w="0">
            <a:solidFill>
              <a:schemeClr val="tx1"/>
            </a:solidFill>
            <a:round/>
            <a:headEnd/>
            <a:tailEnd/>
          </a:ln>
        </p:spPr>
        <p:txBody>
          <a:bodyPr/>
          <a:lstStyle/>
          <a:p>
            <a:pPr algn="ctr"/>
            <a:endParaRPr lang="en-US"/>
          </a:p>
        </p:txBody>
      </p:sp>
      <p:sp>
        <p:nvSpPr>
          <p:cNvPr id="505866" name="Oval 10"/>
          <p:cNvSpPr>
            <a:spLocks noChangeArrowheads="1"/>
          </p:cNvSpPr>
          <p:nvPr/>
        </p:nvSpPr>
        <p:spPr bwMode="auto">
          <a:xfrm>
            <a:off x="6908800" y="4017963"/>
            <a:ext cx="236538" cy="241300"/>
          </a:xfrm>
          <a:prstGeom prst="ellipse">
            <a:avLst/>
          </a:prstGeom>
          <a:solidFill>
            <a:srgbClr val="A50021"/>
          </a:solidFill>
          <a:ln w="0">
            <a:solidFill>
              <a:srgbClr val="000000"/>
            </a:solidFill>
            <a:round/>
            <a:headEnd/>
            <a:tailEnd/>
          </a:ln>
        </p:spPr>
        <p:txBody>
          <a:bodyPr/>
          <a:lstStyle/>
          <a:p>
            <a:pPr algn="ctr"/>
            <a:endParaRPr lang="en-US"/>
          </a:p>
        </p:txBody>
      </p:sp>
      <p:sp>
        <p:nvSpPr>
          <p:cNvPr id="505867" name="Oval 11"/>
          <p:cNvSpPr>
            <a:spLocks noChangeArrowheads="1"/>
          </p:cNvSpPr>
          <p:nvPr/>
        </p:nvSpPr>
        <p:spPr bwMode="auto">
          <a:xfrm>
            <a:off x="4721225" y="2268538"/>
            <a:ext cx="234950" cy="239712"/>
          </a:xfrm>
          <a:prstGeom prst="ellipse">
            <a:avLst/>
          </a:prstGeom>
          <a:solidFill>
            <a:srgbClr val="FFCC00"/>
          </a:solidFill>
          <a:ln w="0">
            <a:solidFill>
              <a:srgbClr val="000000"/>
            </a:solidFill>
            <a:round/>
            <a:headEnd/>
            <a:tailEnd/>
          </a:ln>
        </p:spPr>
        <p:txBody>
          <a:bodyPr/>
          <a:lstStyle/>
          <a:p>
            <a:pPr algn="ctr"/>
            <a:endParaRPr lang="en-US"/>
          </a:p>
        </p:txBody>
      </p:sp>
      <p:sp>
        <p:nvSpPr>
          <p:cNvPr id="505868" name="Oval 12"/>
          <p:cNvSpPr>
            <a:spLocks noChangeArrowheads="1"/>
          </p:cNvSpPr>
          <p:nvPr/>
        </p:nvSpPr>
        <p:spPr bwMode="auto">
          <a:xfrm>
            <a:off x="6686550" y="1382713"/>
            <a:ext cx="234950"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5869" name="Oval 13"/>
          <p:cNvSpPr>
            <a:spLocks noChangeArrowheads="1"/>
          </p:cNvSpPr>
          <p:nvPr/>
        </p:nvSpPr>
        <p:spPr bwMode="auto">
          <a:xfrm>
            <a:off x="7116763" y="2389188"/>
            <a:ext cx="236537" cy="241300"/>
          </a:xfrm>
          <a:prstGeom prst="ellipse">
            <a:avLst/>
          </a:prstGeom>
          <a:solidFill>
            <a:srgbClr val="A50021"/>
          </a:solidFill>
          <a:ln w="0">
            <a:solidFill>
              <a:schemeClr val="tx1"/>
            </a:solidFill>
            <a:round/>
            <a:headEnd/>
            <a:tailEnd/>
          </a:ln>
        </p:spPr>
        <p:txBody>
          <a:bodyPr/>
          <a:lstStyle/>
          <a:p>
            <a:pPr algn="ctr"/>
            <a:endParaRPr lang="en-US"/>
          </a:p>
        </p:txBody>
      </p:sp>
      <p:sp>
        <p:nvSpPr>
          <p:cNvPr id="505870" name="Oval 14"/>
          <p:cNvSpPr>
            <a:spLocks noChangeArrowheads="1"/>
          </p:cNvSpPr>
          <p:nvPr/>
        </p:nvSpPr>
        <p:spPr bwMode="auto">
          <a:xfrm>
            <a:off x="8099425" y="1382713"/>
            <a:ext cx="236538"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5871" name="Oval 15"/>
          <p:cNvSpPr>
            <a:spLocks noChangeArrowheads="1"/>
          </p:cNvSpPr>
          <p:nvPr/>
        </p:nvSpPr>
        <p:spPr bwMode="auto">
          <a:xfrm>
            <a:off x="8728075" y="2268538"/>
            <a:ext cx="236538" cy="239712"/>
          </a:xfrm>
          <a:prstGeom prst="ellipse">
            <a:avLst/>
          </a:prstGeom>
          <a:solidFill>
            <a:srgbClr val="FFCC00"/>
          </a:solidFill>
          <a:ln w="0">
            <a:solidFill>
              <a:srgbClr val="000000"/>
            </a:solidFill>
            <a:round/>
            <a:headEnd/>
            <a:tailEnd/>
          </a:ln>
        </p:spPr>
        <p:txBody>
          <a:bodyPr/>
          <a:lstStyle/>
          <a:p>
            <a:pPr algn="ctr"/>
            <a:endParaRPr lang="en-US"/>
          </a:p>
        </p:txBody>
      </p:sp>
      <p:sp>
        <p:nvSpPr>
          <p:cNvPr id="505872" name="Oval 16"/>
          <p:cNvSpPr>
            <a:spLocks noChangeArrowheads="1"/>
          </p:cNvSpPr>
          <p:nvPr/>
        </p:nvSpPr>
        <p:spPr bwMode="auto">
          <a:xfrm>
            <a:off x="8767763" y="3227388"/>
            <a:ext cx="236537" cy="241300"/>
          </a:xfrm>
          <a:prstGeom prst="ellipse">
            <a:avLst/>
          </a:prstGeom>
          <a:solidFill>
            <a:srgbClr val="FFCC00"/>
          </a:solidFill>
          <a:ln w="6350" cap="rnd">
            <a:solidFill>
              <a:srgbClr val="000000"/>
            </a:solidFill>
            <a:round/>
            <a:headEnd/>
            <a:tailEnd/>
          </a:ln>
        </p:spPr>
        <p:txBody>
          <a:bodyPr/>
          <a:lstStyle/>
          <a:p>
            <a:pPr algn="ctr"/>
            <a:endParaRPr lang="en-US"/>
          </a:p>
        </p:txBody>
      </p:sp>
      <p:sp>
        <p:nvSpPr>
          <p:cNvPr id="505873" name="Oval 17"/>
          <p:cNvSpPr>
            <a:spLocks noChangeArrowheads="1"/>
          </p:cNvSpPr>
          <p:nvPr/>
        </p:nvSpPr>
        <p:spPr bwMode="auto">
          <a:xfrm>
            <a:off x="7907338" y="3160713"/>
            <a:ext cx="236537" cy="241300"/>
          </a:xfrm>
          <a:prstGeom prst="ellipse">
            <a:avLst/>
          </a:prstGeom>
          <a:solidFill>
            <a:srgbClr val="A50021"/>
          </a:solidFill>
          <a:ln w="0">
            <a:solidFill>
              <a:schemeClr val="tx1"/>
            </a:solidFill>
            <a:round/>
            <a:headEnd/>
            <a:tailEnd/>
          </a:ln>
        </p:spPr>
        <p:txBody>
          <a:bodyPr/>
          <a:lstStyle/>
          <a:p>
            <a:pPr algn="ctr"/>
            <a:endParaRPr lang="en-US"/>
          </a:p>
        </p:txBody>
      </p:sp>
      <p:sp>
        <p:nvSpPr>
          <p:cNvPr id="505874" name="Oval 18"/>
          <p:cNvSpPr>
            <a:spLocks noChangeArrowheads="1"/>
          </p:cNvSpPr>
          <p:nvPr/>
        </p:nvSpPr>
        <p:spPr bwMode="auto">
          <a:xfrm>
            <a:off x="6564313" y="3073400"/>
            <a:ext cx="234950" cy="241300"/>
          </a:xfrm>
          <a:prstGeom prst="ellipse">
            <a:avLst/>
          </a:prstGeom>
          <a:solidFill>
            <a:srgbClr val="A50021"/>
          </a:solidFill>
          <a:ln w="0">
            <a:solidFill>
              <a:srgbClr val="000000"/>
            </a:solidFill>
            <a:round/>
            <a:headEnd/>
            <a:tailEnd/>
          </a:ln>
        </p:spPr>
        <p:txBody>
          <a:bodyPr/>
          <a:lstStyle/>
          <a:p>
            <a:pPr algn="ctr"/>
            <a:endParaRPr lang="en-US"/>
          </a:p>
        </p:txBody>
      </p:sp>
      <p:sp>
        <p:nvSpPr>
          <p:cNvPr id="505875" name="Oval 19"/>
          <p:cNvSpPr>
            <a:spLocks noChangeArrowheads="1"/>
          </p:cNvSpPr>
          <p:nvPr/>
        </p:nvSpPr>
        <p:spPr bwMode="auto">
          <a:xfrm>
            <a:off x="8069263" y="4000500"/>
            <a:ext cx="234950" cy="241300"/>
          </a:xfrm>
          <a:prstGeom prst="ellipse">
            <a:avLst/>
          </a:prstGeom>
          <a:solidFill>
            <a:srgbClr val="A50021"/>
          </a:solidFill>
          <a:ln w="0">
            <a:solidFill>
              <a:schemeClr val="tx1"/>
            </a:solidFill>
            <a:round/>
            <a:headEnd/>
            <a:tailEnd/>
          </a:ln>
        </p:spPr>
        <p:txBody>
          <a:bodyPr/>
          <a:lstStyle/>
          <a:p>
            <a:pPr algn="ctr"/>
            <a:endParaRPr lang="en-US"/>
          </a:p>
        </p:txBody>
      </p:sp>
      <p:sp>
        <p:nvSpPr>
          <p:cNvPr id="505876" name="Oval 20"/>
          <p:cNvSpPr>
            <a:spLocks noChangeArrowheads="1"/>
          </p:cNvSpPr>
          <p:nvPr/>
        </p:nvSpPr>
        <p:spPr bwMode="auto">
          <a:xfrm>
            <a:off x="6858000" y="5076825"/>
            <a:ext cx="236538" cy="241300"/>
          </a:xfrm>
          <a:prstGeom prst="ellipse">
            <a:avLst/>
          </a:prstGeom>
          <a:solidFill>
            <a:srgbClr val="A50021"/>
          </a:solidFill>
          <a:ln w="0">
            <a:solidFill>
              <a:schemeClr val="tx1"/>
            </a:solidFill>
            <a:round/>
            <a:headEnd/>
            <a:tailEnd/>
          </a:ln>
        </p:spPr>
        <p:txBody>
          <a:bodyPr/>
          <a:lstStyle/>
          <a:p>
            <a:pPr algn="ctr"/>
            <a:endParaRPr lang="en-US"/>
          </a:p>
        </p:txBody>
      </p:sp>
      <p:sp>
        <p:nvSpPr>
          <p:cNvPr id="505877" name="Oval 21"/>
          <p:cNvSpPr>
            <a:spLocks noChangeArrowheads="1"/>
          </p:cNvSpPr>
          <p:nvPr/>
        </p:nvSpPr>
        <p:spPr bwMode="auto">
          <a:xfrm>
            <a:off x="5067300" y="3186113"/>
            <a:ext cx="234950" cy="241300"/>
          </a:xfrm>
          <a:prstGeom prst="ellipse">
            <a:avLst/>
          </a:prstGeom>
          <a:solidFill>
            <a:srgbClr val="FFCC00"/>
          </a:solidFill>
          <a:ln w="6350" cap="rnd">
            <a:solidFill>
              <a:srgbClr val="000000"/>
            </a:solidFill>
            <a:round/>
            <a:headEnd/>
            <a:tailEnd/>
          </a:ln>
        </p:spPr>
        <p:txBody>
          <a:bodyPr/>
          <a:lstStyle/>
          <a:p>
            <a:pPr algn="ctr"/>
            <a:endParaRPr lang="en-US"/>
          </a:p>
        </p:txBody>
      </p:sp>
      <p:sp>
        <p:nvSpPr>
          <p:cNvPr id="505878" name="Oval 22"/>
          <p:cNvSpPr>
            <a:spLocks noChangeArrowheads="1"/>
          </p:cNvSpPr>
          <p:nvPr/>
        </p:nvSpPr>
        <p:spPr bwMode="auto">
          <a:xfrm>
            <a:off x="5019675" y="4722813"/>
            <a:ext cx="234950"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5879" name="Oval 23"/>
          <p:cNvSpPr>
            <a:spLocks noChangeArrowheads="1"/>
          </p:cNvSpPr>
          <p:nvPr/>
        </p:nvSpPr>
        <p:spPr bwMode="auto">
          <a:xfrm>
            <a:off x="8413750" y="4845050"/>
            <a:ext cx="234950" cy="239713"/>
          </a:xfrm>
          <a:prstGeom prst="ellipse">
            <a:avLst/>
          </a:prstGeom>
          <a:solidFill>
            <a:srgbClr val="FFCC00"/>
          </a:solidFill>
          <a:ln w="0">
            <a:solidFill>
              <a:srgbClr val="000000"/>
            </a:solidFill>
            <a:round/>
            <a:headEnd/>
            <a:tailEnd/>
          </a:ln>
        </p:spPr>
        <p:txBody>
          <a:bodyPr/>
          <a:lstStyle/>
          <a:p>
            <a:pPr algn="ctr"/>
            <a:endParaRPr lang="en-US"/>
          </a:p>
        </p:txBody>
      </p:sp>
      <p:sp>
        <p:nvSpPr>
          <p:cNvPr id="505880" name="Oval 24"/>
          <p:cNvSpPr>
            <a:spLocks noChangeArrowheads="1"/>
          </p:cNvSpPr>
          <p:nvPr/>
        </p:nvSpPr>
        <p:spPr bwMode="auto">
          <a:xfrm>
            <a:off x="5507038" y="5414963"/>
            <a:ext cx="234950"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5881" name="Oval 25"/>
          <p:cNvSpPr>
            <a:spLocks noChangeArrowheads="1"/>
          </p:cNvSpPr>
          <p:nvPr/>
        </p:nvSpPr>
        <p:spPr bwMode="auto">
          <a:xfrm>
            <a:off x="6450013" y="5656263"/>
            <a:ext cx="236537" cy="242887"/>
          </a:xfrm>
          <a:prstGeom prst="ellipse">
            <a:avLst/>
          </a:prstGeom>
          <a:solidFill>
            <a:srgbClr val="FFCC00"/>
          </a:solidFill>
          <a:ln w="0">
            <a:solidFill>
              <a:srgbClr val="000000"/>
            </a:solidFill>
            <a:round/>
            <a:headEnd/>
            <a:tailEnd/>
          </a:ln>
        </p:spPr>
        <p:txBody>
          <a:bodyPr/>
          <a:lstStyle/>
          <a:p>
            <a:pPr algn="ctr"/>
            <a:endParaRPr lang="en-US"/>
          </a:p>
        </p:txBody>
      </p:sp>
      <p:sp>
        <p:nvSpPr>
          <p:cNvPr id="505882" name="Oval 26"/>
          <p:cNvSpPr>
            <a:spLocks noChangeArrowheads="1"/>
          </p:cNvSpPr>
          <p:nvPr/>
        </p:nvSpPr>
        <p:spPr bwMode="auto">
          <a:xfrm>
            <a:off x="5145088" y="4046538"/>
            <a:ext cx="236537" cy="241300"/>
          </a:xfrm>
          <a:prstGeom prst="ellipse">
            <a:avLst/>
          </a:prstGeom>
          <a:solidFill>
            <a:srgbClr val="FFCC00"/>
          </a:solidFill>
          <a:ln w="0">
            <a:solidFill>
              <a:srgbClr val="000000"/>
            </a:solidFill>
            <a:round/>
            <a:headEnd/>
            <a:tailEnd/>
          </a:ln>
        </p:spPr>
        <p:txBody>
          <a:bodyPr/>
          <a:lstStyle/>
          <a:p>
            <a:pPr algn="ctr"/>
            <a:endParaRPr lang="en-US"/>
          </a:p>
        </p:txBody>
      </p:sp>
      <p:sp>
        <p:nvSpPr>
          <p:cNvPr id="505883" name="Oval 27"/>
          <p:cNvSpPr>
            <a:spLocks noChangeArrowheads="1"/>
          </p:cNvSpPr>
          <p:nvPr/>
        </p:nvSpPr>
        <p:spPr bwMode="auto">
          <a:xfrm>
            <a:off x="8375650" y="5562600"/>
            <a:ext cx="234950" cy="239713"/>
          </a:xfrm>
          <a:prstGeom prst="ellipse">
            <a:avLst/>
          </a:prstGeom>
          <a:solidFill>
            <a:srgbClr val="FFCC00"/>
          </a:solidFill>
          <a:ln w="0">
            <a:solidFill>
              <a:srgbClr val="000000"/>
            </a:solidFill>
            <a:round/>
            <a:headEnd/>
            <a:tailEnd/>
          </a:ln>
        </p:spPr>
        <p:txBody>
          <a:bodyPr/>
          <a:lstStyle/>
          <a:p>
            <a:pPr algn="ctr"/>
            <a:endParaRPr lang="en-US"/>
          </a:p>
        </p:txBody>
      </p:sp>
      <p:sp>
        <p:nvSpPr>
          <p:cNvPr id="505884" name="Rectangle 28"/>
          <p:cNvSpPr>
            <a:spLocks noChangeArrowheads="1"/>
          </p:cNvSpPr>
          <p:nvPr/>
        </p:nvSpPr>
        <p:spPr bwMode="auto">
          <a:xfrm>
            <a:off x="6057900" y="4414838"/>
            <a:ext cx="152400" cy="411162"/>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5885" name="Rectangle 29"/>
          <p:cNvSpPr>
            <a:spLocks noChangeArrowheads="1"/>
          </p:cNvSpPr>
          <p:nvPr/>
        </p:nvSpPr>
        <p:spPr bwMode="auto">
          <a:xfrm>
            <a:off x="6184900" y="4564063"/>
            <a:ext cx="107950" cy="258762"/>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1</a:t>
            </a:r>
            <a:endParaRPr lang="en-US" sz="2400">
              <a:latin typeface="Times New Roman" pitchFamily="18" charset="0"/>
            </a:endParaRPr>
          </a:p>
        </p:txBody>
      </p:sp>
      <p:sp>
        <p:nvSpPr>
          <p:cNvPr id="505886" name="Rectangle 30"/>
          <p:cNvSpPr>
            <a:spLocks noChangeArrowheads="1"/>
          </p:cNvSpPr>
          <p:nvPr/>
        </p:nvSpPr>
        <p:spPr bwMode="auto">
          <a:xfrm>
            <a:off x="7970838" y="4414838"/>
            <a:ext cx="152400" cy="411162"/>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5887" name="Rectangle 31"/>
          <p:cNvSpPr>
            <a:spLocks noChangeArrowheads="1"/>
          </p:cNvSpPr>
          <p:nvPr/>
        </p:nvSpPr>
        <p:spPr bwMode="auto">
          <a:xfrm>
            <a:off x="8118475" y="4586288"/>
            <a:ext cx="107950" cy="258762"/>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2</a:t>
            </a:r>
            <a:endParaRPr lang="en-US" sz="2400">
              <a:latin typeface="Times New Roman" pitchFamily="18" charset="0"/>
            </a:endParaRPr>
          </a:p>
        </p:txBody>
      </p:sp>
      <p:sp>
        <p:nvSpPr>
          <p:cNvPr id="505888" name="Rectangle 32"/>
          <p:cNvSpPr>
            <a:spLocks noChangeArrowheads="1"/>
          </p:cNvSpPr>
          <p:nvPr/>
        </p:nvSpPr>
        <p:spPr bwMode="auto">
          <a:xfrm>
            <a:off x="6078538" y="2455863"/>
            <a:ext cx="152400" cy="411162"/>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5889" name="Rectangle 33"/>
          <p:cNvSpPr>
            <a:spLocks noChangeArrowheads="1"/>
          </p:cNvSpPr>
          <p:nvPr/>
        </p:nvSpPr>
        <p:spPr bwMode="auto">
          <a:xfrm>
            <a:off x="6205538" y="2605088"/>
            <a:ext cx="107950" cy="258762"/>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3</a:t>
            </a:r>
            <a:endParaRPr lang="en-US" sz="2400">
              <a:latin typeface="Times New Roman" pitchFamily="18" charset="0"/>
            </a:endParaRPr>
          </a:p>
        </p:txBody>
      </p:sp>
      <p:sp>
        <p:nvSpPr>
          <p:cNvPr id="505890" name="Rectangle 34"/>
          <p:cNvSpPr>
            <a:spLocks noChangeArrowheads="1"/>
          </p:cNvSpPr>
          <p:nvPr/>
        </p:nvSpPr>
        <p:spPr bwMode="auto">
          <a:xfrm>
            <a:off x="7991475" y="2455863"/>
            <a:ext cx="152400" cy="411162"/>
          </a:xfrm>
          <a:prstGeom prst="rect">
            <a:avLst/>
          </a:prstGeom>
          <a:noFill/>
          <a:ln w="9525">
            <a:noFill/>
            <a:miter lim="800000"/>
            <a:headEnd/>
            <a:tailEnd/>
          </a:ln>
        </p:spPr>
        <p:txBody>
          <a:bodyPr wrap="none" lIns="0" tIns="0" rIns="0" bIns="0">
            <a:spAutoFit/>
          </a:bodyPr>
          <a:lstStyle/>
          <a:p>
            <a:pPr algn="ctr"/>
            <a:r>
              <a:rPr lang="en-US" sz="2700" i="1">
                <a:solidFill>
                  <a:srgbClr val="000000"/>
                </a:solidFill>
                <a:latin typeface="Times New Roman" pitchFamily="18" charset="0"/>
              </a:rPr>
              <a:t>v</a:t>
            </a:r>
            <a:endParaRPr lang="en-US" sz="2400">
              <a:latin typeface="Times New Roman" pitchFamily="18" charset="0"/>
            </a:endParaRPr>
          </a:p>
        </p:txBody>
      </p:sp>
      <p:sp>
        <p:nvSpPr>
          <p:cNvPr id="505891" name="Rectangle 35"/>
          <p:cNvSpPr>
            <a:spLocks noChangeArrowheads="1"/>
          </p:cNvSpPr>
          <p:nvPr/>
        </p:nvSpPr>
        <p:spPr bwMode="auto">
          <a:xfrm>
            <a:off x="8139113" y="2625725"/>
            <a:ext cx="107950" cy="258763"/>
          </a:xfrm>
          <a:prstGeom prst="rect">
            <a:avLst/>
          </a:prstGeom>
          <a:noFill/>
          <a:ln w="9525">
            <a:noFill/>
            <a:miter lim="800000"/>
            <a:headEnd/>
            <a:tailEnd/>
          </a:ln>
        </p:spPr>
        <p:txBody>
          <a:bodyPr wrap="none" lIns="0" tIns="0" rIns="0" bIns="0">
            <a:spAutoFit/>
          </a:bodyPr>
          <a:lstStyle/>
          <a:p>
            <a:pPr algn="ctr"/>
            <a:r>
              <a:rPr lang="en-US" sz="1700" i="1">
                <a:solidFill>
                  <a:srgbClr val="000000"/>
                </a:solidFill>
                <a:latin typeface="Times New Roman" pitchFamily="18" charset="0"/>
              </a:rPr>
              <a:t>4</a:t>
            </a:r>
            <a:endParaRPr lang="en-US" sz="2400">
              <a:latin typeface="Times New Roman" pitchFamily="18" charset="0"/>
            </a:endParaRPr>
          </a:p>
        </p:txBody>
      </p:sp>
      <p:sp>
        <p:nvSpPr>
          <p:cNvPr id="506916" name="Freeform 36"/>
          <p:cNvSpPr>
            <a:spLocks/>
          </p:cNvSpPr>
          <p:nvPr/>
        </p:nvSpPr>
        <p:spPr bwMode="auto">
          <a:xfrm>
            <a:off x="7067550" y="2892425"/>
            <a:ext cx="730250" cy="384175"/>
          </a:xfrm>
          <a:custGeom>
            <a:avLst/>
            <a:gdLst>
              <a:gd name="T0" fmla="*/ 0 w 460"/>
              <a:gd name="T1" fmla="*/ 0 h 242"/>
              <a:gd name="T2" fmla="*/ 460 w 460"/>
              <a:gd name="T3" fmla="*/ 0 h 242"/>
              <a:gd name="T4" fmla="*/ 218 w 460"/>
              <a:gd name="T5" fmla="*/ 242 h 242"/>
              <a:gd name="T6" fmla="*/ 0 60000 65536"/>
              <a:gd name="T7" fmla="*/ 0 60000 65536"/>
              <a:gd name="T8" fmla="*/ 0 60000 65536"/>
              <a:gd name="T9" fmla="*/ 0 w 460"/>
              <a:gd name="T10" fmla="*/ 0 h 242"/>
              <a:gd name="T11" fmla="*/ 460 w 460"/>
              <a:gd name="T12" fmla="*/ 242 h 242"/>
            </a:gdLst>
            <a:ahLst/>
            <a:cxnLst>
              <a:cxn ang="T6">
                <a:pos x="T0" y="T1"/>
              </a:cxn>
              <a:cxn ang="T7">
                <a:pos x="T2" y="T3"/>
              </a:cxn>
              <a:cxn ang="T8">
                <a:pos x="T4" y="T5"/>
              </a:cxn>
            </a:cxnLst>
            <a:rect l="T9" t="T10" r="T11" b="T12"/>
            <a:pathLst>
              <a:path w="460" h="242">
                <a:moveTo>
                  <a:pt x="0" y="0"/>
                </a:moveTo>
                <a:lnTo>
                  <a:pt x="460" y="0"/>
                </a:lnTo>
                <a:lnTo>
                  <a:pt x="218" y="242"/>
                </a:lnTo>
              </a:path>
            </a:pathLst>
          </a:custGeom>
          <a:solidFill>
            <a:srgbClr val="0000FF">
              <a:alpha val="50195"/>
            </a:srgbClr>
          </a:solidFill>
          <a:ln w="38100" cap="flat" cmpd="sng">
            <a:noFill/>
            <a:prstDash val="solid"/>
            <a:round/>
            <a:headEnd type="none" w="med" len="med"/>
            <a:tailEnd type="none" w="med" len="med"/>
          </a:ln>
        </p:spPr>
        <p:txBody>
          <a:bodyPr wrap="none" anchor="ctr"/>
          <a:lstStyle/>
          <a:p>
            <a:endParaRPr lang="en-US"/>
          </a:p>
        </p:txBody>
      </p:sp>
      <p:sp>
        <p:nvSpPr>
          <p:cNvPr id="506917" name="Freeform 37"/>
          <p:cNvSpPr>
            <a:spLocks/>
          </p:cNvSpPr>
          <p:nvPr/>
        </p:nvSpPr>
        <p:spPr bwMode="auto">
          <a:xfrm>
            <a:off x="7605713" y="3698875"/>
            <a:ext cx="230187" cy="844550"/>
          </a:xfrm>
          <a:custGeom>
            <a:avLst/>
            <a:gdLst>
              <a:gd name="T0" fmla="*/ 145 w 145"/>
              <a:gd name="T1" fmla="*/ 508 h 532"/>
              <a:gd name="T2" fmla="*/ 145 w 145"/>
              <a:gd name="T3" fmla="*/ 0 h 532"/>
              <a:gd name="T4" fmla="*/ 0 w 145"/>
              <a:gd name="T5" fmla="*/ 48 h 532"/>
              <a:gd name="T6" fmla="*/ 0 w 145"/>
              <a:gd name="T7" fmla="*/ 532 h 532"/>
              <a:gd name="T8" fmla="*/ 0 60000 65536"/>
              <a:gd name="T9" fmla="*/ 0 60000 65536"/>
              <a:gd name="T10" fmla="*/ 0 60000 65536"/>
              <a:gd name="T11" fmla="*/ 0 60000 65536"/>
              <a:gd name="T12" fmla="*/ 0 w 145"/>
              <a:gd name="T13" fmla="*/ 0 h 532"/>
              <a:gd name="T14" fmla="*/ 145 w 145"/>
              <a:gd name="T15" fmla="*/ 532 h 532"/>
            </a:gdLst>
            <a:ahLst/>
            <a:cxnLst>
              <a:cxn ang="T8">
                <a:pos x="T0" y="T1"/>
              </a:cxn>
              <a:cxn ang="T9">
                <a:pos x="T2" y="T3"/>
              </a:cxn>
              <a:cxn ang="T10">
                <a:pos x="T4" y="T5"/>
              </a:cxn>
              <a:cxn ang="T11">
                <a:pos x="T6" y="T7"/>
              </a:cxn>
            </a:cxnLst>
            <a:rect l="T12" t="T13" r="T14" b="T15"/>
            <a:pathLst>
              <a:path w="145" h="532">
                <a:moveTo>
                  <a:pt x="145" y="508"/>
                </a:moveTo>
                <a:lnTo>
                  <a:pt x="145" y="0"/>
                </a:lnTo>
                <a:lnTo>
                  <a:pt x="0" y="48"/>
                </a:lnTo>
                <a:lnTo>
                  <a:pt x="0" y="532"/>
                </a:lnTo>
              </a:path>
            </a:pathLst>
          </a:custGeom>
          <a:solidFill>
            <a:srgbClr val="339966">
              <a:alpha val="50195"/>
            </a:srgbClr>
          </a:solidFill>
          <a:ln w="38100" cap="flat" cmpd="sng">
            <a:noFill/>
            <a:prstDash val="solid"/>
            <a:round/>
            <a:headEnd type="none" w="med" len="med"/>
            <a:tailEnd type="none" w="med" len="med"/>
          </a:ln>
        </p:spPr>
        <p:txBody>
          <a:bodyPr wrap="none" anchor="ctr"/>
          <a:lstStyle/>
          <a:p>
            <a:endParaRPr lang="en-US"/>
          </a:p>
        </p:txBody>
      </p:sp>
      <p:sp>
        <p:nvSpPr>
          <p:cNvPr id="506918" name="Freeform 38"/>
          <p:cNvSpPr>
            <a:spLocks/>
          </p:cNvSpPr>
          <p:nvPr/>
        </p:nvSpPr>
        <p:spPr bwMode="auto">
          <a:xfrm>
            <a:off x="7297738" y="2930525"/>
            <a:ext cx="576262" cy="882650"/>
          </a:xfrm>
          <a:custGeom>
            <a:avLst/>
            <a:gdLst>
              <a:gd name="T0" fmla="*/ 363 w 363"/>
              <a:gd name="T1" fmla="*/ 508 h 556"/>
              <a:gd name="T2" fmla="*/ 363 w 363"/>
              <a:gd name="T3" fmla="*/ 0 h 556"/>
              <a:gd name="T4" fmla="*/ 291 w 363"/>
              <a:gd name="T5" fmla="*/ 0 h 556"/>
              <a:gd name="T6" fmla="*/ 0 w 363"/>
              <a:gd name="T7" fmla="*/ 363 h 556"/>
              <a:gd name="T8" fmla="*/ 194 w 363"/>
              <a:gd name="T9" fmla="*/ 556 h 556"/>
              <a:gd name="T10" fmla="*/ 0 60000 65536"/>
              <a:gd name="T11" fmla="*/ 0 60000 65536"/>
              <a:gd name="T12" fmla="*/ 0 60000 65536"/>
              <a:gd name="T13" fmla="*/ 0 60000 65536"/>
              <a:gd name="T14" fmla="*/ 0 60000 65536"/>
              <a:gd name="T15" fmla="*/ 0 w 363"/>
              <a:gd name="T16" fmla="*/ 0 h 556"/>
              <a:gd name="T17" fmla="*/ 363 w 363"/>
              <a:gd name="T18" fmla="*/ 556 h 556"/>
            </a:gdLst>
            <a:ahLst/>
            <a:cxnLst>
              <a:cxn ang="T10">
                <a:pos x="T0" y="T1"/>
              </a:cxn>
              <a:cxn ang="T11">
                <a:pos x="T2" y="T3"/>
              </a:cxn>
              <a:cxn ang="T12">
                <a:pos x="T4" y="T5"/>
              </a:cxn>
              <a:cxn ang="T13">
                <a:pos x="T6" y="T7"/>
              </a:cxn>
              <a:cxn ang="T14">
                <a:pos x="T8" y="T9"/>
              </a:cxn>
            </a:cxnLst>
            <a:rect l="T15" t="T16" r="T17" b="T18"/>
            <a:pathLst>
              <a:path w="363" h="556">
                <a:moveTo>
                  <a:pt x="363" y="508"/>
                </a:moveTo>
                <a:lnTo>
                  <a:pt x="363" y="0"/>
                </a:lnTo>
                <a:lnTo>
                  <a:pt x="291" y="0"/>
                </a:lnTo>
                <a:lnTo>
                  <a:pt x="0" y="363"/>
                </a:lnTo>
                <a:lnTo>
                  <a:pt x="194" y="556"/>
                </a:lnTo>
              </a:path>
            </a:pathLst>
          </a:custGeom>
          <a:solidFill>
            <a:srgbClr val="FF9900">
              <a:alpha val="50195"/>
            </a:srgbClr>
          </a:solidFill>
          <a:ln w="38100" cap="flat" cmpd="sng">
            <a:noFill/>
            <a:prstDash val="solid"/>
            <a:round/>
            <a:headEnd type="none" w="med" len="med"/>
            <a:tailEnd type="none" w="med" len="med"/>
          </a:ln>
        </p:spPr>
        <p:txBody>
          <a:bodyPr wrap="none" anchor="ctr"/>
          <a:lstStyle/>
          <a:p>
            <a:endParaRPr lang="en-US"/>
          </a:p>
        </p:txBody>
      </p:sp>
      <p:grpSp>
        <p:nvGrpSpPr>
          <p:cNvPr id="506919" name="Group 39"/>
          <p:cNvGrpSpPr>
            <a:grpSpLocks/>
          </p:cNvGrpSpPr>
          <p:nvPr/>
        </p:nvGrpSpPr>
        <p:grpSpPr bwMode="auto">
          <a:xfrm>
            <a:off x="5032375" y="1201738"/>
            <a:ext cx="4110038" cy="4532312"/>
            <a:chOff x="2880" y="829"/>
            <a:chExt cx="2589" cy="2855"/>
          </a:xfrm>
        </p:grpSpPr>
        <p:grpSp>
          <p:nvGrpSpPr>
            <p:cNvPr id="505897" name="Group 40"/>
            <p:cNvGrpSpPr>
              <a:grpSpLocks/>
            </p:cNvGrpSpPr>
            <p:nvPr/>
          </p:nvGrpSpPr>
          <p:grpSpPr bwMode="auto">
            <a:xfrm>
              <a:off x="2880" y="829"/>
              <a:ext cx="2589" cy="2855"/>
              <a:chOff x="2880" y="829"/>
              <a:chExt cx="2589" cy="2855"/>
            </a:xfrm>
          </p:grpSpPr>
          <p:sp>
            <p:nvSpPr>
              <p:cNvPr id="505899" name="Line 41"/>
              <p:cNvSpPr>
                <a:spLocks noChangeShapeType="1"/>
              </p:cNvSpPr>
              <p:nvPr/>
            </p:nvSpPr>
            <p:spPr bwMode="auto">
              <a:xfrm flipH="1">
                <a:off x="3920" y="829"/>
                <a:ext cx="121" cy="798"/>
              </a:xfrm>
              <a:prstGeom prst="line">
                <a:avLst/>
              </a:prstGeom>
              <a:noFill/>
              <a:ln w="38100">
                <a:solidFill>
                  <a:srgbClr val="FFCC00"/>
                </a:solidFill>
                <a:round/>
                <a:headEnd/>
                <a:tailEnd/>
              </a:ln>
            </p:spPr>
            <p:txBody>
              <a:bodyPr wrap="none" anchor="ctr"/>
              <a:lstStyle/>
              <a:p>
                <a:endParaRPr lang="en-US"/>
              </a:p>
            </p:txBody>
          </p:sp>
          <p:sp>
            <p:nvSpPr>
              <p:cNvPr id="505900" name="Line 42"/>
              <p:cNvSpPr>
                <a:spLocks noChangeShapeType="1"/>
              </p:cNvSpPr>
              <p:nvPr/>
            </p:nvSpPr>
            <p:spPr bwMode="auto">
              <a:xfrm flipH="1">
                <a:off x="4307" y="902"/>
                <a:ext cx="1162" cy="1355"/>
              </a:xfrm>
              <a:prstGeom prst="line">
                <a:avLst/>
              </a:prstGeom>
              <a:noFill/>
              <a:ln w="38100">
                <a:solidFill>
                  <a:srgbClr val="FFCC00"/>
                </a:solidFill>
                <a:round/>
                <a:headEnd/>
                <a:tailEnd/>
              </a:ln>
            </p:spPr>
            <p:txBody>
              <a:bodyPr wrap="none" anchor="ctr"/>
              <a:lstStyle/>
              <a:p>
                <a:endParaRPr lang="en-US"/>
              </a:p>
            </p:txBody>
          </p:sp>
          <p:sp>
            <p:nvSpPr>
              <p:cNvPr id="505901" name="Line 43"/>
              <p:cNvSpPr>
                <a:spLocks noChangeShapeType="1"/>
              </p:cNvSpPr>
              <p:nvPr/>
            </p:nvSpPr>
            <p:spPr bwMode="auto">
              <a:xfrm flipV="1">
                <a:off x="2904" y="1604"/>
                <a:ext cx="1016" cy="1209"/>
              </a:xfrm>
              <a:prstGeom prst="line">
                <a:avLst/>
              </a:prstGeom>
              <a:noFill/>
              <a:ln w="38100">
                <a:solidFill>
                  <a:srgbClr val="FFCC00"/>
                </a:solidFill>
                <a:round/>
                <a:headEnd/>
                <a:tailEnd/>
              </a:ln>
            </p:spPr>
            <p:txBody>
              <a:bodyPr wrap="none" anchor="ctr"/>
              <a:lstStyle/>
              <a:p>
                <a:endParaRPr lang="en-US"/>
              </a:p>
            </p:txBody>
          </p:sp>
          <p:sp>
            <p:nvSpPr>
              <p:cNvPr id="505902" name="Line 44"/>
              <p:cNvSpPr>
                <a:spLocks noChangeShapeType="1"/>
              </p:cNvSpPr>
              <p:nvPr/>
            </p:nvSpPr>
            <p:spPr bwMode="auto">
              <a:xfrm>
                <a:off x="3920" y="1604"/>
                <a:ext cx="484" cy="556"/>
              </a:xfrm>
              <a:prstGeom prst="line">
                <a:avLst/>
              </a:prstGeom>
              <a:noFill/>
              <a:ln w="38100">
                <a:solidFill>
                  <a:srgbClr val="FFCC00"/>
                </a:solidFill>
                <a:round/>
                <a:headEnd/>
                <a:tailEnd/>
              </a:ln>
            </p:spPr>
            <p:txBody>
              <a:bodyPr wrap="none" anchor="ctr"/>
              <a:lstStyle/>
              <a:p>
                <a:endParaRPr lang="en-US"/>
              </a:p>
            </p:txBody>
          </p:sp>
          <p:sp>
            <p:nvSpPr>
              <p:cNvPr id="505903" name="Line 45"/>
              <p:cNvSpPr>
                <a:spLocks noChangeShapeType="1"/>
              </p:cNvSpPr>
              <p:nvPr/>
            </p:nvSpPr>
            <p:spPr bwMode="auto">
              <a:xfrm flipH="1" flipV="1">
                <a:off x="4501" y="2450"/>
                <a:ext cx="24" cy="1234"/>
              </a:xfrm>
              <a:prstGeom prst="line">
                <a:avLst/>
              </a:prstGeom>
              <a:noFill/>
              <a:ln w="38100">
                <a:solidFill>
                  <a:srgbClr val="FFCC00"/>
                </a:solidFill>
                <a:round/>
                <a:headEnd/>
                <a:tailEnd/>
              </a:ln>
            </p:spPr>
            <p:txBody>
              <a:bodyPr wrap="none" anchor="ctr"/>
              <a:lstStyle/>
              <a:p>
                <a:endParaRPr lang="en-US"/>
              </a:p>
            </p:txBody>
          </p:sp>
          <p:sp>
            <p:nvSpPr>
              <p:cNvPr id="505904" name="Line 46"/>
              <p:cNvSpPr>
                <a:spLocks noChangeShapeType="1"/>
              </p:cNvSpPr>
              <p:nvPr/>
            </p:nvSpPr>
            <p:spPr bwMode="auto">
              <a:xfrm>
                <a:off x="2880" y="2813"/>
                <a:ext cx="1645" cy="266"/>
              </a:xfrm>
              <a:prstGeom prst="line">
                <a:avLst/>
              </a:prstGeom>
              <a:noFill/>
              <a:ln w="38100">
                <a:solidFill>
                  <a:srgbClr val="FFCC00"/>
                </a:solidFill>
                <a:round/>
                <a:headEnd/>
                <a:tailEnd/>
              </a:ln>
            </p:spPr>
            <p:txBody>
              <a:bodyPr wrap="none" anchor="ctr"/>
              <a:lstStyle/>
              <a:p>
                <a:endParaRPr lang="en-US"/>
              </a:p>
            </p:txBody>
          </p:sp>
          <p:sp>
            <p:nvSpPr>
              <p:cNvPr id="505905" name="Line 47"/>
              <p:cNvSpPr>
                <a:spLocks noChangeShapeType="1"/>
              </p:cNvSpPr>
              <p:nvPr/>
            </p:nvSpPr>
            <p:spPr bwMode="auto">
              <a:xfrm flipV="1">
                <a:off x="3025" y="2257"/>
                <a:ext cx="1282" cy="580"/>
              </a:xfrm>
              <a:prstGeom prst="line">
                <a:avLst/>
              </a:prstGeom>
              <a:noFill/>
              <a:ln w="38100">
                <a:solidFill>
                  <a:srgbClr val="FFCC00"/>
                </a:solidFill>
                <a:round/>
                <a:headEnd/>
                <a:tailEnd/>
              </a:ln>
            </p:spPr>
            <p:txBody>
              <a:bodyPr wrap="none" anchor="ctr"/>
              <a:lstStyle/>
              <a:p>
                <a:endParaRPr lang="en-US"/>
              </a:p>
            </p:txBody>
          </p:sp>
          <p:sp>
            <p:nvSpPr>
              <p:cNvPr id="505906" name="Line 48"/>
              <p:cNvSpPr>
                <a:spLocks noChangeShapeType="1"/>
              </p:cNvSpPr>
              <p:nvPr/>
            </p:nvSpPr>
            <p:spPr bwMode="auto">
              <a:xfrm flipV="1">
                <a:off x="4477" y="2233"/>
                <a:ext cx="919" cy="242"/>
              </a:xfrm>
              <a:prstGeom prst="line">
                <a:avLst/>
              </a:prstGeom>
              <a:noFill/>
              <a:ln w="38100">
                <a:solidFill>
                  <a:srgbClr val="FFCC00"/>
                </a:solidFill>
                <a:round/>
                <a:headEnd/>
                <a:tailEnd/>
              </a:ln>
            </p:spPr>
            <p:txBody>
              <a:bodyPr wrap="none" anchor="ctr"/>
              <a:lstStyle/>
              <a:p>
                <a:endParaRPr lang="en-US"/>
              </a:p>
            </p:txBody>
          </p:sp>
          <p:sp>
            <p:nvSpPr>
              <p:cNvPr id="505907" name="Line 49"/>
              <p:cNvSpPr>
                <a:spLocks noChangeShapeType="1"/>
              </p:cNvSpPr>
              <p:nvPr/>
            </p:nvSpPr>
            <p:spPr bwMode="auto">
              <a:xfrm flipH="1" flipV="1">
                <a:off x="4307" y="2257"/>
                <a:ext cx="194" cy="218"/>
              </a:xfrm>
              <a:prstGeom prst="line">
                <a:avLst/>
              </a:prstGeom>
              <a:noFill/>
              <a:ln w="38100">
                <a:solidFill>
                  <a:srgbClr val="FFCC00"/>
                </a:solidFill>
                <a:round/>
                <a:headEnd/>
                <a:tailEnd/>
              </a:ln>
            </p:spPr>
            <p:txBody>
              <a:bodyPr wrap="none" anchor="ctr"/>
              <a:lstStyle/>
              <a:p>
                <a:endParaRPr lang="en-US"/>
              </a:p>
            </p:txBody>
          </p:sp>
        </p:grpSp>
        <p:sp>
          <p:nvSpPr>
            <p:cNvPr id="505898" name="Line 50"/>
            <p:cNvSpPr>
              <a:spLocks noChangeShapeType="1"/>
            </p:cNvSpPr>
            <p:nvPr/>
          </p:nvSpPr>
          <p:spPr bwMode="auto">
            <a:xfrm flipH="1" flipV="1">
              <a:off x="4501" y="3055"/>
              <a:ext cx="435" cy="460"/>
            </a:xfrm>
            <a:prstGeom prst="line">
              <a:avLst/>
            </a:prstGeom>
            <a:noFill/>
            <a:ln w="38100">
              <a:solidFill>
                <a:srgbClr val="FFCC00"/>
              </a:solidFill>
              <a:round/>
              <a:headEnd/>
              <a:tailEnd/>
            </a:ln>
          </p:spPr>
          <p:txBody>
            <a:bodyPr wrap="none" anchor="ctr"/>
            <a:lstStyle/>
            <a:p>
              <a:endParaRPr lang="en-US"/>
            </a:p>
          </p:txBody>
        </p:sp>
      </p:grpSp>
      <p:sp>
        <p:nvSpPr>
          <p:cNvPr id="505896" name="Rectangle 51"/>
          <p:cNvSpPr>
            <a:spLocks noChangeArrowheads="1"/>
          </p:cNvSpPr>
          <p:nvPr/>
        </p:nvSpPr>
        <p:spPr bwMode="auto">
          <a:xfrm>
            <a:off x="5453063" y="2162175"/>
            <a:ext cx="2921000" cy="3278188"/>
          </a:xfrm>
          <a:prstGeom prst="rect">
            <a:avLst/>
          </a:prstGeom>
          <a:noFill/>
          <a:ln w="38100" algn="ctr">
            <a:solidFill>
              <a:srgbClr val="A50021"/>
            </a:solid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68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68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6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69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6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animBg="1"/>
      <p:bldP spid="506883" grpId="0" animBg="1"/>
      <p:bldP spid="506916" grpId="0" animBg="1"/>
      <p:bldP spid="506917" grpId="0" animBg="1"/>
      <p:bldP spid="5069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Number Placeholder 4"/>
          <p:cNvSpPr>
            <a:spLocks noGrp="1"/>
          </p:cNvSpPr>
          <p:nvPr>
            <p:ph type="sldNum" sz="quarter" idx="10"/>
          </p:nvPr>
        </p:nvSpPr>
        <p:spPr>
          <a:noFill/>
        </p:spPr>
        <p:txBody>
          <a:bodyPr/>
          <a:lstStyle/>
          <a:p>
            <a:fld id="{75F9C694-75B6-4088-B3B4-8CE83D72E953}" type="slidenum">
              <a:rPr lang="ko-KR" altLang="en-US" smtClean="0">
                <a:ea typeface="굴림"/>
                <a:cs typeface="굴림"/>
              </a:rPr>
              <a:pPr/>
              <a:t>36</a:t>
            </a:fld>
            <a:endParaRPr lang="en-US" altLang="ko-KR" smtClean="0">
              <a:ea typeface="굴림"/>
              <a:cs typeface="굴림"/>
            </a:endParaRPr>
          </a:p>
        </p:txBody>
      </p:sp>
      <p:sp>
        <p:nvSpPr>
          <p:cNvPr id="509954" name="Rectangle 2"/>
          <p:cNvSpPr>
            <a:spLocks noGrp="1" noChangeArrowheads="1"/>
          </p:cNvSpPr>
          <p:nvPr>
            <p:ph type="title"/>
          </p:nvPr>
        </p:nvSpPr>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p>
        </p:txBody>
      </p:sp>
      <p:grpSp>
        <p:nvGrpSpPr>
          <p:cNvPr id="509955" name="Group 3"/>
          <p:cNvGrpSpPr>
            <a:grpSpLocks/>
          </p:cNvGrpSpPr>
          <p:nvPr/>
        </p:nvGrpSpPr>
        <p:grpSpPr bwMode="auto">
          <a:xfrm>
            <a:off x="5483225" y="1316038"/>
            <a:ext cx="3429000" cy="3429000"/>
            <a:chOff x="3168" y="1152"/>
            <a:chExt cx="2160" cy="2160"/>
          </a:xfrm>
        </p:grpSpPr>
        <p:sp>
          <p:nvSpPr>
            <p:cNvPr id="507918" name="Line 4"/>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507919" name="Line 5"/>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509958" name="Text Box 6"/>
          <p:cNvSpPr txBox="1">
            <a:spLocks noChangeArrowheads="1"/>
          </p:cNvSpPr>
          <p:nvPr/>
        </p:nvSpPr>
        <p:spPr bwMode="auto">
          <a:xfrm>
            <a:off x="5635625" y="5160963"/>
            <a:ext cx="3048000" cy="457200"/>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NN query</a:t>
            </a:r>
          </a:p>
        </p:txBody>
      </p:sp>
      <p:sp>
        <p:nvSpPr>
          <p:cNvPr id="509959" name="Rectangle 7"/>
          <p:cNvSpPr>
            <a:spLocks noChangeArrowheads="1"/>
          </p:cNvSpPr>
          <p:nvPr/>
        </p:nvSpPr>
        <p:spPr bwMode="auto">
          <a:xfrm>
            <a:off x="6102350" y="2660650"/>
            <a:ext cx="922338" cy="4222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0" name="Rectangle 8"/>
          <p:cNvSpPr>
            <a:spLocks noChangeArrowheads="1"/>
          </p:cNvSpPr>
          <p:nvPr/>
        </p:nvSpPr>
        <p:spPr bwMode="auto">
          <a:xfrm>
            <a:off x="6910388" y="3087688"/>
            <a:ext cx="708025" cy="37941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1" name="Rectangle 9"/>
          <p:cNvSpPr>
            <a:spLocks noChangeArrowheads="1"/>
          </p:cNvSpPr>
          <p:nvPr/>
        </p:nvSpPr>
        <p:spPr bwMode="auto">
          <a:xfrm>
            <a:off x="5911850" y="3889375"/>
            <a:ext cx="690563" cy="60801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2" name="Rectangle 10"/>
          <p:cNvSpPr>
            <a:spLocks noChangeArrowheads="1"/>
          </p:cNvSpPr>
          <p:nvPr/>
        </p:nvSpPr>
        <p:spPr bwMode="auto">
          <a:xfrm>
            <a:off x="7562850" y="4043363"/>
            <a:ext cx="706438" cy="4984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3" name="Rectangle 11"/>
          <p:cNvSpPr>
            <a:spLocks noChangeArrowheads="1"/>
          </p:cNvSpPr>
          <p:nvPr/>
        </p:nvSpPr>
        <p:spPr bwMode="auto">
          <a:xfrm>
            <a:off x="7908925" y="3006725"/>
            <a:ext cx="806450" cy="3778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4" name="Rectangle 12"/>
          <p:cNvSpPr>
            <a:spLocks noChangeArrowheads="1"/>
          </p:cNvSpPr>
          <p:nvPr/>
        </p:nvSpPr>
        <p:spPr bwMode="auto">
          <a:xfrm>
            <a:off x="5911850" y="1892300"/>
            <a:ext cx="690563" cy="3460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09965" name="Rectangle 13"/>
          <p:cNvSpPr>
            <a:spLocks noChangeArrowheads="1"/>
          </p:cNvSpPr>
          <p:nvPr/>
        </p:nvSpPr>
        <p:spPr bwMode="auto">
          <a:xfrm>
            <a:off x="7677150" y="2238375"/>
            <a:ext cx="614363" cy="3841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pic>
        <p:nvPicPr>
          <p:cNvPr id="509966" name="Picture 14" descr="j0292020"/>
          <p:cNvPicPr>
            <a:picLocks noChangeAspect="1" noChangeArrowheads="1"/>
          </p:cNvPicPr>
          <p:nvPr/>
        </p:nvPicPr>
        <p:blipFill>
          <a:blip r:embed="rId3" cstate="print"/>
          <a:srcRect/>
          <a:stretch>
            <a:fillRect/>
          </a:stretch>
        </p:blipFill>
        <p:spPr bwMode="auto">
          <a:xfrm>
            <a:off x="7178675" y="2771775"/>
            <a:ext cx="550863" cy="522288"/>
          </a:xfrm>
          <a:prstGeom prst="rect">
            <a:avLst/>
          </a:prstGeom>
          <a:noFill/>
          <a:ln w="9525">
            <a:noFill/>
            <a:miter lim="800000"/>
            <a:headEnd/>
            <a:tailEnd/>
          </a:ln>
        </p:spPr>
      </p:pic>
      <p:sp>
        <p:nvSpPr>
          <p:cNvPr id="507917" name="Rectangle 15"/>
          <p:cNvSpPr>
            <a:spLocks noGrp="1" noChangeArrowheads="1"/>
          </p:cNvSpPr>
          <p:nvPr>
            <p:ph type="body" idx="1"/>
          </p:nvPr>
        </p:nvSpPr>
        <p:spPr>
          <a:xfrm>
            <a:off x="347663" y="1163638"/>
            <a:ext cx="4876800" cy="5391150"/>
          </a:xfrm>
        </p:spPr>
        <p:txBody>
          <a:bodyPr/>
          <a:lstStyle/>
          <a:p>
            <a:pPr eaLnBrk="1" hangingPunct="1"/>
            <a:r>
              <a:rPr lang="en-US" b="0" smtClean="0"/>
              <a:t>Example: Find my nearest car</a:t>
            </a:r>
          </a:p>
          <a:p>
            <a:pPr eaLnBrk="1" hangingPunct="1"/>
            <a:endParaRPr lang="en-US" b="0" smtClean="0"/>
          </a:p>
          <a:p>
            <a:pPr eaLnBrk="1" hangingPunct="1"/>
            <a:r>
              <a:rPr lang="en-US" b="0" smtClean="0"/>
              <a:t>Several objects may be candidate to be my nearest-neighbor</a:t>
            </a:r>
          </a:p>
          <a:p>
            <a:pPr eaLnBrk="1" hangingPunct="1"/>
            <a:endParaRPr lang="en-US" b="0" smtClean="0"/>
          </a:p>
          <a:p>
            <a:pPr eaLnBrk="1" hangingPunct="1"/>
            <a:r>
              <a:rPr lang="en-US" b="0" smtClean="0"/>
              <a:t>The accuracy of the query highly depends on the size of the cloaked regions</a:t>
            </a:r>
          </a:p>
          <a:p>
            <a:pPr eaLnBrk="1" hangingPunct="1"/>
            <a:endParaRPr lang="en-US" b="0" smtClean="0"/>
          </a:p>
          <a:p>
            <a:pPr eaLnBrk="1" hangingPunct="1"/>
            <a:r>
              <a:rPr lang="en-US" b="0" smtClean="0"/>
              <a:t>Very challenging to generalize for </a:t>
            </a:r>
            <a:r>
              <a:rPr lang="en-US" b="0" i="1" smtClean="0"/>
              <a:t>k</a:t>
            </a:r>
            <a:r>
              <a:rPr lang="en-US" b="0" smtClean="0"/>
              <a:t>-nearest-neighbor 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9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99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9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99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99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99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99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99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99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99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grpId="1" nodeType="clickEffect">
                                  <p:stCondLst>
                                    <p:cond delay="0"/>
                                  </p:stCondLst>
                                  <p:childTnLst>
                                    <p:animClr clrSpc="hsl" dir="cw">
                                      <p:cBhvr override="childStyle">
                                        <p:cTn id="28" dur="500" fill="hold"/>
                                        <p:tgtEl>
                                          <p:spTgt spid="509959"/>
                                        </p:tgtEl>
                                        <p:attrNameLst>
                                          <p:attrName>style.color</p:attrName>
                                        </p:attrNameLst>
                                      </p:cBhvr>
                                      <p:by>
                                        <p:hsl h="0" s="-12549" l="-25098"/>
                                      </p:by>
                                    </p:animClr>
                                    <p:animClr clrSpc="hsl" dir="cw">
                                      <p:cBhvr>
                                        <p:cTn id="29" dur="500" fill="hold"/>
                                        <p:tgtEl>
                                          <p:spTgt spid="509959"/>
                                        </p:tgtEl>
                                        <p:attrNameLst>
                                          <p:attrName>fillcolor</p:attrName>
                                        </p:attrNameLst>
                                      </p:cBhvr>
                                      <p:by>
                                        <p:hsl h="0" s="-12549" l="-25098"/>
                                      </p:by>
                                    </p:animClr>
                                    <p:animClr clrSpc="hsl" dir="cw">
                                      <p:cBhvr>
                                        <p:cTn id="30" dur="500" fill="hold"/>
                                        <p:tgtEl>
                                          <p:spTgt spid="509959"/>
                                        </p:tgtEl>
                                        <p:attrNameLst>
                                          <p:attrName>stroke.color</p:attrName>
                                        </p:attrNameLst>
                                      </p:cBhvr>
                                      <p:by>
                                        <p:hsl h="0" s="-12549" l="-25098"/>
                                      </p:by>
                                    </p:animClr>
                                    <p:set>
                                      <p:cBhvr>
                                        <p:cTn id="31" dur="500" fill="hold"/>
                                        <p:tgtEl>
                                          <p:spTgt spid="509959"/>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509960"/>
                                        </p:tgtEl>
                                        <p:attrNameLst>
                                          <p:attrName>style.color</p:attrName>
                                        </p:attrNameLst>
                                      </p:cBhvr>
                                      <p:by>
                                        <p:hsl h="0" s="-12549" l="-25098"/>
                                      </p:by>
                                    </p:animClr>
                                    <p:animClr clrSpc="hsl" dir="cw">
                                      <p:cBhvr>
                                        <p:cTn id="34" dur="500" fill="hold"/>
                                        <p:tgtEl>
                                          <p:spTgt spid="509960"/>
                                        </p:tgtEl>
                                        <p:attrNameLst>
                                          <p:attrName>fillcolor</p:attrName>
                                        </p:attrNameLst>
                                      </p:cBhvr>
                                      <p:by>
                                        <p:hsl h="0" s="-12549" l="-25098"/>
                                      </p:by>
                                    </p:animClr>
                                    <p:animClr clrSpc="hsl" dir="cw">
                                      <p:cBhvr>
                                        <p:cTn id="35" dur="500" fill="hold"/>
                                        <p:tgtEl>
                                          <p:spTgt spid="509960"/>
                                        </p:tgtEl>
                                        <p:attrNameLst>
                                          <p:attrName>stroke.color</p:attrName>
                                        </p:attrNameLst>
                                      </p:cBhvr>
                                      <p:by>
                                        <p:hsl h="0" s="-12549" l="-25098"/>
                                      </p:by>
                                    </p:animClr>
                                    <p:set>
                                      <p:cBhvr>
                                        <p:cTn id="36" dur="500" fill="hold"/>
                                        <p:tgtEl>
                                          <p:spTgt spid="509960"/>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509965"/>
                                        </p:tgtEl>
                                        <p:attrNameLst>
                                          <p:attrName>style.color</p:attrName>
                                        </p:attrNameLst>
                                      </p:cBhvr>
                                      <p:by>
                                        <p:hsl h="0" s="-12549" l="-25098"/>
                                      </p:by>
                                    </p:animClr>
                                    <p:animClr clrSpc="hsl" dir="cw">
                                      <p:cBhvr>
                                        <p:cTn id="39" dur="500" fill="hold"/>
                                        <p:tgtEl>
                                          <p:spTgt spid="509965"/>
                                        </p:tgtEl>
                                        <p:attrNameLst>
                                          <p:attrName>fillcolor</p:attrName>
                                        </p:attrNameLst>
                                      </p:cBhvr>
                                      <p:by>
                                        <p:hsl h="0" s="-12549" l="-25098"/>
                                      </p:by>
                                    </p:animClr>
                                    <p:animClr clrSpc="hsl" dir="cw">
                                      <p:cBhvr>
                                        <p:cTn id="40" dur="500" fill="hold"/>
                                        <p:tgtEl>
                                          <p:spTgt spid="509965"/>
                                        </p:tgtEl>
                                        <p:attrNameLst>
                                          <p:attrName>stroke.color</p:attrName>
                                        </p:attrNameLst>
                                      </p:cBhvr>
                                      <p:by>
                                        <p:hsl h="0" s="-12549" l="-25098"/>
                                      </p:by>
                                    </p:animClr>
                                    <p:set>
                                      <p:cBhvr>
                                        <p:cTn id="41" dur="500" fill="hold"/>
                                        <p:tgtEl>
                                          <p:spTgt spid="509965"/>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509963"/>
                                        </p:tgtEl>
                                        <p:attrNameLst>
                                          <p:attrName>style.color</p:attrName>
                                        </p:attrNameLst>
                                      </p:cBhvr>
                                      <p:by>
                                        <p:hsl h="0" s="-12549" l="-25098"/>
                                      </p:by>
                                    </p:animClr>
                                    <p:animClr clrSpc="hsl" dir="cw">
                                      <p:cBhvr>
                                        <p:cTn id="44" dur="500" fill="hold"/>
                                        <p:tgtEl>
                                          <p:spTgt spid="509963"/>
                                        </p:tgtEl>
                                        <p:attrNameLst>
                                          <p:attrName>fillcolor</p:attrName>
                                        </p:attrNameLst>
                                      </p:cBhvr>
                                      <p:by>
                                        <p:hsl h="0" s="-12549" l="-25098"/>
                                      </p:by>
                                    </p:animClr>
                                    <p:animClr clrSpc="hsl" dir="cw">
                                      <p:cBhvr>
                                        <p:cTn id="45" dur="500" fill="hold"/>
                                        <p:tgtEl>
                                          <p:spTgt spid="509963"/>
                                        </p:tgtEl>
                                        <p:attrNameLst>
                                          <p:attrName>stroke.color</p:attrName>
                                        </p:attrNameLst>
                                      </p:cBhvr>
                                      <p:by>
                                        <p:hsl h="0" s="-12549" l="-25098"/>
                                      </p:by>
                                    </p:animClr>
                                    <p:set>
                                      <p:cBhvr>
                                        <p:cTn id="46" dur="500" fill="hold"/>
                                        <p:tgtEl>
                                          <p:spTgt spid="5099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8" grpId="0"/>
      <p:bldP spid="509959" grpId="0" animBg="1"/>
      <p:bldP spid="509959" grpId="1" animBg="1"/>
      <p:bldP spid="509960" grpId="0" animBg="1"/>
      <p:bldP spid="509960" grpId="1" animBg="1"/>
      <p:bldP spid="509961" grpId="0" animBg="1"/>
      <p:bldP spid="509962" grpId="0" animBg="1"/>
      <p:bldP spid="509963" grpId="0" animBg="1"/>
      <p:bldP spid="509963" grpId="1" animBg="1"/>
      <p:bldP spid="509964" grpId="0" animBg="1"/>
      <p:bldP spid="509965" grpId="0" animBg="1"/>
      <p:bldP spid="50996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Slide Number Placeholder 6"/>
          <p:cNvSpPr>
            <a:spLocks noGrp="1"/>
          </p:cNvSpPr>
          <p:nvPr>
            <p:ph type="sldNum" sz="quarter" idx="10"/>
          </p:nvPr>
        </p:nvSpPr>
        <p:spPr>
          <a:noFill/>
        </p:spPr>
        <p:txBody>
          <a:bodyPr/>
          <a:lstStyle/>
          <a:p>
            <a:fld id="{5988C135-CC3D-4AFB-979E-2A50CC886348}" type="slidenum">
              <a:rPr lang="ko-KR" altLang="en-US" smtClean="0">
                <a:ea typeface="굴림"/>
                <a:cs typeface="굴림"/>
              </a:rPr>
              <a:pPr/>
              <a:t>37</a:t>
            </a:fld>
            <a:endParaRPr lang="en-US" altLang="ko-KR" smtClean="0">
              <a:ea typeface="굴림"/>
              <a:cs typeface="굴림"/>
            </a:endParaRPr>
          </a:p>
        </p:txBody>
      </p:sp>
      <p:sp>
        <p:nvSpPr>
          <p:cNvPr id="510978" name="Rectangle 2"/>
          <p:cNvSpPr>
            <a:spLocks noGrp="1" noChangeArrowheads="1"/>
          </p:cNvSpPr>
          <p:nvPr>
            <p:ph type="title"/>
          </p:nvPr>
        </p:nvSpPr>
        <p:spPr>
          <a:xfrm>
            <a:off x="533400" y="114300"/>
            <a:ext cx="7010400"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endParaRPr lang="en-US" altLang="zh-TW" sz="2400" dirty="0">
              <a:solidFill>
                <a:schemeClr val="hlink"/>
              </a:solidFill>
              <a:cs typeface="+mj-cs"/>
            </a:endParaRPr>
          </a:p>
        </p:txBody>
      </p:sp>
      <p:sp>
        <p:nvSpPr>
          <p:cNvPr id="510979" name="Rectangle 3"/>
          <p:cNvSpPr>
            <a:spLocks noGrp="1" noChangeArrowheads="1"/>
          </p:cNvSpPr>
          <p:nvPr>
            <p:ph type="body" sz="half" idx="1"/>
          </p:nvPr>
        </p:nvSpPr>
        <p:spPr>
          <a:xfrm>
            <a:off x="77788" y="1123950"/>
            <a:ext cx="4724400" cy="5184775"/>
          </a:xfrm>
        </p:spPr>
        <p:txBody>
          <a:bodyPr/>
          <a:lstStyle/>
          <a:p>
            <a:pPr eaLnBrk="1" hangingPunct="1">
              <a:lnSpc>
                <a:spcPct val="90000"/>
              </a:lnSpc>
            </a:pPr>
            <a:r>
              <a:rPr lang="en-US" altLang="zh-TW" b="0" i="1" smtClean="0"/>
              <a:t>Nearest-Neighbor Queries: </a:t>
            </a:r>
            <a:r>
              <a:rPr lang="en-US" altLang="zh-TW" b="0" smtClean="0"/>
              <a:t>Where is my nearest friend</a:t>
            </a:r>
          </a:p>
          <a:p>
            <a:pPr eaLnBrk="1" hangingPunct="1">
              <a:lnSpc>
                <a:spcPct val="90000"/>
              </a:lnSpc>
            </a:pPr>
            <a:endParaRPr lang="en-US" altLang="zh-TW" b="0" smtClean="0"/>
          </a:p>
          <a:p>
            <a:pPr eaLnBrk="1" hangingPunct="1">
              <a:lnSpc>
                <a:spcPct val="90000"/>
              </a:lnSpc>
            </a:pPr>
            <a:r>
              <a:rPr lang="en-US" altLang="zh-TW" b="0" smtClean="0"/>
              <a:t>Filter Step: </a:t>
            </a:r>
          </a:p>
          <a:p>
            <a:pPr lvl="1" eaLnBrk="1" hangingPunct="1">
              <a:lnSpc>
                <a:spcPct val="90000"/>
              </a:lnSpc>
            </a:pPr>
            <a:r>
              <a:rPr lang="en-US" altLang="zh-TW" sz="2200" smtClean="0"/>
              <a:t>Compute the maximum distance for each object</a:t>
            </a:r>
          </a:p>
          <a:p>
            <a:pPr lvl="1" eaLnBrk="1" hangingPunct="1">
              <a:lnSpc>
                <a:spcPct val="90000"/>
              </a:lnSpc>
            </a:pPr>
            <a:r>
              <a:rPr lang="en-US" altLang="zh-TW" sz="2200" smtClean="0"/>
              <a:t>MinMax =  the “minimum” “maximum distance”</a:t>
            </a:r>
          </a:p>
          <a:p>
            <a:pPr lvl="1" eaLnBrk="1" hangingPunct="1">
              <a:lnSpc>
                <a:spcPct val="90000"/>
              </a:lnSpc>
            </a:pPr>
            <a:r>
              <a:rPr lang="en-US" altLang="zh-TW" sz="2200" smtClean="0"/>
              <a:t>Filter out objects that are outside the circle of radius  </a:t>
            </a:r>
          </a:p>
          <a:p>
            <a:pPr lvl="1" eaLnBrk="1" hangingPunct="1">
              <a:lnSpc>
                <a:spcPct val="90000"/>
              </a:lnSpc>
            </a:pPr>
            <a:endParaRPr lang="en-US" altLang="zh-TW" sz="2200" smtClean="0"/>
          </a:p>
          <a:p>
            <a:pPr eaLnBrk="1" hangingPunct="1">
              <a:lnSpc>
                <a:spcPct val="90000"/>
              </a:lnSpc>
            </a:pPr>
            <a:r>
              <a:rPr lang="en-US" altLang="zh-TW" b="0" smtClean="0"/>
              <a:t>Compute the minimum distance to each possible object for further analysis</a:t>
            </a:r>
          </a:p>
        </p:txBody>
      </p:sp>
      <p:sp>
        <p:nvSpPr>
          <p:cNvPr id="508932" name="Rectangle 4"/>
          <p:cNvSpPr>
            <a:spLocks noChangeArrowheads="1"/>
          </p:cNvSpPr>
          <p:nvPr/>
        </p:nvSpPr>
        <p:spPr bwMode="auto">
          <a:xfrm>
            <a:off x="7494588" y="2698750"/>
            <a:ext cx="1033462" cy="503238"/>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3" name="Rectangle 5"/>
          <p:cNvSpPr>
            <a:spLocks noChangeArrowheads="1"/>
          </p:cNvSpPr>
          <p:nvPr/>
        </p:nvSpPr>
        <p:spPr bwMode="auto">
          <a:xfrm>
            <a:off x="7799388" y="3848100"/>
            <a:ext cx="727075" cy="733425"/>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4" name="Rectangle 6"/>
          <p:cNvSpPr>
            <a:spLocks noChangeArrowheads="1"/>
          </p:cNvSpPr>
          <p:nvPr/>
        </p:nvSpPr>
        <p:spPr bwMode="auto">
          <a:xfrm>
            <a:off x="6380163" y="4773613"/>
            <a:ext cx="1033462" cy="503237"/>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5" name="Rectangle 7"/>
          <p:cNvSpPr>
            <a:spLocks noChangeArrowheads="1"/>
          </p:cNvSpPr>
          <p:nvPr/>
        </p:nvSpPr>
        <p:spPr bwMode="auto">
          <a:xfrm flipV="1">
            <a:off x="6530975" y="2162175"/>
            <a:ext cx="498475" cy="768350"/>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6" name="Rectangle 8"/>
          <p:cNvSpPr>
            <a:spLocks noChangeArrowheads="1"/>
          </p:cNvSpPr>
          <p:nvPr/>
        </p:nvSpPr>
        <p:spPr bwMode="auto">
          <a:xfrm>
            <a:off x="5300663" y="3309938"/>
            <a:ext cx="1033462" cy="503237"/>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7" name="Rectangle 9"/>
          <p:cNvSpPr>
            <a:spLocks noChangeArrowheads="1"/>
          </p:cNvSpPr>
          <p:nvPr/>
        </p:nvSpPr>
        <p:spPr bwMode="auto">
          <a:xfrm>
            <a:off x="5224463" y="4197350"/>
            <a:ext cx="649287" cy="1190625"/>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8" name="Rectangle 10"/>
          <p:cNvSpPr>
            <a:spLocks noChangeArrowheads="1"/>
          </p:cNvSpPr>
          <p:nvPr/>
        </p:nvSpPr>
        <p:spPr bwMode="auto">
          <a:xfrm>
            <a:off x="7451725" y="1735138"/>
            <a:ext cx="460375" cy="695325"/>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39" name="Text Box 11"/>
          <p:cNvSpPr txBox="1">
            <a:spLocks noChangeArrowheads="1"/>
          </p:cNvSpPr>
          <p:nvPr/>
        </p:nvSpPr>
        <p:spPr bwMode="auto">
          <a:xfrm>
            <a:off x="7375525" y="1700213"/>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A</a:t>
            </a:r>
          </a:p>
        </p:txBody>
      </p:sp>
      <p:sp>
        <p:nvSpPr>
          <p:cNvPr id="508940" name="Text Box 12"/>
          <p:cNvSpPr txBox="1">
            <a:spLocks noChangeArrowheads="1"/>
          </p:cNvSpPr>
          <p:nvPr/>
        </p:nvSpPr>
        <p:spPr bwMode="auto">
          <a:xfrm>
            <a:off x="7797800" y="258445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C</a:t>
            </a:r>
          </a:p>
        </p:txBody>
      </p:sp>
      <p:sp>
        <p:nvSpPr>
          <p:cNvPr id="508941" name="Text Box 13"/>
          <p:cNvSpPr txBox="1">
            <a:spLocks noChangeArrowheads="1"/>
          </p:cNvSpPr>
          <p:nvPr/>
        </p:nvSpPr>
        <p:spPr bwMode="auto">
          <a:xfrm>
            <a:off x="6646863" y="208438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B</a:t>
            </a:r>
          </a:p>
        </p:txBody>
      </p:sp>
      <p:sp>
        <p:nvSpPr>
          <p:cNvPr id="508942" name="Text Box 14"/>
          <p:cNvSpPr txBox="1">
            <a:spLocks noChangeArrowheads="1"/>
          </p:cNvSpPr>
          <p:nvPr/>
        </p:nvSpPr>
        <p:spPr bwMode="auto">
          <a:xfrm>
            <a:off x="7951788" y="37750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F</a:t>
            </a:r>
          </a:p>
        </p:txBody>
      </p:sp>
      <p:sp>
        <p:nvSpPr>
          <p:cNvPr id="508943" name="Text Box 15"/>
          <p:cNvSpPr txBox="1">
            <a:spLocks noChangeArrowheads="1"/>
          </p:cNvSpPr>
          <p:nvPr/>
        </p:nvSpPr>
        <p:spPr bwMode="auto">
          <a:xfrm>
            <a:off x="6567488" y="3582988"/>
            <a:ext cx="460375" cy="457200"/>
          </a:xfrm>
          <a:prstGeom prst="rect">
            <a:avLst/>
          </a:prstGeom>
          <a:noFill/>
          <a:ln w="38100" algn="ctr">
            <a:noFill/>
            <a:miter lim="800000"/>
            <a:headEnd/>
            <a:tailEnd/>
          </a:ln>
        </p:spPr>
        <p:txBody>
          <a:bodyPr>
            <a:spAutoFit/>
          </a:bodyPr>
          <a:lstStyle/>
          <a:p>
            <a:pPr algn="ctr">
              <a:spcBef>
                <a:spcPct val="50000"/>
              </a:spcBef>
            </a:pPr>
            <a:r>
              <a:rPr lang="en-US" sz="2400" b="1">
                <a:latin typeface="Times New Roman" pitchFamily="18" charset="0"/>
              </a:rPr>
              <a:t>E</a:t>
            </a:r>
          </a:p>
        </p:txBody>
      </p:sp>
      <p:sp>
        <p:nvSpPr>
          <p:cNvPr id="508944" name="Text Box 16"/>
          <p:cNvSpPr txBox="1">
            <a:spLocks noChangeArrowheads="1"/>
          </p:cNvSpPr>
          <p:nvPr/>
        </p:nvSpPr>
        <p:spPr bwMode="auto">
          <a:xfrm>
            <a:off x="5224463" y="34321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D</a:t>
            </a:r>
          </a:p>
        </p:txBody>
      </p:sp>
      <p:sp>
        <p:nvSpPr>
          <p:cNvPr id="508945" name="Rectangle 17"/>
          <p:cNvSpPr>
            <a:spLocks noChangeArrowheads="1"/>
          </p:cNvSpPr>
          <p:nvPr/>
        </p:nvSpPr>
        <p:spPr bwMode="auto">
          <a:xfrm>
            <a:off x="7839075" y="5114925"/>
            <a:ext cx="1033463" cy="503238"/>
          </a:xfrm>
          <a:prstGeom prst="rect">
            <a:avLst/>
          </a:prstGeom>
          <a:solidFill>
            <a:srgbClr val="FFCC99">
              <a:alpha val="50195"/>
            </a:srgbClr>
          </a:solidFill>
          <a:ln w="38100" algn="ctr">
            <a:solidFill>
              <a:srgbClr val="FF9900"/>
            </a:solidFill>
            <a:miter lim="800000"/>
            <a:headEnd/>
            <a:tailEnd/>
          </a:ln>
        </p:spPr>
        <p:txBody>
          <a:bodyPr wrap="none" anchor="ctr"/>
          <a:lstStyle/>
          <a:p>
            <a:pPr algn="ctr"/>
            <a:endParaRPr lang="en-US"/>
          </a:p>
        </p:txBody>
      </p:sp>
      <p:sp>
        <p:nvSpPr>
          <p:cNvPr id="508946" name="Text Box 18"/>
          <p:cNvSpPr txBox="1">
            <a:spLocks noChangeArrowheads="1"/>
          </p:cNvSpPr>
          <p:nvPr/>
        </p:nvSpPr>
        <p:spPr bwMode="auto">
          <a:xfrm>
            <a:off x="7759700" y="5233988"/>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I</a:t>
            </a:r>
          </a:p>
        </p:txBody>
      </p:sp>
      <p:sp>
        <p:nvSpPr>
          <p:cNvPr id="508947" name="Text Box 19"/>
          <p:cNvSpPr txBox="1">
            <a:spLocks noChangeArrowheads="1"/>
          </p:cNvSpPr>
          <p:nvPr/>
        </p:nvSpPr>
        <p:spPr bwMode="auto">
          <a:xfrm>
            <a:off x="5186363" y="4159250"/>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G</a:t>
            </a:r>
          </a:p>
        </p:txBody>
      </p:sp>
      <p:sp>
        <p:nvSpPr>
          <p:cNvPr id="508948" name="Text Box 20"/>
          <p:cNvSpPr txBox="1">
            <a:spLocks noChangeArrowheads="1"/>
          </p:cNvSpPr>
          <p:nvPr/>
        </p:nvSpPr>
        <p:spPr bwMode="auto">
          <a:xfrm>
            <a:off x="7031038" y="4892675"/>
            <a:ext cx="460375" cy="457200"/>
          </a:xfrm>
          <a:prstGeom prst="rect">
            <a:avLst/>
          </a:prstGeom>
          <a:noFill/>
          <a:ln w="38100" algn="ctr">
            <a:noFill/>
            <a:miter lim="800000"/>
            <a:headEnd/>
            <a:tailEnd/>
          </a:ln>
        </p:spPr>
        <p:txBody>
          <a:bodyPr>
            <a:spAutoFit/>
          </a:bodyPr>
          <a:lstStyle/>
          <a:p>
            <a:pPr algn="ctr">
              <a:spcBef>
                <a:spcPct val="50000"/>
              </a:spcBef>
            </a:pPr>
            <a:r>
              <a:rPr lang="en-US" sz="2400" b="1">
                <a:solidFill>
                  <a:srgbClr val="A50021"/>
                </a:solidFill>
                <a:latin typeface="Times New Roman" pitchFamily="18" charset="0"/>
              </a:rPr>
              <a:t>H</a:t>
            </a:r>
          </a:p>
        </p:txBody>
      </p:sp>
      <p:grpSp>
        <p:nvGrpSpPr>
          <p:cNvPr id="510997" name="Group 21"/>
          <p:cNvGrpSpPr>
            <a:grpSpLocks/>
          </p:cNvGrpSpPr>
          <p:nvPr/>
        </p:nvGrpSpPr>
        <p:grpSpPr bwMode="auto">
          <a:xfrm>
            <a:off x="5876925" y="2930525"/>
            <a:ext cx="1920875" cy="1843088"/>
            <a:chOff x="3799" y="1725"/>
            <a:chExt cx="1210" cy="1161"/>
          </a:xfrm>
        </p:grpSpPr>
        <p:sp>
          <p:nvSpPr>
            <p:cNvPr id="508962" name="Line 22"/>
            <p:cNvSpPr>
              <a:spLocks noChangeShapeType="1"/>
            </p:cNvSpPr>
            <p:nvPr/>
          </p:nvSpPr>
          <p:spPr bwMode="auto">
            <a:xfrm flipH="1" flipV="1">
              <a:off x="4090" y="2281"/>
              <a:ext cx="338" cy="97"/>
            </a:xfrm>
            <a:prstGeom prst="line">
              <a:avLst/>
            </a:prstGeom>
            <a:noFill/>
            <a:ln w="38100">
              <a:solidFill>
                <a:schemeClr val="hlink"/>
              </a:solidFill>
              <a:round/>
              <a:headEnd/>
              <a:tailEnd/>
            </a:ln>
          </p:spPr>
          <p:txBody>
            <a:bodyPr wrap="none" anchor="ctr"/>
            <a:lstStyle/>
            <a:p>
              <a:endParaRPr lang="en-US"/>
            </a:p>
          </p:txBody>
        </p:sp>
        <p:grpSp>
          <p:nvGrpSpPr>
            <p:cNvPr id="508963" name="Group 23"/>
            <p:cNvGrpSpPr>
              <a:grpSpLocks/>
            </p:cNvGrpSpPr>
            <p:nvPr/>
          </p:nvGrpSpPr>
          <p:grpSpPr bwMode="auto">
            <a:xfrm>
              <a:off x="3799" y="1725"/>
              <a:ext cx="1210" cy="1161"/>
              <a:chOff x="3799" y="1725"/>
              <a:chExt cx="1210" cy="1161"/>
            </a:xfrm>
          </p:grpSpPr>
          <p:sp>
            <p:nvSpPr>
              <p:cNvPr id="508964" name="Line 24"/>
              <p:cNvSpPr>
                <a:spLocks noChangeShapeType="1"/>
              </p:cNvSpPr>
              <p:nvPr/>
            </p:nvSpPr>
            <p:spPr bwMode="auto">
              <a:xfrm flipV="1">
                <a:off x="4548" y="1894"/>
                <a:ext cx="265" cy="438"/>
              </a:xfrm>
              <a:prstGeom prst="line">
                <a:avLst/>
              </a:prstGeom>
              <a:noFill/>
              <a:ln w="38100">
                <a:solidFill>
                  <a:schemeClr val="hlink"/>
                </a:solidFill>
                <a:round/>
                <a:headEnd/>
                <a:tailEnd/>
              </a:ln>
            </p:spPr>
            <p:txBody>
              <a:bodyPr wrap="none" anchor="ctr"/>
              <a:lstStyle/>
              <a:p>
                <a:endParaRPr lang="en-US"/>
              </a:p>
            </p:txBody>
          </p:sp>
          <p:sp>
            <p:nvSpPr>
              <p:cNvPr id="508965" name="Line 25"/>
              <p:cNvSpPr>
                <a:spLocks noChangeShapeType="1"/>
              </p:cNvSpPr>
              <p:nvPr/>
            </p:nvSpPr>
            <p:spPr bwMode="auto">
              <a:xfrm flipV="1">
                <a:off x="4477" y="1725"/>
                <a:ext cx="0" cy="604"/>
              </a:xfrm>
              <a:prstGeom prst="line">
                <a:avLst/>
              </a:prstGeom>
              <a:noFill/>
              <a:ln w="38100">
                <a:solidFill>
                  <a:schemeClr val="hlink"/>
                </a:solidFill>
                <a:round/>
                <a:headEnd/>
                <a:tailEnd/>
              </a:ln>
            </p:spPr>
            <p:txBody>
              <a:bodyPr wrap="none" anchor="ctr"/>
              <a:lstStyle/>
              <a:p>
                <a:endParaRPr lang="en-US"/>
              </a:p>
            </p:txBody>
          </p:sp>
          <p:sp>
            <p:nvSpPr>
              <p:cNvPr id="508966" name="Line 26"/>
              <p:cNvSpPr>
                <a:spLocks noChangeShapeType="1"/>
              </p:cNvSpPr>
              <p:nvPr/>
            </p:nvSpPr>
            <p:spPr bwMode="auto">
              <a:xfrm>
                <a:off x="4573" y="2402"/>
                <a:ext cx="436" cy="0"/>
              </a:xfrm>
              <a:prstGeom prst="line">
                <a:avLst/>
              </a:prstGeom>
              <a:noFill/>
              <a:ln w="38100">
                <a:solidFill>
                  <a:schemeClr val="hlink"/>
                </a:solidFill>
                <a:round/>
                <a:headEnd/>
                <a:tailEnd/>
              </a:ln>
            </p:spPr>
            <p:txBody>
              <a:bodyPr wrap="none" anchor="ctr"/>
              <a:lstStyle/>
              <a:p>
                <a:endParaRPr lang="en-US"/>
              </a:p>
            </p:txBody>
          </p:sp>
          <p:sp>
            <p:nvSpPr>
              <p:cNvPr id="508967" name="Line 27"/>
              <p:cNvSpPr>
                <a:spLocks noChangeShapeType="1"/>
              </p:cNvSpPr>
              <p:nvPr/>
            </p:nvSpPr>
            <p:spPr bwMode="auto">
              <a:xfrm>
                <a:off x="4501" y="2450"/>
                <a:ext cx="0" cy="436"/>
              </a:xfrm>
              <a:prstGeom prst="line">
                <a:avLst/>
              </a:prstGeom>
              <a:noFill/>
              <a:ln w="38100">
                <a:solidFill>
                  <a:schemeClr val="hlink"/>
                </a:solidFill>
                <a:round/>
                <a:headEnd/>
                <a:tailEnd/>
              </a:ln>
            </p:spPr>
            <p:txBody>
              <a:bodyPr wrap="none" anchor="ctr"/>
              <a:lstStyle/>
              <a:p>
                <a:endParaRPr lang="en-US"/>
              </a:p>
            </p:txBody>
          </p:sp>
          <p:sp>
            <p:nvSpPr>
              <p:cNvPr id="508968" name="Line 28"/>
              <p:cNvSpPr>
                <a:spLocks noChangeShapeType="1"/>
              </p:cNvSpPr>
              <p:nvPr/>
            </p:nvSpPr>
            <p:spPr bwMode="auto">
              <a:xfrm flipH="1">
                <a:off x="3799" y="2426"/>
                <a:ext cx="654" cy="97"/>
              </a:xfrm>
              <a:prstGeom prst="line">
                <a:avLst/>
              </a:prstGeom>
              <a:noFill/>
              <a:ln w="38100">
                <a:solidFill>
                  <a:schemeClr val="hlink"/>
                </a:solidFill>
                <a:round/>
                <a:headEnd/>
                <a:tailEnd/>
              </a:ln>
            </p:spPr>
            <p:txBody>
              <a:bodyPr wrap="none" anchor="ctr"/>
              <a:lstStyle/>
              <a:p>
                <a:endParaRPr lang="en-US"/>
              </a:p>
            </p:txBody>
          </p:sp>
        </p:grpSp>
      </p:grpSp>
      <p:grpSp>
        <p:nvGrpSpPr>
          <p:cNvPr id="511005" name="Group 29"/>
          <p:cNvGrpSpPr>
            <a:grpSpLocks/>
          </p:cNvGrpSpPr>
          <p:nvPr/>
        </p:nvGrpSpPr>
        <p:grpSpPr bwMode="auto">
          <a:xfrm>
            <a:off x="5224463" y="1739900"/>
            <a:ext cx="3609975" cy="3840163"/>
            <a:chOff x="3388" y="975"/>
            <a:chExt cx="2274" cy="2419"/>
          </a:xfrm>
        </p:grpSpPr>
        <p:sp>
          <p:nvSpPr>
            <p:cNvPr id="508954" name="Line 30"/>
            <p:cNvSpPr>
              <a:spLocks noChangeShapeType="1"/>
            </p:cNvSpPr>
            <p:nvPr/>
          </p:nvSpPr>
          <p:spPr bwMode="auto">
            <a:xfrm flipV="1">
              <a:off x="4548" y="1577"/>
              <a:ext cx="921" cy="749"/>
            </a:xfrm>
            <a:prstGeom prst="line">
              <a:avLst/>
            </a:prstGeom>
            <a:noFill/>
            <a:ln w="38100">
              <a:solidFill>
                <a:srgbClr val="A50021"/>
              </a:solidFill>
              <a:round/>
              <a:headEnd/>
              <a:tailEnd/>
            </a:ln>
          </p:spPr>
          <p:txBody>
            <a:bodyPr wrap="none" anchor="ctr"/>
            <a:lstStyle/>
            <a:p>
              <a:endParaRPr lang="en-US"/>
            </a:p>
          </p:txBody>
        </p:sp>
        <p:sp>
          <p:nvSpPr>
            <p:cNvPr id="508955" name="Line 31"/>
            <p:cNvSpPr>
              <a:spLocks noChangeShapeType="1"/>
            </p:cNvSpPr>
            <p:nvPr/>
          </p:nvSpPr>
          <p:spPr bwMode="auto">
            <a:xfrm flipV="1">
              <a:off x="4501" y="975"/>
              <a:ext cx="556" cy="1354"/>
            </a:xfrm>
            <a:prstGeom prst="line">
              <a:avLst/>
            </a:prstGeom>
            <a:noFill/>
            <a:ln w="38100">
              <a:solidFill>
                <a:srgbClr val="A50021"/>
              </a:solidFill>
              <a:round/>
              <a:headEnd/>
              <a:tailEnd/>
            </a:ln>
          </p:spPr>
          <p:txBody>
            <a:bodyPr wrap="none" anchor="ctr"/>
            <a:lstStyle/>
            <a:p>
              <a:endParaRPr lang="en-US"/>
            </a:p>
          </p:txBody>
        </p:sp>
        <p:sp>
          <p:nvSpPr>
            <p:cNvPr id="508956" name="Line 32"/>
            <p:cNvSpPr>
              <a:spLocks noChangeShapeType="1"/>
            </p:cNvSpPr>
            <p:nvPr/>
          </p:nvSpPr>
          <p:spPr bwMode="auto">
            <a:xfrm flipH="1" flipV="1">
              <a:off x="4211" y="1216"/>
              <a:ext cx="266" cy="1113"/>
            </a:xfrm>
            <a:prstGeom prst="line">
              <a:avLst/>
            </a:prstGeom>
            <a:noFill/>
            <a:ln w="38100">
              <a:solidFill>
                <a:srgbClr val="A50021"/>
              </a:solidFill>
              <a:round/>
              <a:headEnd/>
              <a:tailEnd/>
            </a:ln>
          </p:spPr>
          <p:txBody>
            <a:bodyPr wrap="none" anchor="ctr"/>
            <a:lstStyle/>
            <a:p>
              <a:endParaRPr lang="en-US"/>
            </a:p>
          </p:txBody>
        </p:sp>
        <p:sp>
          <p:nvSpPr>
            <p:cNvPr id="508957" name="Line 33"/>
            <p:cNvSpPr>
              <a:spLocks noChangeShapeType="1"/>
            </p:cNvSpPr>
            <p:nvPr/>
          </p:nvSpPr>
          <p:spPr bwMode="auto">
            <a:xfrm flipH="1" flipV="1">
              <a:off x="3436" y="1966"/>
              <a:ext cx="1017" cy="412"/>
            </a:xfrm>
            <a:prstGeom prst="line">
              <a:avLst/>
            </a:prstGeom>
            <a:noFill/>
            <a:ln w="38100">
              <a:solidFill>
                <a:srgbClr val="A50021"/>
              </a:solidFill>
              <a:round/>
              <a:headEnd/>
              <a:tailEnd/>
            </a:ln>
          </p:spPr>
          <p:txBody>
            <a:bodyPr wrap="none" anchor="ctr"/>
            <a:lstStyle/>
            <a:p>
              <a:endParaRPr lang="en-US"/>
            </a:p>
          </p:txBody>
        </p:sp>
        <p:sp>
          <p:nvSpPr>
            <p:cNvPr id="508958" name="Line 34"/>
            <p:cNvSpPr>
              <a:spLocks noChangeShapeType="1"/>
            </p:cNvSpPr>
            <p:nvPr/>
          </p:nvSpPr>
          <p:spPr bwMode="auto">
            <a:xfrm flipH="1">
              <a:off x="3388" y="2426"/>
              <a:ext cx="1040" cy="847"/>
            </a:xfrm>
            <a:prstGeom prst="line">
              <a:avLst/>
            </a:prstGeom>
            <a:noFill/>
            <a:ln w="38100">
              <a:solidFill>
                <a:srgbClr val="A50021"/>
              </a:solidFill>
              <a:round/>
              <a:headEnd/>
              <a:tailEnd/>
            </a:ln>
          </p:spPr>
          <p:txBody>
            <a:bodyPr wrap="none" anchor="ctr"/>
            <a:lstStyle/>
            <a:p>
              <a:endParaRPr lang="en-US"/>
            </a:p>
          </p:txBody>
        </p:sp>
        <p:sp>
          <p:nvSpPr>
            <p:cNvPr id="508959" name="Line 35"/>
            <p:cNvSpPr>
              <a:spLocks noChangeShapeType="1"/>
            </p:cNvSpPr>
            <p:nvPr/>
          </p:nvSpPr>
          <p:spPr bwMode="auto">
            <a:xfrm>
              <a:off x="4549" y="2402"/>
              <a:ext cx="920" cy="339"/>
            </a:xfrm>
            <a:prstGeom prst="line">
              <a:avLst/>
            </a:prstGeom>
            <a:noFill/>
            <a:ln w="38100">
              <a:solidFill>
                <a:srgbClr val="A50021"/>
              </a:solidFill>
              <a:round/>
              <a:headEnd/>
              <a:tailEnd/>
            </a:ln>
          </p:spPr>
          <p:txBody>
            <a:bodyPr wrap="none" anchor="ctr"/>
            <a:lstStyle/>
            <a:p>
              <a:endParaRPr lang="en-US"/>
            </a:p>
          </p:txBody>
        </p:sp>
        <p:sp>
          <p:nvSpPr>
            <p:cNvPr id="508960" name="Line 36"/>
            <p:cNvSpPr>
              <a:spLocks noChangeShapeType="1"/>
            </p:cNvSpPr>
            <p:nvPr/>
          </p:nvSpPr>
          <p:spPr bwMode="auto">
            <a:xfrm flipH="1">
              <a:off x="4114" y="2426"/>
              <a:ext cx="387" cy="774"/>
            </a:xfrm>
            <a:prstGeom prst="line">
              <a:avLst/>
            </a:prstGeom>
            <a:noFill/>
            <a:ln w="38100">
              <a:solidFill>
                <a:srgbClr val="A50021"/>
              </a:solidFill>
              <a:round/>
              <a:headEnd/>
              <a:tailEnd/>
            </a:ln>
          </p:spPr>
          <p:txBody>
            <a:bodyPr wrap="none" anchor="ctr"/>
            <a:lstStyle/>
            <a:p>
              <a:endParaRPr lang="en-US"/>
            </a:p>
          </p:txBody>
        </p:sp>
        <p:sp>
          <p:nvSpPr>
            <p:cNvPr id="508961" name="Line 37"/>
            <p:cNvSpPr>
              <a:spLocks noChangeShapeType="1"/>
            </p:cNvSpPr>
            <p:nvPr/>
          </p:nvSpPr>
          <p:spPr bwMode="auto">
            <a:xfrm>
              <a:off x="4549" y="2426"/>
              <a:ext cx="1113" cy="968"/>
            </a:xfrm>
            <a:prstGeom prst="line">
              <a:avLst/>
            </a:prstGeom>
            <a:noFill/>
            <a:ln w="38100">
              <a:solidFill>
                <a:srgbClr val="A50021"/>
              </a:solidFill>
              <a:round/>
              <a:headEnd/>
              <a:tailEnd/>
            </a:ln>
          </p:spPr>
          <p:txBody>
            <a:bodyPr wrap="none" anchor="ctr"/>
            <a:lstStyle/>
            <a:p>
              <a:endParaRPr lang="en-US"/>
            </a:p>
          </p:txBody>
        </p:sp>
      </p:grpSp>
      <p:sp>
        <p:nvSpPr>
          <p:cNvPr id="511014" name="Oval 38"/>
          <p:cNvSpPr>
            <a:spLocks noChangeAspect="1" noChangeArrowheads="1"/>
          </p:cNvSpPr>
          <p:nvPr/>
        </p:nvSpPr>
        <p:spPr bwMode="auto">
          <a:xfrm>
            <a:off x="5594350" y="2684463"/>
            <a:ext cx="2741613" cy="2741612"/>
          </a:xfrm>
          <a:prstGeom prst="ellipse">
            <a:avLst/>
          </a:prstGeom>
          <a:noFill/>
          <a:ln w="38100" algn="ctr">
            <a:solidFill>
              <a:srgbClr val="A50021"/>
            </a:solidFill>
            <a:round/>
            <a:headEnd/>
            <a:tailEnd/>
          </a:ln>
        </p:spPr>
        <p:txBody>
          <a:bodyPr wrap="none" anchor="ctr"/>
          <a:lstStyle/>
          <a:p>
            <a:pPr algn="ctr"/>
            <a:endParaRPr lang="en-US"/>
          </a:p>
        </p:txBody>
      </p:sp>
      <p:sp>
        <p:nvSpPr>
          <p:cNvPr id="511015" name="Line 39"/>
          <p:cNvSpPr>
            <a:spLocks noChangeShapeType="1"/>
          </p:cNvSpPr>
          <p:nvPr/>
        </p:nvSpPr>
        <p:spPr bwMode="auto">
          <a:xfrm flipH="1">
            <a:off x="6376988" y="4043363"/>
            <a:ext cx="614362" cy="1228725"/>
          </a:xfrm>
          <a:prstGeom prst="line">
            <a:avLst/>
          </a:prstGeom>
          <a:noFill/>
          <a:ln w="38100">
            <a:solidFill>
              <a:srgbClr val="FFCC00"/>
            </a:solidFill>
            <a:round/>
            <a:headEnd/>
            <a:tailEnd/>
          </a:ln>
        </p:spPr>
        <p:txBody>
          <a:bodyPr wrap="none" anchor="ctr"/>
          <a:lstStyle/>
          <a:p>
            <a:endParaRPr lang="en-US"/>
          </a:p>
        </p:txBody>
      </p:sp>
      <p:sp>
        <p:nvSpPr>
          <p:cNvPr id="508953" name="Oval 40"/>
          <p:cNvSpPr>
            <a:spLocks noChangeArrowheads="1"/>
          </p:cNvSpPr>
          <p:nvPr/>
        </p:nvSpPr>
        <p:spPr bwMode="auto">
          <a:xfrm>
            <a:off x="6870700" y="3851275"/>
            <a:ext cx="234950" cy="242888"/>
          </a:xfrm>
          <a:prstGeom prst="ellipse">
            <a:avLst/>
          </a:prstGeom>
          <a:solidFill>
            <a:srgbClr val="FFCC00"/>
          </a:solidFill>
          <a:ln w="6350" cap="rnd">
            <a:solidFill>
              <a:schemeClr val="tx1"/>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79">
                                            <p:txEl>
                                              <p:pRg st="3" end="3"/>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511005"/>
                                        </p:tgtEl>
                                        <p:attrNameLst>
                                          <p:attrName>style.visibility</p:attrName>
                                        </p:attrNameLst>
                                      </p:cBhvr>
                                      <p:to>
                                        <p:strVal val="visible"/>
                                      </p:to>
                                    </p:set>
                                    <p:animEffect transition="in" filter="circle(out)">
                                      <p:cBhvr>
                                        <p:cTn id="9" dur="500"/>
                                        <p:tgtEl>
                                          <p:spTgt spid="51100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0979">
                                            <p:txEl>
                                              <p:pRg st="4" end="4"/>
                                            </p:txEl>
                                          </p:spTgt>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511015"/>
                                        </p:tgtEl>
                                        <p:attrNameLst>
                                          <p:attrName>style.visibility</p:attrName>
                                        </p:attrNameLst>
                                      </p:cBhvr>
                                      <p:to>
                                        <p:strVal val="visible"/>
                                      </p:to>
                                    </p:set>
                                    <p:animEffect transition="in" filter="wipe(up)">
                                      <p:cBhvr>
                                        <p:cTn id="16" dur="500"/>
                                        <p:tgtEl>
                                          <p:spTgt spid="511015"/>
                                        </p:tgtEl>
                                      </p:cBhvr>
                                    </p:animEffect>
                                  </p:childTnLst>
                                </p:cTn>
                              </p:par>
                            </p:childTnLst>
                          </p:cTn>
                        </p:par>
                        <p:par>
                          <p:cTn id="17" fill="hold">
                            <p:stCondLst>
                              <p:cond delay="500"/>
                            </p:stCondLst>
                            <p:childTnLst>
                              <p:par>
                                <p:cTn id="18" presetID="35" presetClass="emph" presetSubtype="0" fill="hold" grpId="1" nodeType="afterEffect">
                                  <p:stCondLst>
                                    <p:cond delay="0"/>
                                  </p:stCondLst>
                                  <p:childTnLst>
                                    <p:anim calcmode="discrete" valueType="str">
                                      <p:cBhvr>
                                        <p:cTn id="19" dur="1000" fill="hold"/>
                                        <p:tgtEl>
                                          <p:spTgt spid="511015"/>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0979">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1014"/>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51100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0979">
                                            <p:txEl>
                                              <p:pRg st="7" end="7"/>
                                            </p:txEl>
                                          </p:spTgt>
                                        </p:tgtEl>
                                        <p:attrNameLst>
                                          <p:attrName>style.visibility</p:attrName>
                                        </p:attrNameLst>
                                      </p:cBhvr>
                                      <p:to>
                                        <p:strVal val="visible"/>
                                      </p:to>
                                    </p:set>
                                  </p:childTnLst>
                                </p:cTn>
                              </p:par>
                              <p:par>
                                <p:cTn id="32" presetID="6" presetClass="entr" presetSubtype="32" fill="hold" nodeType="withEffect">
                                  <p:stCondLst>
                                    <p:cond delay="0"/>
                                  </p:stCondLst>
                                  <p:childTnLst>
                                    <p:set>
                                      <p:cBhvr>
                                        <p:cTn id="33" dur="1" fill="hold">
                                          <p:stCondLst>
                                            <p:cond delay="0"/>
                                          </p:stCondLst>
                                        </p:cTn>
                                        <p:tgtEl>
                                          <p:spTgt spid="510997"/>
                                        </p:tgtEl>
                                        <p:attrNameLst>
                                          <p:attrName>style.visibility</p:attrName>
                                        </p:attrNameLst>
                                      </p:cBhvr>
                                      <p:to>
                                        <p:strVal val="visible"/>
                                      </p:to>
                                    </p:set>
                                    <p:animEffect transition="in" filter="circle(out)">
                                      <p:cBhvr>
                                        <p:cTn id="34" dur="500"/>
                                        <p:tgtEl>
                                          <p:spTgt spid="51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14" grpId="0" animBg="1"/>
      <p:bldP spid="511015" grpId="0" animBg="1"/>
      <p:bldP spid="51101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Slide Number Placeholder 6"/>
          <p:cNvSpPr>
            <a:spLocks noGrp="1"/>
          </p:cNvSpPr>
          <p:nvPr>
            <p:ph type="sldNum" sz="quarter" idx="10"/>
          </p:nvPr>
        </p:nvSpPr>
        <p:spPr>
          <a:noFill/>
        </p:spPr>
        <p:txBody>
          <a:bodyPr/>
          <a:lstStyle/>
          <a:p>
            <a:fld id="{0B42D943-CB96-44CE-96DD-400CEB43F1FF}" type="slidenum">
              <a:rPr lang="ko-KR" altLang="en-US" smtClean="0">
                <a:ea typeface="굴림"/>
                <a:cs typeface="굴림"/>
              </a:rPr>
              <a:pPr/>
              <a:t>38</a:t>
            </a:fld>
            <a:endParaRPr lang="en-US" altLang="ko-KR" smtClean="0">
              <a:ea typeface="굴림"/>
              <a:cs typeface="굴림"/>
            </a:endParaRPr>
          </a:p>
        </p:txBody>
      </p:sp>
      <p:sp>
        <p:nvSpPr>
          <p:cNvPr id="513026" name="Rectangle 2"/>
          <p:cNvSpPr>
            <a:spLocks noGrp="1" noChangeArrowheads="1"/>
          </p:cNvSpPr>
          <p:nvPr>
            <p:ph type="title"/>
          </p:nvPr>
        </p:nvSpPr>
        <p:spPr>
          <a:xfrm>
            <a:off x="533400" y="152400"/>
            <a:ext cx="7010400" cy="762000"/>
          </a:xfrm>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FFCC00"/>
                </a:solidFill>
                <a:cs typeface="+mj-cs"/>
              </a:rPr>
              <a:t>Certain</a:t>
            </a:r>
            <a:r>
              <a:rPr lang="en-US" sz="2400" dirty="0">
                <a:solidFill>
                  <a:schemeClr val="hlink"/>
                </a:solidFill>
                <a:cs typeface="+mj-cs"/>
              </a:rPr>
              <a:t> 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endParaRPr lang="en-US" altLang="zh-TW" sz="2400" dirty="0">
              <a:solidFill>
                <a:schemeClr val="hlink"/>
              </a:solidFill>
              <a:cs typeface="+mj-cs"/>
            </a:endParaRPr>
          </a:p>
        </p:txBody>
      </p:sp>
      <p:sp>
        <p:nvSpPr>
          <p:cNvPr id="510979" name="Rectangle 3"/>
          <p:cNvSpPr>
            <a:spLocks noGrp="1" noChangeArrowheads="1"/>
          </p:cNvSpPr>
          <p:nvPr>
            <p:ph type="body" sz="half" idx="1"/>
          </p:nvPr>
        </p:nvSpPr>
        <p:spPr>
          <a:xfrm>
            <a:off x="77788" y="3044825"/>
            <a:ext cx="8488362" cy="3379788"/>
          </a:xfrm>
        </p:spPr>
        <p:txBody>
          <a:bodyPr/>
          <a:lstStyle/>
          <a:p>
            <a:pPr eaLnBrk="1" hangingPunct="1">
              <a:lnSpc>
                <a:spcPct val="80000"/>
              </a:lnSpc>
            </a:pPr>
            <a:r>
              <a:rPr lang="en-US" altLang="zh-TW" b="0" smtClean="0"/>
              <a:t>All possible answers:  (ordered by MinDist)</a:t>
            </a:r>
          </a:p>
          <a:p>
            <a:pPr lvl="1" eaLnBrk="1" hangingPunct="1">
              <a:lnSpc>
                <a:spcPct val="80000"/>
              </a:lnSpc>
              <a:buFont typeface="Wingdings" pitchFamily="2" charset="2"/>
              <a:buChar char="n"/>
            </a:pPr>
            <a:r>
              <a:rPr lang="en-US" altLang="zh-TW" smtClean="0">
                <a:solidFill>
                  <a:srgbClr val="A50021"/>
                </a:solidFill>
              </a:rPr>
              <a:t>D, H, F, C, B, G</a:t>
            </a:r>
          </a:p>
          <a:p>
            <a:pPr eaLnBrk="1" hangingPunct="1">
              <a:lnSpc>
                <a:spcPct val="80000"/>
              </a:lnSpc>
            </a:pPr>
            <a:endParaRPr lang="en-US" altLang="zh-TW" sz="2000" b="0" smtClean="0">
              <a:solidFill>
                <a:srgbClr val="A50021"/>
              </a:solidFill>
            </a:endParaRPr>
          </a:p>
          <a:p>
            <a:pPr eaLnBrk="1" hangingPunct="1">
              <a:lnSpc>
                <a:spcPct val="80000"/>
              </a:lnSpc>
            </a:pPr>
            <a:r>
              <a:rPr lang="en-US" altLang="zh-TW" b="0" smtClean="0"/>
              <a:t>Probabilistic Answer</a:t>
            </a:r>
            <a:r>
              <a:rPr lang="en-US" altLang="zh-TW" sz="2000" b="0" smtClean="0"/>
              <a:t>:</a:t>
            </a:r>
          </a:p>
          <a:p>
            <a:pPr lvl="1" eaLnBrk="1" hangingPunct="1">
              <a:lnSpc>
                <a:spcPct val="80000"/>
              </a:lnSpc>
              <a:buFont typeface="Wingdings" pitchFamily="2" charset="2"/>
              <a:buChar char="n"/>
            </a:pPr>
            <a:r>
              <a:rPr lang="en-US" altLang="zh-TW" smtClean="0"/>
              <a:t>Compute the exact probability of each answer to be a nearest-neighbor</a:t>
            </a:r>
          </a:p>
          <a:p>
            <a:pPr lvl="1" eaLnBrk="1" hangingPunct="1">
              <a:lnSpc>
                <a:spcPct val="80000"/>
              </a:lnSpc>
              <a:buFont typeface="Wingdings" pitchFamily="2" charset="2"/>
              <a:buChar char="n"/>
            </a:pPr>
            <a:r>
              <a:rPr lang="en-US" altLang="zh-TW" smtClean="0"/>
              <a:t>The probability distribution of an object within a range is NOT uniform</a:t>
            </a:r>
          </a:p>
          <a:p>
            <a:pPr eaLnBrk="1" hangingPunct="1">
              <a:lnSpc>
                <a:spcPct val="80000"/>
              </a:lnSpc>
            </a:pPr>
            <a:endParaRPr lang="en-US" altLang="zh-TW" sz="2000" smtClean="0"/>
          </a:p>
          <a:p>
            <a:pPr eaLnBrk="1" hangingPunct="1">
              <a:lnSpc>
                <a:spcPct val="80000"/>
              </a:lnSpc>
            </a:pPr>
            <a:r>
              <a:rPr lang="en-US" altLang="zh-TW" b="0" smtClean="0"/>
              <a:t>A much easier version (and more practical) is to find those objects that can be nearest-neighbor with at leaset certain probability</a:t>
            </a:r>
          </a:p>
          <a:p>
            <a:pPr eaLnBrk="1" hangingPunct="1">
              <a:lnSpc>
                <a:spcPct val="80000"/>
              </a:lnSpc>
            </a:pPr>
            <a:endParaRPr lang="en-US" altLang="zh-TW" sz="2000" b="0" smtClean="0">
              <a:solidFill>
                <a:srgbClr val="A50021"/>
              </a:solidFill>
            </a:endParaRPr>
          </a:p>
        </p:txBody>
      </p:sp>
      <p:sp>
        <p:nvSpPr>
          <p:cNvPr id="510980" name="Text Box 4"/>
          <p:cNvSpPr txBox="1">
            <a:spLocks noChangeArrowheads="1"/>
          </p:cNvSpPr>
          <p:nvPr/>
        </p:nvSpPr>
        <p:spPr bwMode="auto">
          <a:xfrm>
            <a:off x="808038" y="1009650"/>
            <a:ext cx="950912" cy="366713"/>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D</a:t>
            </a:r>
          </a:p>
        </p:txBody>
      </p:sp>
      <p:sp>
        <p:nvSpPr>
          <p:cNvPr id="510981" name="Oval 5"/>
          <p:cNvSpPr>
            <a:spLocks noChangeArrowheads="1"/>
          </p:cNvSpPr>
          <p:nvPr/>
        </p:nvSpPr>
        <p:spPr bwMode="auto">
          <a:xfrm>
            <a:off x="731838" y="1952625"/>
            <a:ext cx="234950" cy="242888"/>
          </a:xfrm>
          <a:prstGeom prst="ellipse">
            <a:avLst/>
          </a:prstGeom>
          <a:solidFill>
            <a:srgbClr val="FFCC00"/>
          </a:solidFill>
          <a:ln w="6350" cap="rnd">
            <a:solidFill>
              <a:schemeClr val="tx1"/>
            </a:solidFill>
            <a:round/>
            <a:headEnd/>
            <a:tailEnd/>
          </a:ln>
        </p:spPr>
        <p:txBody>
          <a:bodyPr/>
          <a:lstStyle/>
          <a:p>
            <a:pPr algn="ctr"/>
            <a:endParaRPr lang="en-US"/>
          </a:p>
        </p:txBody>
      </p:sp>
      <p:sp>
        <p:nvSpPr>
          <p:cNvPr id="510982" name="Line 6"/>
          <p:cNvSpPr>
            <a:spLocks noChangeShapeType="1"/>
          </p:cNvSpPr>
          <p:nvPr/>
        </p:nvSpPr>
        <p:spPr bwMode="auto">
          <a:xfrm flipV="1">
            <a:off x="1133475" y="1089025"/>
            <a:ext cx="0" cy="1881188"/>
          </a:xfrm>
          <a:prstGeom prst="line">
            <a:avLst/>
          </a:prstGeom>
          <a:noFill/>
          <a:ln w="38100">
            <a:solidFill>
              <a:srgbClr val="FFFF00"/>
            </a:solidFill>
            <a:round/>
            <a:headEnd/>
            <a:tailEnd/>
          </a:ln>
        </p:spPr>
        <p:txBody>
          <a:bodyPr wrap="none" anchor="ctr"/>
          <a:lstStyle/>
          <a:p>
            <a:endParaRPr lang="en-US"/>
          </a:p>
        </p:txBody>
      </p:sp>
      <p:sp>
        <p:nvSpPr>
          <p:cNvPr id="510983" name="Line 7"/>
          <p:cNvSpPr>
            <a:spLocks noChangeShapeType="1"/>
          </p:cNvSpPr>
          <p:nvPr/>
        </p:nvSpPr>
        <p:spPr bwMode="auto">
          <a:xfrm flipH="1" flipV="1">
            <a:off x="1133475" y="1319213"/>
            <a:ext cx="2203450" cy="0"/>
          </a:xfrm>
          <a:prstGeom prst="line">
            <a:avLst/>
          </a:prstGeom>
          <a:noFill/>
          <a:ln w="12700">
            <a:solidFill>
              <a:srgbClr val="99CCFF"/>
            </a:solidFill>
            <a:round/>
            <a:headEnd/>
            <a:tailEnd/>
          </a:ln>
        </p:spPr>
        <p:txBody>
          <a:bodyPr wrap="none" anchor="ctr"/>
          <a:lstStyle/>
          <a:p>
            <a:endParaRPr lang="en-US"/>
          </a:p>
        </p:txBody>
      </p:sp>
      <p:sp>
        <p:nvSpPr>
          <p:cNvPr id="510984" name="Line 8"/>
          <p:cNvSpPr>
            <a:spLocks noChangeShapeType="1"/>
          </p:cNvSpPr>
          <p:nvPr/>
        </p:nvSpPr>
        <p:spPr bwMode="auto">
          <a:xfrm>
            <a:off x="1127125" y="2317750"/>
            <a:ext cx="4213225" cy="19050"/>
          </a:xfrm>
          <a:prstGeom prst="line">
            <a:avLst/>
          </a:prstGeom>
          <a:noFill/>
          <a:ln w="12700">
            <a:solidFill>
              <a:srgbClr val="99CCFF"/>
            </a:solidFill>
            <a:round/>
            <a:headEnd/>
            <a:tailEnd/>
          </a:ln>
        </p:spPr>
        <p:txBody>
          <a:bodyPr wrap="none" anchor="ctr"/>
          <a:lstStyle/>
          <a:p>
            <a:endParaRPr lang="en-US"/>
          </a:p>
        </p:txBody>
      </p:sp>
      <p:sp>
        <p:nvSpPr>
          <p:cNvPr id="510985" name="Text Box 9"/>
          <p:cNvSpPr txBox="1">
            <a:spLocks noChangeArrowheads="1"/>
          </p:cNvSpPr>
          <p:nvPr/>
        </p:nvSpPr>
        <p:spPr bwMode="auto">
          <a:xfrm>
            <a:off x="889000" y="1989138"/>
            <a:ext cx="763588" cy="366712"/>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C</a:t>
            </a:r>
          </a:p>
        </p:txBody>
      </p:sp>
      <p:sp>
        <p:nvSpPr>
          <p:cNvPr id="510986" name="Line 10"/>
          <p:cNvSpPr>
            <a:spLocks noChangeShapeType="1"/>
          </p:cNvSpPr>
          <p:nvPr/>
        </p:nvSpPr>
        <p:spPr bwMode="auto">
          <a:xfrm rot="-5400000">
            <a:off x="3885406" y="-113506"/>
            <a:ext cx="1588" cy="5518150"/>
          </a:xfrm>
          <a:prstGeom prst="line">
            <a:avLst/>
          </a:prstGeom>
          <a:noFill/>
          <a:ln w="12700">
            <a:solidFill>
              <a:srgbClr val="99CCFF"/>
            </a:solidFill>
            <a:round/>
            <a:headEnd/>
            <a:tailEnd/>
          </a:ln>
        </p:spPr>
        <p:txBody>
          <a:bodyPr wrap="none" anchor="ctr"/>
          <a:lstStyle/>
          <a:p>
            <a:endParaRPr lang="en-US"/>
          </a:p>
        </p:txBody>
      </p:sp>
      <p:sp>
        <p:nvSpPr>
          <p:cNvPr id="510987" name="Text Box 11"/>
          <p:cNvSpPr txBox="1">
            <a:spLocks noChangeArrowheads="1"/>
          </p:cNvSpPr>
          <p:nvPr/>
        </p:nvSpPr>
        <p:spPr bwMode="auto">
          <a:xfrm>
            <a:off x="889000" y="2317750"/>
            <a:ext cx="763588" cy="366713"/>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B</a:t>
            </a:r>
          </a:p>
        </p:txBody>
      </p:sp>
      <p:sp>
        <p:nvSpPr>
          <p:cNvPr id="510988" name="Line 12"/>
          <p:cNvSpPr>
            <a:spLocks noChangeShapeType="1"/>
          </p:cNvSpPr>
          <p:nvPr/>
        </p:nvSpPr>
        <p:spPr bwMode="auto">
          <a:xfrm flipH="1">
            <a:off x="1133475" y="2913063"/>
            <a:ext cx="6550025" cy="17462"/>
          </a:xfrm>
          <a:prstGeom prst="line">
            <a:avLst/>
          </a:prstGeom>
          <a:noFill/>
          <a:ln w="12700">
            <a:solidFill>
              <a:srgbClr val="99CCFF"/>
            </a:solidFill>
            <a:round/>
            <a:headEnd/>
            <a:tailEnd/>
          </a:ln>
        </p:spPr>
        <p:txBody>
          <a:bodyPr wrap="none" anchor="ctr"/>
          <a:lstStyle/>
          <a:p>
            <a:endParaRPr lang="en-US"/>
          </a:p>
        </p:txBody>
      </p:sp>
      <p:sp>
        <p:nvSpPr>
          <p:cNvPr id="510989" name="Text Box 13"/>
          <p:cNvSpPr txBox="1">
            <a:spLocks noChangeArrowheads="1"/>
          </p:cNvSpPr>
          <p:nvPr/>
        </p:nvSpPr>
        <p:spPr bwMode="auto">
          <a:xfrm>
            <a:off x="889000" y="2603500"/>
            <a:ext cx="763588" cy="366713"/>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G</a:t>
            </a:r>
          </a:p>
        </p:txBody>
      </p:sp>
      <p:sp>
        <p:nvSpPr>
          <p:cNvPr id="510990" name="Line 14"/>
          <p:cNvSpPr>
            <a:spLocks noChangeShapeType="1"/>
          </p:cNvSpPr>
          <p:nvPr/>
        </p:nvSpPr>
        <p:spPr bwMode="auto">
          <a:xfrm flipV="1">
            <a:off x="8258175" y="1089025"/>
            <a:ext cx="0" cy="1881188"/>
          </a:xfrm>
          <a:prstGeom prst="line">
            <a:avLst/>
          </a:prstGeom>
          <a:noFill/>
          <a:ln w="38100">
            <a:solidFill>
              <a:srgbClr val="FFFF00"/>
            </a:solidFill>
            <a:round/>
            <a:headEnd/>
            <a:tailEnd/>
          </a:ln>
        </p:spPr>
        <p:txBody>
          <a:bodyPr wrap="none" anchor="ctr"/>
          <a:lstStyle/>
          <a:p>
            <a:endParaRPr lang="en-US"/>
          </a:p>
        </p:txBody>
      </p:sp>
      <p:sp>
        <p:nvSpPr>
          <p:cNvPr id="510991" name="Line 15"/>
          <p:cNvSpPr>
            <a:spLocks noChangeShapeType="1"/>
          </p:cNvSpPr>
          <p:nvPr/>
        </p:nvSpPr>
        <p:spPr bwMode="auto">
          <a:xfrm>
            <a:off x="2382838" y="1300163"/>
            <a:ext cx="5875337" cy="19050"/>
          </a:xfrm>
          <a:prstGeom prst="line">
            <a:avLst/>
          </a:prstGeom>
          <a:noFill/>
          <a:ln w="38100">
            <a:solidFill>
              <a:srgbClr val="A50021"/>
            </a:solidFill>
            <a:round/>
            <a:headEnd/>
            <a:tailEnd/>
          </a:ln>
        </p:spPr>
        <p:txBody>
          <a:bodyPr wrap="none" anchor="ctr"/>
          <a:lstStyle/>
          <a:p>
            <a:endParaRPr lang="en-US"/>
          </a:p>
        </p:txBody>
      </p:sp>
      <p:sp>
        <p:nvSpPr>
          <p:cNvPr id="510992" name="Line 16"/>
          <p:cNvSpPr>
            <a:spLocks noChangeShapeType="1"/>
          </p:cNvSpPr>
          <p:nvPr/>
        </p:nvSpPr>
        <p:spPr bwMode="auto">
          <a:xfrm>
            <a:off x="1127125" y="1973263"/>
            <a:ext cx="3057525" cy="0"/>
          </a:xfrm>
          <a:prstGeom prst="line">
            <a:avLst/>
          </a:prstGeom>
          <a:noFill/>
          <a:ln w="12700">
            <a:solidFill>
              <a:srgbClr val="99CCFF"/>
            </a:solidFill>
            <a:round/>
            <a:headEnd/>
            <a:tailEnd/>
          </a:ln>
        </p:spPr>
        <p:txBody>
          <a:bodyPr wrap="none" anchor="ctr"/>
          <a:lstStyle/>
          <a:p>
            <a:endParaRPr lang="en-US"/>
          </a:p>
        </p:txBody>
      </p:sp>
      <p:sp>
        <p:nvSpPr>
          <p:cNvPr id="510993" name="Text Box 17"/>
          <p:cNvSpPr txBox="1">
            <a:spLocks noChangeArrowheads="1"/>
          </p:cNvSpPr>
          <p:nvPr/>
        </p:nvSpPr>
        <p:spPr bwMode="auto">
          <a:xfrm>
            <a:off x="889000" y="1665288"/>
            <a:ext cx="763588" cy="366712"/>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F</a:t>
            </a:r>
          </a:p>
        </p:txBody>
      </p:sp>
      <p:sp>
        <p:nvSpPr>
          <p:cNvPr id="510994" name="Line 18"/>
          <p:cNvSpPr>
            <a:spLocks noChangeShapeType="1"/>
          </p:cNvSpPr>
          <p:nvPr/>
        </p:nvSpPr>
        <p:spPr bwMode="auto">
          <a:xfrm>
            <a:off x="4184650" y="1973263"/>
            <a:ext cx="4073525" cy="0"/>
          </a:xfrm>
          <a:prstGeom prst="line">
            <a:avLst/>
          </a:prstGeom>
          <a:noFill/>
          <a:ln w="38100">
            <a:solidFill>
              <a:srgbClr val="A50021"/>
            </a:solidFill>
            <a:round/>
            <a:headEnd/>
            <a:tailEnd/>
          </a:ln>
        </p:spPr>
        <p:txBody>
          <a:bodyPr wrap="none" anchor="ctr"/>
          <a:lstStyle/>
          <a:p>
            <a:endParaRPr lang="en-US"/>
          </a:p>
        </p:txBody>
      </p:sp>
      <p:sp>
        <p:nvSpPr>
          <p:cNvPr id="510995" name="Line 19"/>
          <p:cNvSpPr>
            <a:spLocks noChangeShapeType="1"/>
          </p:cNvSpPr>
          <p:nvPr/>
        </p:nvSpPr>
        <p:spPr bwMode="auto">
          <a:xfrm rot="5400000">
            <a:off x="2655888" y="96837"/>
            <a:ext cx="0" cy="3057525"/>
          </a:xfrm>
          <a:prstGeom prst="line">
            <a:avLst/>
          </a:prstGeom>
          <a:noFill/>
          <a:ln w="12700">
            <a:solidFill>
              <a:srgbClr val="99CCFF"/>
            </a:solidFill>
            <a:round/>
            <a:headEnd/>
            <a:tailEnd/>
          </a:ln>
        </p:spPr>
        <p:txBody>
          <a:bodyPr wrap="none" anchor="ctr"/>
          <a:lstStyle/>
          <a:p>
            <a:endParaRPr lang="en-US"/>
          </a:p>
        </p:txBody>
      </p:sp>
      <p:sp>
        <p:nvSpPr>
          <p:cNvPr id="510996" name="Text Box 20"/>
          <p:cNvSpPr txBox="1">
            <a:spLocks noChangeArrowheads="1"/>
          </p:cNvSpPr>
          <p:nvPr/>
        </p:nvSpPr>
        <p:spPr bwMode="auto">
          <a:xfrm>
            <a:off x="850900" y="1319213"/>
            <a:ext cx="879475" cy="366712"/>
          </a:xfrm>
          <a:prstGeom prst="rect">
            <a:avLst/>
          </a:prstGeom>
          <a:noFill/>
          <a:ln w="38100" algn="ctr">
            <a:noFill/>
            <a:miter lim="800000"/>
            <a:headEnd/>
            <a:tailEnd/>
          </a:ln>
        </p:spPr>
        <p:txBody>
          <a:bodyPr>
            <a:spAutoFit/>
          </a:bodyPr>
          <a:lstStyle/>
          <a:p>
            <a:pPr algn="ctr">
              <a:spcBef>
                <a:spcPct val="50000"/>
              </a:spcBef>
            </a:pPr>
            <a:r>
              <a:rPr lang="en-US" sz="1800" b="1">
                <a:latin typeface="Times New Roman" pitchFamily="18" charset="0"/>
              </a:rPr>
              <a:t>H</a:t>
            </a:r>
          </a:p>
        </p:txBody>
      </p:sp>
      <p:sp>
        <p:nvSpPr>
          <p:cNvPr id="510997" name="Line 21"/>
          <p:cNvSpPr>
            <a:spLocks noChangeShapeType="1"/>
          </p:cNvSpPr>
          <p:nvPr/>
        </p:nvSpPr>
        <p:spPr bwMode="auto">
          <a:xfrm>
            <a:off x="3227388" y="1606550"/>
            <a:ext cx="5030787" cy="19050"/>
          </a:xfrm>
          <a:prstGeom prst="line">
            <a:avLst/>
          </a:prstGeom>
          <a:noFill/>
          <a:ln w="38100">
            <a:solidFill>
              <a:srgbClr val="A50021"/>
            </a:solidFill>
            <a:round/>
            <a:headEnd/>
            <a:tailEnd/>
          </a:ln>
        </p:spPr>
        <p:txBody>
          <a:bodyPr wrap="none" anchor="ctr"/>
          <a:lstStyle/>
          <a:p>
            <a:endParaRPr lang="en-US"/>
          </a:p>
        </p:txBody>
      </p:sp>
      <p:sp>
        <p:nvSpPr>
          <p:cNvPr id="510998" name="Line 22"/>
          <p:cNvSpPr>
            <a:spLocks noChangeShapeType="1"/>
          </p:cNvSpPr>
          <p:nvPr/>
        </p:nvSpPr>
        <p:spPr bwMode="auto">
          <a:xfrm>
            <a:off x="5340350" y="2298700"/>
            <a:ext cx="2917825" cy="19050"/>
          </a:xfrm>
          <a:prstGeom prst="line">
            <a:avLst/>
          </a:prstGeom>
          <a:noFill/>
          <a:ln w="38100">
            <a:solidFill>
              <a:srgbClr val="A50021"/>
            </a:solidFill>
            <a:round/>
            <a:headEnd/>
            <a:tailEnd/>
          </a:ln>
        </p:spPr>
        <p:txBody>
          <a:bodyPr wrap="none" anchor="ctr"/>
          <a:lstStyle/>
          <a:p>
            <a:endParaRPr lang="en-US"/>
          </a:p>
        </p:txBody>
      </p:sp>
      <p:sp>
        <p:nvSpPr>
          <p:cNvPr id="510999" name="Line 23"/>
          <p:cNvSpPr>
            <a:spLocks noChangeShapeType="1"/>
          </p:cNvSpPr>
          <p:nvPr/>
        </p:nvSpPr>
        <p:spPr bwMode="auto">
          <a:xfrm flipV="1">
            <a:off x="7605713" y="2913063"/>
            <a:ext cx="652462" cy="0"/>
          </a:xfrm>
          <a:prstGeom prst="line">
            <a:avLst/>
          </a:prstGeom>
          <a:noFill/>
          <a:ln w="38100">
            <a:solidFill>
              <a:srgbClr val="A50021"/>
            </a:solidFill>
            <a:round/>
            <a:headEnd/>
            <a:tailEnd/>
          </a:ln>
        </p:spPr>
        <p:txBody>
          <a:bodyPr wrap="none" anchor="ctr"/>
          <a:lstStyle/>
          <a:p>
            <a:endParaRPr lang="en-US"/>
          </a:p>
        </p:txBody>
      </p:sp>
      <p:sp>
        <p:nvSpPr>
          <p:cNvPr id="511000" name="Line 24"/>
          <p:cNvSpPr>
            <a:spLocks noChangeShapeType="1"/>
          </p:cNvSpPr>
          <p:nvPr/>
        </p:nvSpPr>
        <p:spPr bwMode="auto">
          <a:xfrm>
            <a:off x="6607175" y="2644775"/>
            <a:ext cx="1651000" cy="4763"/>
          </a:xfrm>
          <a:prstGeom prst="line">
            <a:avLst/>
          </a:prstGeom>
          <a:noFill/>
          <a:ln w="38100">
            <a:solidFill>
              <a:srgbClr val="A50021"/>
            </a:solidFill>
            <a:round/>
            <a:headEnd/>
            <a:tailEnd/>
          </a:ln>
        </p:spPr>
        <p:txBody>
          <a:bodyPr wrap="none" anchor="ctr"/>
          <a:lstStyle/>
          <a:p>
            <a:endParaRPr lang="en-US"/>
          </a:p>
        </p:txBody>
      </p:sp>
      <p:sp>
        <p:nvSpPr>
          <p:cNvPr id="513049" name="Line 25"/>
          <p:cNvSpPr>
            <a:spLocks noChangeShapeType="1"/>
          </p:cNvSpPr>
          <p:nvPr/>
        </p:nvSpPr>
        <p:spPr bwMode="auto">
          <a:xfrm flipV="1">
            <a:off x="2382838" y="1146175"/>
            <a:ext cx="0" cy="1881188"/>
          </a:xfrm>
          <a:prstGeom prst="line">
            <a:avLst/>
          </a:prstGeom>
          <a:noFill/>
          <a:ln w="38100" cap="rnd">
            <a:solidFill>
              <a:srgbClr val="FFCC00"/>
            </a:solidFill>
            <a:prstDash val="sysDot"/>
            <a:round/>
            <a:headEnd/>
            <a:tailEnd/>
          </a:ln>
        </p:spPr>
        <p:txBody>
          <a:bodyPr wrap="none" anchor="ctr"/>
          <a:lstStyle/>
          <a:p>
            <a:endParaRPr lang="en-US"/>
          </a:p>
        </p:txBody>
      </p:sp>
      <p:sp>
        <p:nvSpPr>
          <p:cNvPr id="513050" name="Line 26"/>
          <p:cNvSpPr>
            <a:spLocks noChangeShapeType="1"/>
          </p:cNvSpPr>
          <p:nvPr/>
        </p:nvSpPr>
        <p:spPr bwMode="auto">
          <a:xfrm flipV="1">
            <a:off x="3227388" y="1108075"/>
            <a:ext cx="0" cy="1881188"/>
          </a:xfrm>
          <a:prstGeom prst="line">
            <a:avLst/>
          </a:prstGeom>
          <a:noFill/>
          <a:ln w="38100" cap="rnd">
            <a:solidFill>
              <a:srgbClr val="FFCC00"/>
            </a:solidFill>
            <a:prstDash val="sysDot"/>
            <a:round/>
            <a:headEnd/>
            <a:tailEnd/>
          </a:ln>
        </p:spPr>
        <p:txBody>
          <a:bodyPr wrap="none" anchor="ctr"/>
          <a:lstStyle/>
          <a:p>
            <a:endParaRPr lang="en-US"/>
          </a:p>
        </p:txBody>
      </p:sp>
      <p:sp>
        <p:nvSpPr>
          <p:cNvPr id="513051" name="Line 27"/>
          <p:cNvSpPr>
            <a:spLocks noChangeShapeType="1"/>
          </p:cNvSpPr>
          <p:nvPr/>
        </p:nvSpPr>
        <p:spPr bwMode="auto">
          <a:xfrm flipV="1">
            <a:off x="4187825" y="1146175"/>
            <a:ext cx="0" cy="1881188"/>
          </a:xfrm>
          <a:prstGeom prst="line">
            <a:avLst/>
          </a:prstGeom>
          <a:noFill/>
          <a:ln w="38100" cap="rnd">
            <a:solidFill>
              <a:srgbClr val="FFCC00"/>
            </a:solidFill>
            <a:prstDash val="sysDot"/>
            <a:round/>
            <a:headEnd/>
            <a:tailEnd/>
          </a:ln>
        </p:spPr>
        <p:txBody>
          <a:bodyPr wrap="none" anchor="ctr"/>
          <a:lstStyle/>
          <a:p>
            <a:endParaRPr lang="en-US"/>
          </a:p>
        </p:txBody>
      </p:sp>
      <p:sp>
        <p:nvSpPr>
          <p:cNvPr id="513052" name="Line 28"/>
          <p:cNvSpPr>
            <a:spLocks noChangeShapeType="1"/>
          </p:cNvSpPr>
          <p:nvPr/>
        </p:nvSpPr>
        <p:spPr bwMode="auto">
          <a:xfrm flipV="1">
            <a:off x="5302250" y="1146175"/>
            <a:ext cx="0" cy="1881188"/>
          </a:xfrm>
          <a:prstGeom prst="line">
            <a:avLst/>
          </a:prstGeom>
          <a:noFill/>
          <a:ln w="38100" cap="rnd">
            <a:solidFill>
              <a:srgbClr val="FFCC00"/>
            </a:solidFill>
            <a:prstDash val="sysDot"/>
            <a:round/>
            <a:headEnd/>
            <a:tailEnd/>
          </a:ln>
        </p:spPr>
        <p:txBody>
          <a:bodyPr wrap="none" anchor="ctr"/>
          <a:lstStyle/>
          <a:p>
            <a:endParaRPr lang="en-US"/>
          </a:p>
        </p:txBody>
      </p:sp>
      <p:sp>
        <p:nvSpPr>
          <p:cNvPr id="513053" name="Line 29"/>
          <p:cNvSpPr>
            <a:spLocks noChangeShapeType="1"/>
          </p:cNvSpPr>
          <p:nvPr/>
        </p:nvSpPr>
        <p:spPr bwMode="auto">
          <a:xfrm flipV="1">
            <a:off x="6607175" y="1146175"/>
            <a:ext cx="0" cy="1881188"/>
          </a:xfrm>
          <a:prstGeom prst="line">
            <a:avLst/>
          </a:prstGeom>
          <a:noFill/>
          <a:ln w="38100" cap="rnd">
            <a:solidFill>
              <a:srgbClr val="FFCC00"/>
            </a:solidFill>
            <a:prstDash val="sysDot"/>
            <a:round/>
            <a:headEnd/>
            <a:tailEnd/>
          </a:ln>
        </p:spPr>
        <p:txBody>
          <a:bodyPr wrap="none" anchor="ctr"/>
          <a:lstStyle/>
          <a:p>
            <a:endParaRPr lang="en-US"/>
          </a:p>
        </p:txBody>
      </p:sp>
      <p:sp>
        <p:nvSpPr>
          <p:cNvPr id="513054" name="Line 30"/>
          <p:cNvSpPr>
            <a:spLocks noChangeShapeType="1"/>
          </p:cNvSpPr>
          <p:nvPr/>
        </p:nvSpPr>
        <p:spPr bwMode="auto">
          <a:xfrm flipV="1">
            <a:off x="7605713" y="1108075"/>
            <a:ext cx="0" cy="1881188"/>
          </a:xfrm>
          <a:prstGeom prst="line">
            <a:avLst/>
          </a:prstGeom>
          <a:noFill/>
          <a:ln w="38100" cap="rnd">
            <a:solidFill>
              <a:srgbClr val="FFCC00"/>
            </a:solidFill>
            <a:prstDash val="sysDot"/>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3049"/>
                                        </p:tgtEl>
                                        <p:attrNameLst>
                                          <p:attrName>style.visibility</p:attrName>
                                        </p:attrNameLst>
                                      </p:cBhvr>
                                      <p:to>
                                        <p:strVal val="visible"/>
                                      </p:to>
                                    </p:set>
                                    <p:animEffect transition="in" filter="wipe(up)">
                                      <p:cBhvr>
                                        <p:cTn id="7" dur="500"/>
                                        <p:tgtEl>
                                          <p:spTgt spid="51304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3050"/>
                                        </p:tgtEl>
                                        <p:attrNameLst>
                                          <p:attrName>style.visibility</p:attrName>
                                        </p:attrNameLst>
                                      </p:cBhvr>
                                      <p:to>
                                        <p:strVal val="visible"/>
                                      </p:to>
                                    </p:set>
                                    <p:animEffect transition="in" filter="wipe(up)">
                                      <p:cBhvr>
                                        <p:cTn id="10" dur="500"/>
                                        <p:tgtEl>
                                          <p:spTgt spid="5130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13051"/>
                                        </p:tgtEl>
                                        <p:attrNameLst>
                                          <p:attrName>style.visibility</p:attrName>
                                        </p:attrNameLst>
                                      </p:cBhvr>
                                      <p:to>
                                        <p:strVal val="visible"/>
                                      </p:to>
                                    </p:set>
                                    <p:animEffect transition="in" filter="wipe(up)">
                                      <p:cBhvr>
                                        <p:cTn id="13" dur="500"/>
                                        <p:tgtEl>
                                          <p:spTgt spid="51305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13052"/>
                                        </p:tgtEl>
                                        <p:attrNameLst>
                                          <p:attrName>style.visibility</p:attrName>
                                        </p:attrNameLst>
                                      </p:cBhvr>
                                      <p:to>
                                        <p:strVal val="visible"/>
                                      </p:to>
                                    </p:set>
                                    <p:animEffect transition="in" filter="wipe(up)">
                                      <p:cBhvr>
                                        <p:cTn id="16" dur="500"/>
                                        <p:tgtEl>
                                          <p:spTgt spid="51305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3053"/>
                                        </p:tgtEl>
                                        <p:attrNameLst>
                                          <p:attrName>style.visibility</p:attrName>
                                        </p:attrNameLst>
                                      </p:cBhvr>
                                      <p:to>
                                        <p:strVal val="visible"/>
                                      </p:to>
                                    </p:set>
                                    <p:animEffect transition="in" filter="wipe(up)">
                                      <p:cBhvr>
                                        <p:cTn id="19" dur="500"/>
                                        <p:tgtEl>
                                          <p:spTgt spid="51305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13054"/>
                                        </p:tgtEl>
                                        <p:attrNameLst>
                                          <p:attrName>style.visibility</p:attrName>
                                        </p:attrNameLst>
                                      </p:cBhvr>
                                      <p:to>
                                        <p:strVal val="visible"/>
                                      </p:to>
                                    </p:set>
                                    <p:animEffect transition="in" filter="wipe(up)">
                                      <p:cBhvr>
                                        <p:cTn id="22" dur="500"/>
                                        <p:tgtEl>
                                          <p:spTgt spid="513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49" grpId="0" animBg="1"/>
      <p:bldP spid="513050" grpId="0" animBg="1"/>
      <p:bldP spid="513051" grpId="0" animBg="1"/>
      <p:bldP spid="513052" grpId="0" animBg="1"/>
      <p:bldP spid="513053" grpId="0" animBg="1"/>
      <p:bldP spid="5130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Number Placeholder 4"/>
          <p:cNvSpPr>
            <a:spLocks noGrp="1"/>
          </p:cNvSpPr>
          <p:nvPr>
            <p:ph type="sldNum" sz="quarter" idx="10"/>
          </p:nvPr>
        </p:nvSpPr>
        <p:spPr>
          <a:noFill/>
        </p:spPr>
        <p:txBody>
          <a:bodyPr/>
          <a:lstStyle/>
          <a:p>
            <a:fld id="{7F320CFA-658C-43F5-A5FD-FB6352B505FE}" type="slidenum">
              <a:rPr lang="ko-KR" altLang="en-US" smtClean="0">
                <a:ea typeface="굴림"/>
                <a:cs typeface="굴림"/>
              </a:rPr>
              <a:pPr/>
              <a:t>39</a:t>
            </a:fld>
            <a:endParaRPr lang="en-US" altLang="ko-KR" smtClean="0">
              <a:ea typeface="굴림"/>
              <a:cs typeface="굴림"/>
            </a:endParaRPr>
          </a:p>
        </p:txBody>
      </p:sp>
      <p:sp>
        <p:nvSpPr>
          <p:cNvPr id="515074" name="Rectangle 2"/>
          <p:cNvSpPr>
            <a:spLocks noGrp="1" noChangeArrowheads="1"/>
          </p:cNvSpPr>
          <p:nvPr>
            <p:ph type="title"/>
          </p:nvPr>
        </p:nvSpPr>
        <p:spPr/>
        <p:txBody>
          <a:bodyPr/>
          <a:lstStyle/>
          <a:p>
            <a:pPr eaLnBrk="1" hangingPunct="1">
              <a:defRPr/>
            </a:pPr>
            <a:r>
              <a:rPr lang="en-US" sz="2800" dirty="0" smtClean="0">
                <a:cs typeface="+mj-cs"/>
              </a:rPr>
              <a:t> </a:t>
            </a:r>
            <a:r>
              <a:rPr lang="en-US" sz="2800" dirty="0" smtClean="0">
                <a:solidFill>
                  <a:srgbClr val="800000"/>
                </a:solidFill>
                <a:cs typeface="+mj-cs"/>
              </a:rPr>
              <a:t>Nearest-Neighbor </a:t>
            </a:r>
            <a:r>
              <a:rPr lang="en-US" sz="2800" dirty="0">
                <a:solidFill>
                  <a:srgbClr val="800000"/>
                </a:solidFill>
                <a:cs typeface="+mj-cs"/>
              </a:rPr>
              <a:t>Queries</a:t>
            </a:r>
            <a:r>
              <a:rPr lang="en-US" sz="2800" dirty="0">
                <a:cs typeface="+mj-cs"/>
              </a:rPr>
              <a:t/>
            </a:r>
            <a:br>
              <a:rPr lang="en-US" sz="2800" dirty="0">
                <a:cs typeface="+mj-cs"/>
              </a:rPr>
            </a:br>
            <a:r>
              <a:rPr lang="en-US" sz="2800" dirty="0">
                <a:cs typeface="+mj-cs"/>
              </a:rPr>
              <a:t>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Data</a:t>
            </a:r>
          </a:p>
        </p:txBody>
      </p:sp>
      <p:grpSp>
        <p:nvGrpSpPr>
          <p:cNvPr id="515075" name="Group 3"/>
          <p:cNvGrpSpPr>
            <a:grpSpLocks/>
          </p:cNvGrpSpPr>
          <p:nvPr/>
        </p:nvGrpSpPr>
        <p:grpSpPr bwMode="auto">
          <a:xfrm>
            <a:off x="5405438" y="1316038"/>
            <a:ext cx="3429000" cy="3429000"/>
            <a:chOff x="3168" y="1152"/>
            <a:chExt cx="2160" cy="2160"/>
          </a:xfrm>
        </p:grpSpPr>
        <p:sp>
          <p:nvSpPr>
            <p:cNvPr id="513038" name="Line 4"/>
            <p:cNvSpPr>
              <a:spLocks noChangeShapeType="1"/>
            </p:cNvSpPr>
            <p:nvPr/>
          </p:nvSpPr>
          <p:spPr bwMode="auto">
            <a:xfrm flipV="1">
              <a:off x="3168" y="1152"/>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513039" name="Line 5"/>
            <p:cNvSpPr>
              <a:spLocks noChangeShapeType="1"/>
            </p:cNvSpPr>
            <p:nvPr/>
          </p:nvSpPr>
          <p:spPr bwMode="auto">
            <a:xfrm rot="5400000" flipV="1">
              <a:off x="4248" y="2232"/>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515078" name="Text Box 6"/>
          <p:cNvSpPr txBox="1">
            <a:spLocks noChangeArrowheads="1"/>
          </p:cNvSpPr>
          <p:nvPr/>
        </p:nvSpPr>
        <p:spPr bwMode="auto">
          <a:xfrm>
            <a:off x="5557838" y="5160963"/>
            <a:ext cx="3048000" cy="457200"/>
          </a:xfrm>
          <a:prstGeom prst="rect">
            <a:avLst/>
          </a:prstGeom>
          <a:noFill/>
          <a:ln w="38100" algn="ctr">
            <a:noFill/>
            <a:miter lim="800000"/>
            <a:headEnd/>
            <a:tailEnd/>
          </a:ln>
        </p:spPr>
        <p:txBody>
          <a:bodyPr>
            <a:spAutoFit/>
          </a:bodyPr>
          <a:lstStyle/>
          <a:p>
            <a:pPr algn="ctr">
              <a:spcBef>
                <a:spcPct val="50000"/>
              </a:spcBef>
            </a:pPr>
            <a:r>
              <a:rPr lang="en-US" sz="2400" b="1" i="1" dirty="0">
                <a:solidFill>
                  <a:srgbClr val="800000"/>
                </a:solidFill>
                <a:latin typeface="Times New Roman" pitchFamily="18" charset="0"/>
              </a:rPr>
              <a:t>NN query</a:t>
            </a:r>
          </a:p>
        </p:txBody>
      </p:sp>
      <p:sp>
        <p:nvSpPr>
          <p:cNvPr id="515079" name="Rectangle 7"/>
          <p:cNvSpPr>
            <a:spLocks noChangeArrowheads="1"/>
          </p:cNvSpPr>
          <p:nvPr/>
        </p:nvSpPr>
        <p:spPr bwMode="auto">
          <a:xfrm>
            <a:off x="6024563" y="2660650"/>
            <a:ext cx="922337" cy="4222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0" name="Rectangle 8"/>
          <p:cNvSpPr>
            <a:spLocks noChangeArrowheads="1"/>
          </p:cNvSpPr>
          <p:nvPr/>
        </p:nvSpPr>
        <p:spPr bwMode="auto">
          <a:xfrm>
            <a:off x="6832600" y="3087688"/>
            <a:ext cx="708025" cy="379412"/>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1" name="Rectangle 9"/>
          <p:cNvSpPr>
            <a:spLocks noChangeArrowheads="1"/>
          </p:cNvSpPr>
          <p:nvPr/>
        </p:nvSpPr>
        <p:spPr bwMode="auto">
          <a:xfrm>
            <a:off x="5834063" y="3889375"/>
            <a:ext cx="690562" cy="608013"/>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2" name="Rectangle 10"/>
          <p:cNvSpPr>
            <a:spLocks noChangeArrowheads="1"/>
          </p:cNvSpPr>
          <p:nvPr/>
        </p:nvSpPr>
        <p:spPr bwMode="auto">
          <a:xfrm>
            <a:off x="7485063" y="4043363"/>
            <a:ext cx="706437" cy="4984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3" name="Rectangle 11"/>
          <p:cNvSpPr>
            <a:spLocks noChangeArrowheads="1"/>
          </p:cNvSpPr>
          <p:nvPr/>
        </p:nvSpPr>
        <p:spPr bwMode="auto">
          <a:xfrm>
            <a:off x="7831138" y="3006725"/>
            <a:ext cx="806450" cy="37782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4" name="Rectangle 12"/>
          <p:cNvSpPr>
            <a:spLocks noChangeArrowheads="1"/>
          </p:cNvSpPr>
          <p:nvPr/>
        </p:nvSpPr>
        <p:spPr bwMode="auto">
          <a:xfrm>
            <a:off x="5834063" y="1892300"/>
            <a:ext cx="690562" cy="3460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sp>
        <p:nvSpPr>
          <p:cNvPr id="515085" name="Rectangle 13"/>
          <p:cNvSpPr>
            <a:spLocks noChangeArrowheads="1"/>
          </p:cNvSpPr>
          <p:nvPr/>
        </p:nvSpPr>
        <p:spPr bwMode="auto">
          <a:xfrm>
            <a:off x="7599363" y="2238375"/>
            <a:ext cx="614362" cy="384175"/>
          </a:xfrm>
          <a:prstGeom prst="rect">
            <a:avLst/>
          </a:prstGeom>
          <a:solidFill>
            <a:srgbClr val="FFCC99">
              <a:alpha val="39999"/>
            </a:srgbClr>
          </a:solidFill>
          <a:ln w="12700" algn="ctr">
            <a:solidFill>
              <a:srgbClr val="FF9900"/>
            </a:solidFill>
            <a:miter lim="800000"/>
            <a:headEnd/>
            <a:tailEnd/>
          </a:ln>
        </p:spPr>
        <p:txBody>
          <a:bodyPr wrap="none" anchor="ctr"/>
          <a:lstStyle/>
          <a:p>
            <a:pPr algn="ctr"/>
            <a:endParaRPr lang="en-US"/>
          </a:p>
        </p:txBody>
      </p:sp>
      <p:pic>
        <p:nvPicPr>
          <p:cNvPr id="515086" name="Picture 14" descr="j0292020"/>
          <p:cNvPicPr>
            <a:picLocks noChangeAspect="1" noChangeArrowheads="1"/>
          </p:cNvPicPr>
          <p:nvPr/>
        </p:nvPicPr>
        <p:blipFill>
          <a:blip r:embed="rId3" cstate="print"/>
          <a:srcRect/>
          <a:stretch>
            <a:fillRect/>
          </a:stretch>
        </p:blipFill>
        <p:spPr bwMode="auto">
          <a:xfrm>
            <a:off x="7100888" y="2771775"/>
            <a:ext cx="550862" cy="522288"/>
          </a:xfrm>
          <a:prstGeom prst="rect">
            <a:avLst/>
          </a:prstGeom>
          <a:noFill/>
          <a:ln w="9525">
            <a:noFill/>
            <a:miter lim="800000"/>
            <a:headEnd/>
            <a:tailEnd/>
          </a:ln>
        </p:spPr>
      </p:pic>
      <p:sp>
        <p:nvSpPr>
          <p:cNvPr id="515087" name="Rectangle 15"/>
          <p:cNvSpPr>
            <a:spLocks noChangeArrowheads="1"/>
          </p:cNvSpPr>
          <p:nvPr/>
        </p:nvSpPr>
        <p:spPr bwMode="auto">
          <a:xfrm>
            <a:off x="6256338" y="2660650"/>
            <a:ext cx="1497012" cy="1228725"/>
          </a:xfrm>
          <a:prstGeom prst="rect">
            <a:avLst/>
          </a:prstGeom>
          <a:solidFill>
            <a:srgbClr val="A50021">
              <a:alpha val="50195"/>
            </a:srgbClr>
          </a:solidFill>
          <a:ln w="50800" algn="ctr">
            <a:solidFill>
              <a:srgbClr val="FF9900"/>
            </a:solid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50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50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50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50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50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50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50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50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50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grpId="1" nodeType="clickEffect">
                                  <p:stCondLst>
                                    <p:cond delay="0"/>
                                  </p:stCondLst>
                                  <p:childTnLst>
                                    <p:animClr clrSpc="hsl" dir="cw">
                                      <p:cBhvr override="childStyle">
                                        <p:cTn id="28" dur="500" fill="hold"/>
                                        <p:tgtEl>
                                          <p:spTgt spid="515079"/>
                                        </p:tgtEl>
                                        <p:attrNameLst>
                                          <p:attrName>style.color</p:attrName>
                                        </p:attrNameLst>
                                      </p:cBhvr>
                                      <p:by>
                                        <p:hsl h="0" s="-12549" l="-25098"/>
                                      </p:by>
                                    </p:animClr>
                                    <p:animClr clrSpc="hsl" dir="cw">
                                      <p:cBhvr>
                                        <p:cTn id="29" dur="500" fill="hold"/>
                                        <p:tgtEl>
                                          <p:spTgt spid="515079"/>
                                        </p:tgtEl>
                                        <p:attrNameLst>
                                          <p:attrName>fillcolor</p:attrName>
                                        </p:attrNameLst>
                                      </p:cBhvr>
                                      <p:by>
                                        <p:hsl h="0" s="-12549" l="-25098"/>
                                      </p:by>
                                    </p:animClr>
                                    <p:animClr clrSpc="hsl" dir="cw">
                                      <p:cBhvr>
                                        <p:cTn id="30" dur="500" fill="hold"/>
                                        <p:tgtEl>
                                          <p:spTgt spid="515079"/>
                                        </p:tgtEl>
                                        <p:attrNameLst>
                                          <p:attrName>stroke.color</p:attrName>
                                        </p:attrNameLst>
                                      </p:cBhvr>
                                      <p:by>
                                        <p:hsl h="0" s="-12549" l="-25098"/>
                                      </p:by>
                                    </p:animClr>
                                    <p:set>
                                      <p:cBhvr>
                                        <p:cTn id="31" dur="500" fill="hold"/>
                                        <p:tgtEl>
                                          <p:spTgt spid="515079"/>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515080"/>
                                        </p:tgtEl>
                                        <p:attrNameLst>
                                          <p:attrName>style.color</p:attrName>
                                        </p:attrNameLst>
                                      </p:cBhvr>
                                      <p:by>
                                        <p:hsl h="0" s="-12549" l="-25098"/>
                                      </p:by>
                                    </p:animClr>
                                    <p:animClr clrSpc="hsl" dir="cw">
                                      <p:cBhvr>
                                        <p:cTn id="34" dur="500" fill="hold"/>
                                        <p:tgtEl>
                                          <p:spTgt spid="515080"/>
                                        </p:tgtEl>
                                        <p:attrNameLst>
                                          <p:attrName>fillcolor</p:attrName>
                                        </p:attrNameLst>
                                      </p:cBhvr>
                                      <p:by>
                                        <p:hsl h="0" s="-12549" l="-25098"/>
                                      </p:by>
                                    </p:animClr>
                                    <p:animClr clrSpc="hsl" dir="cw">
                                      <p:cBhvr>
                                        <p:cTn id="35" dur="500" fill="hold"/>
                                        <p:tgtEl>
                                          <p:spTgt spid="515080"/>
                                        </p:tgtEl>
                                        <p:attrNameLst>
                                          <p:attrName>stroke.color</p:attrName>
                                        </p:attrNameLst>
                                      </p:cBhvr>
                                      <p:by>
                                        <p:hsl h="0" s="-12549" l="-25098"/>
                                      </p:by>
                                    </p:animClr>
                                    <p:set>
                                      <p:cBhvr>
                                        <p:cTn id="36" dur="500" fill="hold"/>
                                        <p:tgtEl>
                                          <p:spTgt spid="515080"/>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515085"/>
                                        </p:tgtEl>
                                        <p:attrNameLst>
                                          <p:attrName>style.color</p:attrName>
                                        </p:attrNameLst>
                                      </p:cBhvr>
                                      <p:by>
                                        <p:hsl h="0" s="-12549" l="-25098"/>
                                      </p:by>
                                    </p:animClr>
                                    <p:animClr clrSpc="hsl" dir="cw">
                                      <p:cBhvr>
                                        <p:cTn id="39" dur="500" fill="hold"/>
                                        <p:tgtEl>
                                          <p:spTgt spid="515085"/>
                                        </p:tgtEl>
                                        <p:attrNameLst>
                                          <p:attrName>fillcolor</p:attrName>
                                        </p:attrNameLst>
                                      </p:cBhvr>
                                      <p:by>
                                        <p:hsl h="0" s="-12549" l="-25098"/>
                                      </p:by>
                                    </p:animClr>
                                    <p:animClr clrSpc="hsl" dir="cw">
                                      <p:cBhvr>
                                        <p:cTn id="40" dur="500" fill="hold"/>
                                        <p:tgtEl>
                                          <p:spTgt spid="515085"/>
                                        </p:tgtEl>
                                        <p:attrNameLst>
                                          <p:attrName>stroke.color</p:attrName>
                                        </p:attrNameLst>
                                      </p:cBhvr>
                                      <p:by>
                                        <p:hsl h="0" s="-12549" l="-25098"/>
                                      </p:by>
                                    </p:animClr>
                                    <p:set>
                                      <p:cBhvr>
                                        <p:cTn id="41" dur="500" fill="hold"/>
                                        <p:tgtEl>
                                          <p:spTgt spid="515085"/>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515083"/>
                                        </p:tgtEl>
                                        <p:attrNameLst>
                                          <p:attrName>style.color</p:attrName>
                                        </p:attrNameLst>
                                      </p:cBhvr>
                                      <p:by>
                                        <p:hsl h="0" s="-12549" l="-25098"/>
                                      </p:by>
                                    </p:animClr>
                                    <p:animClr clrSpc="hsl" dir="cw">
                                      <p:cBhvr>
                                        <p:cTn id="44" dur="500" fill="hold"/>
                                        <p:tgtEl>
                                          <p:spTgt spid="515083"/>
                                        </p:tgtEl>
                                        <p:attrNameLst>
                                          <p:attrName>fillcolor</p:attrName>
                                        </p:attrNameLst>
                                      </p:cBhvr>
                                      <p:by>
                                        <p:hsl h="0" s="-12549" l="-25098"/>
                                      </p:by>
                                    </p:animClr>
                                    <p:animClr clrSpc="hsl" dir="cw">
                                      <p:cBhvr>
                                        <p:cTn id="45" dur="500" fill="hold"/>
                                        <p:tgtEl>
                                          <p:spTgt spid="515083"/>
                                        </p:tgtEl>
                                        <p:attrNameLst>
                                          <p:attrName>stroke.color</p:attrName>
                                        </p:attrNameLst>
                                      </p:cBhvr>
                                      <p:by>
                                        <p:hsl h="0" s="-12549" l="-25098"/>
                                      </p:by>
                                    </p:animClr>
                                    <p:set>
                                      <p:cBhvr>
                                        <p:cTn id="46" dur="500" fill="hold"/>
                                        <p:tgtEl>
                                          <p:spTgt spid="515083"/>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15087"/>
                                        </p:tgtEl>
                                        <p:attrNameLst>
                                          <p:attrName>style.visibility</p:attrName>
                                        </p:attrNameLst>
                                      </p:cBhvr>
                                      <p:to>
                                        <p:strVal val="visible"/>
                                      </p:to>
                                    </p:set>
                                    <p:animEffect transition="in" filter="wipe(down)">
                                      <p:cBhvr>
                                        <p:cTn id="51" dur="500"/>
                                        <p:tgtEl>
                                          <p:spTgt spid="515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8" grpId="0"/>
      <p:bldP spid="515079" grpId="0" animBg="1"/>
      <p:bldP spid="515079" grpId="1" animBg="1"/>
      <p:bldP spid="515080" grpId="0" animBg="1"/>
      <p:bldP spid="515080" grpId="1" animBg="1"/>
      <p:bldP spid="515081" grpId="0" animBg="1"/>
      <p:bldP spid="515082" grpId="0" animBg="1"/>
      <p:bldP spid="515083" grpId="0" animBg="1"/>
      <p:bldP spid="515083" grpId="1" animBg="1"/>
      <p:bldP spid="515084" grpId="0" animBg="1"/>
      <p:bldP spid="515085" grpId="0" animBg="1"/>
      <p:bldP spid="515085" grpId="1" animBg="1"/>
      <p:bldP spid="515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p:cNvSpPr>
            <a:spLocks noGrp="1"/>
          </p:cNvSpPr>
          <p:nvPr>
            <p:ph type="sldNum" sz="quarter" idx="10"/>
          </p:nvPr>
        </p:nvSpPr>
        <p:spPr>
          <a:noFill/>
        </p:spPr>
        <p:txBody>
          <a:bodyPr/>
          <a:lstStyle/>
          <a:p>
            <a:fld id="{A7C50F86-747A-40C8-8E5E-0B408EDF75CE}" type="slidenum">
              <a:rPr lang="ko-KR" altLang="en-US" smtClean="0">
                <a:ea typeface="굴림"/>
                <a:cs typeface="굴림"/>
              </a:rPr>
              <a:pPr/>
              <a:t>4</a:t>
            </a:fld>
            <a:endParaRPr lang="en-US" altLang="ko-KR" smtClean="0">
              <a:ea typeface="굴림"/>
              <a:cs typeface="굴림"/>
            </a:endParaRPr>
          </a:p>
        </p:txBody>
      </p:sp>
      <p:sp>
        <p:nvSpPr>
          <p:cNvPr id="456706" name="Rectangle 2"/>
          <p:cNvSpPr>
            <a:spLocks noGrp="1" noChangeArrowheads="1"/>
          </p:cNvSpPr>
          <p:nvPr>
            <p:ph type="title"/>
          </p:nvPr>
        </p:nvSpPr>
        <p:spPr/>
        <p:txBody>
          <a:bodyPr/>
          <a:lstStyle/>
          <a:p>
            <a:pPr eaLnBrk="1" hangingPunct="1">
              <a:defRPr/>
            </a:pPr>
            <a:r>
              <a:rPr lang="en-US" sz="2800" dirty="0">
                <a:solidFill>
                  <a:srgbClr val="800000"/>
                </a:solidFill>
                <a:cs typeface="+mj-cs"/>
              </a:rPr>
              <a:t>Data Uncertainty: </a:t>
            </a:r>
            <a:br>
              <a:rPr lang="en-US" sz="2800" dirty="0">
                <a:solidFill>
                  <a:srgbClr val="800000"/>
                </a:solidFill>
                <a:cs typeface="+mj-cs"/>
              </a:rPr>
            </a:br>
            <a:r>
              <a:rPr lang="en-US" sz="2800" dirty="0">
                <a:solidFill>
                  <a:srgbClr val="800000"/>
                </a:solidFill>
                <a:cs typeface="+mj-cs"/>
              </a:rPr>
              <a:t>Different Kinds of Uncertainty</a:t>
            </a:r>
          </a:p>
        </p:txBody>
      </p:sp>
      <p:sp>
        <p:nvSpPr>
          <p:cNvPr id="22531" name="Rectangle 3"/>
          <p:cNvSpPr>
            <a:spLocks noGrp="1" noChangeArrowheads="1"/>
          </p:cNvSpPr>
          <p:nvPr>
            <p:ph type="body" idx="1"/>
          </p:nvPr>
        </p:nvSpPr>
        <p:spPr>
          <a:xfrm>
            <a:off x="533400" y="1125538"/>
            <a:ext cx="4724400" cy="4208462"/>
          </a:xfrm>
        </p:spPr>
        <p:txBody>
          <a:bodyPr/>
          <a:lstStyle/>
          <a:p>
            <a:pPr eaLnBrk="1" hangingPunct="1"/>
            <a:r>
              <a:rPr lang="en-US" smtClean="0"/>
              <a:t>Defected data</a:t>
            </a:r>
          </a:p>
          <a:p>
            <a:pPr lvl="1" eaLnBrk="1" hangingPunct="1">
              <a:buFont typeface="Wingdings" pitchFamily="2" charset="2"/>
              <a:buChar char="n"/>
            </a:pPr>
            <a:r>
              <a:rPr lang="en-US" smtClean="0"/>
              <a:t>Completely erroneous data</a:t>
            </a:r>
          </a:p>
          <a:p>
            <a:pPr lvl="1" eaLnBrk="1" hangingPunct="1">
              <a:buFont typeface="Wingdings" pitchFamily="2" charset="2"/>
              <a:buChar char="n"/>
            </a:pPr>
            <a:endParaRPr lang="en-US" smtClean="0"/>
          </a:p>
          <a:p>
            <a:pPr eaLnBrk="1" hangingPunct="1"/>
            <a:r>
              <a:rPr lang="en-US" smtClean="0"/>
              <a:t>Incomplete data</a:t>
            </a:r>
          </a:p>
          <a:p>
            <a:pPr lvl="1" eaLnBrk="1" hangingPunct="1">
              <a:buFont typeface="Wingdings" pitchFamily="2" charset="2"/>
              <a:buChar char="n"/>
            </a:pPr>
            <a:r>
              <a:rPr lang="en-US" smtClean="0"/>
              <a:t>Some data is missing</a:t>
            </a:r>
          </a:p>
          <a:p>
            <a:pPr eaLnBrk="1" hangingPunct="1"/>
            <a:endParaRPr lang="en-US" smtClean="0"/>
          </a:p>
          <a:p>
            <a:pPr eaLnBrk="1" hangingPunct="1"/>
            <a:r>
              <a:rPr lang="en-US" smtClean="0"/>
              <a:t>Probabilistic data</a:t>
            </a:r>
          </a:p>
          <a:p>
            <a:pPr lvl="1" eaLnBrk="1" hangingPunct="1">
              <a:buFont typeface="Wingdings" pitchFamily="2" charset="2"/>
              <a:buChar char="n"/>
            </a:pPr>
            <a:r>
              <a:rPr lang="en-US" smtClean="0"/>
              <a:t>A certain value is known to be true/defected with a certain probability</a:t>
            </a:r>
          </a:p>
          <a:p>
            <a:pPr lvl="1" eaLnBrk="1" hangingPunct="1">
              <a:buFont typeface="Wingdings" pitchFamily="2" charset="2"/>
              <a:buChar char="n"/>
            </a:pPr>
            <a:endParaRPr lang="en-US" smtClean="0"/>
          </a:p>
          <a:p>
            <a:pPr eaLnBrk="1" hangingPunct="1"/>
            <a:endParaRPr lang="en-US" smtClean="0"/>
          </a:p>
          <a:p>
            <a:pPr eaLnBrk="1" hangingPunct="1"/>
            <a:endParaRPr lang="en-US" smtClean="0"/>
          </a:p>
        </p:txBody>
      </p:sp>
      <p:pic>
        <p:nvPicPr>
          <p:cNvPr id="22532" name="Picture 7" descr="dice.jpg"/>
          <p:cNvPicPr>
            <a:picLocks noChangeAspect="1"/>
          </p:cNvPicPr>
          <p:nvPr/>
        </p:nvPicPr>
        <p:blipFill>
          <a:blip r:embed="rId3" cstate="print"/>
          <a:srcRect/>
          <a:stretch>
            <a:fillRect/>
          </a:stretch>
        </p:blipFill>
        <p:spPr bwMode="auto">
          <a:xfrm>
            <a:off x="4953000" y="1447800"/>
            <a:ext cx="3810000" cy="3175000"/>
          </a:xfrm>
          <a:prstGeom prst="rect">
            <a:avLst/>
          </a:prstGeom>
          <a:noFill/>
          <a:ln w="9525">
            <a:noFill/>
            <a:miter lim="800000"/>
            <a:headEnd/>
            <a:tailEnd/>
          </a:ln>
        </p:spPr>
      </p:pic>
      <p:sp>
        <p:nvSpPr>
          <p:cNvPr id="9" name="Rectangle 3"/>
          <p:cNvSpPr txBox="1">
            <a:spLocks noChangeArrowheads="1"/>
          </p:cNvSpPr>
          <p:nvPr/>
        </p:nvSpPr>
        <p:spPr bwMode="auto">
          <a:xfrm>
            <a:off x="495300" y="4783138"/>
            <a:ext cx="8420100" cy="1884362"/>
          </a:xfrm>
          <a:prstGeom prst="rect">
            <a:avLst/>
          </a:prstGeom>
          <a:noFill/>
          <a:ln w="9525">
            <a:noFill/>
            <a:miter lim="800000"/>
            <a:headEnd/>
            <a:tailEnd/>
          </a:ln>
          <a:effectLst/>
        </p:spPr>
        <p:txBody>
          <a:bodyPr/>
          <a:lstStyle/>
          <a:p>
            <a:pPr marL="838200" lvl="1" indent="-381000">
              <a:spcBef>
                <a:spcPct val="20000"/>
              </a:spcBef>
              <a:buClr>
                <a:srgbClr val="B90337"/>
              </a:buClr>
              <a:buFont typeface="Wingdings" pitchFamily="2" charset="2"/>
              <a:buChar char="n"/>
              <a:defRPr/>
            </a:pPr>
            <a:endParaRPr lang="en-US" sz="2000" kern="0" dirty="0">
              <a:latin typeface="+mn-lt"/>
              <a:ea typeface="+mn-ea"/>
              <a:cs typeface="+mn-cs"/>
            </a:endParaRPr>
          </a:p>
          <a:p>
            <a:pPr marL="457200" indent="-457200">
              <a:spcBef>
                <a:spcPct val="20000"/>
              </a:spcBef>
              <a:buClr>
                <a:srgbClr val="CC0000"/>
              </a:buClr>
              <a:buFont typeface="Wingdings" pitchFamily="2" charset="2"/>
              <a:buChar char="n"/>
              <a:defRPr/>
            </a:pPr>
            <a:r>
              <a:rPr lang="en-US" sz="2400" b="1" kern="0" dirty="0">
                <a:latin typeface="+mn-lt"/>
                <a:ea typeface="+mn-ea"/>
                <a:cs typeface="+mn-cs"/>
              </a:rPr>
              <a:t>Range data</a:t>
            </a:r>
          </a:p>
          <a:p>
            <a:pPr marL="838200" lvl="1" indent="-381000">
              <a:spcBef>
                <a:spcPct val="20000"/>
              </a:spcBef>
              <a:buClr>
                <a:srgbClr val="B90337"/>
              </a:buClr>
              <a:buFont typeface="Wingdings" pitchFamily="2" charset="2"/>
              <a:buChar char="n"/>
              <a:defRPr/>
            </a:pPr>
            <a:r>
              <a:rPr lang="en-US" sz="2000" kern="0" dirty="0">
                <a:latin typeface="+mn-lt"/>
                <a:ea typeface="+mn-ea"/>
                <a:cs typeface="+mn-cs"/>
              </a:rPr>
              <a:t>The reading is in this range (uniform or normal distribution)</a:t>
            </a:r>
          </a:p>
          <a:p>
            <a:pPr marL="457200" indent="-457200">
              <a:spcBef>
                <a:spcPct val="20000"/>
              </a:spcBef>
              <a:buClr>
                <a:srgbClr val="CC0000"/>
              </a:buClr>
              <a:buFont typeface="Wingdings" pitchFamily="2" charset="2"/>
              <a:buChar char="n"/>
              <a:defRPr/>
            </a:pPr>
            <a:endParaRPr lang="en-US" sz="2400" b="1" kern="0" dirty="0">
              <a:latin typeface="+mn-lt"/>
              <a:ea typeface="+mn-ea"/>
              <a:cs typeface="+mn-cs"/>
            </a:endParaRPr>
          </a:p>
          <a:p>
            <a:pPr marL="457200" indent="-457200">
              <a:spcBef>
                <a:spcPct val="20000"/>
              </a:spcBef>
              <a:buClr>
                <a:srgbClr val="CC0000"/>
              </a:buClr>
              <a:buFont typeface="Wingdings" pitchFamily="2" charset="2"/>
              <a:buChar char="n"/>
              <a:defRPr/>
            </a:pPr>
            <a:endParaRPr lang="en-US" sz="2400" b="1" kern="0" dirty="0">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45" name="Slide Number Placeholder 6"/>
          <p:cNvSpPr>
            <a:spLocks noGrp="1"/>
          </p:cNvSpPr>
          <p:nvPr>
            <p:ph type="sldNum" sz="quarter" idx="10"/>
          </p:nvPr>
        </p:nvSpPr>
        <p:spPr>
          <a:noFill/>
        </p:spPr>
        <p:txBody>
          <a:bodyPr/>
          <a:lstStyle/>
          <a:p>
            <a:fld id="{24DA6D5B-3274-40FA-BEDA-9446DBF588CD}" type="slidenum">
              <a:rPr lang="ko-KR" altLang="en-US" smtClean="0">
                <a:ea typeface="굴림"/>
                <a:cs typeface="굴림"/>
              </a:rPr>
              <a:pPr/>
              <a:t>40</a:t>
            </a:fld>
            <a:endParaRPr lang="en-US" altLang="ko-KR" smtClean="0">
              <a:ea typeface="굴림"/>
              <a:cs typeface="굴림"/>
            </a:endParaRPr>
          </a:p>
        </p:txBody>
      </p:sp>
      <p:sp>
        <p:nvSpPr>
          <p:cNvPr id="516146" name="Rectangle 2"/>
          <p:cNvSpPr>
            <a:spLocks noChangeArrowheads="1"/>
          </p:cNvSpPr>
          <p:nvPr/>
        </p:nvSpPr>
        <p:spPr bwMode="auto">
          <a:xfrm>
            <a:off x="6034088" y="3336925"/>
            <a:ext cx="1527175" cy="1574800"/>
          </a:xfrm>
          <a:prstGeom prst="rect">
            <a:avLst/>
          </a:prstGeom>
          <a:solidFill>
            <a:srgbClr val="FFCC99">
              <a:alpha val="50195"/>
            </a:srgbClr>
          </a:solidFill>
          <a:ln w="58801" cap="rnd">
            <a:solidFill>
              <a:srgbClr val="A50021"/>
            </a:solidFill>
            <a:round/>
            <a:headEnd/>
            <a:tailEnd/>
          </a:ln>
        </p:spPr>
        <p:txBody>
          <a:bodyPr/>
          <a:lstStyle/>
          <a:p>
            <a:pPr algn="ctr"/>
            <a:endParaRPr lang="en-US"/>
          </a:p>
        </p:txBody>
      </p:sp>
      <p:graphicFrame>
        <p:nvGraphicFramePr>
          <p:cNvPr id="516099" name="Object 3"/>
          <p:cNvGraphicFramePr>
            <a:graphicFrameLocks noChangeAspect="1"/>
          </p:cNvGraphicFramePr>
          <p:nvPr/>
        </p:nvGraphicFramePr>
        <p:xfrm>
          <a:off x="5362575" y="4117975"/>
          <a:ext cx="2740025" cy="1308100"/>
        </p:xfrm>
        <a:graphic>
          <a:graphicData uri="http://schemas.openxmlformats.org/presentationml/2006/ole">
            <p:oleObj spid="_x0000_s516099" name="Visio" r:id="rId4" imgW="1285875" imgH="614553" progId="">
              <p:embed/>
            </p:oleObj>
          </a:graphicData>
        </a:graphic>
      </p:graphicFrame>
      <p:graphicFrame>
        <p:nvGraphicFramePr>
          <p:cNvPr id="516100" name="Object 4"/>
          <p:cNvGraphicFramePr>
            <a:graphicFrameLocks noChangeAspect="1"/>
          </p:cNvGraphicFramePr>
          <p:nvPr/>
        </p:nvGraphicFramePr>
        <p:xfrm>
          <a:off x="5391150" y="2790825"/>
          <a:ext cx="939800" cy="1889125"/>
        </p:xfrm>
        <a:graphic>
          <a:graphicData uri="http://schemas.openxmlformats.org/presentationml/2006/ole">
            <p:oleObj spid="_x0000_s516100" name="Visio" r:id="rId5" imgW="438531" imgH="880872" progId="">
              <p:embed/>
            </p:oleObj>
          </a:graphicData>
        </a:graphic>
      </p:graphicFrame>
      <p:sp>
        <p:nvSpPr>
          <p:cNvPr id="516101" name="Rectangle 5"/>
          <p:cNvSpPr>
            <a:spLocks noGrp="1" noChangeArrowheads="1"/>
          </p:cNvSpPr>
          <p:nvPr>
            <p:ph type="title"/>
          </p:nvPr>
        </p:nvSpPr>
        <p:spPr/>
        <p:txBody>
          <a:bodyPr/>
          <a:lstStyle/>
          <a:p>
            <a:pPr eaLnBrk="1" hangingPunct="1">
              <a:defRPr/>
            </a:pPr>
            <a:r>
              <a:rPr lang="en-US" sz="2800" dirty="0">
                <a:solidFill>
                  <a:srgbClr val="800000"/>
                </a:solidFill>
                <a:cs typeface="+mj-cs"/>
              </a:rPr>
              <a:t>Nearest-Neighbor Queries</a:t>
            </a:r>
            <a:r>
              <a:rPr lang="en-US" sz="2800" dirty="0">
                <a:cs typeface="+mj-cs"/>
              </a:rPr>
              <a:t/>
            </a:r>
            <a:br>
              <a:rPr lang="en-US" sz="2800" dirty="0">
                <a:cs typeface="+mj-cs"/>
              </a:rPr>
            </a:br>
            <a:r>
              <a:rPr lang="en-US" sz="2400" dirty="0">
                <a:solidFill>
                  <a:srgbClr val="800000"/>
                </a:solidFill>
                <a:cs typeface="+mj-cs"/>
              </a:rPr>
              <a:t>Uncertain</a:t>
            </a:r>
            <a:r>
              <a:rPr lang="en-US" sz="2400" dirty="0">
                <a:solidFill>
                  <a:srgbClr val="CC0000"/>
                </a:solidFill>
                <a:cs typeface="+mj-cs"/>
              </a:rPr>
              <a:t> </a:t>
            </a:r>
            <a:r>
              <a:rPr lang="en-US" sz="2400" dirty="0">
                <a:solidFill>
                  <a:schemeClr val="hlink"/>
                </a:solidFill>
                <a:cs typeface="+mj-cs"/>
              </a:rPr>
              <a:t>Queries over </a:t>
            </a:r>
            <a:r>
              <a:rPr lang="en-US" sz="2400" dirty="0">
                <a:solidFill>
                  <a:srgbClr val="800000"/>
                </a:solidFill>
                <a:cs typeface="+mj-cs"/>
              </a:rPr>
              <a:t>Certain</a:t>
            </a:r>
            <a:r>
              <a:rPr lang="en-US" sz="2400" dirty="0">
                <a:solidFill>
                  <a:schemeClr val="hlink"/>
                </a:solidFill>
                <a:cs typeface="+mj-cs"/>
              </a:rPr>
              <a:t> Data</a:t>
            </a:r>
            <a:endParaRPr lang="en-US" altLang="zh-TW" sz="2400" dirty="0">
              <a:solidFill>
                <a:schemeClr val="hlink"/>
              </a:solidFill>
              <a:cs typeface="+mj-cs"/>
            </a:endParaRPr>
          </a:p>
        </p:txBody>
      </p:sp>
      <p:sp>
        <p:nvSpPr>
          <p:cNvPr id="516102" name="Rectangle 6"/>
          <p:cNvSpPr>
            <a:spLocks noGrp="1" noChangeArrowheads="1"/>
          </p:cNvSpPr>
          <p:nvPr>
            <p:ph type="body" sz="half" idx="1"/>
          </p:nvPr>
        </p:nvSpPr>
        <p:spPr>
          <a:xfrm>
            <a:off x="211138" y="1125538"/>
            <a:ext cx="4000500" cy="5351462"/>
          </a:xfrm>
        </p:spPr>
        <p:txBody>
          <a:bodyPr/>
          <a:lstStyle/>
          <a:p>
            <a:pPr eaLnBrk="1" hangingPunct="1"/>
            <a:r>
              <a:rPr lang="en-US" altLang="zh-TW" b="0" smtClean="0">
                <a:solidFill>
                  <a:srgbClr val="A50021"/>
                </a:solidFill>
              </a:rPr>
              <a:t>Step 1:</a:t>
            </a:r>
            <a:r>
              <a:rPr lang="en-US" altLang="zh-TW" b="0" smtClean="0"/>
              <a:t> </a:t>
            </a:r>
            <a:r>
              <a:rPr lang="en-US" altLang="zh-TW" sz="2200" b="0" smtClean="0"/>
              <a:t>Locate four filters</a:t>
            </a:r>
          </a:p>
          <a:p>
            <a:pPr lvl="1" eaLnBrk="1" hangingPunct="1">
              <a:buFont typeface="Wingdings" pitchFamily="2" charset="2"/>
              <a:buChar char="n"/>
            </a:pPr>
            <a:r>
              <a:rPr lang="en-US" altLang="zh-TW" smtClean="0"/>
              <a:t>The NN target object for each vertex</a:t>
            </a:r>
          </a:p>
          <a:p>
            <a:pPr eaLnBrk="1" hangingPunct="1"/>
            <a:endParaRPr lang="en-US" altLang="zh-TW" b="0" smtClean="0"/>
          </a:p>
          <a:p>
            <a:pPr eaLnBrk="1" hangingPunct="1"/>
            <a:r>
              <a:rPr lang="en-US" altLang="zh-TW" b="0" smtClean="0">
                <a:solidFill>
                  <a:srgbClr val="A50021"/>
                </a:solidFill>
              </a:rPr>
              <a:t>Step 2:</a:t>
            </a:r>
            <a:r>
              <a:rPr lang="en-US" altLang="zh-TW" b="0" smtClean="0"/>
              <a:t> </a:t>
            </a:r>
            <a:r>
              <a:rPr lang="en-US" altLang="zh-TW" sz="2200" b="0" smtClean="0"/>
              <a:t>Find the middle points</a:t>
            </a:r>
          </a:p>
          <a:p>
            <a:pPr lvl="1" eaLnBrk="1" hangingPunct="1">
              <a:buFont typeface="Wingdings" pitchFamily="2" charset="2"/>
              <a:buChar char="n"/>
            </a:pPr>
            <a:r>
              <a:rPr lang="en-US" altLang="zh-TW" smtClean="0"/>
              <a:t>The furthest point on the edge to the two filters</a:t>
            </a:r>
          </a:p>
          <a:p>
            <a:pPr eaLnBrk="1" hangingPunct="1"/>
            <a:endParaRPr lang="en-US" altLang="zh-TW" b="0" smtClean="0"/>
          </a:p>
          <a:p>
            <a:pPr eaLnBrk="1" hangingPunct="1"/>
            <a:r>
              <a:rPr lang="en-US" altLang="zh-TW" b="0" smtClean="0">
                <a:solidFill>
                  <a:srgbClr val="A50021"/>
                </a:solidFill>
              </a:rPr>
              <a:t>Step 3:</a:t>
            </a:r>
            <a:r>
              <a:rPr lang="en-US" altLang="zh-TW" b="0" smtClean="0"/>
              <a:t> </a:t>
            </a:r>
            <a:r>
              <a:rPr lang="en-US" altLang="zh-TW" sz="2200" b="0" smtClean="0"/>
              <a:t>Extend the query range</a:t>
            </a:r>
          </a:p>
          <a:p>
            <a:pPr eaLnBrk="1" hangingPunct="1"/>
            <a:endParaRPr lang="en-US" altLang="zh-TW" sz="2200" b="0" smtClean="0"/>
          </a:p>
          <a:p>
            <a:pPr eaLnBrk="1" hangingPunct="1"/>
            <a:r>
              <a:rPr lang="en-US" altLang="zh-TW" b="0" smtClean="0">
                <a:solidFill>
                  <a:srgbClr val="A50021"/>
                </a:solidFill>
              </a:rPr>
              <a:t>Step 4:</a:t>
            </a:r>
            <a:r>
              <a:rPr lang="en-US" altLang="zh-TW" b="0" smtClean="0"/>
              <a:t> </a:t>
            </a:r>
            <a:r>
              <a:rPr lang="en-US" altLang="zh-TW" sz="2200" b="0" smtClean="0"/>
              <a:t>Candidate answer</a:t>
            </a:r>
          </a:p>
        </p:txBody>
      </p:sp>
      <p:sp>
        <p:nvSpPr>
          <p:cNvPr id="516103" name="Oval 7"/>
          <p:cNvSpPr>
            <a:spLocks noChangeAspect="1" noChangeArrowheads="1"/>
          </p:cNvSpPr>
          <p:nvPr/>
        </p:nvSpPr>
        <p:spPr bwMode="auto">
          <a:xfrm>
            <a:off x="5378450" y="2698750"/>
            <a:ext cx="1243013" cy="1243013"/>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16104" name="Oval 8"/>
          <p:cNvSpPr>
            <a:spLocks noChangeAspect="1" noChangeArrowheads="1"/>
          </p:cNvSpPr>
          <p:nvPr/>
        </p:nvSpPr>
        <p:spPr bwMode="auto">
          <a:xfrm>
            <a:off x="6376988" y="2200275"/>
            <a:ext cx="2230437" cy="2230438"/>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16105" name="Oval 9"/>
          <p:cNvSpPr>
            <a:spLocks noChangeAspect="1" noChangeArrowheads="1"/>
          </p:cNvSpPr>
          <p:nvPr/>
        </p:nvSpPr>
        <p:spPr bwMode="auto">
          <a:xfrm>
            <a:off x="6684963" y="4014788"/>
            <a:ext cx="1719262" cy="1719262"/>
          </a:xfrm>
          <a:prstGeom prst="ellipse">
            <a:avLst/>
          </a:prstGeom>
          <a:noFill/>
          <a:ln w="12700" algn="ctr">
            <a:solidFill>
              <a:srgbClr val="FFCC00"/>
            </a:solidFill>
            <a:prstDash val="dash"/>
            <a:round/>
            <a:headEnd/>
            <a:tailEnd/>
          </a:ln>
        </p:spPr>
        <p:txBody>
          <a:bodyPr wrap="none" anchor="ctr"/>
          <a:lstStyle/>
          <a:p>
            <a:pPr algn="ctr"/>
            <a:endParaRPr lang="en-US"/>
          </a:p>
        </p:txBody>
      </p:sp>
      <p:sp>
        <p:nvSpPr>
          <p:cNvPr id="516106" name="Oval 10"/>
          <p:cNvSpPr>
            <a:spLocks noChangeAspect="1" noChangeArrowheads="1"/>
          </p:cNvSpPr>
          <p:nvPr/>
        </p:nvSpPr>
        <p:spPr bwMode="auto">
          <a:xfrm>
            <a:off x="5176838" y="4043363"/>
            <a:ext cx="1700212" cy="1700212"/>
          </a:xfrm>
          <a:prstGeom prst="ellipse">
            <a:avLst/>
          </a:prstGeom>
          <a:noFill/>
          <a:ln w="12700" algn="ctr">
            <a:solidFill>
              <a:srgbClr val="FFCC00"/>
            </a:solidFill>
            <a:prstDash val="dash"/>
            <a:round/>
            <a:headEnd/>
            <a:tailEnd/>
          </a:ln>
        </p:spPr>
        <p:txBody>
          <a:bodyPr wrap="none" anchor="ctr"/>
          <a:lstStyle/>
          <a:p>
            <a:pPr algn="ctr"/>
            <a:endParaRPr lang="en-US"/>
          </a:p>
        </p:txBody>
      </p:sp>
      <p:graphicFrame>
        <p:nvGraphicFramePr>
          <p:cNvPr id="516107" name="Object 11"/>
          <p:cNvGraphicFramePr>
            <a:graphicFrameLocks noChangeAspect="1"/>
          </p:cNvGraphicFramePr>
          <p:nvPr>
            <p:ph sz="quarter" idx="3"/>
          </p:nvPr>
        </p:nvGraphicFramePr>
        <p:xfrm>
          <a:off x="5538788" y="2519363"/>
          <a:ext cx="1800225" cy="1338262"/>
        </p:xfrm>
        <a:graphic>
          <a:graphicData uri="http://schemas.openxmlformats.org/presentationml/2006/ole">
            <p:oleObj spid="_x0000_s516107" name="Visio" r:id="rId6" imgW="857250" imgH="638175" progId="">
              <p:embed/>
            </p:oleObj>
          </a:graphicData>
        </a:graphic>
      </p:graphicFrame>
      <p:sp>
        <p:nvSpPr>
          <p:cNvPr id="516108" name="Line 12"/>
          <p:cNvSpPr>
            <a:spLocks noChangeShapeType="1"/>
          </p:cNvSpPr>
          <p:nvPr/>
        </p:nvSpPr>
        <p:spPr bwMode="auto">
          <a:xfrm flipH="1" flipV="1">
            <a:off x="5391150" y="4303713"/>
            <a:ext cx="1376363" cy="619125"/>
          </a:xfrm>
          <a:prstGeom prst="line">
            <a:avLst/>
          </a:prstGeom>
          <a:noFill/>
          <a:ln w="38100">
            <a:solidFill>
              <a:srgbClr val="3333FF"/>
            </a:solidFill>
            <a:round/>
            <a:headEnd/>
            <a:tailEnd/>
          </a:ln>
        </p:spPr>
        <p:txBody>
          <a:bodyPr wrap="none" anchor="ctr"/>
          <a:lstStyle/>
          <a:p>
            <a:endParaRPr lang="en-US"/>
          </a:p>
        </p:txBody>
      </p:sp>
      <p:sp>
        <p:nvSpPr>
          <p:cNvPr id="516109" name="Line 13"/>
          <p:cNvSpPr>
            <a:spLocks noChangeShapeType="1"/>
          </p:cNvSpPr>
          <p:nvPr/>
        </p:nvSpPr>
        <p:spPr bwMode="auto">
          <a:xfrm flipV="1">
            <a:off x="7550150" y="4159250"/>
            <a:ext cx="504825" cy="792163"/>
          </a:xfrm>
          <a:prstGeom prst="line">
            <a:avLst/>
          </a:prstGeom>
          <a:noFill/>
          <a:ln w="38100">
            <a:solidFill>
              <a:srgbClr val="3333FF"/>
            </a:solidFill>
            <a:round/>
            <a:headEnd/>
            <a:tailEnd/>
          </a:ln>
        </p:spPr>
        <p:txBody>
          <a:bodyPr wrap="none" anchor="ctr"/>
          <a:lstStyle/>
          <a:p>
            <a:endParaRPr lang="en-US"/>
          </a:p>
        </p:txBody>
      </p:sp>
      <p:sp>
        <p:nvSpPr>
          <p:cNvPr id="516110" name="Line 14"/>
          <p:cNvSpPr>
            <a:spLocks noChangeShapeType="1"/>
          </p:cNvSpPr>
          <p:nvPr/>
        </p:nvSpPr>
        <p:spPr bwMode="auto">
          <a:xfrm flipH="1" flipV="1">
            <a:off x="5391150" y="4303713"/>
            <a:ext cx="647700" cy="576262"/>
          </a:xfrm>
          <a:prstGeom prst="line">
            <a:avLst/>
          </a:prstGeom>
          <a:noFill/>
          <a:ln w="38100">
            <a:solidFill>
              <a:srgbClr val="3333FF"/>
            </a:solidFill>
            <a:round/>
            <a:headEnd/>
            <a:tailEnd/>
          </a:ln>
        </p:spPr>
        <p:txBody>
          <a:bodyPr wrap="none" anchor="ctr"/>
          <a:lstStyle/>
          <a:p>
            <a:endParaRPr lang="en-US"/>
          </a:p>
        </p:txBody>
      </p:sp>
      <p:sp>
        <p:nvSpPr>
          <p:cNvPr id="516111" name="Rectangle 15"/>
          <p:cNvSpPr>
            <a:spLocks noChangeArrowheads="1"/>
          </p:cNvSpPr>
          <p:nvPr/>
        </p:nvSpPr>
        <p:spPr bwMode="auto">
          <a:xfrm>
            <a:off x="6715125" y="4735513"/>
            <a:ext cx="682625" cy="519112"/>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12</a:t>
            </a:r>
          </a:p>
        </p:txBody>
      </p:sp>
      <p:sp>
        <p:nvSpPr>
          <p:cNvPr id="516112" name="Rectangle 16"/>
          <p:cNvSpPr>
            <a:spLocks noChangeArrowheads="1"/>
          </p:cNvSpPr>
          <p:nvPr/>
        </p:nvSpPr>
        <p:spPr bwMode="auto">
          <a:xfrm>
            <a:off x="7550150" y="3222625"/>
            <a:ext cx="682625" cy="519113"/>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24</a:t>
            </a:r>
          </a:p>
        </p:txBody>
      </p:sp>
      <p:sp>
        <p:nvSpPr>
          <p:cNvPr id="516113" name="Rectangle 17"/>
          <p:cNvSpPr>
            <a:spLocks noChangeArrowheads="1"/>
          </p:cNvSpPr>
          <p:nvPr/>
        </p:nvSpPr>
        <p:spPr bwMode="auto">
          <a:xfrm>
            <a:off x="6508750" y="3151188"/>
            <a:ext cx="682625" cy="519112"/>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34</a:t>
            </a:r>
          </a:p>
        </p:txBody>
      </p:sp>
      <p:sp>
        <p:nvSpPr>
          <p:cNvPr id="516114" name="Rectangle 18"/>
          <p:cNvSpPr>
            <a:spLocks noChangeArrowheads="1"/>
          </p:cNvSpPr>
          <p:nvPr/>
        </p:nvSpPr>
        <p:spPr bwMode="auto">
          <a:xfrm>
            <a:off x="5975350" y="3582988"/>
            <a:ext cx="682625" cy="519112"/>
          </a:xfrm>
          <a:prstGeom prst="rect">
            <a:avLst/>
          </a:prstGeom>
          <a:noFill/>
          <a:ln w="38100" algn="ctr">
            <a:noFill/>
            <a:miter lim="800000"/>
            <a:headEnd/>
            <a:tailEnd/>
          </a:ln>
        </p:spPr>
        <p:txBody>
          <a:bodyPr wrap="none">
            <a:spAutoFit/>
          </a:bodyPr>
          <a:lstStyle/>
          <a:p>
            <a:pPr algn="ctr"/>
            <a:r>
              <a:rPr lang="en-US" altLang="zh-HK" i="1">
                <a:solidFill>
                  <a:srgbClr val="6600CC"/>
                </a:solidFill>
                <a:latin typeface="Times New Roman" pitchFamily="18" charset="0"/>
              </a:rPr>
              <a:t>m</a:t>
            </a:r>
            <a:r>
              <a:rPr lang="en-US" altLang="zh-HK" i="1" baseline="-25000">
                <a:solidFill>
                  <a:srgbClr val="6600CC"/>
                </a:solidFill>
                <a:latin typeface="Times New Roman" pitchFamily="18" charset="0"/>
              </a:rPr>
              <a:t>13</a:t>
            </a:r>
          </a:p>
        </p:txBody>
      </p:sp>
      <p:sp>
        <p:nvSpPr>
          <p:cNvPr id="516115" name="Line 19"/>
          <p:cNvSpPr>
            <a:spLocks noChangeShapeType="1"/>
          </p:cNvSpPr>
          <p:nvPr/>
        </p:nvSpPr>
        <p:spPr bwMode="auto">
          <a:xfrm rot="7980840" flipH="1">
            <a:off x="6252369" y="5134769"/>
            <a:ext cx="1033463" cy="968375"/>
          </a:xfrm>
          <a:prstGeom prst="line">
            <a:avLst/>
          </a:prstGeom>
          <a:noFill/>
          <a:ln w="38100">
            <a:solidFill>
              <a:srgbClr val="FFCC00"/>
            </a:solidFill>
            <a:round/>
            <a:headEnd type="triangle" w="med" len="med"/>
            <a:tailEnd/>
          </a:ln>
        </p:spPr>
        <p:txBody>
          <a:bodyPr wrap="none" anchor="ctr"/>
          <a:lstStyle/>
          <a:p>
            <a:endParaRPr lang="en-US"/>
          </a:p>
        </p:txBody>
      </p:sp>
      <p:sp>
        <p:nvSpPr>
          <p:cNvPr id="516116" name="Line 20"/>
          <p:cNvSpPr>
            <a:spLocks noChangeShapeType="1"/>
          </p:cNvSpPr>
          <p:nvPr/>
        </p:nvSpPr>
        <p:spPr bwMode="auto">
          <a:xfrm rot="10611713">
            <a:off x="7562850" y="3295650"/>
            <a:ext cx="1473200" cy="73025"/>
          </a:xfrm>
          <a:prstGeom prst="line">
            <a:avLst/>
          </a:prstGeom>
          <a:noFill/>
          <a:ln w="38100">
            <a:solidFill>
              <a:srgbClr val="FFCC00"/>
            </a:solidFill>
            <a:round/>
            <a:headEnd type="triangle" w="med" len="med"/>
            <a:tailEnd/>
          </a:ln>
        </p:spPr>
        <p:txBody>
          <a:bodyPr wrap="none" anchor="ctr"/>
          <a:lstStyle/>
          <a:p>
            <a:endParaRPr lang="en-US"/>
          </a:p>
        </p:txBody>
      </p:sp>
      <p:sp>
        <p:nvSpPr>
          <p:cNvPr id="516117" name="Line 21"/>
          <p:cNvSpPr>
            <a:spLocks noChangeShapeType="1"/>
          </p:cNvSpPr>
          <p:nvPr/>
        </p:nvSpPr>
        <p:spPr bwMode="auto">
          <a:xfrm rot="17681375" flipH="1">
            <a:off x="7020719" y="2477294"/>
            <a:ext cx="1087438" cy="501650"/>
          </a:xfrm>
          <a:prstGeom prst="line">
            <a:avLst/>
          </a:prstGeom>
          <a:noFill/>
          <a:ln w="38100">
            <a:solidFill>
              <a:srgbClr val="FFCC00"/>
            </a:solidFill>
            <a:round/>
            <a:headEnd type="triangle" w="med" len="med"/>
            <a:tailEnd/>
          </a:ln>
        </p:spPr>
        <p:txBody>
          <a:bodyPr wrap="none" anchor="ctr"/>
          <a:lstStyle/>
          <a:p>
            <a:endParaRPr lang="en-US"/>
          </a:p>
        </p:txBody>
      </p:sp>
      <p:sp>
        <p:nvSpPr>
          <p:cNvPr id="516118" name="Line 22"/>
          <p:cNvSpPr>
            <a:spLocks noChangeShapeType="1"/>
          </p:cNvSpPr>
          <p:nvPr/>
        </p:nvSpPr>
        <p:spPr bwMode="auto">
          <a:xfrm rot="-3545869">
            <a:off x="5226050" y="3335338"/>
            <a:ext cx="547688" cy="900112"/>
          </a:xfrm>
          <a:prstGeom prst="line">
            <a:avLst/>
          </a:prstGeom>
          <a:noFill/>
          <a:ln w="38100">
            <a:solidFill>
              <a:srgbClr val="FFCC00"/>
            </a:solidFill>
            <a:round/>
            <a:headEnd type="triangle" w="med" len="med"/>
            <a:tailEnd/>
          </a:ln>
        </p:spPr>
        <p:txBody>
          <a:bodyPr wrap="none" anchor="ctr"/>
          <a:lstStyle/>
          <a:p>
            <a:endParaRPr lang="en-US"/>
          </a:p>
        </p:txBody>
      </p:sp>
      <p:sp>
        <p:nvSpPr>
          <p:cNvPr id="516119" name="Rectangle 23"/>
          <p:cNvSpPr>
            <a:spLocks noChangeArrowheads="1"/>
          </p:cNvSpPr>
          <p:nvPr/>
        </p:nvSpPr>
        <p:spPr bwMode="auto">
          <a:xfrm>
            <a:off x="4957763" y="2117725"/>
            <a:ext cx="4105275" cy="4202113"/>
          </a:xfrm>
          <a:prstGeom prst="rect">
            <a:avLst/>
          </a:prstGeom>
          <a:noFill/>
          <a:ln w="38100" algn="ctr">
            <a:solidFill>
              <a:srgbClr val="A50021"/>
            </a:solidFill>
            <a:miter lim="800000"/>
            <a:headEnd/>
            <a:tailEnd/>
          </a:ln>
        </p:spPr>
        <p:txBody>
          <a:bodyPr wrap="none" anchor="ctr"/>
          <a:lstStyle/>
          <a:p>
            <a:pPr algn="ctr"/>
            <a:endParaRPr lang="en-US"/>
          </a:p>
        </p:txBody>
      </p:sp>
      <p:sp>
        <p:nvSpPr>
          <p:cNvPr id="516165" name="Rectangle 24"/>
          <p:cNvSpPr>
            <a:spLocks noChangeArrowheads="1"/>
          </p:cNvSpPr>
          <p:nvPr/>
        </p:nvSpPr>
        <p:spPr bwMode="auto">
          <a:xfrm>
            <a:off x="5808663" y="4813300"/>
            <a:ext cx="146050" cy="396875"/>
          </a:xfrm>
          <a:prstGeom prst="rect">
            <a:avLst/>
          </a:prstGeom>
          <a:noFill/>
          <a:ln w="9525">
            <a:noFill/>
            <a:miter lim="800000"/>
            <a:headEnd/>
            <a:tailEnd/>
          </a:ln>
        </p:spPr>
        <p:txBody>
          <a:bodyPr wrap="none" lIns="0" tIns="0" rIns="0" bIns="0">
            <a:spAutoFit/>
          </a:bodyPr>
          <a:lstStyle/>
          <a:p>
            <a:pPr algn="ctr"/>
            <a:r>
              <a:rPr lang="en-US" sz="2600" i="1">
                <a:solidFill>
                  <a:srgbClr val="000000"/>
                </a:solidFill>
                <a:latin typeface="Times New Roman" pitchFamily="18" charset="0"/>
              </a:rPr>
              <a:t>v</a:t>
            </a:r>
            <a:endParaRPr lang="en-US" sz="2400">
              <a:latin typeface="Times New Roman" pitchFamily="18" charset="0"/>
            </a:endParaRPr>
          </a:p>
        </p:txBody>
      </p:sp>
      <p:sp>
        <p:nvSpPr>
          <p:cNvPr id="516166" name="Rectangle 25"/>
          <p:cNvSpPr>
            <a:spLocks noChangeArrowheads="1"/>
          </p:cNvSpPr>
          <p:nvPr/>
        </p:nvSpPr>
        <p:spPr bwMode="auto">
          <a:xfrm>
            <a:off x="5932488" y="4959350"/>
            <a:ext cx="101600" cy="244475"/>
          </a:xfrm>
          <a:prstGeom prst="rect">
            <a:avLst/>
          </a:prstGeom>
          <a:noFill/>
          <a:ln w="9525">
            <a:noFill/>
            <a:miter lim="800000"/>
            <a:headEnd/>
            <a:tailEnd/>
          </a:ln>
        </p:spPr>
        <p:txBody>
          <a:bodyPr wrap="none" lIns="0" tIns="0" rIns="0" bIns="0">
            <a:spAutoFit/>
          </a:bodyPr>
          <a:lstStyle/>
          <a:p>
            <a:pPr algn="ctr"/>
            <a:r>
              <a:rPr lang="en-US" sz="1600" i="1">
                <a:solidFill>
                  <a:srgbClr val="000000"/>
                </a:solidFill>
                <a:latin typeface="Times New Roman" pitchFamily="18" charset="0"/>
              </a:rPr>
              <a:t>1</a:t>
            </a:r>
            <a:endParaRPr lang="en-US" sz="2400">
              <a:latin typeface="Times New Roman" pitchFamily="18" charset="0"/>
            </a:endParaRPr>
          </a:p>
        </p:txBody>
      </p:sp>
      <p:sp>
        <p:nvSpPr>
          <p:cNvPr id="516167" name="Rectangle 26"/>
          <p:cNvSpPr>
            <a:spLocks noChangeArrowheads="1"/>
          </p:cNvSpPr>
          <p:nvPr/>
        </p:nvSpPr>
        <p:spPr bwMode="auto">
          <a:xfrm>
            <a:off x="7664450" y="4813300"/>
            <a:ext cx="146050" cy="396875"/>
          </a:xfrm>
          <a:prstGeom prst="rect">
            <a:avLst/>
          </a:prstGeom>
          <a:noFill/>
          <a:ln w="9525">
            <a:noFill/>
            <a:miter lim="800000"/>
            <a:headEnd/>
            <a:tailEnd/>
          </a:ln>
        </p:spPr>
        <p:txBody>
          <a:bodyPr wrap="none" lIns="0" tIns="0" rIns="0" bIns="0">
            <a:spAutoFit/>
          </a:bodyPr>
          <a:lstStyle/>
          <a:p>
            <a:pPr algn="ctr"/>
            <a:r>
              <a:rPr lang="en-US" sz="2600" i="1">
                <a:solidFill>
                  <a:srgbClr val="000000"/>
                </a:solidFill>
                <a:latin typeface="Times New Roman" pitchFamily="18" charset="0"/>
              </a:rPr>
              <a:t>v</a:t>
            </a:r>
            <a:endParaRPr lang="en-US" sz="2400">
              <a:latin typeface="Times New Roman" pitchFamily="18" charset="0"/>
            </a:endParaRPr>
          </a:p>
        </p:txBody>
      </p:sp>
      <p:sp>
        <p:nvSpPr>
          <p:cNvPr id="516168" name="Rectangle 27"/>
          <p:cNvSpPr>
            <a:spLocks noChangeArrowheads="1"/>
          </p:cNvSpPr>
          <p:nvPr/>
        </p:nvSpPr>
        <p:spPr bwMode="auto">
          <a:xfrm>
            <a:off x="7808913" y="4979988"/>
            <a:ext cx="101600" cy="244475"/>
          </a:xfrm>
          <a:prstGeom prst="rect">
            <a:avLst/>
          </a:prstGeom>
          <a:noFill/>
          <a:ln w="9525">
            <a:noFill/>
            <a:miter lim="800000"/>
            <a:headEnd/>
            <a:tailEnd/>
          </a:ln>
        </p:spPr>
        <p:txBody>
          <a:bodyPr wrap="none" lIns="0" tIns="0" rIns="0" bIns="0">
            <a:spAutoFit/>
          </a:bodyPr>
          <a:lstStyle/>
          <a:p>
            <a:pPr algn="ctr"/>
            <a:r>
              <a:rPr lang="en-US" sz="1600" i="1">
                <a:solidFill>
                  <a:srgbClr val="000000"/>
                </a:solidFill>
                <a:latin typeface="Times New Roman" pitchFamily="18" charset="0"/>
              </a:rPr>
              <a:t>2</a:t>
            </a:r>
            <a:endParaRPr lang="en-US" sz="2400">
              <a:latin typeface="Times New Roman" pitchFamily="18" charset="0"/>
            </a:endParaRPr>
          </a:p>
        </p:txBody>
      </p:sp>
      <p:sp>
        <p:nvSpPr>
          <p:cNvPr id="516169" name="Rectangle 28"/>
          <p:cNvSpPr>
            <a:spLocks noChangeArrowheads="1"/>
          </p:cNvSpPr>
          <p:nvPr/>
        </p:nvSpPr>
        <p:spPr bwMode="auto">
          <a:xfrm>
            <a:off x="5788025" y="3230563"/>
            <a:ext cx="146050" cy="396875"/>
          </a:xfrm>
          <a:prstGeom prst="rect">
            <a:avLst/>
          </a:prstGeom>
          <a:noFill/>
          <a:ln w="9525">
            <a:noFill/>
            <a:miter lim="800000"/>
            <a:headEnd/>
            <a:tailEnd/>
          </a:ln>
        </p:spPr>
        <p:txBody>
          <a:bodyPr wrap="none" lIns="0" tIns="0" rIns="0" bIns="0">
            <a:spAutoFit/>
          </a:bodyPr>
          <a:lstStyle/>
          <a:p>
            <a:pPr algn="ctr"/>
            <a:r>
              <a:rPr lang="en-US" sz="2600" i="1">
                <a:solidFill>
                  <a:srgbClr val="000000"/>
                </a:solidFill>
                <a:latin typeface="Times New Roman" pitchFamily="18" charset="0"/>
              </a:rPr>
              <a:t>v</a:t>
            </a:r>
            <a:endParaRPr lang="en-US" sz="2400">
              <a:latin typeface="Times New Roman" pitchFamily="18" charset="0"/>
            </a:endParaRPr>
          </a:p>
        </p:txBody>
      </p:sp>
      <p:sp>
        <p:nvSpPr>
          <p:cNvPr id="516170" name="Rectangle 29"/>
          <p:cNvSpPr>
            <a:spLocks noChangeArrowheads="1"/>
          </p:cNvSpPr>
          <p:nvPr/>
        </p:nvSpPr>
        <p:spPr bwMode="auto">
          <a:xfrm>
            <a:off x="5911850" y="3376613"/>
            <a:ext cx="101600" cy="244475"/>
          </a:xfrm>
          <a:prstGeom prst="rect">
            <a:avLst/>
          </a:prstGeom>
          <a:noFill/>
          <a:ln w="9525">
            <a:noFill/>
            <a:miter lim="800000"/>
            <a:headEnd/>
            <a:tailEnd/>
          </a:ln>
        </p:spPr>
        <p:txBody>
          <a:bodyPr wrap="none" lIns="0" tIns="0" rIns="0" bIns="0">
            <a:spAutoFit/>
          </a:bodyPr>
          <a:lstStyle/>
          <a:p>
            <a:pPr algn="ctr"/>
            <a:r>
              <a:rPr lang="en-US" sz="1600" i="1">
                <a:solidFill>
                  <a:srgbClr val="000000"/>
                </a:solidFill>
                <a:latin typeface="Times New Roman" pitchFamily="18" charset="0"/>
              </a:rPr>
              <a:t>3</a:t>
            </a:r>
            <a:endParaRPr lang="en-US" sz="2400">
              <a:latin typeface="Times New Roman" pitchFamily="18" charset="0"/>
            </a:endParaRPr>
          </a:p>
        </p:txBody>
      </p:sp>
      <p:sp>
        <p:nvSpPr>
          <p:cNvPr id="516171" name="Rectangle 30"/>
          <p:cNvSpPr>
            <a:spLocks noChangeArrowheads="1"/>
          </p:cNvSpPr>
          <p:nvPr/>
        </p:nvSpPr>
        <p:spPr bwMode="auto">
          <a:xfrm>
            <a:off x="7643813" y="2876550"/>
            <a:ext cx="146050" cy="396875"/>
          </a:xfrm>
          <a:prstGeom prst="rect">
            <a:avLst/>
          </a:prstGeom>
          <a:noFill/>
          <a:ln w="9525">
            <a:noFill/>
            <a:miter lim="800000"/>
            <a:headEnd/>
            <a:tailEnd/>
          </a:ln>
        </p:spPr>
        <p:txBody>
          <a:bodyPr wrap="none" lIns="0" tIns="0" rIns="0" bIns="0">
            <a:spAutoFit/>
          </a:bodyPr>
          <a:lstStyle/>
          <a:p>
            <a:pPr algn="ctr"/>
            <a:r>
              <a:rPr lang="en-US" sz="2600" i="1">
                <a:solidFill>
                  <a:srgbClr val="000000"/>
                </a:solidFill>
                <a:latin typeface="Times New Roman" pitchFamily="18" charset="0"/>
              </a:rPr>
              <a:t>v</a:t>
            </a:r>
            <a:endParaRPr lang="en-US" sz="2400">
              <a:latin typeface="Times New Roman" pitchFamily="18" charset="0"/>
            </a:endParaRPr>
          </a:p>
        </p:txBody>
      </p:sp>
      <p:sp>
        <p:nvSpPr>
          <p:cNvPr id="516172" name="Rectangle 31"/>
          <p:cNvSpPr>
            <a:spLocks noChangeArrowheads="1"/>
          </p:cNvSpPr>
          <p:nvPr/>
        </p:nvSpPr>
        <p:spPr bwMode="auto">
          <a:xfrm>
            <a:off x="7767638" y="3022600"/>
            <a:ext cx="101600" cy="244475"/>
          </a:xfrm>
          <a:prstGeom prst="rect">
            <a:avLst/>
          </a:prstGeom>
          <a:noFill/>
          <a:ln w="9525">
            <a:noFill/>
            <a:miter lim="800000"/>
            <a:headEnd/>
            <a:tailEnd/>
          </a:ln>
        </p:spPr>
        <p:txBody>
          <a:bodyPr wrap="none" lIns="0" tIns="0" rIns="0" bIns="0">
            <a:spAutoFit/>
          </a:bodyPr>
          <a:lstStyle/>
          <a:p>
            <a:pPr algn="ctr"/>
            <a:r>
              <a:rPr lang="en-US" sz="1600" i="1">
                <a:solidFill>
                  <a:srgbClr val="000000"/>
                </a:solidFill>
                <a:latin typeface="Times New Roman" pitchFamily="18" charset="0"/>
              </a:rPr>
              <a:t>4</a:t>
            </a:r>
            <a:endParaRPr lang="en-US" sz="2400">
              <a:latin typeface="Times New Roman" pitchFamily="18" charset="0"/>
            </a:endParaRPr>
          </a:p>
        </p:txBody>
      </p:sp>
      <p:sp>
        <p:nvSpPr>
          <p:cNvPr id="516128" name="Rectangle 32"/>
          <p:cNvSpPr>
            <a:spLocks noChangeArrowheads="1"/>
          </p:cNvSpPr>
          <p:nvPr/>
        </p:nvSpPr>
        <p:spPr bwMode="auto">
          <a:xfrm>
            <a:off x="5576888" y="2825750"/>
            <a:ext cx="839787" cy="354013"/>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29" name="Rectangle 33"/>
          <p:cNvSpPr>
            <a:spLocks noChangeArrowheads="1"/>
          </p:cNvSpPr>
          <p:nvPr/>
        </p:nvSpPr>
        <p:spPr bwMode="auto">
          <a:xfrm>
            <a:off x="6653213" y="2562225"/>
            <a:ext cx="647700" cy="511175"/>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0" name="Rectangle 34"/>
          <p:cNvSpPr>
            <a:spLocks noChangeArrowheads="1"/>
          </p:cNvSpPr>
          <p:nvPr/>
        </p:nvSpPr>
        <p:spPr bwMode="auto">
          <a:xfrm>
            <a:off x="7673975" y="4164013"/>
            <a:ext cx="382588" cy="511175"/>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1" name="Rectangle 35"/>
          <p:cNvSpPr>
            <a:spLocks noChangeArrowheads="1"/>
          </p:cNvSpPr>
          <p:nvPr/>
        </p:nvSpPr>
        <p:spPr bwMode="auto">
          <a:xfrm>
            <a:off x="5424488" y="4300538"/>
            <a:ext cx="385762" cy="354012"/>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2" name="Rectangle 36"/>
          <p:cNvSpPr>
            <a:spLocks noChangeArrowheads="1"/>
          </p:cNvSpPr>
          <p:nvPr/>
        </p:nvSpPr>
        <p:spPr bwMode="auto">
          <a:xfrm>
            <a:off x="7732713" y="5738813"/>
            <a:ext cx="571500" cy="352425"/>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3" name="Rectangle 37"/>
          <p:cNvSpPr>
            <a:spLocks noChangeArrowheads="1"/>
          </p:cNvSpPr>
          <p:nvPr/>
        </p:nvSpPr>
        <p:spPr bwMode="auto">
          <a:xfrm>
            <a:off x="5253038" y="5565775"/>
            <a:ext cx="381000" cy="349250"/>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4" name="Rectangle 38"/>
          <p:cNvSpPr>
            <a:spLocks noChangeArrowheads="1"/>
          </p:cNvSpPr>
          <p:nvPr/>
        </p:nvSpPr>
        <p:spPr bwMode="auto">
          <a:xfrm>
            <a:off x="6586538" y="5367338"/>
            <a:ext cx="382587" cy="350837"/>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5" name="Rectangle 39"/>
          <p:cNvSpPr>
            <a:spLocks noChangeArrowheads="1"/>
          </p:cNvSpPr>
          <p:nvPr/>
        </p:nvSpPr>
        <p:spPr bwMode="auto">
          <a:xfrm>
            <a:off x="6396038" y="2176463"/>
            <a:ext cx="382587" cy="569912"/>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6" name="Rectangle 40"/>
          <p:cNvSpPr>
            <a:spLocks noChangeArrowheads="1"/>
          </p:cNvSpPr>
          <p:nvPr/>
        </p:nvSpPr>
        <p:spPr bwMode="auto">
          <a:xfrm>
            <a:off x="8377238" y="3617913"/>
            <a:ext cx="381000" cy="349250"/>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7" name="Rectangle 41"/>
          <p:cNvSpPr>
            <a:spLocks noChangeArrowheads="1"/>
          </p:cNvSpPr>
          <p:nvPr/>
        </p:nvSpPr>
        <p:spPr bwMode="auto">
          <a:xfrm>
            <a:off x="4872038" y="5197475"/>
            <a:ext cx="565150" cy="520700"/>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38" name="Rectangle 42"/>
          <p:cNvSpPr>
            <a:spLocks noChangeArrowheads="1"/>
          </p:cNvSpPr>
          <p:nvPr/>
        </p:nvSpPr>
        <p:spPr bwMode="auto">
          <a:xfrm>
            <a:off x="8021638" y="2309813"/>
            <a:ext cx="565150" cy="520700"/>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84" name="Rectangle 43"/>
          <p:cNvSpPr>
            <a:spLocks noChangeArrowheads="1"/>
          </p:cNvSpPr>
          <p:nvPr/>
        </p:nvSpPr>
        <p:spPr bwMode="auto">
          <a:xfrm>
            <a:off x="4338638" y="5521325"/>
            <a:ext cx="381000" cy="941388"/>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85" name="Rectangle 44"/>
          <p:cNvSpPr>
            <a:spLocks noChangeArrowheads="1"/>
          </p:cNvSpPr>
          <p:nvPr/>
        </p:nvSpPr>
        <p:spPr bwMode="auto">
          <a:xfrm>
            <a:off x="4681538" y="1193800"/>
            <a:ext cx="876300" cy="785813"/>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86" name="Rectangle 45"/>
          <p:cNvSpPr>
            <a:spLocks noChangeArrowheads="1"/>
          </p:cNvSpPr>
          <p:nvPr/>
        </p:nvSpPr>
        <p:spPr bwMode="auto">
          <a:xfrm>
            <a:off x="4108450" y="4854575"/>
            <a:ext cx="501650" cy="941388"/>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87" name="Rectangle 46"/>
          <p:cNvSpPr>
            <a:spLocks noChangeArrowheads="1"/>
          </p:cNvSpPr>
          <p:nvPr/>
        </p:nvSpPr>
        <p:spPr bwMode="auto">
          <a:xfrm>
            <a:off x="4298950" y="2570163"/>
            <a:ext cx="501650" cy="941387"/>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sp>
        <p:nvSpPr>
          <p:cNvPr id="516188" name="Rectangle 47"/>
          <p:cNvSpPr>
            <a:spLocks noChangeArrowheads="1"/>
          </p:cNvSpPr>
          <p:nvPr/>
        </p:nvSpPr>
        <p:spPr bwMode="auto">
          <a:xfrm>
            <a:off x="8188325" y="1193800"/>
            <a:ext cx="877888" cy="785813"/>
          </a:xfrm>
          <a:prstGeom prst="rect">
            <a:avLst/>
          </a:prstGeom>
          <a:solidFill>
            <a:srgbClr val="FFCC99">
              <a:alpha val="39999"/>
            </a:srgbClr>
          </a:solidFill>
          <a:ln w="12700" cap="rnd">
            <a:solidFill>
              <a:srgbClr val="FF9900"/>
            </a:solidFill>
            <a:round/>
            <a:headEnd/>
            <a:tailEnd/>
          </a:ln>
        </p:spPr>
        <p:txBody>
          <a:bodyPr/>
          <a:lstStyle/>
          <a:p>
            <a:pPr algn="ctr"/>
            <a:endParaRPr lang="en-US"/>
          </a:p>
        </p:txBody>
      </p:sp>
      <p:graphicFrame>
        <p:nvGraphicFramePr>
          <p:cNvPr id="516144" name="Object 48"/>
          <p:cNvGraphicFramePr>
            <a:graphicFrameLocks noChangeAspect="1"/>
          </p:cNvGraphicFramePr>
          <p:nvPr/>
        </p:nvGraphicFramePr>
        <p:xfrm>
          <a:off x="6600825" y="2555875"/>
          <a:ext cx="1736725" cy="2136775"/>
        </p:xfrm>
        <a:graphic>
          <a:graphicData uri="http://schemas.openxmlformats.org/presentationml/2006/ole">
            <p:oleObj spid="_x0000_s516144" name="Visio" r:id="rId7" imgW="820293" imgH="101041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516131"/>
                                        </p:tgtEl>
                                        <p:attrNameLst>
                                          <p:attrName>fillcolor</p:attrName>
                                        </p:attrNameLst>
                                      </p:cBhvr>
                                      <p:to>
                                        <a:srgbClr val="A50021"/>
                                      </p:to>
                                    </p:animClr>
                                    <p:set>
                                      <p:cBhvr>
                                        <p:cTn id="11" dur="500" fill="hold"/>
                                        <p:tgtEl>
                                          <p:spTgt spid="516131"/>
                                        </p:tgtEl>
                                        <p:attrNameLst>
                                          <p:attrName>fill.type</p:attrName>
                                        </p:attrNameLst>
                                      </p:cBhvr>
                                      <p:to>
                                        <p:strVal val="solid"/>
                                      </p:to>
                                    </p:set>
                                    <p:set>
                                      <p:cBhvr>
                                        <p:cTn id="12" dur="500" fill="hold"/>
                                        <p:tgtEl>
                                          <p:spTgt spid="51613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6105"/>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500" fill="hold"/>
                                        <p:tgtEl>
                                          <p:spTgt spid="516130"/>
                                        </p:tgtEl>
                                        <p:attrNameLst>
                                          <p:attrName>fillcolor</p:attrName>
                                        </p:attrNameLst>
                                      </p:cBhvr>
                                      <p:to>
                                        <a:srgbClr val="A50021"/>
                                      </p:to>
                                    </p:animClr>
                                    <p:set>
                                      <p:cBhvr>
                                        <p:cTn id="19" dur="500" fill="hold"/>
                                        <p:tgtEl>
                                          <p:spTgt spid="516130"/>
                                        </p:tgtEl>
                                        <p:attrNameLst>
                                          <p:attrName>fill.type</p:attrName>
                                        </p:attrNameLst>
                                      </p:cBhvr>
                                      <p:to>
                                        <p:strVal val="solid"/>
                                      </p:to>
                                    </p:set>
                                    <p:set>
                                      <p:cBhvr>
                                        <p:cTn id="20" dur="500" fill="hold"/>
                                        <p:tgtEl>
                                          <p:spTgt spid="51613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6103"/>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500" fill="hold"/>
                                        <p:tgtEl>
                                          <p:spTgt spid="516128"/>
                                        </p:tgtEl>
                                        <p:attrNameLst>
                                          <p:attrName>fillcolor</p:attrName>
                                        </p:attrNameLst>
                                      </p:cBhvr>
                                      <p:to>
                                        <a:srgbClr val="A50021"/>
                                      </p:to>
                                    </p:animClr>
                                    <p:set>
                                      <p:cBhvr>
                                        <p:cTn id="27" dur="500" fill="hold"/>
                                        <p:tgtEl>
                                          <p:spTgt spid="516128"/>
                                        </p:tgtEl>
                                        <p:attrNameLst>
                                          <p:attrName>fill.type</p:attrName>
                                        </p:attrNameLst>
                                      </p:cBhvr>
                                      <p:to>
                                        <p:strVal val="solid"/>
                                      </p:to>
                                    </p:set>
                                    <p:set>
                                      <p:cBhvr>
                                        <p:cTn id="28" dur="500" fill="hold"/>
                                        <p:tgtEl>
                                          <p:spTgt spid="516128"/>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6104"/>
                                        </p:tgtEl>
                                        <p:attrNameLst>
                                          <p:attrName>style.visibility</p:attrName>
                                        </p:attrNameLst>
                                      </p:cBhvr>
                                      <p:to>
                                        <p:strVal val="visible"/>
                                      </p:to>
                                    </p:set>
                                  </p:childTnLst>
                                </p:cTn>
                              </p:par>
                              <p:par>
                                <p:cTn id="33" presetID="1" presetClass="emph" presetSubtype="2" fill="hold" nodeType="withEffect">
                                  <p:stCondLst>
                                    <p:cond delay="0"/>
                                  </p:stCondLst>
                                  <p:childTnLst>
                                    <p:animClr clrSpc="rgb" dir="cw">
                                      <p:cBhvr>
                                        <p:cTn id="34" dur="500" fill="hold"/>
                                        <p:tgtEl>
                                          <p:spTgt spid="516129"/>
                                        </p:tgtEl>
                                        <p:attrNameLst>
                                          <p:attrName>fillcolor</p:attrName>
                                        </p:attrNameLst>
                                      </p:cBhvr>
                                      <p:to>
                                        <a:srgbClr val="A50021"/>
                                      </p:to>
                                    </p:animClr>
                                    <p:set>
                                      <p:cBhvr>
                                        <p:cTn id="35" dur="500" fill="hold"/>
                                        <p:tgtEl>
                                          <p:spTgt spid="516129"/>
                                        </p:tgtEl>
                                        <p:attrNameLst>
                                          <p:attrName>fill.type</p:attrName>
                                        </p:attrNameLst>
                                      </p:cBhvr>
                                      <p:to>
                                        <p:strVal val="solid"/>
                                      </p:to>
                                    </p:set>
                                    <p:set>
                                      <p:cBhvr>
                                        <p:cTn id="36" dur="500" fill="hold"/>
                                        <p:tgtEl>
                                          <p:spTgt spid="516129"/>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6102">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6102">
                                            <p:txEl>
                                              <p:pRg st="4" end="4"/>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51610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1610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1610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1610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60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61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61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61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610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61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61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61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610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61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610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1610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3" presetClass="emph" presetSubtype="0" fill="hold" grpId="1" nodeType="clickEffect">
                                  <p:stCondLst>
                                    <p:cond delay="0"/>
                                  </p:stCondLst>
                                  <p:childTnLst>
                                    <p:animClr clrSpc="hsl" dir="cw">
                                      <p:cBhvr override="childStyle">
                                        <p:cTn id="94" dur="500" fill="hold"/>
                                        <p:tgtEl>
                                          <p:spTgt spid="516108"/>
                                        </p:tgtEl>
                                        <p:attrNameLst>
                                          <p:attrName>style.color</p:attrName>
                                        </p:attrNameLst>
                                      </p:cBhvr>
                                      <p:by>
                                        <p:hsl h="10842353" s="0" l="0"/>
                                      </p:by>
                                    </p:animClr>
                                    <p:animClr clrSpc="hsl" dir="cw">
                                      <p:cBhvr>
                                        <p:cTn id="95" dur="500" fill="hold"/>
                                        <p:tgtEl>
                                          <p:spTgt spid="516108"/>
                                        </p:tgtEl>
                                        <p:attrNameLst>
                                          <p:attrName>fillcolor</p:attrName>
                                        </p:attrNameLst>
                                      </p:cBhvr>
                                      <p:by>
                                        <p:hsl h="10842353" s="0" l="0"/>
                                      </p:by>
                                    </p:animClr>
                                    <p:animClr clrSpc="hsl" dir="cw">
                                      <p:cBhvr>
                                        <p:cTn id="96" dur="500" fill="hold"/>
                                        <p:tgtEl>
                                          <p:spTgt spid="516108"/>
                                        </p:tgtEl>
                                        <p:attrNameLst>
                                          <p:attrName>stroke.color</p:attrName>
                                        </p:attrNameLst>
                                      </p:cBhvr>
                                      <p:by>
                                        <p:hsl h="10842353" s="0" l="0"/>
                                      </p:by>
                                    </p:animClr>
                                    <p:set>
                                      <p:cBhvr>
                                        <p:cTn id="97" dur="500" fill="hold"/>
                                        <p:tgtEl>
                                          <p:spTgt spid="516108"/>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1611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1611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1611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516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16119"/>
                                        </p:tgtEl>
                                        <p:attrNameLst>
                                          <p:attrName>style.visibility</p:attrName>
                                        </p:attrNameLst>
                                      </p:cBhvr>
                                      <p:to>
                                        <p:strVal val="visible"/>
                                      </p:to>
                                    </p:set>
                                    <p:animEffect transition="in" filter="blinds(horizontal)">
                                      <p:cBhvr>
                                        <p:cTn id="118" dur="500"/>
                                        <p:tgtEl>
                                          <p:spTgt spid="516119"/>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16102">
                                            <p:txEl>
                                              <p:pRg st="8" end="8"/>
                                            </p:txEl>
                                          </p:spTgt>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516100"/>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51609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516109"/>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51610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51611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516107"/>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516144"/>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51611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1611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1611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516115"/>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516114"/>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16113"/>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16112"/>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16111"/>
                                        </p:tgtEl>
                                        <p:attrNameLst>
                                          <p:attrName>style.visibility</p:attrName>
                                        </p:attrNameLst>
                                      </p:cBhvr>
                                      <p:to>
                                        <p:strVal val="hidden"/>
                                      </p:to>
                                    </p:set>
                                  </p:childTnLst>
                                </p:cTn>
                              </p:par>
                              <p:par>
                                <p:cTn id="153" presetID="1" presetClass="emph" presetSubtype="2" fill="hold" nodeType="withEffect">
                                  <p:stCondLst>
                                    <p:cond delay="0"/>
                                  </p:stCondLst>
                                  <p:childTnLst>
                                    <p:animClr clrSpc="rgb" dir="cw">
                                      <p:cBhvr>
                                        <p:cTn id="154" dur="500" fill="hold"/>
                                        <p:tgtEl>
                                          <p:spTgt spid="516137"/>
                                        </p:tgtEl>
                                        <p:attrNameLst>
                                          <p:attrName>fillcolor</p:attrName>
                                        </p:attrNameLst>
                                      </p:cBhvr>
                                      <p:to>
                                        <a:srgbClr val="A50021"/>
                                      </p:to>
                                    </p:animClr>
                                    <p:set>
                                      <p:cBhvr>
                                        <p:cTn id="155" dur="500" fill="hold"/>
                                        <p:tgtEl>
                                          <p:spTgt spid="516137"/>
                                        </p:tgtEl>
                                        <p:attrNameLst>
                                          <p:attrName>fill.type</p:attrName>
                                        </p:attrNameLst>
                                      </p:cBhvr>
                                      <p:to>
                                        <p:strVal val="solid"/>
                                      </p:to>
                                    </p:set>
                                    <p:set>
                                      <p:cBhvr>
                                        <p:cTn id="156" dur="500" fill="hold"/>
                                        <p:tgtEl>
                                          <p:spTgt spid="516137"/>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516133"/>
                                        </p:tgtEl>
                                        <p:attrNameLst>
                                          <p:attrName>fillcolor</p:attrName>
                                        </p:attrNameLst>
                                      </p:cBhvr>
                                      <p:to>
                                        <a:srgbClr val="A50021"/>
                                      </p:to>
                                    </p:animClr>
                                    <p:set>
                                      <p:cBhvr>
                                        <p:cTn id="159" dur="500" fill="hold"/>
                                        <p:tgtEl>
                                          <p:spTgt spid="516133"/>
                                        </p:tgtEl>
                                        <p:attrNameLst>
                                          <p:attrName>fill.type</p:attrName>
                                        </p:attrNameLst>
                                      </p:cBhvr>
                                      <p:to>
                                        <p:strVal val="solid"/>
                                      </p:to>
                                    </p:set>
                                    <p:set>
                                      <p:cBhvr>
                                        <p:cTn id="160" dur="500" fill="hold"/>
                                        <p:tgtEl>
                                          <p:spTgt spid="516133"/>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500" fill="hold"/>
                                        <p:tgtEl>
                                          <p:spTgt spid="516134"/>
                                        </p:tgtEl>
                                        <p:attrNameLst>
                                          <p:attrName>fillcolor</p:attrName>
                                        </p:attrNameLst>
                                      </p:cBhvr>
                                      <p:to>
                                        <a:srgbClr val="A50021"/>
                                      </p:to>
                                    </p:animClr>
                                    <p:set>
                                      <p:cBhvr>
                                        <p:cTn id="163" dur="500" fill="hold"/>
                                        <p:tgtEl>
                                          <p:spTgt spid="516134"/>
                                        </p:tgtEl>
                                        <p:attrNameLst>
                                          <p:attrName>fill.type</p:attrName>
                                        </p:attrNameLst>
                                      </p:cBhvr>
                                      <p:to>
                                        <p:strVal val="solid"/>
                                      </p:to>
                                    </p:set>
                                    <p:set>
                                      <p:cBhvr>
                                        <p:cTn id="164" dur="500" fill="hold"/>
                                        <p:tgtEl>
                                          <p:spTgt spid="516134"/>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500" fill="hold"/>
                                        <p:tgtEl>
                                          <p:spTgt spid="516132"/>
                                        </p:tgtEl>
                                        <p:attrNameLst>
                                          <p:attrName>fillcolor</p:attrName>
                                        </p:attrNameLst>
                                      </p:cBhvr>
                                      <p:to>
                                        <a:srgbClr val="A50021"/>
                                      </p:to>
                                    </p:animClr>
                                    <p:set>
                                      <p:cBhvr>
                                        <p:cTn id="167" dur="500" fill="hold"/>
                                        <p:tgtEl>
                                          <p:spTgt spid="516132"/>
                                        </p:tgtEl>
                                        <p:attrNameLst>
                                          <p:attrName>fill.type</p:attrName>
                                        </p:attrNameLst>
                                      </p:cBhvr>
                                      <p:to>
                                        <p:strVal val="solid"/>
                                      </p:to>
                                    </p:set>
                                    <p:set>
                                      <p:cBhvr>
                                        <p:cTn id="168" dur="500" fill="hold"/>
                                        <p:tgtEl>
                                          <p:spTgt spid="516132"/>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500" fill="hold"/>
                                        <p:tgtEl>
                                          <p:spTgt spid="516136"/>
                                        </p:tgtEl>
                                        <p:attrNameLst>
                                          <p:attrName>fillcolor</p:attrName>
                                        </p:attrNameLst>
                                      </p:cBhvr>
                                      <p:to>
                                        <a:srgbClr val="A50021"/>
                                      </p:to>
                                    </p:animClr>
                                    <p:set>
                                      <p:cBhvr>
                                        <p:cTn id="171" dur="500" fill="hold"/>
                                        <p:tgtEl>
                                          <p:spTgt spid="516136"/>
                                        </p:tgtEl>
                                        <p:attrNameLst>
                                          <p:attrName>fill.type</p:attrName>
                                        </p:attrNameLst>
                                      </p:cBhvr>
                                      <p:to>
                                        <p:strVal val="solid"/>
                                      </p:to>
                                    </p:set>
                                    <p:set>
                                      <p:cBhvr>
                                        <p:cTn id="172" dur="500" fill="hold"/>
                                        <p:tgtEl>
                                          <p:spTgt spid="516136"/>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500" fill="hold"/>
                                        <p:tgtEl>
                                          <p:spTgt spid="516138"/>
                                        </p:tgtEl>
                                        <p:attrNameLst>
                                          <p:attrName>fillcolor</p:attrName>
                                        </p:attrNameLst>
                                      </p:cBhvr>
                                      <p:to>
                                        <a:srgbClr val="A50021"/>
                                      </p:to>
                                    </p:animClr>
                                    <p:set>
                                      <p:cBhvr>
                                        <p:cTn id="175" dur="500" fill="hold"/>
                                        <p:tgtEl>
                                          <p:spTgt spid="516138"/>
                                        </p:tgtEl>
                                        <p:attrNameLst>
                                          <p:attrName>fill.type</p:attrName>
                                        </p:attrNameLst>
                                      </p:cBhvr>
                                      <p:to>
                                        <p:strVal val="solid"/>
                                      </p:to>
                                    </p:set>
                                    <p:set>
                                      <p:cBhvr>
                                        <p:cTn id="176" dur="500" fill="hold"/>
                                        <p:tgtEl>
                                          <p:spTgt spid="516138"/>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500" fill="hold"/>
                                        <p:tgtEl>
                                          <p:spTgt spid="516135"/>
                                        </p:tgtEl>
                                        <p:attrNameLst>
                                          <p:attrName>fillcolor</p:attrName>
                                        </p:attrNameLst>
                                      </p:cBhvr>
                                      <p:to>
                                        <a:srgbClr val="A50021"/>
                                      </p:to>
                                    </p:animClr>
                                    <p:set>
                                      <p:cBhvr>
                                        <p:cTn id="179" dur="500" fill="hold"/>
                                        <p:tgtEl>
                                          <p:spTgt spid="516135"/>
                                        </p:tgtEl>
                                        <p:attrNameLst>
                                          <p:attrName>fill.type</p:attrName>
                                        </p:attrNameLst>
                                      </p:cBhvr>
                                      <p:to>
                                        <p:strVal val="solid"/>
                                      </p:to>
                                    </p:set>
                                    <p:set>
                                      <p:cBhvr>
                                        <p:cTn id="180" dur="500" fill="hold"/>
                                        <p:tgtEl>
                                          <p:spTgt spid="5161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3" grpId="0" animBg="1"/>
      <p:bldP spid="516103" grpId="1" animBg="1"/>
      <p:bldP spid="516104" grpId="0" animBg="1"/>
      <p:bldP spid="516104" grpId="1" animBg="1"/>
      <p:bldP spid="516105" grpId="0" animBg="1"/>
      <p:bldP spid="516105" grpId="1" animBg="1"/>
      <p:bldP spid="516106" grpId="0" animBg="1"/>
      <p:bldP spid="516106" grpId="1" animBg="1"/>
      <p:bldP spid="516108" grpId="0" animBg="1"/>
      <p:bldP spid="516108" grpId="1" animBg="1"/>
      <p:bldP spid="516108" grpId="2" animBg="1"/>
      <p:bldP spid="516109" grpId="0" animBg="1"/>
      <p:bldP spid="516109" grpId="1" animBg="1"/>
      <p:bldP spid="516110" grpId="0" animBg="1"/>
      <p:bldP spid="516110" grpId="1" animBg="1"/>
      <p:bldP spid="516111" grpId="0"/>
      <p:bldP spid="516111" grpId="1"/>
      <p:bldP spid="516112" grpId="0"/>
      <p:bldP spid="516112" grpId="1"/>
      <p:bldP spid="516113" grpId="0"/>
      <p:bldP spid="516113" grpId="1"/>
      <p:bldP spid="516114" grpId="0"/>
      <p:bldP spid="516114" grpId="1"/>
      <p:bldP spid="516115" grpId="0" animBg="1"/>
      <p:bldP spid="516115" grpId="1" animBg="1"/>
      <p:bldP spid="516116" grpId="0" animBg="1"/>
      <p:bldP spid="516116" grpId="1" animBg="1"/>
      <p:bldP spid="516117" grpId="0" animBg="1"/>
      <p:bldP spid="516117" grpId="1" animBg="1"/>
      <p:bldP spid="516118" grpId="0" animBg="1"/>
      <p:bldP spid="516118" grpId="1" animBg="1"/>
      <p:bldP spid="5161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Slide Number Placeholder 4"/>
          <p:cNvSpPr>
            <a:spLocks noGrp="1"/>
          </p:cNvSpPr>
          <p:nvPr>
            <p:ph type="sldNum" sz="quarter" idx="10"/>
          </p:nvPr>
        </p:nvSpPr>
        <p:spPr>
          <a:noFill/>
        </p:spPr>
        <p:txBody>
          <a:bodyPr/>
          <a:lstStyle/>
          <a:p>
            <a:fld id="{60EB0D31-547E-45F5-AF5C-7E51CFB90BEB}" type="slidenum">
              <a:rPr lang="ko-KR" altLang="en-US" smtClean="0">
                <a:ea typeface="굴림"/>
                <a:cs typeface="굴림"/>
              </a:rPr>
              <a:pPr/>
              <a:t>41</a:t>
            </a:fld>
            <a:endParaRPr lang="en-US" altLang="ko-KR" smtClean="0">
              <a:ea typeface="굴림"/>
              <a:cs typeface="굴림"/>
            </a:endParaRPr>
          </a:p>
        </p:txBody>
      </p:sp>
      <p:sp>
        <p:nvSpPr>
          <p:cNvPr id="527362"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517123"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3565FB1B-595E-4373-B207-E043625CA5B2}" type="slidenum">
              <a:rPr lang="ko-KR" altLang="en-US" sz="1200" b="1">
                <a:solidFill>
                  <a:srgbClr val="FFCC00"/>
                </a:solidFill>
              </a:rPr>
              <a:pPr algn="r"/>
              <a:t>41</a:t>
            </a:fld>
            <a:endParaRPr lang="en-US" altLang="ko-KR" sz="1200" b="1">
              <a:solidFill>
                <a:srgbClr val="FFCC00"/>
              </a:solidFill>
            </a:endParaRPr>
          </a:p>
        </p:txBody>
      </p:sp>
      <p:pic>
        <p:nvPicPr>
          <p:cNvPr id="517124"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517125"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7363" name="Rectangle 3"/>
          <p:cNvSpPr>
            <a:spLocks noGrp="1" noChangeArrowheads="1"/>
          </p:cNvSpPr>
          <p:nvPr>
            <p:ph type="body" idx="1"/>
          </p:nvPr>
        </p:nvSpPr>
        <p:spPr>
          <a:xfrm>
            <a:off x="461963" y="1201738"/>
            <a:ext cx="8153400" cy="5068887"/>
          </a:xfrm>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Reasons for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Representation of Uncertain Data</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Querying Uncertain Data</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Required changes in the query processor</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Range queries</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Aggregate queries</a:t>
            </a:r>
          </a:p>
          <a:p>
            <a:pPr lvl="1" eaLnBrk="1" hangingPunct="1">
              <a:lnSpc>
                <a:spcPct val="90000"/>
              </a:lnSpc>
              <a:buFont typeface="Wingdings" pitchFamily="2" charset="2"/>
              <a:buChar char="n"/>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Nearest-neighbor queries</a:t>
            </a:r>
          </a:p>
          <a:p>
            <a:pPr eaLnBrk="1" hangingPunct="1">
              <a:lnSpc>
                <a:spcPct val="90000"/>
              </a:lnSpc>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lnSpc>
                <a:spcPct val="90000"/>
              </a:lnSpc>
              <a:defRPr/>
            </a:pPr>
            <a:r>
              <a:rPr lang="en-US" dirty="0">
                <a:solidFill>
                  <a:srgbClr val="6600CC"/>
                </a:solidFill>
                <a:cs typeface="+mn-cs"/>
              </a:rPr>
              <a:t>Summary</a:t>
            </a:r>
          </a:p>
          <a:p>
            <a:pPr eaLnBrk="1" hangingPunct="1">
              <a:lnSpc>
                <a:spcPct val="90000"/>
              </a:lnSpc>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Slide Number Placeholder 4"/>
          <p:cNvSpPr>
            <a:spLocks noGrp="1"/>
          </p:cNvSpPr>
          <p:nvPr>
            <p:ph type="sldNum" sz="quarter" idx="10"/>
          </p:nvPr>
        </p:nvSpPr>
        <p:spPr>
          <a:noFill/>
        </p:spPr>
        <p:txBody>
          <a:bodyPr/>
          <a:lstStyle/>
          <a:p>
            <a:fld id="{3499F839-2FF4-4300-B971-54E9C434AF76}" type="slidenum">
              <a:rPr lang="ko-KR" altLang="en-US" smtClean="0">
                <a:ea typeface="굴림"/>
                <a:cs typeface="굴림"/>
              </a:rPr>
              <a:pPr/>
              <a:t>42</a:t>
            </a:fld>
            <a:endParaRPr lang="en-US" altLang="ko-KR" smtClean="0">
              <a:ea typeface="굴림"/>
              <a:cs typeface="굴림"/>
            </a:endParaRPr>
          </a:p>
        </p:txBody>
      </p:sp>
      <p:sp>
        <p:nvSpPr>
          <p:cNvPr id="518146" name="Rectangle 2"/>
          <p:cNvSpPr>
            <a:spLocks noChangeArrowheads="1"/>
          </p:cNvSpPr>
          <p:nvPr/>
        </p:nvSpPr>
        <p:spPr bwMode="auto">
          <a:xfrm>
            <a:off x="577850" y="1277938"/>
            <a:ext cx="7942263" cy="4762500"/>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Uncertain data is ubiquitous</a:t>
            </a:r>
          </a:p>
          <a:p>
            <a:pPr marL="457200" indent="-457200">
              <a:spcBef>
                <a:spcPct val="20000"/>
              </a:spcBef>
              <a:buClr>
                <a:srgbClr val="80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Data uncertainty may be desired in many cases</a:t>
            </a:r>
          </a:p>
          <a:p>
            <a:pPr marL="457200" indent="-457200">
              <a:spcBef>
                <a:spcPct val="20000"/>
              </a:spcBef>
              <a:buClr>
                <a:srgbClr val="80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Various representations of uncertain data: Circle, ellipse, cylinder, polygon</a:t>
            </a:r>
          </a:p>
          <a:p>
            <a:pPr marL="457200" indent="-457200">
              <a:spcBef>
                <a:spcPct val="20000"/>
              </a:spcBef>
              <a:buClr>
                <a:srgbClr val="80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New types of queries for uncertain data</a:t>
            </a:r>
          </a:p>
          <a:p>
            <a:pPr marL="457200" indent="-457200">
              <a:spcBef>
                <a:spcPct val="20000"/>
              </a:spcBef>
              <a:buClr>
                <a:srgbClr val="80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Range queries, aggregate queries, and nearest-neighbor queries</a:t>
            </a:r>
          </a:p>
          <a:p>
            <a:pPr marL="457200" indent="-457200">
              <a:spcBef>
                <a:spcPct val="20000"/>
              </a:spcBef>
              <a:buClr>
                <a:srgbClr val="CC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CC0000"/>
              </a:buClr>
              <a:buFont typeface="Wingdings" pitchFamily="2" charset="2"/>
              <a:buChar char="n"/>
            </a:pPr>
            <a:endParaRPr lang="en-US" sz="2400" b="1" dirty="0">
              <a:latin typeface="Times New Roman" pitchFamily="18" charset="0"/>
              <a:ea typeface="HyhwpEQ"/>
              <a:cs typeface="HyhwpEQ"/>
            </a:endParaRPr>
          </a:p>
          <a:p>
            <a:pPr marL="457200" indent="-457200">
              <a:spcBef>
                <a:spcPct val="20000"/>
              </a:spcBef>
              <a:buClr>
                <a:srgbClr val="CC0000"/>
              </a:buClr>
              <a:buFont typeface="Wingdings" pitchFamily="2" charset="2"/>
              <a:buChar char="n"/>
            </a:pPr>
            <a:endParaRPr lang="en-US" sz="2400" b="1" dirty="0">
              <a:latin typeface="Times New Roman" pitchFamily="18" charset="0"/>
              <a:ea typeface="HyhwpEQ"/>
              <a:cs typeface="HyhwpEQ"/>
            </a:endParaRPr>
          </a:p>
        </p:txBody>
      </p:sp>
      <p:sp>
        <p:nvSpPr>
          <p:cNvPr id="476163" name="Rectangle 3"/>
          <p:cNvSpPr>
            <a:spLocks noGrp="1" noChangeArrowheads="1"/>
          </p:cNvSpPr>
          <p:nvPr>
            <p:ph type="title"/>
          </p:nvPr>
        </p:nvSpPr>
        <p:spPr>
          <a:xfrm>
            <a:off x="269875" y="57150"/>
            <a:ext cx="7264400" cy="923925"/>
          </a:xfrm>
        </p:spPr>
        <p:txBody>
          <a:bodyPr/>
          <a:lstStyle/>
          <a:p>
            <a:pPr eaLnBrk="1" hangingPunct="1">
              <a:defRPr/>
            </a:pPr>
            <a:r>
              <a:rPr lang="en-US" dirty="0">
                <a:solidFill>
                  <a:srgbClr val="800000"/>
                </a:solidFill>
                <a:cs typeface="+mj-cs"/>
              </a:rPr>
              <a:t>Summary</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idx="4294967295"/>
          </p:nvPr>
        </p:nvSpPr>
        <p:spPr>
          <a:noFill/>
        </p:spPr>
        <p:txBody>
          <a:bodyPr/>
          <a:lstStyle/>
          <a:p>
            <a:r>
              <a:rPr lang="en-US" dirty="0" smtClean="0">
                <a:solidFill>
                  <a:srgbClr val="800000"/>
                </a:solidFill>
                <a:effectLst/>
              </a:rPr>
              <a:t>List of References</a:t>
            </a:r>
          </a:p>
        </p:txBody>
      </p:sp>
      <p:sp>
        <p:nvSpPr>
          <p:cNvPr id="567300" name="Rectangle 4"/>
          <p:cNvSpPr>
            <a:spLocks noGrp="1" noChangeArrowheads="1"/>
          </p:cNvSpPr>
          <p:nvPr>
            <p:ph type="body" idx="4294967295"/>
          </p:nvPr>
        </p:nvSpPr>
        <p:spPr>
          <a:xfrm>
            <a:off x="0" y="1028700"/>
            <a:ext cx="8796337" cy="5035550"/>
          </a:xfrm>
          <a:noFill/>
        </p:spPr>
        <p:txBody>
          <a:bodyPr/>
          <a:lstStyle/>
          <a:p>
            <a:pPr marL="341313" lvl="1" indent="-165100">
              <a:buSzPct val="130000"/>
              <a:buFont typeface="Wingdings" pitchFamily="2" charset="2"/>
              <a:buChar char="§"/>
            </a:pPr>
            <a:r>
              <a:rPr lang="en-US" sz="1200" dirty="0" err="1" smtClean="0"/>
              <a:t>Reynold</a:t>
            </a:r>
            <a:r>
              <a:rPr lang="en-US" sz="1200" dirty="0" smtClean="0"/>
              <a:t> Cheng, Dmitri V. Kalashnikov, and Sunil </a:t>
            </a:r>
            <a:r>
              <a:rPr lang="en-US" sz="1200" dirty="0" err="1" smtClean="0"/>
              <a:t>Prabhakar</a:t>
            </a:r>
            <a:r>
              <a:rPr lang="en-US" sz="1200" dirty="0" smtClean="0"/>
              <a:t>. Evaluating Probabilistic Queries over Imprecise Data. In Proceeding of the ACM International Conference on Management of Data, SIGMOD, pages 551{562, San Diego, CA, June 2003.</a:t>
            </a:r>
          </a:p>
          <a:p>
            <a:pPr marL="341313" lvl="1" indent="-165100">
              <a:buSzPct val="130000"/>
              <a:buFont typeface="Wingdings" pitchFamily="2" charset="2"/>
              <a:buChar char="§"/>
            </a:pPr>
            <a:r>
              <a:rPr lang="en-US" sz="1200" dirty="0" err="1" smtClean="0"/>
              <a:t>Reynold</a:t>
            </a:r>
            <a:r>
              <a:rPr lang="en-US" sz="1200" dirty="0" smtClean="0"/>
              <a:t> Cheng, Dmitri V. Kalashnikov, and Sunil </a:t>
            </a:r>
            <a:r>
              <a:rPr lang="en-US" sz="1200" dirty="0" err="1" smtClean="0"/>
              <a:t>Prabhakar</a:t>
            </a:r>
            <a:r>
              <a:rPr lang="en-US" sz="1200" dirty="0" smtClean="0"/>
              <a:t>. Querying Imprecise Data in Moving Object Environments. IEEE Transactions on Knowledge and Data Engineering, TKDE, 16(9):1112{1127, September 2004.</a:t>
            </a:r>
          </a:p>
          <a:p>
            <a:pPr marL="341313" lvl="1" indent="-165100">
              <a:buSzPct val="130000"/>
              <a:buFont typeface="Wingdings" pitchFamily="2" charset="2"/>
              <a:buChar char="§"/>
            </a:pPr>
            <a:r>
              <a:rPr lang="en-US" sz="1200" dirty="0" smtClean="0"/>
              <a:t>Chi-Yin Chow, Mohamed F. </a:t>
            </a:r>
            <a:r>
              <a:rPr lang="en-US" sz="1200" dirty="0" err="1" smtClean="0"/>
              <a:t>Mokbel</a:t>
            </a:r>
            <a:r>
              <a:rPr lang="en-US" sz="1200" dirty="0" smtClean="0"/>
              <a:t>, and </a:t>
            </a:r>
            <a:r>
              <a:rPr lang="en-US" sz="1200" dirty="0" err="1" smtClean="0"/>
              <a:t>Walid</a:t>
            </a:r>
            <a:r>
              <a:rPr lang="en-US" sz="1200" dirty="0" smtClean="0"/>
              <a:t> G. </a:t>
            </a:r>
            <a:r>
              <a:rPr lang="en-US" sz="1200" dirty="0" err="1" smtClean="0"/>
              <a:t>Aref</a:t>
            </a:r>
            <a:r>
              <a:rPr lang="en-US" sz="1200" dirty="0" smtClean="0"/>
              <a:t>. "Casper*: Query Processing for Location Services without Compromising Privacy". ACM Transactions on Database Systems, TODS 2009, Accepted. To appear. </a:t>
            </a:r>
          </a:p>
          <a:p>
            <a:pPr marL="341313" lvl="1" indent="-165100">
              <a:buSzPct val="130000"/>
              <a:buFont typeface="Wingdings" pitchFamily="2" charset="2"/>
              <a:buChar char="§"/>
            </a:pPr>
            <a:r>
              <a:rPr lang="en-US" sz="1200" dirty="0" err="1" smtClean="0"/>
              <a:t>Xiangyuan</a:t>
            </a:r>
            <a:r>
              <a:rPr lang="en-US" sz="1200" dirty="0" smtClean="0"/>
              <a:t> Dai, Man Lung </a:t>
            </a:r>
            <a:r>
              <a:rPr lang="en-US" sz="1200" dirty="0" err="1" smtClean="0"/>
              <a:t>Yiu</a:t>
            </a:r>
            <a:r>
              <a:rPr lang="en-US" sz="1200" dirty="0" smtClean="0"/>
              <a:t>, Nikos </a:t>
            </a:r>
            <a:r>
              <a:rPr lang="en-US" sz="1200" dirty="0" err="1" smtClean="0"/>
              <a:t>Mamoulis</a:t>
            </a:r>
            <a:r>
              <a:rPr lang="en-US" sz="1200" dirty="0" smtClean="0"/>
              <a:t>, </a:t>
            </a:r>
            <a:r>
              <a:rPr lang="en-US" sz="1200" dirty="0" err="1" smtClean="0"/>
              <a:t>Yufei</a:t>
            </a:r>
            <a:r>
              <a:rPr lang="en-US" sz="1200" dirty="0" smtClean="0"/>
              <a:t> Tao, and </a:t>
            </a:r>
            <a:r>
              <a:rPr lang="en-US" sz="1200" dirty="0" err="1" smtClean="0"/>
              <a:t>Michail</a:t>
            </a:r>
            <a:r>
              <a:rPr lang="en-US" sz="1200" dirty="0" smtClean="0"/>
              <a:t> </a:t>
            </a:r>
            <a:r>
              <a:rPr lang="en-US" sz="1200" dirty="0" err="1" smtClean="0"/>
              <a:t>Vaitis</a:t>
            </a:r>
            <a:r>
              <a:rPr lang="en-US" sz="1200" dirty="0" smtClean="0"/>
              <a:t>. Probabilistic Spatial Queries on Existentially Uncertain Data. In Proceeding of, SSTD, pages 400{417, </a:t>
            </a:r>
            <a:r>
              <a:rPr lang="en-US" sz="1200" dirty="0" err="1" smtClean="0"/>
              <a:t>Angra</a:t>
            </a:r>
            <a:r>
              <a:rPr lang="en-US" sz="1200" dirty="0" smtClean="0"/>
              <a:t> dos Reis, Brazil, August 2005.</a:t>
            </a:r>
          </a:p>
          <a:p>
            <a:pPr marL="341313" lvl="1" indent="-165100">
              <a:buSzPct val="130000"/>
              <a:buFont typeface="Wingdings" pitchFamily="2" charset="2"/>
              <a:buChar char="§"/>
            </a:pPr>
            <a:r>
              <a:rPr lang="en-US" sz="1200" dirty="0" err="1" smtClean="0"/>
              <a:t>Haibo</a:t>
            </a:r>
            <a:r>
              <a:rPr lang="en-US" sz="1200" dirty="0" smtClean="0"/>
              <a:t> </a:t>
            </a:r>
            <a:r>
              <a:rPr lang="en-US" sz="1200" dirty="0" err="1" smtClean="0"/>
              <a:t>Hu</a:t>
            </a:r>
            <a:r>
              <a:rPr lang="en-US" sz="1200" dirty="0" smtClean="0"/>
              <a:t>, </a:t>
            </a:r>
            <a:r>
              <a:rPr lang="en-US" sz="1200" dirty="0" err="1" smtClean="0"/>
              <a:t>Dik</a:t>
            </a:r>
            <a:r>
              <a:rPr lang="en-US" sz="1200" dirty="0" smtClean="0"/>
              <a:t> </a:t>
            </a:r>
            <a:r>
              <a:rPr lang="en-US" sz="1200" dirty="0" err="1" smtClean="0"/>
              <a:t>Lun</a:t>
            </a:r>
            <a:r>
              <a:rPr lang="en-US" sz="1200" dirty="0" smtClean="0"/>
              <a:t> Lee: Range Nearest-Neighbor Query. IEEE Trans. </a:t>
            </a:r>
            <a:r>
              <a:rPr lang="en-US" sz="1200" dirty="0" err="1" smtClean="0"/>
              <a:t>Knowl</a:t>
            </a:r>
            <a:r>
              <a:rPr lang="en-US" sz="1200" dirty="0" smtClean="0"/>
              <a:t>. Data Eng. 18(1): 78-91 (2006)</a:t>
            </a:r>
          </a:p>
          <a:p>
            <a:pPr marL="341313" lvl="1" indent="-165100">
              <a:buSzPct val="130000"/>
              <a:buFont typeface="Wingdings" pitchFamily="2" charset="2"/>
              <a:buChar char="§"/>
            </a:pPr>
            <a:r>
              <a:rPr lang="en-US" sz="1200" dirty="0" smtClean="0"/>
              <a:t>Mohamed F. </a:t>
            </a:r>
            <a:r>
              <a:rPr lang="en-US" sz="1200" dirty="0" err="1" smtClean="0"/>
              <a:t>Mokbel</a:t>
            </a:r>
            <a:r>
              <a:rPr lang="en-US" sz="1200" dirty="0" smtClean="0"/>
              <a:t>: Towards Privacy-Aware Location-Based Database Servers. ICDE Workshops 2006: 93</a:t>
            </a:r>
          </a:p>
          <a:p>
            <a:pPr marL="341313" lvl="1" indent="-165100">
              <a:buSzPct val="130000"/>
              <a:buFont typeface="Wingdings" pitchFamily="2" charset="2"/>
              <a:buChar char="§"/>
            </a:pPr>
            <a:r>
              <a:rPr lang="en-US" sz="1200" dirty="0" smtClean="0"/>
              <a:t>Mohamed F. </a:t>
            </a:r>
            <a:r>
              <a:rPr lang="en-US" sz="1200" dirty="0" err="1" smtClean="0"/>
              <a:t>Mokbel</a:t>
            </a:r>
            <a:r>
              <a:rPr lang="en-US" sz="1200" dirty="0" smtClean="0"/>
              <a:t>, Chi-Yin Chow, </a:t>
            </a:r>
            <a:r>
              <a:rPr lang="en-US" sz="1200" dirty="0" err="1" smtClean="0"/>
              <a:t>Walid</a:t>
            </a:r>
            <a:r>
              <a:rPr lang="en-US" sz="1200" dirty="0" smtClean="0"/>
              <a:t> G. </a:t>
            </a:r>
            <a:r>
              <a:rPr lang="en-US" sz="1200" dirty="0" err="1" smtClean="0"/>
              <a:t>Aref</a:t>
            </a:r>
            <a:r>
              <a:rPr lang="en-US" sz="1200" dirty="0" smtClean="0"/>
              <a:t>: The New Casper: Query Processing for Location Services without Compromising Privacy. VLDB 2006: 763-774</a:t>
            </a:r>
          </a:p>
          <a:p>
            <a:pPr marL="341313" lvl="1" indent="-165100">
              <a:buSzPct val="130000"/>
              <a:buFont typeface="Wingdings" pitchFamily="2" charset="2"/>
              <a:buChar char="§"/>
            </a:pPr>
            <a:r>
              <a:rPr lang="en-US" sz="1200" dirty="0" err="1" smtClean="0"/>
              <a:t>Jinfeng</a:t>
            </a:r>
            <a:r>
              <a:rPr lang="en-US" sz="1200" dirty="0" smtClean="0"/>
              <a:t> Ni, </a:t>
            </a:r>
            <a:r>
              <a:rPr lang="en-US" sz="1200" dirty="0" err="1" smtClean="0"/>
              <a:t>Chinya</a:t>
            </a:r>
            <a:r>
              <a:rPr lang="en-US" sz="1200" dirty="0" smtClean="0"/>
              <a:t> V. </a:t>
            </a:r>
            <a:r>
              <a:rPr lang="en-US" sz="1200" dirty="0" err="1" smtClean="0"/>
              <a:t>Ravishankar</a:t>
            </a:r>
            <a:r>
              <a:rPr lang="en-US" sz="1200" dirty="0" smtClean="0"/>
              <a:t>, and </a:t>
            </a:r>
            <a:r>
              <a:rPr lang="en-US" sz="1200" dirty="0" err="1" smtClean="0"/>
              <a:t>Bir</a:t>
            </a:r>
            <a:r>
              <a:rPr lang="en-US" sz="1200" dirty="0" smtClean="0"/>
              <a:t> </a:t>
            </a:r>
            <a:r>
              <a:rPr lang="en-US" sz="1200" dirty="0" err="1" smtClean="0"/>
              <a:t>Bhanu</a:t>
            </a:r>
            <a:r>
              <a:rPr lang="en-US" sz="1200" dirty="0" smtClean="0"/>
              <a:t>. Probabilistic Spatial Database Operations. In Proceeding of the International Symposium on Advances in Spatial and Temporal Databases, SSTD, pages 140{158, </a:t>
            </a:r>
            <a:r>
              <a:rPr lang="en-US" sz="1200" dirty="0" err="1" smtClean="0"/>
              <a:t>Santorini</a:t>
            </a:r>
            <a:r>
              <a:rPr lang="en-US" sz="1200" dirty="0" smtClean="0"/>
              <a:t> Island, Greece, July 2003.</a:t>
            </a:r>
          </a:p>
          <a:p>
            <a:pPr marL="341313" lvl="1" indent="-165100">
              <a:buSzPct val="130000"/>
              <a:buFont typeface="Wingdings" pitchFamily="2" charset="2"/>
              <a:buChar char="§"/>
            </a:pPr>
            <a:r>
              <a:rPr lang="en-US" sz="1200" dirty="0" smtClean="0"/>
              <a:t>Dieter </a:t>
            </a:r>
            <a:r>
              <a:rPr lang="en-US" sz="1200" dirty="0" err="1" smtClean="0"/>
              <a:t>Pfoser</a:t>
            </a:r>
            <a:r>
              <a:rPr lang="en-US" sz="1200" dirty="0" smtClean="0"/>
              <a:t> and Christian S. Jensen. Capturing the Uncertainty of Moving-Object Representations. In  SSD,, Hong Kong, July 1999.</a:t>
            </a:r>
          </a:p>
          <a:p>
            <a:pPr marL="341313" lvl="1" indent="-165100">
              <a:buSzPct val="130000"/>
              <a:buFont typeface="Wingdings" pitchFamily="2" charset="2"/>
              <a:buChar char="§"/>
            </a:pPr>
            <a:r>
              <a:rPr lang="en-US" sz="1200" dirty="0" smtClean="0"/>
              <a:t>Dieter </a:t>
            </a:r>
            <a:r>
              <a:rPr lang="en-US" sz="1200" dirty="0" err="1" smtClean="0"/>
              <a:t>Pfoser</a:t>
            </a:r>
            <a:r>
              <a:rPr lang="en-US" sz="1200" dirty="0" smtClean="0"/>
              <a:t>, </a:t>
            </a:r>
            <a:r>
              <a:rPr lang="en-US" sz="1200" dirty="0" err="1" smtClean="0"/>
              <a:t>Nectaria</a:t>
            </a:r>
            <a:r>
              <a:rPr lang="en-US" sz="1200" dirty="0" smtClean="0"/>
              <a:t> </a:t>
            </a:r>
            <a:r>
              <a:rPr lang="en-US" sz="1200" dirty="0" err="1" smtClean="0"/>
              <a:t>Tryfona</a:t>
            </a:r>
            <a:r>
              <a:rPr lang="en-US" sz="1200" dirty="0" smtClean="0"/>
              <a:t>, and Christian S. Jensen. Indeterminacy and Spatiotemporal Data: Basic </a:t>
            </a:r>
            <a:r>
              <a:rPr lang="en-US" sz="1200" dirty="0" err="1" smtClean="0"/>
              <a:t>Denitions</a:t>
            </a:r>
            <a:r>
              <a:rPr lang="en-US" sz="1200" dirty="0" smtClean="0"/>
              <a:t> and Case Study. </a:t>
            </a:r>
            <a:r>
              <a:rPr lang="en-US" sz="1200" dirty="0" err="1" smtClean="0"/>
              <a:t>GeoInformatica</a:t>
            </a:r>
            <a:r>
              <a:rPr lang="en-US" sz="1200" dirty="0" smtClean="0"/>
              <a:t>, 9(3):211{236, September 2005.</a:t>
            </a:r>
          </a:p>
          <a:p>
            <a:pPr marL="341313" lvl="1" indent="-165100">
              <a:buSzPct val="130000"/>
              <a:buFont typeface="Wingdings" pitchFamily="2" charset="2"/>
              <a:buChar char="§"/>
            </a:pPr>
            <a:r>
              <a:rPr lang="en-US" sz="1200" dirty="0" err="1" smtClean="0"/>
              <a:t>Yufei</a:t>
            </a:r>
            <a:r>
              <a:rPr lang="en-US" sz="1200" dirty="0" smtClean="0"/>
              <a:t> Tao, </a:t>
            </a:r>
            <a:r>
              <a:rPr lang="en-US" sz="1200" dirty="0" err="1" smtClean="0"/>
              <a:t>Dimitris</a:t>
            </a:r>
            <a:r>
              <a:rPr lang="en-US" sz="1200" dirty="0" smtClean="0"/>
              <a:t> </a:t>
            </a:r>
            <a:r>
              <a:rPr lang="en-US" sz="1200" dirty="0" err="1" smtClean="0"/>
              <a:t>Papadias</a:t>
            </a:r>
            <a:r>
              <a:rPr lang="en-US" sz="1200" dirty="0" smtClean="0"/>
              <a:t>, </a:t>
            </a:r>
            <a:r>
              <a:rPr lang="en-US" sz="1200" dirty="0" err="1" smtClean="0"/>
              <a:t>Qiongmao</a:t>
            </a:r>
            <a:r>
              <a:rPr lang="en-US" sz="1200" dirty="0" smtClean="0"/>
              <a:t> </a:t>
            </a:r>
            <a:r>
              <a:rPr lang="en-US" sz="1200" dirty="0" err="1" smtClean="0"/>
              <a:t>Shen</a:t>
            </a:r>
            <a:r>
              <a:rPr lang="en-US" sz="1200" dirty="0" smtClean="0"/>
              <a:t>: Continuous Nearest Neighbor Search. VLDB 2002: 287-298</a:t>
            </a:r>
          </a:p>
          <a:p>
            <a:pPr marL="341313" lvl="1" indent="-165100">
              <a:buSzPct val="130000"/>
              <a:buFont typeface="Wingdings" pitchFamily="2" charset="2"/>
              <a:buChar char="§"/>
            </a:pPr>
            <a:r>
              <a:rPr lang="en-US" sz="1200" dirty="0" smtClean="0"/>
              <a:t>Victor Teixeira de Almeida and Ralf </a:t>
            </a:r>
            <a:r>
              <a:rPr lang="en-US" sz="1200" dirty="0" err="1" smtClean="0"/>
              <a:t>Hartmut</a:t>
            </a:r>
            <a:r>
              <a:rPr lang="en-US" sz="1200" dirty="0" smtClean="0"/>
              <a:t> </a:t>
            </a:r>
            <a:r>
              <a:rPr lang="en-US" sz="1200" dirty="0" err="1" smtClean="0"/>
              <a:t>Guting</a:t>
            </a:r>
            <a:r>
              <a:rPr lang="en-US" sz="1200" dirty="0" smtClean="0"/>
              <a:t>. Supporting Uncertainty in Moving Objects in Network Databases. In ACM GIS, pages 31{40, Bremen, Germany, November 2005.</a:t>
            </a:r>
          </a:p>
          <a:p>
            <a:pPr marL="341313" lvl="1" indent="-165100">
              <a:buSzPct val="130000"/>
              <a:buFont typeface="Wingdings" pitchFamily="2" charset="2"/>
              <a:buChar char="§"/>
            </a:pPr>
            <a:r>
              <a:rPr lang="en-US" sz="1200" dirty="0" err="1" smtClean="0"/>
              <a:t>Goce</a:t>
            </a:r>
            <a:r>
              <a:rPr lang="en-US" sz="1200" dirty="0" smtClean="0"/>
              <a:t> </a:t>
            </a:r>
            <a:r>
              <a:rPr lang="en-US" sz="1200" dirty="0" err="1" smtClean="0"/>
              <a:t>Trajcevski</a:t>
            </a:r>
            <a:r>
              <a:rPr lang="en-US" sz="1200" dirty="0" smtClean="0"/>
              <a:t>, </a:t>
            </a:r>
            <a:r>
              <a:rPr lang="en-US" sz="1200" dirty="0" err="1" smtClean="0"/>
              <a:t>Ouri</a:t>
            </a:r>
            <a:r>
              <a:rPr lang="en-US" sz="1200" dirty="0" smtClean="0"/>
              <a:t> </a:t>
            </a:r>
            <a:r>
              <a:rPr lang="en-US" sz="1200" dirty="0" err="1" smtClean="0"/>
              <a:t>Wolfson</a:t>
            </a:r>
            <a:r>
              <a:rPr lang="en-US" sz="1200" dirty="0" smtClean="0"/>
              <a:t>, </a:t>
            </a:r>
            <a:r>
              <a:rPr lang="en-US" sz="1200" dirty="0" err="1" smtClean="0"/>
              <a:t>Fengli</a:t>
            </a:r>
            <a:r>
              <a:rPr lang="en-US" sz="1200" dirty="0" smtClean="0"/>
              <a:t> Zhang, and Sam Chamberlain. The Geometry of Uncertainty in Moving Objects Databases. In Proceeding of the International Conference on Extending Database Technology, EDBT, pages 233{250,, March 2002.</a:t>
            </a:r>
          </a:p>
          <a:p>
            <a:pPr marL="341313" lvl="1" indent="-165100">
              <a:buSzPct val="130000"/>
              <a:buFont typeface="Wingdings" pitchFamily="2" charset="2"/>
              <a:buChar char="§"/>
            </a:pPr>
            <a:r>
              <a:rPr lang="en-US" sz="1200" dirty="0" err="1" smtClean="0"/>
              <a:t>Goce</a:t>
            </a:r>
            <a:r>
              <a:rPr lang="en-US" sz="1200" dirty="0" smtClean="0"/>
              <a:t> </a:t>
            </a:r>
            <a:r>
              <a:rPr lang="en-US" sz="1200" dirty="0" err="1" smtClean="0"/>
              <a:t>Trajcevski</a:t>
            </a:r>
            <a:r>
              <a:rPr lang="en-US" sz="1200" dirty="0" smtClean="0"/>
              <a:t>, </a:t>
            </a:r>
            <a:r>
              <a:rPr lang="en-US" sz="1200" dirty="0" err="1" smtClean="0"/>
              <a:t>OuriWolfson</a:t>
            </a:r>
            <a:r>
              <a:rPr lang="en-US" sz="1200" dirty="0" smtClean="0"/>
              <a:t>, Klaus </a:t>
            </a:r>
            <a:r>
              <a:rPr lang="en-US" sz="1200" dirty="0" err="1" smtClean="0"/>
              <a:t>Hinrichs</a:t>
            </a:r>
            <a:r>
              <a:rPr lang="en-US" sz="1200" dirty="0" smtClean="0"/>
              <a:t>, and Sam Chamberlain. Managing Uncertainty in Moving Objects Databases. ACM Transactions on Database Systems, TODS, 29(3):463{507, September 2004.</a:t>
            </a:r>
          </a:p>
          <a:p>
            <a:pPr marL="341313" lvl="1" indent="-165100">
              <a:buSzPct val="130000"/>
              <a:buFont typeface="Wingdings" pitchFamily="2" charset="2"/>
              <a:buChar char="§"/>
            </a:pPr>
            <a:r>
              <a:rPr lang="en-US" sz="1200" dirty="0" err="1" smtClean="0"/>
              <a:t>Ouri</a:t>
            </a:r>
            <a:r>
              <a:rPr lang="en-US" sz="1200" dirty="0" smtClean="0"/>
              <a:t> </a:t>
            </a:r>
            <a:r>
              <a:rPr lang="en-US" sz="1200" dirty="0" err="1" smtClean="0"/>
              <a:t>Wolfson</a:t>
            </a:r>
            <a:r>
              <a:rPr lang="en-US" sz="1200" dirty="0" smtClean="0"/>
              <a:t> and </a:t>
            </a:r>
            <a:r>
              <a:rPr lang="en-US" sz="1200" dirty="0" err="1" smtClean="0"/>
              <a:t>Huabei</a:t>
            </a:r>
            <a:r>
              <a:rPr lang="en-US" sz="1200" dirty="0" smtClean="0"/>
              <a:t> Yin. Accuracy and Resource </a:t>
            </a:r>
            <a:r>
              <a:rPr lang="en-US" sz="1200" dirty="0" err="1" smtClean="0"/>
              <a:t>Concumption</a:t>
            </a:r>
            <a:r>
              <a:rPr lang="en-US" sz="1200" dirty="0" smtClean="0"/>
              <a:t> in Tracking and Location Prediction. In Proceeding of the International Symposium on Advances in Spatial and Temporal Databases, SSTD, pages 325{343, </a:t>
            </a:r>
            <a:r>
              <a:rPr lang="en-US" sz="1200" dirty="0" err="1" smtClean="0"/>
              <a:t>Santorini</a:t>
            </a:r>
            <a:r>
              <a:rPr lang="en-US" sz="1200" dirty="0" smtClean="0"/>
              <a:t> Island, Greece, July 2003.</a:t>
            </a:r>
          </a:p>
          <a:p>
            <a:pPr marL="341313" lvl="1" indent="-165100">
              <a:buSzPct val="130000"/>
              <a:buFont typeface="Wingdings" pitchFamily="2" charset="2"/>
              <a:buChar char="§"/>
            </a:pPr>
            <a:endParaRPr lang="en-US" sz="1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Slide Number Placeholder 4"/>
          <p:cNvSpPr>
            <a:spLocks noGrp="1"/>
          </p:cNvSpPr>
          <p:nvPr>
            <p:ph type="sldNum" sz="quarter" idx="10"/>
          </p:nvPr>
        </p:nvSpPr>
        <p:spPr>
          <a:noFill/>
        </p:spPr>
        <p:txBody>
          <a:bodyPr/>
          <a:lstStyle/>
          <a:p>
            <a:fld id="{BBD7A5E1-72E1-4C84-80CF-D57405A421BC}" type="slidenum">
              <a:rPr lang="ko-KR" altLang="en-US" smtClean="0">
                <a:ea typeface="굴림"/>
                <a:cs typeface="굴림"/>
              </a:rPr>
              <a:pPr/>
              <a:t>44</a:t>
            </a:fld>
            <a:endParaRPr lang="en-US" altLang="ko-KR" smtClean="0">
              <a:ea typeface="굴림"/>
              <a:cs typeface="굴림"/>
            </a:endParaRPr>
          </a:p>
        </p:txBody>
      </p:sp>
      <p:sp>
        <p:nvSpPr>
          <p:cNvPr id="528386" name="Rectangle 2"/>
          <p:cNvSpPr>
            <a:spLocks noGrp="1" noChangeArrowheads="1"/>
          </p:cNvSpPr>
          <p:nvPr>
            <p:ph type="title"/>
          </p:nvPr>
        </p:nvSpPr>
        <p:spPr>
          <a:xfrm>
            <a:off x="952500" y="2819400"/>
            <a:ext cx="7010400" cy="923925"/>
          </a:xfrm>
        </p:spPr>
        <p:txBody>
          <a:bodyPr/>
          <a:lstStyle/>
          <a:p>
            <a:pPr algn="ctr" eaLnBrk="1" hangingPunct="1">
              <a:defRPr/>
            </a:pPr>
            <a:r>
              <a:rPr lang="en-US" altLang="zh-TW" sz="4800" b="1" dirty="0">
                <a:solidFill>
                  <a:srgbClr val="800000"/>
                </a:solidFill>
                <a:cs typeface="+mj-cs"/>
              </a:rPr>
              <a:t>Thank You </a:t>
            </a:r>
            <a:r>
              <a:rPr lang="en-US" altLang="zh-TW" sz="4800" b="1" dirty="0">
                <a:solidFill>
                  <a:srgbClr val="800000"/>
                </a:solidFill>
                <a:latin typeface="Times New Roman"/>
                <a:cs typeface="+mj-cs"/>
              </a:rPr>
              <a:t>…</a:t>
            </a:r>
            <a:r>
              <a:rPr lang="en-US" altLang="zh-TW" sz="4800" b="1" dirty="0">
                <a:solidFill>
                  <a:srgbClr val="800000"/>
                </a:solidFill>
                <a:cs typeface="+mj-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p:cNvSpPr>
            <a:spLocks noGrp="1"/>
          </p:cNvSpPr>
          <p:nvPr>
            <p:ph type="sldNum" sz="quarter" idx="10"/>
          </p:nvPr>
        </p:nvSpPr>
        <p:spPr>
          <a:noFill/>
        </p:spPr>
        <p:txBody>
          <a:bodyPr/>
          <a:lstStyle/>
          <a:p>
            <a:fld id="{718FEAF7-58E5-4E5C-9E22-1E037D395EF3}" type="slidenum">
              <a:rPr lang="ko-KR" altLang="en-US" smtClean="0">
                <a:ea typeface="굴림"/>
                <a:cs typeface="굴림"/>
              </a:rPr>
              <a:pPr/>
              <a:t>5</a:t>
            </a:fld>
            <a:endParaRPr lang="en-US" altLang="ko-KR" smtClean="0">
              <a:ea typeface="굴림"/>
              <a:cs typeface="굴림"/>
            </a:endParaRPr>
          </a:p>
        </p:txBody>
      </p:sp>
      <p:sp>
        <p:nvSpPr>
          <p:cNvPr id="470018" name="Rectangle 2"/>
          <p:cNvSpPr>
            <a:spLocks noGrp="1" noChangeArrowheads="1"/>
          </p:cNvSpPr>
          <p:nvPr>
            <p:ph type="title"/>
          </p:nvPr>
        </p:nvSpPr>
        <p:spPr/>
        <p:txBody>
          <a:bodyPr/>
          <a:lstStyle/>
          <a:p>
            <a:pPr eaLnBrk="1" hangingPunct="1">
              <a:defRPr/>
            </a:pPr>
            <a:r>
              <a:rPr lang="en-US" dirty="0">
                <a:solidFill>
                  <a:srgbClr val="800000"/>
                </a:solidFill>
                <a:cs typeface="+mj-cs"/>
              </a:rPr>
              <a:t>Data Uncertainty: Friend or Foe</a:t>
            </a:r>
          </a:p>
        </p:txBody>
      </p:sp>
      <p:sp>
        <p:nvSpPr>
          <p:cNvPr id="23555" name="Rectangle 3"/>
          <p:cNvSpPr>
            <a:spLocks noGrp="1" noChangeArrowheads="1"/>
          </p:cNvSpPr>
          <p:nvPr>
            <p:ph type="body" idx="1"/>
          </p:nvPr>
        </p:nvSpPr>
        <p:spPr>
          <a:xfrm>
            <a:off x="533400" y="1393825"/>
            <a:ext cx="8153400" cy="3724275"/>
          </a:xfrm>
        </p:spPr>
        <p:txBody>
          <a:bodyPr/>
          <a:lstStyle/>
          <a:p>
            <a:pPr eaLnBrk="1" hangingPunct="1"/>
            <a:r>
              <a:rPr lang="en-US" sz="3200" smtClean="0"/>
              <a:t>Foe:</a:t>
            </a:r>
          </a:p>
          <a:p>
            <a:pPr lvl="1" eaLnBrk="1" hangingPunct="1">
              <a:buFont typeface="Wingdings" pitchFamily="2" charset="2"/>
              <a:buChar char="n"/>
            </a:pPr>
            <a:r>
              <a:rPr lang="en-US" sz="2800" smtClean="0"/>
              <a:t>Inaccuracy in device reading. Temperature reading</a:t>
            </a:r>
          </a:p>
          <a:p>
            <a:pPr lvl="1" eaLnBrk="1" hangingPunct="1">
              <a:buFont typeface="Wingdings" pitchFamily="2" charset="2"/>
              <a:buChar char="n"/>
            </a:pPr>
            <a:r>
              <a:rPr lang="en-US" sz="2800" smtClean="0"/>
              <a:t>Object movement &amp; Network delay</a:t>
            </a:r>
          </a:p>
          <a:p>
            <a:pPr lvl="1" eaLnBrk="1" hangingPunct="1">
              <a:buFont typeface="Wingdings" pitchFamily="2" charset="2"/>
              <a:buChar char="n"/>
            </a:pPr>
            <a:endParaRPr lang="en-US" sz="2800" smtClean="0"/>
          </a:p>
          <a:p>
            <a:pPr eaLnBrk="1" hangingPunct="1"/>
            <a:r>
              <a:rPr lang="en-US" sz="3200" smtClean="0"/>
              <a:t>Friend</a:t>
            </a:r>
          </a:p>
          <a:p>
            <a:pPr lvl="1" eaLnBrk="1" hangingPunct="1">
              <a:buFont typeface="Wingdings" pitchFamily="2" charset="2"/>
              <a:buChar char="n"/>
            </a:pPr>
            <a:r>
              <a:rPr lang="en-US" sz="2800" smtClean="0"/>
              <a:t>Privacy</a:t>
            </a:r>
          </a:p>
          <a:p>
            <a:pPr lvl="1" eaLnBrk="1" hangingPunct="1">
              <a:buFont typeface="Wingdings" pitchFamily="2" charset="2"/>
              <a:buChar char="n"/>
            </a:pPr>
            <a:r>
              <a:rPr lang="en-US" sz="2800" smtClean="0"/>
              <a:t>Less storage</a:t>
            </a:r>
          </a:p>
          <a:p>
            <a:pPr lvl="1" eaLnBrk="1" hangingPunct="1">
              <a:buFont typeface="Wingdings" pitchFamily="2" charset="2"/>
              <a:buChar char="n"/>
            </a:pPr>
            <a:r>
              <a:rPr lang="en-US" sz="2800" smtClean="0"/>
              <a:t>Expressing range of values: Menu price</a:t>
            </a:r>
          </a:p>
          <a:p>
            <a:pPr eaLnBrk="1" hangingPunct="1"/>
            <a:endParaRPr lang="en-US" sz="3200" smtClean="0"/>
          </a:p>
          <a:p>
            <a:pPr eaLnBrk="1" hangingPunct="1"/>
            <a:endParaRPr lang="en-US"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a:noFill/>
        </p:spPr>
        <p:txBody>
          <a:bodyPr/>
          <a:lstStyle/>
          <a:p>
            <a:fld id="{B4D855D2-5883-4417-B2AB-478990BE2907}" type="slidenum">
              <a:rPr lang="ko-KR" altLang="en-US" smtClean="0">
                <a:ea typeface="굴림"/>
                <a:cs typeface="굴림"/>
              </a:rPr>
              <a:pPr/>
              <a:t>6</a:t>
            </a:fld>
            <a:endParaRPr lang="en-US" altLang="ko-KR" smtClean="0">
              <a:ea typeface="굴림"/>
              <a:cs typeface="굴림"/>
            </a:endParaRPr>
          </a:p>
        </p:txBody>
      </p:sp>
      <p:sp>
        <p:nvSpPr>
          <p:cNvPr id="520194" name="Rectangle 2"/>
          <p:cNvSpPr>
            <a:spLocks noGrp="1" noChangeArrowheads="1"/>
          </p:cNvSpPr>
          <p:nvPr>
            <p:ph type="title"/>
          </p:nvPr>
        </p:nvSpPr>
        <p:spPr/>
        <p:txBody>
          <a:bodyPr/>
          <a:lstStyle/>
          <a:p>
            <a:pPr eaLnBrk="1" hangingPunct="1">
              <a:defRPr/>
            </a:pPr>
            <a:r>
              <a:rPr lang="en-US" dirty="0">
                <a:solidFill>
                  <a:srgbClr val="800000"/>
                </a:solidFill>
                <a:cs typeface="+mj-cs"/>
              </a:rPr>
              <a:t>Talk Outline</a:t>
            </a:r>
          </a:p>
        </p:txBody>
      </p:sp>
      <p:sp>
        <p:nvSpPr>
          <p:cNvPr id="24579" name="Slide Number Placeholder 4"/>
          <p:cNvSpPr txBox="1">
            <a:spLocks/>
          </p:cNvSpPr>
          <p:nvPr/>
        </p:nvSpPr>
        <p:spPr bwMode="auto">
          <a:xfrm>
            <a:off x="6969125" y="6540500"/>
            <a:ext cx="1905000" cy="304800"/>
          </a:xfrm>
          <a:prstGeom prst="rect">
            <a:avLst/>
          </a:prstGeom>
          <a:noFill/>
          <a:ln w="9525">
            <a:noFill/>
            <a:miter lim="800000"/>
            <a:headEnd/>
            <a:tailEnd/>
          </a:ln>
        </p:spPr>
        <p:txBody>
          <a:bodyPr/>
          <a:lstStyle/>
          <a:p>
            <a:pPr algn="r"/>
            <a:fld id="{AC4AF9E1-C0FE-4C60-ACB9-C05F1F6B5282}" type="slidenum">
              <a:rPr lang="ko-KR" altLang="en-US" sz="1200" b="1">
                <a:solidFill>
                  <a:srgbClr val="FFCC00"/>
                </a:solidFill>
              </a:rPr>
              <a:pPr algn="r"/>
              <a:t>6</a:t>
            </a:fld>
            <a:endParaRPr lang="en-US" altLang="ko-KR" sz="1200" b="1">
              <a:solidFill>
                <a:srgbClr val="FFCC00"/>
              </a:solidFill>
            </a:endParaRPr>
          </a:p>
        </p:txBody>
      </p:sp>
      <p:pic>
        <p:nvPicPr>
          <p:cNvPr id="24580" name="Picture 6" descr="Uncertain_20City_20Limits.jpg"/>
          <p:cNvPicPr>
            <a:picLocks noChangeAspect="1"/>
          </p:cNvPicPr>
          <p:nvPr/>
        </p:nvPicPr>
        <p:blipFill>
          <a:blip r:embed="rId3" cstate="print"/>
          <a:srcRect/>
          <a:stretch>
            <a:fillRect/>
          </a:stretch>
        </p:blipFill>
        <p:spPr bwMode="auto">
          <a:xfrm>
            <a:off x="2362200" y="1447800"/>
            <a:ext cx="6362700" cy="4914900"/>
          </a:xfrm>
          <a:prstGeom prst="rect">
            <a:avLst/>
          </a:prstGeom>
          <a:noFill/>
          <a:ln w="9525">
            <a:noFill/>
            <a:miter lim="800000"/>
            <a:headEnd/>
            <a:tailEnd/>
          </a:ln>
        </p:spPr>
      </p:pic>
      <p:sp>
        <p:nvSpPr>
          <p:cNvPr id="24581" name="Rectangle 7"/>
          <p:cNvSpPr>
            <a:spLocks noChangeArrowheads="1"/>
          </p:cNvSpPr>
          <p:nvPr/>
        </p:nvSpPr>
        <p:spPr bwMode="auto">
          <a:xfrm>
            <a:off x="1866900" y="1409700"/>
            <a:ext cx="3695700" cy="4953000"/>
          </a:xfrm>
          <a:prstGeom prst="rect">
            <a:avLst/>
          </a:prstGeom>
          <a:solidFill>
            <a:schemeClr val="bg1"/>
          </a:solidFill>
          <a:ln w="38100" algn="ctr">
            <a:noFill/>
            <a:round/>
            <a:headEnd/>
            <a:tailEnd/>
          </a:ln>
        </p:spPr>
        <p:txBody>
          <a:bodyPr wrap="none" anchor="ctr"/>
          <a:lstStyle/>
          <a:p>
            <a:pPr algn="ctr"/>
            <a:endParaRPr lang="en-US"/>
          </a:p>
        </p:txBody>
      </p:sp>
      <p:sp>
        <p:nvSpPr>
          <p:cNvPr id="520195" name="Rectangle 3"/>
          <p:cNvSpPr>
            <a:spLocks noGrp="1" noChangeArrowheads="1"/>
          </p:cNvSpPr>
          <p:nvPr>
            <p:ph type="body" idx="1"/>
          </p:nvPr>
        </p:nvSpPr>
        <p:spPr>
          <a:xfrm>
            <a:off x="461963" y="1431925"/>
            <a:ext cx="8153400" cy="4454525"/>
          </a:xfrm>
        </p:spPr>
        <p:txBody>
          <a:bodyPr/>
          <a:lstStyle/>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rPr>
              <a:t>Introduction to Uncertain Data</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mn-cs"/>
            </a:endParaRPr>
          </a:p>
          <a:p>
            <a:pPr eaLnBrk="1" hangingPunct="1">
              <a:defRPr/>
            </a:pPr>
            <a:r>
              <a:rPr lang="en-US" dirty="0">
                <a:solidFill>
                  <a:srgbClr val="6600CC"/>
                </a:solidFill>
                <a:cs typeface="+mn-cs"/>
              </a:rPr>
              <a:t>Reasons for Uncertain Data</a:t>
            </a:r>
          </a:p>
          <a:p>
            <a:pPr eaLnBrk="1" hangingPunct="1">
              <a:defRPr/>
            </a:pPr>
            <a:endParaRPr lang="en-US" dirty="0">
              <a:cs typeface="+mn-cs"/>
            </a:endParaRPr>
          </a:p>
          <a:p>
            <a:pPr eaLnBrk="1" hangingPunct="1">
              <a:defRPr/>
            </a:pPr>
            <a:r>
              <a:rPr lang="en-US" dirty="0">
                <a:cs typeface="+mn-cs"/>
              </a:rPr>
              <a:t>Representation of Uncertain Data</a:t>
            </a:r>
          </a:p>
          <a:p>
            <a:pPr eaLnBrk="1" hangingPunct="1">
              <a:defRPr/>
            </a:pPr>
            <a:endParaRPr lang="en-US" dirty="0">
              <a:cs typeface="+mn-cs"/>
            </a:endParaRPr>
          </a:p>
          <a:p>
            <a:pPr eaLnBrk="1" hangingPunct="1">
              <a:defRPr/>
            </a:pPr>
            <a:r>
              <a:rPr lang="en-US" dirty="0">
                <a:cs typeface="+mn-cs"/>
              </a:rPr>
              <a:t>Querying Uncertain Data</a:t>
            </a:r>
          </a:p>
          <a:p>
            <a:pPr eaLnBrk="1" hangingPunct="1">
              <a:defRPr/>
            </a:pPr>
            <a:endParaRPr lang="en-US" dirty="0">
              <a:cs typeface="+mn-cs"/>
            </a:endParaRPr>
          </a:p>
          <a:p>
            <a:pPr eaLnBrk="1" hangingPunct="1">
              <a:defRPr/>
            </a:pPr>
            <a:r>
              <a:rPr lang="en-US" dirty="0">
                <a:cs typeface="+mn-cs"/>
              </a:rPr>
              <a:t>Summary</a:t>
            </a:r>
          </a:p>
          <a:p>
            <a:pPr eaLnBrk="1" hangingPunct="1">
              <a:buFont typeface="Wingdings" pitchFamily="2" charset="2"/>
              <a:buNone/>
              <a:defRPr/>
            </a:pPr>
            <a:endParaRPr lang="en-US" dirty="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10"/>
          </p:nvPr>
        </p:nvSpPr>
        <p:spPr>
          <a:noFill/>
        </p:spPr>
        <p:txBody>
          <a:bodyPr/>
          <a:lstStyle/>
          <a:p>
            <a:fld id="{AE1200F8-C755-422A-BB40-C5D77DFA79D8}" type="slidenum">
              <a:rPr lang="ko-KR" altLang="en-US" smtClean="0">
                <a:ea typeface="굴림"/>
                <a:cs typeface="굴림"/>
              </a:rPr>
              <a:pPr/>
              <a:t>7</a:t>
            </a:fld>
            <a:endParaRPr lang="en-US" altLang="ko-KR" smtClean="0">
              <a:ea typeface="굴림"/>
              <a:cs typeface="굴림"/>
            </a:endParaRPr>
          </a:p>
        </p:txBody>
      </p:sp>
      <p:sp>
        <p:nvSpPr>
          <p:cNvPr id="25602" name="Rectangle 22"/>
          <p:cNvSpPr>
            <a:spLocks noChangeArrowheads="1"/>
          </p:cNvSpPr>
          <p:nvPr/>
        </p:nvSpPr>
        <p:spPr bwMode="auto">
          <a:xfrm>
            <a:off x="155575" y="1316038"/>
            <a:ext cx="4340225" cy="1344612"/>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Sensor temperature reading</a:t>
            </a: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GPS reading</a:t>
            </a:r>
          </a:p>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Cell phone locations</a:t>
            </a:r>
          </a:p>
        </p:txBody>
      </p:sp>
      <p:sp>
        <p:nvSpPr>
          <p:cNvPr id="474146" name="Rectangle 34"/>
          <p:cNvSpPr>
            <a:spLocks noGrp="1" noChangeArrowheads="1"/>
          </p:cNvSpPr>
          <p:nvPr>
            <p:ph type="title"/>
          </p:nvPr>
        </p:nvSpPr>
        <p:spPr>
          <a:xfrm>
            <a:off x="269875" y="57150"/>
            <a:ext cx="7264400" cy="923925"/>
          </a:xfrm>
        </p:spPr>
        <p:txBody>
          <a:bodyPr/>
          <a:lstStyle/>
          <a:p>
            <a:pPr eaLnBrk="1" hangingPunct="1">
              <a:defRPr/>
            </a:pPr>
            <a:r>
              <a:rPr lang="en-US" sz="2800" dirty="0">
                <a:solidFill>
                  <a:srgbClr val="800000"/>
                </a:solidFill>
                <a:cs typeface="+mj-cs"/>
              </a:rPr>
              <a:t>Sources of Uncertainty: Inaccurate Reading</a:t>
            </a:r>
          </a:p>
        </p:txBody>
      </p:sp>
      <p:sp>
        <p:nvSpPr>
          <p:cNvPr id="474147" name="Rectangle 35"/>
          <p:cNvSpPr>
            <a:spLocks noChangeArrowheads="1"/>
          </p:cNvSpPr>
          <p:nvPr/>
        </p:nvSpPr>
        <p:spPr bwMode="auto">
          <a:xfrm>
            <a:off x="4802188" y="1316038"/>
            <a:ext cx="4224337" cy="801687"/>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Affected queries</a:t>
            </a:r>
          </a:p>
          <a:p>
            <a:pPr marL="838200" lvl="1" indent="-381000">
              <a:spcBef>
                <a:spcPct val="20000"/>
              </a:spcBef>
              <a:buClr>
                <a:srgbClr val="B90337"/>
              </a:buClr>
              <a:buFont typeface="Wingdings" pitchFamily="2" charset="2"/>
              <a:buChar char="n"/>
            </a:pPr>
            <a:endParaRPr lang="en-US" sz="2200" dirty="0">
              <a:latin typeface="Times New Roman" pitchFamily="18" charset="0"/>
              <a:ea typeface="HyhwpEQ"/>
              <a:cs typeface="HyhwpEQ"/>
            </a:endParaRPr>
          </a:p>
          <a:p>
            <a:pPr marL="838200" lvl="1" indent="-381000">
              <a:spcBef>
                <a:spcPct val="20000"/>
              </a:spcBef>
              <a:buClr>
                <a:srgbClr val="800000"/>
              </a:buClr>
              <a:buFont typeface="Wingdings" pitchFamily="2" charset="2"/>
              <a:buChar char="n"/>
            </a:pPr>
            <a:r>
              <a:rPr lang="en-US" sz="2200" dirty="0">
                <a:latin typeface="Times New Roman" pitchFamily="18" charset="0"/>
                <a:ea typeface="HyhwpEQ"/>
                <a:cs typeface="HyhwpEQ"/>
              </a:rPr>
              <a:t>Which sensor gives the highest temperature</a:t>
            </a:r>
          </a:p>
          <a:p>
            <a:pPr marL="838200" lvl="1" indent="-381000">
              <a:spcBef>
                <a:spcPct val="20000"/>
              </a:spcBef>
              <a:buClr>
                <a:srgbClr val="800000"/>
              </a:buClr>
              <a:buFont typeface="Wingdings" pitchFamily="2" charset="2"/>
              <a:buChar char="n"/>
            </a:pPr>
            <a:endParaRPr lang="en-US" sz="2200" dirty="0">
              <a:latin typeface="Times New Roman" pitchFamily="18" charset="0"/>
              <a:ea typeface="HyhwpEQ"/>
              <a:cs typeface="HyhwpEQ"/>
            </a:endParaRPr>
          </a:p>
          <a:p>
            <a:pPr marL="838200" lvl="1" indent="-381000">
              <a:spcBef>
                <a:spcPct val="20000"/>
              </a:spcBef>
              <a:buClr>
                <a:srgbClr val="800000"/>
              </a:buClr>
              <a:buFont typeface="Wingdings" pitchFamily="2" charset="2"/>
              <a:buChar char="n"/>
            </a:pPr>
            <a:r>
              <a:rPr lang="en-US" sz="2200" dirty="0">
                <a:latin typeface="Times New Roman" pitchFamily="18" charset="0"/>
                <a:ea typeface="HyhwpEQ"/>
                <a:cs typeface="HyhwpEQ"/>
              </a:rPr>
              <a:t>What are the sensors that give temperature between 30 and 40</a:t>
            </a:r>
          </a:p>
          <a:p>
            <a:pPr marL="838200" lvl="1" indent="-381000">
              <a:spcBef>
                <a:spcPct val="20000"/>
              </a:spcBef>
              <a:buClr>
                <a:srgbClr val="800000"/>
              </a:buClr>
              <a:buFont typeface="Wingdings" pitchFamily="2" charset="2"/>
              <a:buChar char="n"/>
            </a:pPr>
            <a:endParaRPr lang="en-US" sz="2200" dirty="0">
              <a:latin typeface="Times New Roman" pitchFamily="18" charset="0"/>
              <a:ea typeface="HyhwpEQ"/>
              <a:cs typeface="HyhwpEQ"/>
            </a:endParaRPr>
          </a:p>
          <a:p>
            <a:pPr marL="838200" lvl="1" indent="-381000">
              <a:spcBef>
                <a:spcPct val="20000"/>
              </a:spcBef>
              <a:buClr>
                <a:srgbClr val="800000"/>
              </a:buClr>
              <a:buFont typeface="Wingdings" pitchFamily="2" charset="2"/>
              <a:buChar char="n"/>
            </a:pPr>
            <a:r>
              <a:rPr lang="en-US" sz="2200" dirty="0">
                <a:latin typeface="Times New Roman" pitchFamily="18" charset="0"/>
                <a:ea typeface="HyhwpEQ"/>
                <a:cs typeface="HyhwpEQ"/>
              </a:rPr>
              <a:t>How many sensors give temperature over 40</a:t>
            </a:r>
          </a:p>
        </p:txBody>
      </p:sp>
      <p:grpSp>
        <p:nvGrpSpPr>
          <p:cNvPr id="25605" name="Group 63"/>
          <p:cNvGrpSpPr>
            <a:grpSpLocks/>
          </p:cNvGrpSpPr>
          <p:nvPr/>
        </p:nvGrpSpPr>
        <p:grpSpPr bwMode="auto">
          <a:xfrm>
            <a:off x="1000125" y="2968625"/>
            <a:ext cx="230188" cy="2917825"/>
            <a:chOff x="630" y="1991"/>
            <a:chExt cx="145" cy="1838"/>
          </a:xfrm>
        </p:grpSpPr>
        <p:sp>
          <p:nvSpPr>
            <p:cNvPr id="25621" name="Line 59"/>
            <p:cNvSpPr>
              <a:spLocks noChangeShapeType="1"/>
            </p:cNvSpPr>
            <p:nvPr/>
          </p:nvSpPr>
          <p:spPr bwMode="auto">
            <a:xfrm>
              <a:off x="703" y="1991"/>
              <a:ext cx="0" cy="1838"/>
            </a:xfrm>
            <a:prstGeom prst="line">
              <a:avLst/>
            </a:prstGeom>
            <a:noFill/>
            <a:ln w="25400">
              <a:solidFill>
                <a:srgbClr val="800000"/>
              </a:solidFill>
              <a:round/>
              <a:headEnd/>
              <a:tailEnd/>
            </a:ln>
          </p:spPr>
          <p:txBody>
            <a:bodyPr wrap="none" anchor="ctr"/>
            <a:lstStyle/>
            <a:p>
              <a:endParaRPr lang="en-US"/>
            </a:p>
          </p:txBody>
        </p:sp>
        <p:sp>
          <p:nvSpPr>
            <p:cNvPr id="25622" name="Line 61"/>
            <p:cNvSpPr>
              <a:spLocks noChangeShapeType="1"/>
            </p:cNvSpPr>
            <p:nvPr/>
          </p:nvSpPr>
          <p:spPr bwMode="auto">
            <a:xfrm>
              <a:off x="630" y="3829"/>
              <a:ext cx="145" cy="0"/>
            </a:xfrm>
            <a:prstGeom prst="line">
              <a:avLst/>
            </a:prstGeom>
            <a:noFill/>
            <a:ln w="38100">
              <a:solidFill>
                <a:srgbClr val="800000"/>
              </a:solidFill>
              <a:round/>
              <a:headEnd/>
              <a:tailEnd/>
            </a:ln>
          </p:spPr>
          <p:txBody>
            <a:bodyPr wrap="none" anchor="ctr"/>
            <a:lstStyle/>
            <a:p>
              <a:endParaRPr lang="en-US"/>
            </a:p>
          </p:txBody>
        </p:sp>
        <p:sp>
          <p:nvSpPr>
            <p:cNvPr id="25623" name="Line 62"/>
            <p:cNvSpPr>
              <a:spLocks noChangeShapeType="1"/>
            </p:cNvSpPr>
            <p:nvPr/>
          </p:nvSpPr>
          <p:spPr bwMode="auto">
            <a:xfrm>
              <a:off x="630" y="1991"/>
              <a:ext cx="145" cy="0"/>
            </a:xfrm>
            <a:prstGeom prst="line">
              <a:avLst/>
            </a:prstGeom>
            <a:noFill/>
            <a:ln w="38100">
              <a:solidFill>
                <a:srgbClr val="800000"/>
              </a:solidFill>
              <a:round/>
              <a:headEnd/>
              <a:tailEnd/>
            </a:ln>
          </p:spPr>
          <p:txBody>
            <a:bodyPr wrap="none" anchor="ctr"/>
            <a:lstStyle/>
            <a:p>
              <a:endParaRPr lang="en-US"/>
            </a:p>
          </p:txBody>
        </p:sp>
      </p:grpSp>
      <p:grpSp>
        <p:nvGrpSpPr>
          <p:cNvPr id="25606" name="Group 64"/>
          <p:cNvGrpSpPr>
            <a:grpSpLocks/>
          </p:cNvGrpSpPr>
          <p:nvPr/>
        </p:nvGrpSpPr>
        <p:grpSpPr bwMode="auto">
          <a:xfrm>
            <a:off x="2303463" y="2970213"/>
            <a:ext cx="228600" cy="2916237"/>
            <a:chOff x="630" y="1991"/>
            <a:chExt cx="145" cy="1838"/>
          </a:xfrm>
        </p:grpSpPr>
        <p:sp>
          <p:nvSpPr>
            <p:cNvPr id="25618" name="Line 65"/>
            <p:cNvSpPr>
              <a:spLocks noChangeShapeType="1"/>
            </p:cNvSpPr>
            <p:nvPr/>
          </p:nvSpPr>
          <p:spPr bwMode="auto">
            <a:xfrm>
              <a:off x="703" y="1991"/>
              <a:ext cx="0" cy="1838"/>
            </a:xfrm>
            <a:prstGeom prst="line">
              <a:avLst/>
            </a:prstGeom>
            <a:noFill/>
            <a:ln w="25400">
              <a:solidFill>
                <a:srgbClr val="800000"/>
              </a:solidFill>
              <a:round/>
              <a:headEnd/>
              <a:tailEnd/>
            </a:ln>
          </p:spPr>
          <p:txBody>
            <a:bodyPr wrap="none" anchor="ctr"/>
            <a:lstStyle/>
            <a:p>
              <a:endParaRPr lang="en-US"/>
            </a:p>
          </p:txBody>
        </p:sp>
        <p:sp>
          <p:nvSpPr>
            <p:cNvPr id="25619" name="Line 66"/>
            <p:cNvSpPr>
              <a:spLocks noChangeShapeType="1"/>
            </p:cNvSpPr>
            <p:nvPr/>
          </p:nvSpPr>
          <p:spPr bwMode="auto">
            <a:xfrm>
              <a:off x="630" y="3829"/>
              <a:ext cx="145" cy="0"/>
            </a:xfrm>
            <a:prstGeom prst="line">
              <a:avLst/>
            </a:prstGeom>
            <a:noFill/>
            <a:ln w="38100">
              <a:solidFill>
                <a:srgbClr val="800000"/>
              </a:solidFill>
              <a:round/>
              <a:headEnd/>
              <a:tailEnd/>
            </a:ln>
          </p:spPr>
          <p:txBody>
            <a:bodyPr wrap="none" anchor="ctr"/>
            <a:lstStyle/>
            <a:p>
              <a:endParaRPr lang="en-US"/>
            </a:p>
          </p:txBody>
        </p:sp>
        <p:sp>
          <p:nvSpPr>
            <p:cNvPr id="25620" name="Line 67"/>
            <p:cNvSpPr>
              <a:spLocks noChangeShapeType="1"/>
            </p:cNvSpPr>
            <p:nvPr/>
          </p:nvSpPr>
          <p:spPr bwMode="auto">
            <a:xfrm>
              <a:off x="630" y="1991"/>
              <a:ext cx="145" cy="0"/>
            </a:xfrm>
            <a:prstGeom prst="line">
              <a:avLst/>
            </a:prstGeom>
            <a:noFill/>
            <a:ln w="38100">
              <a:solidFill>
                <a:srgbClr val="800000"/>
              </a:solidFill>
              <a:round/>
              <a:headEnd/>
              <a:tailEnd/>
            </a:ln>
          </p:spPr>
          <p:txBody>
            <a:bodyPr wrap="none" anchor="ctr"/>
            <a:lstStyle/>
            <a:p>
              <a:endParaRPr lang="en-US"/>
            </a:p>
          </p:txBody>
        </p:sp>
      </p:grpSp>
      <p:sp>
        <p:nvSpPr>
          <p:cNvPr id="25607" name="Rectangle 68"/>
          <p:cNvSpPr>
            <a:spLocks noChangeArrowheads="1"/>
          </p:cNvSpPr>
          <p:nvPr/>
        </p:nvSpPr>
        <p:spPr bwMode="auto">
          <a:xfrm>
            <a:off x="962025" y="3927475"/>
            <a:ext cx="306388" cy="692150"/>
          </a:xfrm>
          <a:prstGeom prst="rect">
            <a:avLst/>
          </a:prstGeom>
          <a:solidFill>
            <a:srgbClr val="FFCC00">
              <a:alpha val="50195"/>
            </a:srgbClr>
          </a:solidFill>
          <a:ln w="12700" algn="ctr">
            <a:solidFill>
              <a:schemeClr val="tx1"/>
            </a:solidFill>
            <a:miter lim="800000"/>
            <a:headEnd/>
            <a:tailEnd/>
          </a:ln>
        </p:spPr>
        <p:txBody>
          <a:bodyPr wrap="none" anchor="ctr"/>
          <a:lstStyle/>
          <a:p>
            <a:pPr algn="ctr"/>
            <a:endParaRPr lang="en-US"/>
          </a:p>
        </p:txBody>
      </p:sp>
      <p:sp>
        <p:nvSpPr>
          <p:cNvPr id="25608" name="Text Box 69"/>
          <p:cNvSpPr txBox="1">
            <a:spLocks noChangeArrowheads="1"/>
          </p:cNvSpPr>
          <p:nvPr/>
        </p:nvSpPr>
        <p:spPr bwMode="auto">
          <a:xfrm>
            <a:off x="577850" y="5926138"/>
            <a:ext cx="1114425" cy="336550"/>
          </a:xfrm>
          <a:prstGeom prst="rect">
            <a:avLst/>
          </a:prstGeom>
          <a:noFill/>
          <a:ln w="38100" algn="ctr">
            <a:noFill/>
            <a:miter lim="800000"/>
            <a:headEnd/>
            <a:tailEnd/>
          </a:ln>
        </p:spPr>
        <p:txBody>
          <a:bodyPr>
            <a:spAutoFit/>
          </a:bodyPr>
          <a:lstStyle/>
          <a:p>
            <a:pPr algn="ctr">
              <a:spcBef>
                <a:spcPct val="50000"/>
              </a:spcBef>
            </a:pPr>
            <a:r>
              <a:rPr lang="en-US" sz="1600" b="1"/>
              <a:t>Sensor X</a:t>
            </a:r>
          </a:p>
        </p:txBody>
      </p:sp>
      <p:sp>
        <p:nvSpPr>
          <p:cNvPr id="25609" name="Text Box 70"/>
          <p:cNvSpPr txBox="1">
            <a:spLocks noChangeArrowheads="1"/>
          </p:cNvSpPr>
          <p:nvPr/>
        </p:nvSpPr>
        <p:spPr bwMode="auto">
          <a:xfrm>
            <a:off x="1844675" y="5934075"/>
            <a:ext cx="1114425" cy="336550"/>
          </a:xfrm>
          <a:prstGeom prst="rect">
            <a:avLst/>
          </a:prstGeom>
          <a:noFill/>
          <a:ln w="38100" algn="ctr">
            <a:noFill/>
            <a:miter lim="800000"/>
            <a:headEnd/>
            <a:tailEnd/>
          </a:ln>
        </p:spPr>
        <p:txBody>
          <a:bodyPr>
            <a:spAutoFit/>
          </a:bodyPr>
          <a:lstStyle/>
          <a:p>
            <a:pPr algn="ctr">
              <a:spcBef>
                <a:spcPct val="50000"/>
              </a:spcBef>
            </a:pPr>
            <a:r>
              <a:rPr lang="en-US" sz="1600" b="1"/>
              <a:t>Sensor Y</a:t>
            </a:r>
          </a:p>
        </p:txBody>
      </p:sp>
      <p:sp>
        <p:nvSpPr>
          <p:cNvPr id="25610" name="Rectangle 71"/>
          <p:cNvSpPr>
            <a:spLocks noChangeArrowheads="1"/>
          </p:cNvSpPr>
          <p:nvPr/>
        </p:nvSpPr>
        <p:spPr bwMode="auto">
          <a:xfrm>
            <a:off x="2268538" y="3775075"/>
            <a:ext cx="306387" cy="1382713"/>
          </a:xfrm>
          <a:prstGeom prst="rect">
            <a:avLst/>
          </a:prstGeom>
          <a:solidFill>
            <a:srgbClr val="FFCC00">
              <a:alpha val="50195"/>
            </a:srgbClr>
          </a:solidFill>
          <a:ln w="12700" algn="ctr">
            <a:solidFill>
              <a:schemeClr val="tx1"/>
            </a:solidFill>
            <a:miter lim="800000"/>
            <a:headEnd/>
            <a:tailEnd/>
          </a:ln>
        </p:spPr>
        <p:txBody>
          <a:bodyPr wrap="none" anchor="ctr"/>
          <a:lstStyle/>
          <a:p>
            <a:pPr algn="ctr"/>
            <a:endParaRPr lang="en-US"/>
          </a:p>
        </p:txBody>
      </p:sp>
      <p:sp>
        <p:nvSpPr>
          <p:cNvPr id="25611" name="Line 73"/>
          <p:cNvSpPr>
            <a:spLocks noChangeShapeType="1"/>
          </p:cNvSpPr>
          <p:nvPr/>
        </p:nvSpPr>
        <p:spPr bwMode="auto">
          <a:xfrm flipV="1">
            <a:off x="962025" y="4273550"/>
            <a:ext cx="306388" cy="0"/>
          </a:xfrm>
          <a:prstGeom prst="line">
            <a:avLst/>
          </a:prstGeom>
          <a:noFill/>
          <a:ln w="25400">
            <a:solidFill>
              <a:srgbClr val="000000"/>
            </a:solidFill>
            <a:round/>
            <a:headEnd/>
            <a:tailEnd/>
          </a:ln>
        </p:spPr>
        <p:txBody>
          <a:bodyPr wrap="none" anchor="ctr"/>
          <a:lstStyle/>
          <a:p>
            <a:endParaRPr lang="en-US"/>
          </a:p>
        </p:txBody>
      </p:sp>
      <p:sp>
        <p:nvSpPr>
          <p:cNvPr id="25612" name="Line 74"/>
          <p:cNvSpPr>
            <a:spLocks noChangeShapeType="1"/>
          </p:cNvSpPr>
          <p:nvPr/>
        </p:nvSpPr>
        <p:spPr bwMode="auto">
          <a:xfrm flipV="1">
            <a:off x="2268538" y="4465638"/>
            <a:ext cx="306387" cy="0"/>
          </a:xfrm>
          <a:prstGeom prst="line">
            <a:avLst/>
          </a:prstGeom>
          <a:noFill/>
          <a:ln w="25400">
            <a:solidFill>
              <a:srgbClr val="000000"/>
            </a:solidFill>
            <a:round/>
            <a:headEnd/>
            <a:tailEnd/>
          </a:ln>
        </p:spPr>
        <p:txBody>
          <a:bodyPr wrap="none" anchor="ctr"/>
          <a:lstStyle/>
          <a:p>
            <a:endParaRPr lang="en-US"/>
          </a:p>
        </p:txBody>
      </p:sp>
      <p:sp>
        <p:nvSpPr>
          <p:cNvPr id="474188" name="Rectangle 76"/>
          <p:cNvSpPr>
            <a:spLocks noChangeArrowheads="1"/>
          </p:cNvSpPr>
          <p:nvPr/>
        </p:nvSpPr>
        <p:spPr bwMode="auto">
          <a:xfrm>
            <a:off x="4494213" y="1279525"/>
            <a:ext cx="77787" cy="5106988"/>
          </a:xfrm>
          <a:prstGeom prst="rect">
            <a:avLst/>
          </a:prstGeom>
          <a:gradFill rotWithShape="1">
            <a:gsLst>
              <a:gs pos="0">
                <a:srgbClr val="800000"/>
              </a:gs>
              <a:gs pos="50000">
                <a:srgbClr val="FFCC00"/>
              </a:gs>
              <a:gs pos="100000">
                <a:srgbClr val="800000"/>
              </a:gs>
            </a:gsLst>
            <a:lin ang="5400000" scaled="1"/>
          </a:gradFill>
          <a:ln w="38100" algn="ctr">
            <a:noFill/>
            <a:miter lim="800000"/>
            <a:headEnd/>
            <a:tailEnd/>
          </a:ln>
        </p:spPr>
        <p:txBody>
          <a:bodyPr wrap="none" anchor="ctr"/>
          <a:lstStyle/>
          <a:p>
            <a:pPr algn="ctr"/>
            <a:endParaRPr lang="en-US"/>
          </a:p>
        </p:txBody>
      </p:sp>
      <p:sp>
        <p:nvSpPr>
          <p:cNvPr id="25614" name="Text Box 70"/>
          <p:cNvSpPr txBox="1">
            <a:spLocks noChangeArrowheads="1"/>
          </p:cNvSpPr>
          <p:nvPr/>
        </p:nvSpPr>
        <p:spPr bwMode="auto">
          <a:xfrm>
            <a:off x="1828800" y="5029200"/>
            <a:ext cx="609600" cy="336550"/>
          </a:xfrm>
          <a:prstGeom prst="rect">
            <a:avLst/>
          </a:prstGeom>
          <a:noFill/>
          <a:ln w="38100" algn="ctr">
            <a:noFill/>
            <a:miter lim="800000"/>
            <a:headEnd/>
            <a:tailEnd/>
          </a:ln>
        </p:spPr>
        <p:txBody>
          <a:bodyPr>
            <a:spAutoFit/>
          </a:bodyPr>
          <a:lstStyle/>
          <a:p>
            <a:pPr algn="ctr">
              <a:spcBef>
                <a:spcPct val="50000"/>
              </a:spcBef>
            </a:pPr>
            <a:r>
              <a:rPr lang="en-US" sz="1600" b="1"/>
              <a:t>35</a:t>
            </a:r>
          </a:p>
        </p:txBody>
      </p:sp>
      <p:sp>
        <p:nvSpPr>
          <p:cNvPr id="25615" name="Text Box 70"/>
          <p:cNvSpPr txBox="1">
            <a:spLocks noChangeArrowheads="1"/>
          </p:cNvSpPr>
          <p:nvPr/>
        </p:nvSpPr>
        <p:spPr bwMode="auto">
          <a:xfrm>
            <a:off x="1828800" y="3625850"/>
            <a:ext cx="609600" cy="336550"/>
          </a:xfrm>
          <a:prstGeom prst="rect">
            <a:avLst/>
          </a:prstGeom>
          <a:noFill/>
          <a:ln w="38100" algn="ctr">
            <a:noFill/>
            <a:miter lim="800000"/>
            <a:headEnd/>
            <a:tailEnd/>
          </a:ln>
        </p:spPr>
        <p:txBody>
          <a:bodyPr>
            <a:spAutoFit/>
          </a:bodyPr>
          <a:lstStyle/>
          <a:p>
            <a:pPr algn="ctr">
              <a:spcBef>
                <a:spcPct val="50000"/>
              </a:spcBef>
            </a:pPr>
            <a:r>
              <a:rPr lang="en-US" sz="1600" b="1"/>
              <a:t>45</a:t>
            </a:r>
          </a:p>
        </p:txBody>
      </p:sp>
      <p:sp>
        <p:nvSpPr>
          <p:cNvPr id="25616" name="Text Box 70"/>
          <p:cNvSpPr txBox="1">
            <a:spLocks noChangeArrowheads="1"/>
          </p:cNvSpPr>
          <p:nvPr/>
        </p:nvSpPr>
        <p:spPr bwMode="auto">
          <a:xfrm>
            <a:off x="533400" y="4495800"/>
            <a:ext cx="609600" cy="336550"/>
          </a:xfrm>
          <a:prstGeom prst="rect">
            <a:avLst/>
          </a:prstGeom>
          <a:noFill/>
          <a:ln w="38100" algn="ctr">
            <a:noFill/>
            <a:miter lim="800000"/>
            <a:headEnd/>
            <a:tailEnd/>
          </a:ln>
        </p:spPr>
        <p:txBody>
          <a:bodyPr>
            <a:spAutoFit/>
          </a:bodyPr>
          <a:lstStyle/>
          <a:p>
            <a:pPr algn="ctr">
              <a:spcBef>
                <a:spcPct val="50000"/>
              </a:spcBef>
            </a:pPr>
            <a:r>
              <a:rPr lang="en-US" sz="1600" b="1"/>
              <a:t>39</a:t>
            </a:r>
          </a:p>
        </p:txBody>
      </p:sp>
      <p:sp>
        <p:nvSpPr>
          <p:cNvPr id="25617" name="Text Box 70"/>
          <p:cNvSpPr txBox="1">
            <a:spLocks noChangeArrowheads="1"/>
          </p:cNvSpPr>
          <p:nvPr/>
        </p:nvSpPr>
        <p:spPr bwMode="auto">
          <a:xfrm>
            <a:off x="495300" y="3733800"/>
            <a:ext cx="609600" cy="336550"/>
          </a:xfrm>
          <a:prstGeom prst="rect">
            <a:avLst/>
          </a:prstGeom>
          <a:noFill/>
          <a:ln w="38100" algn="ctr">
            <a:noFill/>
            <a:miter lim="800000"/>
            <a:headEnd/>
            <a:tailEnd/>
          </a:ln>
        </p:spPr>
        <p:txBody>
          <a:bodyPr>
            <a:spAutoFit/>
          </a:bodyPr>
          <a:lstStyle/>
          <a:p>
            <a:pPr algn="ctr">
              <a:spcBef>
                <a:spcPct val="50000"/>
              </a:spcBef>
            </a:pPr>
            <a:r>
              <a:rPr lang="en-US" sz="1600" b="1"/>
              <a:t>43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4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47" grpId="0"/>
      <p:bldP spid="4741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0"/>
          </p:nvPr>
        </p:nvSpPr>
        <p:spPr>
          <a:noFill/>
        </p:spPr>
        <p:txBody>
          <a:bodyPr/>
          <a:lstStyle/>
          <a:p>
            <a:fld id="{8970D47B-EE1B-40EB-A5A2-4DE0C30AFC25}" type="slidenum">
              <a:rPr lang="ko-KR" altLang="en-US" smtClean="0">
                <a:ea typeface="굴림"/>
                <a:cs typeface="굴림"/>
              </a:rPr>
              <a:pPr/>
              <a:t>8</a:t>
            </a:fld>
            <a:endParaRPr lang="en-US" altLang="ko-KR" smtClean="0">
              <a:ea typeface="굴림"/>
              <a:cs typeface="굴림"/>
            </a:endParaRPr>
          </a:p>
        </p:txBody>
      </p:sp>
      <p:sp>
        <p:nvSpPr>
          <p:cNvPr id="433160" name="Freeform 8"/>
          <p:cNvSpPr>
            <a:spLocks/>
          </p:cNvSpPr>
          <p:nvPr/>
        </p:nvSpPr>
        <p:spPr bwMode="auto">
          <a:xfrm>
            <a:off x="263525" y="5367338"/>
            <a:ext cx="6219825" cy="981075"/>
          </a:xfrm>
          <a:custGeom>
            <a:avLst/>
            <a:gdLst>
              <a:gd name="T0" fmla="*/ 0 w 3562"/>
              <a:gd name="T1" fmla="*/ 485 h 618"/>
              <a:gd name="T2" fmla="*/ 26 w 3562"/>
              <a:gd name="T3" fmla="*/ 414 h 618"/>
              <a:gd name="T4" fmla="*/ 71 w 3562"/>
              <a:gd name="T5" fmla="*/ 361 h 618"/>
              <a:gd name="T6" fmla="*/ 115 w 3562"/>
              <a:gd name="T7" fmla="*/ 299 h 618"/>
              <a:gd name="T8" fmla="*/ 266 w 3562"/>
              <a:gd name="T9" fmla="*/ 308 h 618"/>
              <a:gd name="T10" fmla="*/ 292 w 3562"/>
              <a:gd name="T11" fmla="*/ 325 h 618"/>
              <a:gd name="T12" fmla="*/ 336 w 3562"/>
              <a:gd name="T13" fmla="*/ 343 h 618"/>
              <a:gd name="T14" fmla="*/ 390 w 3562"/>
              <a:gd name="T15" fmla="*/ 361 h 618"/>
              <a:gd name="T16" fmla="*/ 434 w 3562"/>
              <a:gd name="T17" fmla="*/ 396 h 618"/>
              <a:gd name="T18" fmla="*/ 452 w 3562"/>
              <a:gd name="T19" fmla="*/ 343 h 618"/>
              <a:gd name="T20" fmla="*/ 478 w 3562"/>
              <a:gd name="T21" fmla="*/ 325 h 618"/>
              <a:gd name="T22" fmla="*/ 523 w 3562"/>
              <a:gd name="T23" fmla="*/ 246 h 618"/>
              <a:gd name="T24" fmla="*/ 620 w 3562"/>
              <a:gd name="T25" fmla="*/ 343 h 618"/>
              <a:gd name="T26" fmla="*/ 762 w 3562"/>
              <a:gd name="T27" fmla="*/ 352 h 618"/>
              <a:gd name="T28" fmla="*/ 815 w 3562"/>
              <a:gd name="T29" fmla="*/ 370 h 618"/>
              <a:gd name="T30" fmla="*/ 842 w 3562"/>
              <a:gd name="T31" fmla="*/ 379 h 618"/>
              <a:gd name="T32" fmla="*/ 895 w 3562"/>
              <a:gd name="T33" fmla="*/ 503 h 618"/>
              <a:gd name="T34" fmla="*/ 930 w 3562"/>
              <a:gd name="T35" fmla="*/ 520 h 618"/>
              <a:gd name="T36" fmla="*/ 1063 w 3562"/>
              <a:gd name="T37" fmla="*/ 582 h 618"/>
              <a:gd name="T38" fmla="*/ 1249 w 3562"/>
              <a:gd name="T39" fmla="*/ 591 h 618"/>
              <a:gd name="T40" fmla="*/ 1320 w 3562"/>
              <a:gd name="T41" fmla="*/ 520 h 618"/>
              <a:gd name="T42" fmla="*/ 1382 w 3562"/>
              <a:gd name="T43" fmla="*/ 441 h 618"/>
              <a:gd name="T44" fmla="*/ 1409 w 3562"/>
              <a:gd name="T45" fmla="*/ 405 h 618"/>
              <a:gd name="T46" fmla="*/ 1480 w 3562"/>
              <a:gd name="T47" fmla="*/ 281 h 618"/>
              <a:gd name="T48" fmla="*/ 1861 w 3562"/>
              <a:gd name="T49" fmla="*/ 308 h 618"/>
              <a:gd name="T50" fmla="*/ 1896 w 3562"/>
              <a:gd name="T51" fmla="*/ 432 h 618"/>
              <a:gd name="T52" fmla="*/ 1923 w 3562"/>
              <a:gd name="T53" fmla="*/ 441 h 618"/>
              <a:gd name="T54" fmla="*/ 2428 w 3562"/>
              <a:gd name="T55" fmla="*/ 476 h 618"/>
              <a:gd name="T56" fmla="*/ 2552 w 3562"/>
              <a:gd name="T57" fmla="*/ 441 h 618"/>
              <a:gd name="T58" fmla="*/ 2871 w 3562"/>
              <a:gd name="T59" fmla="*/ 396 h 618"/>
              <a:gd name="T60" fmla="*/ 2933 w 3562"/>
              <a:gd name="T61" fmla="*/ 228 h 618"/>
              <a:gd name="T62" fmla="*/ 3101 w 3562"/>
              <a:gd name="T63" fmla="*/ 86 h 618"/>
              <a:gd name="T64" fmla="*/ 3225 w 3562"/>
              <a:gd name="T65" fmla="*/ 24 h 618"/>
              <a:gd name="T66" fmla="*/ 3252 w 3562"/>
              <a:gd name="T67" fmla="*/ 6 h 618"/>
              <a:gd name="T68" fmla="*/ 3261 w 3562"/>
              <a:gd name="T69" fmla="*/ 51 h 618"/>
              <a:gd name="T70" fmla="*/ 3296 w 3562"/>
              <a:gd name="T71" fmla="*/ 113 h 618"/>
              <a:gd name="T72" fmla="*/ 3341 w 3562"/>
              <a:gd name="T73" fmla="*/ 201 h 618"/>
              <a:gd name="T74" fmla="*/ 3349 w 3562"/>
              <a:gd name="T75" fmla="*/ 272 h 618"/>
              <a:gd name="T76" fmla="*/ 3465 w 3562"/>
              <a:gd name="T77" fmla="*/ 325 h 618"/>
              <a:gd name="T78" fmla="*/ 3562 w 3562"/>
              <a:gd name="T79" fmla="*/ 343 h 6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62"/>
              <a:gd name="T121" fmla="*/ 0 h 618"/>
              <a:gd name="T122" fmla="*/ 3562 w 3562"/>
              <a:gd name="T123" fmla="*/ 618 h 6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62" h="618">
                <a:moveTo>
                  <a:pt x="0" y="485"/>
                </a:moveTo>
                <a:cubicBezTo>
                  <a:pt x="7" y="459"/>
                  <a:pt x="10" y="437"/>
                  <a:pt x="26" y="414"/>
                </a:cubicBezTo>
                <a:cubicBezTo>
                  <a:pt x="75" y="344"/>
                  <a:pt x="34" y="427"/>
                  <a:pt x="71" y="361"/>
                </a:cubicBezTo>
                <a:cubicBezTo>
                  <a:pt x="103" y="304"/>
                  <a:pt x="69" y="343"/>
                  <a:pt x="115" y="299"/>
                </a:cubicBezTo>
                <a:cubicBezTo>
                  <a:pt x="165" y="302"/>
                  <a:pt x="216" y="301"/>
                  <a:pt x="266" y="308"/>
                </a:cubicBezTo>
                <a:cubicBezTo>
                  <a:pt x="276" y="310"/>
                  <a:pt x="283" y="320"/>
                  <a:pt x="292" y="325"/>
                </a:cubicBezTo>
                <a:cubicBezTo>
                  <a:pt x="306" y="332"/>
                  <a:pt x="321" y="338"/>
                  <a:pt x="336" y="343"/>
                </a:cubicBezTo>
                <a:cubicBezTo>
                  <a:pt x="354" y="350"/>
                  <a:pt x="390" y="361"/>
                  <a:pt x="390" y="361"/>
                </a:cubicBezTo>
                <a:cubicBezTo>
                  <a:pt x="391" y="363"/>
                  <a:pt x="416" y="413"/>
                  <a:pt x="434" y="396"/>
                </a:cubicBezTo>
                <a:cubicBezTo>
                  <a:pt x="447" y="383"/>
                  <a:pt x="446" y="361"/>
                  <a:pt x="452" y="343"/>
                </a:cubicBezTo>
                <a:cubicBezTo>
                  <a:pt x="455" y="333"/>
                  <a:pt x="469" y="331"/>
                  <a:pt x="478" y="325"/>
                </a:cubicBezTo>
                <a:cubicBezTo>
                  <a:pt x="488" y="296"/>
                  <a:pt x="523" y="246"/>
                  <a:pt x="523" y="246"/>
                </a:cubicBezTo>
                <a:cubicBezTo>
                  <a:pt x="548" y="271"/>
                  <a:pt x="582" y="337"/>
                  <a:pt x="620" y="343"/>
                </a:cubicBezTo>
                <a:cubicBezTo>
                  <a:pt x="667" y="350"/>
                  <a:pt x="715" y="349"/>
                  <a:pt x="762" y="352"/>
                </a:cubicBezTo>
                <a:cubicBezTo>
                  <a:pt x="780" y="358"/>
                  <a:pt x="797" y="364"/>
                  <a:pt x="815" y="370"/>
                </a:cubicBezTo>
                <a:cubicBezTo>
                  <a:pt x="824" y="373"/>
                  <a:pt x="842" y="379"/>
                  <a:pt x="842" y="379"/>
                </a:cubicBezTo>
                <a:cubicBezTo>
                  <a:pt x="856" y="415"/>
                  <a:pt x="863" y="476"/>
                  <a:pt x="895" y="503"/>
                </a:cubicBezTo>
                <a:cubicBezTo>
                  <a:pt x="905" y="511"/>
                  <a:pt x="919" y="513"/>
                  <a:pt x="930" y="520"/>
                </a:cubicBezTo>
                <a:cubicBezTo>
                  <a:pt x="996" y="562"/>
                  <a:pt x="990" y="569"/>
                  <a:pt x="1063" y="582"/>
                </a:cubicBezTo>
                <a:cubicBezTo>
                  <a:pt x="1135" y="618"/>
                  <a:pt x="1118" y="617"/>
                  <a:pt x="1249" y="591"/>
                </a:cubicBezTo>
                <a:cubicBezTo>
                  <a:pt x="1253" y="590"/>
                  <a:pt x="1310" y="528"/>
                  <a:pt x="1320" y="520"/>
                </a:cubicBezTo>
                <a:cubicBezTo>
                  <a:pt x="1356" y="490"/>
                  <a:pt x="1350" y="486"/>
                  <a:pt x="1382" y="441"/>
                </a:cubicBezTo>
                <a:cubicBezTo>
                  <a:pt x="1391" y="429"/>
                  <a:pt x="1409" y="405"/>
                  <a:pt x="1409" y="405"/>
                </a:cubicBezTo>
                <a:cubicBezTo>
                  <a:pt x="1425" y="358"/>
                  <a:pt x="1438" y="309"/>
                  <a:pt x="1480" y="281"/>
                </a:cubicBezTo>
                <a:cubicBezTo>
                  <a:pt x="1756" y="289"/>
                  <a:pt x="1712" y="271"/>
                  <a:pt x="1861" y="308"/>
                </a:cubicBezTo>
                <a:cubicBezTo>
                  <a:pt x="1889" y="351"/>
                  <a:pt x="1875" y="396"/>
                  <a:pt x="1896" y="432"/>
                </a:cubicBezTo>
                <a:cubicBezTo>
                  <a:pt x="1901" y="440"/>
                  <a:pt x="1914" y="438"/>
                  <a:pt x="1923" y="441"/>
                </a:cubicBezTo>
                <a:cubicBezTo>
                  <a:pt x="2061" y="579"/>
                  <a:pt x="2134" y="482"/>
                  <a:pt x="2428" y="476"/>
                </a:cubicBezTo>
                <a:cubicBezTo>
                  <a:pt x="2466" y="450"/>
                  <a:pt x="2507" y="451"/>
                  <a:pt x="2552" y="441"/>
                </a:cubicBezTo>
                <a:cubicBezTo>
                  <a:pt x="2659" y="417"/>
                  <a:pt x="2761" y="404"/>
                  <a:pt x="2871" y="396"/>
                </a:cubicBezTo>
                <a:cubicBezTo>
                  <a:pt x="2879" y="304"/>
                  <a:pt x="2866" y="278"/>
                  <a:pt x="2933" y="228"/>
                </a:cubicBezTo>
                <a:cubicBezTo>
                  <a:pt x="2973" y="150"/>
                  <a:pt x="3033" y="135"/>
                  <a:pt x="3101" y="86"/>
                </a:cubicBezTo>
                <a:cubicBezTo>
                  <a:pt x="3139" y="59"/>
                  <a:pt x="3180" y="36"/>
                  <a:pt x="3225" y="24"/>
                </a:cubicBezTo>
                <a:cubicBezTo>
                  <a:pt x="3234" y="18"/>
                  <a:pt x="3243" y="0"/>
                  <a:pt x="3252" y="6"/>
                </a:cubicBezTo>
                <a:cubicBezTo>
                  <a:pt x="3264" y="15"/>
                  <a:pt x="3257" y="36"/>
                  <a:pt x="3261" y="51"/>
                </a:cubicBezTo>
                <a:cubicBezTo>
                  <a:pt x="3269" y="83"/>
                  <a:pt x="3274" y="82"/>
                  <a:pt x="3296" y="113"/>
                </a:cubicBezTo>
                <a:cubicBezTo>
                  <a:pt x="3310" y="153"/>
                  <a:pt x="3330" y="157"/>
                  <a:pt x="3341" y="201"/>
                </a:cubicBezTo>
                <a:cubicBezTo>
                  <a:pt x="3344" y="225"/>
                  <a:pt x="3341" y="250"/>
                  <a:pt x="3349" y="272"/>
                </a:cubicBezTo>
                <a:cubicBezTo>
                  <a:pt x="3362" y="309"/>
                  <a:pt x="3433" y="315"/>
                  <a:pt x="3465" y="325"/>
                </a:cubicBezTo>
                <a:cubicBezTo>
                  <a:pt x="3510" y="356"/>
                  <a:pt x="3480" y="343"/>
                  <a:pt x="3562" y="343"/>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27651" name="Rectangle 69"/>
          <p:cNvSpPr>
            <a:spLocks noChangeArrowheads="1"/>
          </p:cNvSpPr>
          <p:nvPr/>
        </p:nvSpPr>
        <p:spPr bwMode="auto">
          <a:xfrm>
            <a:off x="4764088" y="5272088"/>
            <a:ext cx="1804987" cy="1114425"/>
          </a:xfrm>
          <a:prstGeom prst="rect">
            <a:avLst/>
          </a:prstGeom>
          <a:solidFill>
            <a:schemeClr val="bg1"/>
          </a:solidFill>
          <a:ln w="38100" algn="ctr">
            <a:noFill/>
            <a:miter lim="800000"/>
            <a:headEnd/>
            <a:tailEnd/>
          </a:ln>
        </p:spPr>
        <p:txBody>
          <a:bodyPr wrap="none" anchor="ctr"/>
          <a:lstStyle/>
          <a:p>
            <a:pPr algn="ctr"/>
            <a:endParaRPr lang="en-US"/>
          </a:p>
        </p:txBody>
      </p:sp>
      <p:sp>
        <p:nvSpPr>
          <p:cNvPr id="433154" name="Oval 2"/>
          <p:cNvSpPr>
            <a:spLocks noChangeAspect="1" noChangeArrowheads="1"/>
          </p:cNvSpPr>
          <p:nvPr/>
        </p:nvSpPr>
        <p:spPr bwMode="auto">
          <a:xfrm>
            <a:off x="2525713" y="2114550"/>
            <a:ext cx="1698625" cy="1698625"/>
          </a:xfrm>
          <a:prstGeom prst="ellipse">
            <a:avLst/>
          </a:prstGeom>
          <a:solidFill>
            <a:srgbClr val="FFCC99">
              <a:alpha val="30196"/>
            </a:srgbClr>
          </a:solidFill>
          <a:ln w="19050" algn="ctr">
            <a:solidFill>
              <a:schemeClr val="tx1"/>
            </a:solidFill>
            <a:miter lim="800000"/>
            <a:headEnd type="none" w="sm" len="sm"/>
            <a:tailEnd type="none" w="lg" len="lg"/>
          </a:ln>
        </p:spPr>
        <p:txBody>
          <a:bodyPr wrap="none" anchor="ctr"/>
          <a:lstStyle/>
          <a:p>
            <a:pPr algn="ctr"/>
            <a:endParaRPr lang="en-US"/>
          </a:p>
        </p:txBody>
      </p:sp>
      <p:sp>
        <p:nvSpPr>
          <p:cNvPr id="433155" name="Oval 3"/>
          <p:cNvSpPr>
            <a:spLocks noChangeAspect="1" noChangeArrowheads="1"/>
          </p:cNvSpPr>
          <p:nvPr/>
        </p:nvSpPr>
        <p:spPr bwMode="auto">
          <a:xfrm>
            <a:off x="2779713" y="2393950"/>
            <a:ext cx="1165225" cy="1165225"/>
          </a:xfrm>
          <a:prstGeom prst="ellipse">
            <a:avLst/>
          </a:prstGeom>
          <a:solidFill>
            <a:srgbClr val="FFCC99">
              <a:alpha val="59999"/>
            </a:srgbClr>
          </a:solidFill>
          <a:ln w="19050" algn="ctr">
            <a:solidFill>
              <a:schemeClr val="tx1"/>
            </a:solidFill>
            <a:miter lim="800000"/>
            <a:headEnd type="none" w="sm" len="sm"/>
            <a:tailEnd type="none" w="lg" len="lg"/>
          </a:ln>
        </p:spPr>
        <p:txBody>
          <a:bodyPr wrap="none" anchor="ctr"/>
          <a:lstStyle/>
          <a:p>
            <a:pPr algn="ctr"/>
            <a:endParaRPr lang="en-US"/>
          </a:p>
        </p:txBody>
      </p:sp>
      <p:sp>
        <p:nvSpPr>
          <p:cNvPr id="433156" name="Oval 4"/>
          <p:cNvSpPr>
            <a:spLocks noChangeAspect="1" noChangeArrowheads="1"/>
          </p:cNvSpPr>
          <p:nvPr/>
        </p:nvSpPr>
        <p:spPr bwMode="auto">
          <a:xfrm>
            <a:off x="3078163" y="2668588"/>
            <a:ext cx="587375" cy="587375"/>
          </a:xfrm>
          <a:prstGeom prst="ellipse">
            <a:avLst/>
          </a:prstGeom>
          <a:solidFill>
            <a:srgbClr val="FFCC99"/>
          </a:solidFill>
          <a:ln w="19050" algn="ctr">
            <a:solidFill>
              <a:schemeClr val="tx1"/>
            </a:solidFill>
            <a:miter lim="800000"/>
            <a:headEnd type="none" w="sm" len="sm"/>
            <a:tailEnd type="none" w="lg" len="lg"/>
          </a:ln>
        </p:spPr>
        <p:txBody>
          <a:bodyPr wrap="none" anchor="ctr"/>
          <a:lstStyle/>
          <a:p>
            <a:pPr algn="ctr"/>
            <a:endParaRPr lang="en-US"/>
          </a:p>
        </p:txBody>
      </p:sp>
      <p:sp>
        <p:nvSpPr>
          <p:cNvPr id="433158" name="Rectangle 6"/>
          <p:cNvSpPr>
            <a:spLocks noGrp="1" noChangeArrowheads="1"/>
          </p:cNvSpPr>
          <p:nvPr>
            <p:ph type="body" idx="1"/>
          </p:nvPr>
        </p:nvSpPr>
        <p:spPr>
          <a:xfrm>
            <a:off x="77788" y="4211638"/>
            <a:ext cx="4610100" cy="801687"/>
          </a:xfrm>
        </p:spPr>
        <p:txBody>
          <a:bodyPr/>
          <a:lstStyle/>
          <a:p>
            <a:pPr eaLnBrk="1" hangingPunct="1"/>
            <a:r>
              <a:rPr lang="en-US" smtClean="0"/>
              <a:t>Historical data (Trajectories)</a:t>
            </a:r>
          </a:p>
        </p:txBody>
      </p:sp>
      <p:sp>
        <p:nvSpPr>
          <p:cNvPr id="433159" name="Oval 7"/>
          <p:cNvSpPr>
            <a:spLocks noChangeAspect="1" noChangeArrowheads="1"/>
          </p:cNvSpPr>
          <p:nvPr/>
        </p:nvSpPr>
        <p:spPr bwMode="auto">
          <a:xfrm>
            <a:off x="117475" y="6113463"/>
            <a:ext cx="150813"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1" name="Oval 9"/>
          <p:cNvSpPr>
            <a:spLocks noChangeAspect="1" noChangeArrowheads="1"/>
          </p:cNvSpPr>
          <p:nvPr/>
        </p:nvSpPr>
        <p:spPr bwMode="auto">
          <a:xfrm>
            <a:off x="1009650" y="578802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2" name="Oval 10"/>
          <p:cNvSpPr>
            <a:spLocks noChangeAspect="1" noChangeArrowheads="1"/>
          </p:cNvSpPr>
          <p:nvPr/>
        </p:nvSpPr>
        <p:spPr bwMode="auto">
          <a:xfrm>
            <a:off x="1920875" y="6189663"/>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3" name="Oval 11"/>
          <p:cNvSpPr>
            <a:spLocks noChangeAspect="1" noChangeArrowheads="1"/>
          </p:cNvSpPr>
          <p:nvPr/>
        </p:nvSpPr>
        <p:spPr bwMode="auto">
          <a:xfrm>
            <a:off x="4603750" y="600392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4" name="Oval 12"/>
          <p:cNvSpPr>
            <a:spLocks noChangeAspect="1" noChangeArrowheads="1"/>
          </p:cNvSpPr>
          <p:nvPr/>
        </p:nvSpPr>
        <p:spPr bwMode="auto">
          <a:xfrm>
            <a:off x="3729038" y="609917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5" name="Oval 13"/>
          <p:cNvSpPr>
            <a:spLocks noChangeAspect="1" noChangeArrowheads="1"/>
          </p:cNvSpPr>
          <p:nvPr/>
        </p:nvSpPr>
        <p:spPr bwMode="auto">
          <a:xfrm>
            <a:off x="2840038" y="5743575"/>
            <a:ext cx="136525"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68" name="Line 16"/>
          <p:cNvSpPr>
            <a:spLocks noChangeShapeType="1"/>
          </p:cNvSpPr>
          <p:nvPr/>
        </p:nvSpPr>
        <p:spPr bwMode="auto">
          <a:xfrm flipV="1">
            <a:off x="263525" y="5856288"/>
            <a:ext cx="758825" cy="309562"/>
          </a:xfrm>
          <a:prstGeom prst="line">
            <a:avLst/>
          </a:prstGeom>
          <a:noFill/>
          <a:ln w="31750">
            <a:solidFill>
              <a:srgbClr val="0000FF"/>
            </a:solidFill>
            <a:miter lim="800000"/>
            <a:headEnd type="none" w="sm" len="sm"/>
            <a:tailEnd type="none" w="lg" len="lg"/>
          </a:ln>
        </p:spPr>
        <p:txBody>
          <a:bodyPr wrap="none" anchor="ctr"/>
          <a:lstStyle/>
          <a:p>
            <a:endParaRPr lang="en-US"/>
          </a:p>
        </p:txBody>
      </p:sp>
      <p:sp>
        <p:nvSpPr>
          <p:cNvPr id="433169" name="Line 17"/>
          <p:cNvSpPr>
            <a:spLocks noChangeShapeType="1"/>
          </p:cNvSpPr>
          <p:nvPr/>
        </p:nvSpPr>
        <p:spPr bwMode="auto">
          <a:xfrm>
            <a:off x="1135063" y="5897563"/>
            <a:ext cx="801687" cy="352425"/>
          </a:xfrm>
          <a:prstGeom prst="line">
            <a:avLst/>
          </a:prstGeom>
          <a:noFill/>
          <a:ln w="25400">
            <a:solidFill>
              <a:srgbClr val="0000FF"/>
            </a:solidFill>
            <a:miter lim="800000"/>
            <a:headEnd type="none" w="sm" len="sm"/>
            <a:tailEnd type="none" w="lg" len="lg"/>
          </a:ln>
        </p:spPr>
        <p:txBody>
          <a:bodyPr wrap="none" anchor="ctr"/>
          <a:lstStyle/>
          <a:p>
            <a:endParaRPr lang="en-US"/>
          </a:p>
        </p:txBody>
      </p:sp>
      <p:sp>
        <p:nvSpPr>
          <p:cNvPr id="433170" name="Line 18"/>
          <p:cNvSpPr>
            <a:spLocks noChangeShapeType="1"/>
          </p:cNvSpPr>
          <p:nvPr/>
        </p:nvSpPr>
        <p:spPr bwMode="auto">
          <a:xfrm flipV="1">
            <a:off x="2049463" y="5799138"/>
            <a:ext cx="815975" cy="436562"/>
          </a:xfrm>
          <a:prstGeom prst="line">
            <a:avLst/>
          </a:prstGeom>
          <a:noFill/>
          <a:ln w="25400">
            <a:solidFill>
              <a:srgbClr val="0000FF"/>
            </a:solidFill>
            <a:miter lim="800000"/>
            <a:headEnd type="none" w="sm" len="sm"/>
            <a:tailEnd type="none" w="lg" len="lg"/>
          </a:ln>
        </p:spPr>
        <p:txBody>
          <a:bodyPr wrap="none" anchor="ctr"/>
          <a:lstStyle/>
          <a:p>
            <a:endParaRPr lang="en-US"/>
          </a:p>
        </p:txBody>
      </p:sp>
      <p:sp>
        <p:nvSpPr>
          <p:cNvPr id="433171" name="Line 19"/>
          <p:cNvSpPr>
            <a:spLocks noChangeShapeType="1"/>
          </p:cNvSpPr>
          <p:nvPr/>
        </p:nvSpPr>
        <p:spPr bwMode="auto">
          <a:xfrm>
            <a:off x="2963863" y="5813425"/>
            <a:ext cx="774700" cy="309563"/>
          </a:xfrm>
          <a:prstGeom prst="line">
            <a:avLst/>
          </a:prstGeom>
          <a:noFill/>
          <a:ln w="25400">
            <a:solidFill>
              <a:srgbClr val="0000FF"/>
            </a:solidFill>
            <a:miter lim="800000"/>
            <a:headEnd type="none" w="sm" len="sm"/>
            <a:tailEnd type="none" w="lg" len="lg"/>
          </a:ln>
        </p:spPr>
        <p:txBody>
          <a:bodyPr wrap="none" anchor="ctr"/>
          <a:lstStyle/>
          <a:p>
            <a:endParaRPr lang="en-US"/>
          </a:p>
        </p:txBody>
      </p:sp>
      <p:sp>
        <p:nvSpPr>
          <p:cNvPr id="433174" name="Line 22"/>
          <p:cNvSpPr>
            <a:spLocks noChangeShapeType="1"/>
          </p:cNvSpPr>
          <p:nvPr/>
        </p:nvSpPr>
        <p:spPr bwMode="auto">
          <a:xfrm flipV="1">
            <a:off x="3851275" y="6094413"/>
            <a:ext cx="758825" cy="85725"/>
          </a:xfrm>
          <a:prstGeom prst="line">
            <a:avLst/>
          </a:prstGeom>
          <a:noFill/>
          <a:ln w="25400">
            <a:solidFill>
              <a:srgbClr val="0000FF"/>
            </a:solidFill>
            <a:miter lim="800000"/>
            <a:headEnd type="none" w="sm" len="sm"/>
            <a:tailEnd type="none" w="lg" len="lg"/>
          </a:ln>
        </p:spPr>
        <p:txBody>
          <a:bodyPr wrap="none" anchor="ctr"/>
          <a:lstStyle/>
          <a:p>
            <a:endParaRPr lang="en-US"/>
          </a:p>
        </p:txBody>
      </p:sp>
      <p:sp>
        <p:nvSpPr>
          <p:cNvPr id="27667" name="Rectangle 23"/>
          <p:cNvSpPr>
            <a:spLocks noChangeArrowheads="1"/>
          </p:cNvSpPr>
          <p:nvPr/>
        </p:nvSpPr>
        <p:spPr bwMode="auto">
          <a:xfrm>
            <a:off x="155575" y="1316038"/>
            <a:ext cx="7942263" cy="801687"/>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Current data</a:t>
            </a:r>
          </a:p>
        </p:txBody>
      </p:sp>
      <p:sp>
        <p:nvSpPr>
          <p:cNvPr id="433176" name="Oval 24"/>
          <p:cNvSpPr>
            <a:spLocks noChangeAspect="1" noChangeArrowheads="1"/>
          </p:cNvSpPr>
          <p:nvPr/>
        </p:nvSpPr>
        <p:spPr bwMode="auto">
          <a:xfrm>
            <a:off x="3290888" y="2908300"/>
            <a:ext cx="150812"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77" name="Text Box 25"/>
          <p:cNvSpPr txBox="1">
            <a:spLocks noChangeArrowheads="1"/>
          </p:cNvSpPr>
          <p:nvPr/>
        </p:nvSpPr>
        <p:spPr bwMode="auto">
          <a:xfrm>
            <a:off x="739775" y="2154238"/>
            <a:ext cx="1125538" cy="457200"/>
          </a:xfrm>
          <a:prstGeom prst="rect">
            <a:avLst/>
          </a:prstGeom>
          <a:noFill/>
          <a:ln w="19050" algn="ctr">
            <a:noFill/>
            <a:miter lim="800000"/>
            <a:headEnd type="none" w="sm" len="sm"/>
            <a:tailEnd type="none" w="lg" len="lg"/>
          </a:ln>
        </p:spPr>
        <p:txBody>
          <a:bodyPr>
            <a:spAutoFit/>
          </a:bodyPr>
          <a:lstStyle/>
          <a:p>
            <a:pPr>
              <a:spcBef>
                <a:spcPct val="50000"/>
              </a:spcBef>
            </a:pPr>
            <a:r>
              <a:rPr lang="en-US" sz="2400" i="1">
                <a:ea typeface="新細明體"/>
                <a:cs typeface="新細明體"/>
              </a:rPr>
              <a:t>T</a:t>
            </a:r>
            <a:r>
              <a:rPr lang="en-US" sz="2400" i="1" baseline="-25000">
                <a:ea typeface="新細明體"/>
                <a:cs typeface="新細明體"/>
              </a:rPr>
              <a:t>0</a:t>
            </a:r>
            <a:r>
              <a:rPr lang="en-US" sz="2400" i="1">
                <a:ea typeface="新細明體"/>
                <a:cs typeface="新細明體"/>
              </a:rPr>
              <a:t>+</a:t>
            </a:r>
            <a:r>
              <a:rPr lang="ru-RU" sz="2400" i="1">
                <a:ea typeface="新細明體"/>
                <a:cs typeface="Arial" charset="0"/>
              </a:rPr>
              <a:t>Є</a:t>
            </a:r>
            <a:r>
              <a:rPr lang="en-US" sz="2400" i="1" baseline="-25000">
                <a:ea typeface="新細明體"/>
                <a:cs typeface="Arial" charset="0"/>
              </a:rPr>
              <a:t>0</a:t>
            </a:r>
            <a:endParaRPr lang="ru-RU" sz="2400" i="1" baseline="-25000">
              <a:ea typeface="新細明體"/>
              <a:cs typeface="Arial" charset="0"/>
            </a:endParaRPr>
          </a:p>
        </p:txBody>
      </p:sp>
      <p:sp>
        <p:nvSpPr>
          <p:cNvPr id="433178" name="Freeform 26"/>
          <p:cNvSpPr>
            <a:spLocks/>
          </p:cNvSpPr>
          <p:nvPr/>
        </p:nvSpPr>
        <p:spPr bwMode="auto">
          <a:xfrm>
            <a:off x="3406775" y="2873375"/>
            <a:ext cx="266700" cy="85725"/>
          </a:xfrm>
          <a:custGeom>
            <a:avLst/>
            <a:gdLst>
              <a:gd name="T0" fmla="*/ 0 w 177"/>
              <a:gd name="T1" fmla="*/ 54 h 72"/>
              <a:gd name="T2" fmla="*/ 71 w 177"/>
              <a:gd name="T3" fmla="*/ 72 h 72"/>
              <a:gd name="T4" fmla="*/ 97 w 177"/>
              <a:gd name="T5" fmla="*/ 63 h 72"/>
              <a:gd name="T6" fmla="*/ 106 w 177"/>
              <a:gd name="T7" fmla="*/ 10 h 72"/>
              <a:gd name="T8" fmla="*/ 177 w 177"/>
              <a:gd name="T9" fmla="*/ 27 h 72"/>
              <a:gd name="T10" fmla="*/ 168 w 177"/>
              <a:gd name="T11" fmla="*/ 45 h 72"/>
              <a:gd name="T12" fmla="*/ 0 60000 65536"/>
              <a:gd name="T13" fmla="*/ 0 60000 65536"/>
              <a:gd name="T14" fmla="*/ 0 60000 65536"/>
              <a:gd name="T15" fmla="*/ 0 60000 65536"/>
              <a:gd name="T16" fmla="*/ 0 60000 65536"/>
              <a:gd name="T17" fmla="*/ 0 60000 65536"/>
              <a:gd name="T18" fmla="*/ 0 w 177"/>
              <a:gd name="T19" fmla="*/ 0 h 72"/>
              <a:gd name="T20" fmla="*/ 177 w 177"/>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77" h="72">
                <a:moveTo>
                  <a:pt x="0" y="54"/>
                </a:moveTo>
                <a:cubicBezTo>
                  <a:pt x="41" y="26"/>
                  <a:pt x="44" y="32"/>
                  <a:pt x="71" y="72"/>
                </a:cubicBezTo>
                <a:cubicBezTo>
                  <a:pt x="80" y="69"/>
                  <a:pt x="92" y="71"/>
                  <a:pt x="97" y="63"/>
                </a:cubicBezTo>
                <a:cubicBezTo>
                  <a:pt x="106" y="47"/>
                  <a:pt x="90" y="17"/>
                  <a:pt x="106" y="10"/>
                </a:cubicBezTo>
                <a:cubicBezTo>
                  <a:pt x="128" y="0"/>
                  <a:pt x="177" y="27"/>
                  <a:pt x="177" y="27"/>
                </a:cubicBezTo>
                <a:cubicBezTo>
                  <a:pt x="145" y="48"/>
                  <a:pt x="139" y="45"/>
                  <a:pt x="168" y="45"/>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433179" name="Freeform 27"/>
          <p:cNvSpPr>
            <a:spLocks/>
          </p:cNvSpPr>
          <p:nvPr/>
        </p:nvSpPr>
        <p:spPr bwMode="auto">
          <a:xfrm>
            <a:off x="3600450" y="2857500"/>
            <a:ext cx="246063" cy="452438"/>
          </a:xfrm>
          <a:custGeom>
            <a:avLst/>
            <a:gdLst>
              <a:gd name="T0" fmla="*/ 11 w 155"/>
              <a:gd name="T1" fmla="*/ 11 h 285"/>
              <a:gd name="T2" fmla="*/ 46 w 155"/>
              <a:gd name="T3" fmla="*/ 46 h 285"/>
              <a:gd name="T4" fmla="*/ 126 w 155"/>
              <a:gd name="T5" fmla="*/ 64 h 285"/>
              <a:gd name="T6" fmla="*/ 117 w 155"/>
              <a:gd name="T7" fmla="*/ 108 h 285"/>
              <a:gd name="T8" fmla="*/ 117 w 155"/>
              <a:gd name="T9" fmla="*/ 188 h 285"/>
              <a:gd name="T10" fmla="*/ 28 w 155"/>
              <a:gd name="T11" fmla="*/ 285 h 285"/>
              <a:gd name="T12" fmla="*/ 0 60000 65536"/>
              <a:gd name="T13" fmla="*/ 0 60000 65536"/>
              <a:gd name="T14" fmla="*/ 0 60000 65536"/>
              <a:gd name="T15" fmla="*/ 0 60000 65536"/>
              <a:gd name="T16" fmla="*/ 0 60000 65536"/>
              <a:gd name="T17" fmla="*/ 0 60000 65536"/>
              <a:gd name="T18" fmla="*/ 0 w 155"/>
              <a:gd name="T19" fmla="*/ 0 h 285"/>
              <a:gd name="T20" fmla="*/ 155 w 155"/>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155" h="285">
                <a:moveTo>
                  <a:pt x="11" y="11"/>
                </a:moveTo>
                <a:cubicBezTo>
                  <a:pt x="79" y="32"/>
                  <a:pt x="0" y="0"/>
                  <a:pt x="46" y="46"/>
                </a:cubicBezTo>
                <a:cubicBezTo>
                  <a:pt x="65" y="65"/>
                  <a:pt x="99" y="59"/>
                  <a:pt x="126" y="64"/>
                </a:cubicBezTo>
                <a:cubicBezTo>
                  <a:pt x="123" y="79"/>
                  <a:pt x="117" y="93"/>
                  <a:pt x="117" y="108"/>
                </a:cubicBezTo>
                <a:cubicBezTo>
                  <a:pt x="117" y="178"/>
                  <a:pt x="155" y="76"/>
                  <a:pt x="117" y="188"/>
                </a:cubicBezTo>
                <a:cubicBezTo>
                  <a:pt x="102" y="232"/>
                  <a:pt x="48" y="247"/>
                  <a:pt x="28" y="285"/>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433180" name="Freeform 28"/>
          <p:cNvSpPr>
            <a:spLocks/>
          </p:cNvSpPr>
          <p:nvPr/>
        </p:nvSpPr>
        <p:spPr bwMode="auto">
          <a:xfrm>
            <a:off x="3646488" y="3155950"/>
            <a:ext cx="477837" cy="295275"/>
          </a:xfrm>
          <a:custGeom>
            <a:avLst/>
            <a:gdLst>
              <a:gd name="T0" fmla="*/ 0 w 301"/>
              <a:gd name="T1" fmla="*/ 97 h 186"/>
              <a:gd name="T2" fmla="*/ 53 w 301"/>
              <a:gd name="T3" fmla="*/ 186 h 186"/>
              <a:gd name="T4" fmla="*/ 142 w 301"/>
              <a:gd name="T5" fmla="*/ 150 h 186"/>
              <a:gd name="T6" fmla="*/ 204 w 301"/>
              <a:gd name="T7" fmla="*/ 88 h 186"/>
              <a:gd name="T8" fmla="*/ 248 w 301"/>
              <a:gd name="T9" fmla="*/ 9 h 186"/>
              <a:gd name="T10" fmla="*/ 301 w 301"/>
              <a:gd name="T11" fmla="*/ 0 h 186"/>
              <a:gd name="T12" fmla="*/ 0 60000 65536"/>
              <a:gd name="T13" fmla="*/ 0 60000 65536"/>
              <a:gd name="T14" fmla="*/ 0 60000 65536"/>
              <a:gd name="T15" fmla="*/ 0 60000 65536"/>
              <a:gd name="T16" fmla="*/ 0 60000 65536"/>
              <a:gd name="T17" fmla="*/ 0 60000 65536"/>
              <a:gd name="T18" fmla="*/ 0 w 301"/>
              <a:gd name="T19" fmla="*/ 0 h 186"/>
              <a:gd name="T20" fmla="*/ 301 w 301"/>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301" h="186">
                <a:moveTo>
                  <a:pt x="0" y="97"/>
                </a:moveTo>
                <a:cubicBezTo>
                  <a:pt x="39" y="124"/>
                  <a:pt x="43" y="138"/>
                  <a:pt x="53" y="186"/>
                </a:cubicBezTo>
                <a:cubicBezTo>
                  <a:pt x="88" y="177"/>
                  <a:pt x="112" y="170"/>
                  <a:pt x="142" y="150"/>
                </a:cubicBezTo>
                <a:cubicBezTo>
                  <a:pt x="182" y="89"/>
                  <a:pt x="157" y="104"/>
                  <a:pt x="204" y="88"/>
                </a:cubicBezTo>
                <a:cubicBezTo>
                  <a:pt x="244" y="27"/>
                  <a:pt x="232" y="55"/>
                  <a:pt x="248" y="9"/>
                </a:cubicBezTo>
                <a:cubicBezTo>
                  <a:pt x="262" y="13"/>
                  <a:pt x="301" y="29"/>
                  <a:pt x="301" y="0"/>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433181" name="Oval 29"/>
          <p:cNvSpPr>
            <a:spLocks noChangeAspect="1" noChangeArrowheads="1"/>
          </p:cNvSpPr>
          <p:nvPr/>
        </p:nvSpPr>
        <p:spPr bwMode="auto">
          <a:xfrm>
            <a:off x="4075113" y="3101975"/>
            <a:ext cx="150812" cy="136525"/>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433182" name="Line 30"/>
          <p:cNvSpPr>
            <a:spLocks noChangeShapeType="1"/>
          </p:cNvSpPr>
          <p:nvPr/>
        </p:nvSpPr>
        <p:spPr bwMode="auto">
          <a:xfrm>
            <a:off x="3406775" y="2973388"/>
            <a:ext cx="674688" cy="168275"/>
          </a:xfrm>
          <a:prstGeom prst="line">
            <a:avLst/>
          </a:prstGeom>
          <a:noFill/>
          <a:ln w="25400">
            <a:solidFill>
              <a:srgbClr val="0000FF"/>
            </a:solidFill>
            <a:miter lim="800000"/>
            <a:headEnd type="none" w="sm" len="sm"/>
            <a:tailEnd type="none" w="lg" len="lg"/>
          </a:ln>
        </p:spPr>
        <p:txBody>
          <a:bodyPr wrap="none" anchor="ctr"/>
          <a:lstStyle/>
          <a:p>
            <a:endParaRPr lang="en-US"/>
          </a:p>
        </p:txBody>
      </p:sp>
      <p:sp>
        <p:nvSpPr>
          <p:cNvPr id="433183" name="Text Box 31"/>
          <p:cNvSpPr txBox="1">
            <a:spLocks noChangeArrowheads="1"/>
          </p:cNvSpPr>
          <p:nvPr/>
        </p:nvSpPr>
        <p:spPr bwMode="auto">
          <a:xfrm>
            <a:off x="736600" y="2157413"/>
            <a:ext cx="1125538" cy="457200"/>
          </a:xfrm>
          <a:prstGeom prst="rect">
            <a:avLst/>
          </a:prstGeom>
          <a:noFill/>
          <a:ln w="19050" algn="ctr">
            <a:noFill/>
            <a:miter lim="800000"/>
            <a:headEnd type="none" w="sm" len="sm"/>
            <a:tailEnd type="none" w="lg" len="lg"/>
          </a:ln>
        </p:spPr>
        <p:txBody>
          <a:bodyPr>
            <a:spAutoFit/>
          </a:bodyPr>
          <a:lstStyle/>
          <a:p>
            <a:pPr>
              <a:spcBef>
                <a:spcPct val="50000"/>
              </a:spcBef>
            </a:pPr>
            <a:r>
              <a:rPr lang="en-US" sz="2400" i="1">
                <a:ea typeface="新細明體"/>
                <a:cs typeface="新細明體"/>
              </a:rPr>
              <a:t>T</a:t>
            </a:r>
            <a:r>
              <a:rPr lang="en-US" sz="2400" i="1" baseline="-25000">
                <a:ea typeface="新細明體"/>
                <a:cs typeface="新細明體"/>
              </a:rPr>
              <a:t>0</a:t>
            </a:r>
            <a:r>
              <a:rPr lang="en-US" sz="2400" i="1">
                <a:ea typeface="新細明體"/>
                <a:cs typeface="新細明體"/>
              </a:rPr>
              <a:t>+</a:t>
            </a:r>
            <a:r>
              <a:rPr lang="ru-RU" sz="2400" i="1">
                <a:ea typeface="新細明體"/>
                <a:cs typeface="Arial" charset="0"/>
              </a:rPr>
              <a:t>Є</a:t>
            </a:r>
            <a:r>
              <a:rPr lang="en-US" sz="2400" i="1" baseline="-25000">
                <a:ea typeface="新細明體"/>
                <a:cs typeface="Arial" charset="0"/>
              </a:rPr>
              <a:t>1</a:t>
            </a:r>
            <a:endParaRPr lang="ru-RU" sz="2400" i="1" baseline="-25000">
              <a:ea typeface="新細明體"/>
              <a:cs typeface="Arial" charset="0"/>
            </a:endParaRPr>
          </a:p>
        </p:txBody>
      </p:sp>
      <p:sp>
        <p:nvSpPr>
          <p:cNvPr id="433184" name="Text Box 32"/>
          <p:cNvSpPr txBox="1">
            <a:spLocks noChangeArrowheads="1"/>
          </p:cNvSpPr>
          <p:nvPr/>
        </p:nvSpPr>
        <p:spPr bwMode="auto">
          <a:xfrm>
            <a:off x="736600" y="2149475"/>
            <a:ext cx="1125538" cy="457200"/>
          </a:xfrm>
          <a:prstGeom prst="rect">
            <a:avLst/>
          </a:prstGeom>
          <a:noFill/>
          <a:ln w="19050" algn="ctr">
            <a:noFill/>
            <a:miter lim="800000"/>
            <a:headEnd type="none" w="sm" len="sm"/>
            <a:tailEnd type="none" w="lg" len="lg"/>
          </a:ln>
        </p:spPr>
        <p:txBody>
          <a:bodyPr>
            <a:spAutoFit/>
          </a:bodyPr>
          <a:lstStyle/>
          <a:p>
            <a:pPr>
              <a:spcBef>
                <a:spcPct val="50000"/>
              </a:spcBef>
            </a:pPr>
            <a:r>
              <a:rPr lang="en-US" sz="2400" i="1">
                <a:ea typeface="新細明體"/>
                <a:cs typeface="新細明體"/>
              </a:rPr>
              <a:t>T</a:t>
            </a:r>
            <a:r>
              <a:rPr lang="en-US" sz="2400" i="1" baseline="-25000">
                <a:ea typeface="新細明體"/>
                <a:cs typeface="新細明體"/>
              </a:rPr>
              <a:t>0</a:t>
            </a:r>
            <a:r>
              <a:rPr lang="en-US" sz="2400" i="1">
                <a:ea typeface="新細明體"/>
                <a:cs typeface="新細明體"/>
              </a:rPr>
              <a:t>+</a:t>
            </a:r>
            <a:r>
              <a:rPr lang="ru-RU" sz="2400" i="1">
                <a:ea typeface="新細明體"/>
                <a:cs typeface="Arial" charset="0"/>
              </a:rPr>
              <a:t>Є</a:t>
            </a:r>
            <a:r>
              <a:rPr lang="en-US" sz="2400" i="1" baseline="-25000">
                <a:ea typeface="新細明體"/>
                <a:cs typeface="Arial" charset="0"/>
              </a:rPr>
              <a:t>2</a:t>
            </a:r>
            <a:endParaRPr lang="ru-RU" sz="2400" i="1" baseline="-25000">
              <a:ea typeface="新細明體"/>
              <a:cs typeface="Arial" charset="0"/>
            </a:endParaRPr>
          </a:p>
        </p:txBody>
      </p:sp>
      <p:sp>
        <p:nvSpPr>
          <p:cNvPr id="433185" name="Text Box 33"/>
          <p:cNvSpPr txBox="1">
            <a:spLocks noChangeArrowheads="1"/>
          </p:cNvSpPr>
          <p:nvPr/>
        </p:nvSpPr>
        <p:spPr bwMode="auto">
          <a:xfrm>
            <a:off x="742950" y="2154238"/>
            <a:ext cx="1125538" cy="457200"/>
          </a:xfrm>
          <a:prstGeom prst="rect">
            <a:avLst/>
          </a:prstGeom>
          <a:noFill/>
          <a:ln w="19050" algn="ctr">
            <a:noFill/>
            <a:miter lim="800000"/>
            <a:headEnd type="none" w="sm" len="sm"/>
            <a:tailEnd type="none" w="lg" len="lg"/>
          </a:ln>
        </p:spPr>
        <p:txBody>
          <a:bodyPr>
            <a:spAutoFit/>
          </a:bodyPr>
          <a:lstStyle/>
          <a:p>
            <a:pPr>
              <a:spcBef>
                <a:spcPct val="50000"/>
              </a:spcBef>
            </a:pPr>
            <a:r>
              <a:rPr lang="en-US" sz="2400" i="1">
                <a:ea typeface="新細明體"/>
                <a:cs typeface="新細明體"/>
              </a:rPr>
              <a:t>T</a:t>
            </a:r>
            <a:r>
              <a:rPr lang="en-US" sz="2400" i="1" baseline="-25000">
                <a:ea typeface="新細明體"/>
                <a:cs typeface="新細明體"/>
              </a:rPr>
              <a:t>0</a:t>
            </a:r>
            <a:endParaRPr lang="ru-RU" sz="2400" i="1" baseline="-25000">
              <a:ea typeface="新細明體"/>
              <a:cs typeface="Arial" charset="0"/>
            </a:endParaRPr>
          </a:p>
        </p:txBody>
      </p:sp>
      <p:sp>
        <p:nvSpPr>
          <p:cNvPr id="433186" name="Text Box 34"/>
          <p:cNvSpPr txBox="1">
            <a:spLocks noChangeArrowheads="1"/>
          </p:cNvSpPr>
          <p:nvPr/>
        </p:nvSpPr>
        <p:spPr bwMode="auto">
          <a:xfrm>
            <a:off x="741363" y="2147888"/>
            <a:ext cx="1125537" cy="457200"/>
          </a:xfrm>
          <a:prstGeom prst="rect">
            <a:avLst/>
          </a:prstGeom>
          <a:noFill/>
          <a:ln w="19050" algn="ctr">
            <a:noFill/>
            <a:miter lim="800000"/>
            <a:headEnd type="none" w="sm" len="sm"/>
            <a:tailEnd type="none" w="lg" len="lg"/>
          </a:ln>
        </p:spPr>
        <p:txBody>
          <a:bodyPr>
            <a:spAutoFit/>
          </a:bodyPr>
          <a:lstStyle/>
          <a:p>
            <a:pPr>
              <a:spcBef>
                <a:spcPct val="50000"/>
              </a:spcBef>
            </a:pPr>
            <a:r>
              <a:rPr lang="en-US" sz="2400" i="1">
                <a:ea typeface="新細明體"/>
                <a:cs typeface="新細明體"/>
              </a:rPr>
              <a:t>T</a:t>
            </a:r>
            <a:r>
              <a:rPr lang="en-US" sz="2400" i="1" baseline="-25000">
                <a:ea typeface="新細明體"/>
                <a:cs typeface="新細明體"/>
              </a:rPr>
              <a:t>1</a:t>
            </a:r>
            <a:endParaRPr lang="ru-RU" sz="2400" i="1" baseline="-25000">
              <a:ea typeface="新細明體"/>
              <a:cs typeface="Arial" charset="0"/>
            </a:endParaRPr>
          </a:p>
        </p:txBody>
      </p:sp>
      <p:sp>
        <p:nvSpPr>
          <p:cNvPr id="433187" name="Rectangle 35"/>
          <p:cNvSpPr>
            <a:spLocks noGrp="1" noChangeArrowheads="1"/>
          </p:cNvSpPr>
          <p:nvPr>
            <p:ph type="title"/>
          </p:nvPr>
        </p:nvSpPr>
        <p:spPr/>
        <p:txBody>
          <a:bodyPr/>
          <a:lstStyle/>
          <a:p>
            <a:pPr eaLnBrk="1" hangingPunct="1">
              <a:defRPr/>
            </a:pPr>
            <a:r>
              <a:rPr lang="en-US" dirty="0">
                <a:solidFill>
                  <a:srgbClr val="800000"/>
                </a:solidFill>
                <a:cs typeface="+mj-cs"/>
              </a:rPr>
              <a:t>Sources of Uncertainty: Sampling</a:t>
            </a:r>
          </a:p>
        </p:txBody>
      </p:sp>
      <p:sp>
        <p:nvSpPr>
          <p:cNvPr id="433188" name="Rectangle 36"/>
          <p:cNvSpPr>
            <a:spLocks noChangeArrowheads="1"/>
          </p:cNvSpPr>
          <p:nvPr/>
        </p:nvSpPr>
        <p:spPr bwMode="auto">
          <a:xfrm>
            <a:off x="4918075" y="1277938"/>
            <a:ext cx="4224338" cy="801687"/>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Range Queries</a:t>
            </a:r>
          </a:p>
        </p:txBody>
      </p:sp>
      <p:grpSp>
        <p:nvGrpSpPr>
          <p:cNvPr id="433189" name="Group 37"/>
          <p:cNvGrpSpPr>
            <a:grpSpLocks/>
          </p:cNvGrpSpPr>
          <p:nvPr/>
        </p:nvGrpSpPr>
        <p:grpSpPr bwMode="auto">
          <a:xfrm>
            <a:off x="5391150" y="2006600"/>
            <a:ext cx="3311525" cy="1687513"/>
            <a:chOff x="1400" y="1168"/>
            <a:chExt cx="2086" cy="1063"/>
          </a:xfrm>
        </p:grpSpPr>
        <p:grpSp>
          <p:nvGrpSpPr>
            <p:cNvPr id="27695" name="Group 38"/>
            <p:cNvGrpSpPr>
              <a:grpSpLocks/>
            </p:cNvGrpSpPr>
            <p:nvPr/>
          </p:nvGrpSpPr>
          <p:grpSpPr bwMode="auto">
            <a:xfrm>
              <a:off x="1400" y="1218"/>
              <a:ext cx="648" cy="291"/>
              <a:chOff x="807" y="1892"/>
              <a:chExt cx="648" cy="291"/>
            </a:xfrm>
          </p:grpSpPr>
          <p:sp>
            <p:nvSpPr>
              <p:cNvPr id="27713" name="Oval 39"/>
              <p:cNvSpPr>
                <a:spLocks noChangeAspect="1" noChangeArrowheads="1"/>
              </p:cNvSpPr>
              <p:nvPr/>
            </p:nvSpPr>
            <p:spPr bwMode="auto">
              <a:xfrm>
                <a:off x="807" y="2097"/>
                <a:ext cx="95" cy="86"/>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14" name="Oval 40"/>
              <p:cNvSpPr>
                <a:spLocks noChangeAspect="1" noChangeArrowheads="1"/>
              </p:cNvSpPr>
              <p:nvPr/>
            </p:nvSpPr>
            <p:spPr bwMode="auto">
              <a:xfrm>
                <a:off x="1369" y="1892"/>
                <a:ext cx="86" cy="86"/>
              </a:xfrm>
              <a:prstGeom prst="ellipse">
                <a:avLst/>
              </a:prstGeom>
              <a:solidFill>
                <a:srgbClr val="FF000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15" name="Line 41"/>
              <p:cNvSpPr>
                <a:spLocks noChangeShapeType="1"/>
              </p:cNvSpPr>
              <p:nvPr/>
            </p:nvSpPr>
            <p:spPr bwMode="auto">
              <a:xfrm flipV="1">
                <a:off x="899" y="1935"/>
                <a:ext cx="478" cy="195"/>
              </a:xfrm>
              <a:prstGeom prst="line">
                <a:avLst/>
              </a:prstGeom>
              <a:noFill/>
              <a:ln w="31750">
                <a:solidFill>
                  <a:srgbClr val="0000FF"/>
                </a:solidFill>
                <a:miter lim="800000"/>
                <a:headEnd type="none" w="sm" len="sm"/>
                <a:tailEnd type="none" w="lg" len="lg"/>
              </a:ln>
            </p:spPr>
            <p:txBody>
              <a:bodyPr wrap="none" anchor="ctr"/>
              <a:lstStyle/>
              <a:p>
                <a:endParaRPr lang="en-US"/>
              </a:p>
            </p:txBody>
          </p:sp>
        </p:grpSp>
        <p:grpSp>
          <p:nvGrpSpPr>
            <p:cNvPr id="27696" name="Group 42"/>
            <p:cNvGrpSpPr>
              <a:grpSpLocks/>
            </p:cNvGrpSpPr>
            <p:nvPr/>
          </p:nvGrpSpPr>
          <p:grpSpPr bwMode="auto">
            <a:xfrm rot="-9067880">
              <a:off x="2386" y="1864"/>
              <a:ext cx="665" cy="367"/>
              <a:chOff x="1943" y="1864"/>
              <a:chExt cx="665" cy="367"/>
            </a:xfrm>
          </p:grpSpPr>
          <p:sp>
            <p:nvSpPr>
              <p:cNvPr id="27710" name="Oval 43"/>
              <p:cNvSpPr>
                <a:spLocks noChangeAspect="1" noChangeArrowheads="1"/>
              </p:cNvSpPr>
              <p:nvPr/>
            </p:nvSpPr>
            <p:spPr bwMode="auto">
              <a:xfrm>
                <a:off x="1943" y="2145"/>
                <a:ext cx="86" cy="86"/>
              </a:xfrm>
              <a:prstGeom prst="ellipse">
                <a:avLst/>
              </a:prstGeom>
              <a:solidFill>
                <a:srgbClr val="FFFF0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11" name="Oval 44"/>
              <p:cNvSpPr>
                <a:spLocks noChangeAspect="1" noChangeArrowheads="1"/>
              </p:cNvSpPr>
              <p:nvPr/>
            </p:nvSpPr>
            <p:spPr bwMode="auto">
              <a:xfrm>
                <a:off x="2522" y="1864"/>
                <a:ext cx="86" cy="86"/>
              </a:xfrm>
              <a:prstGeom prst="ellipse">
                <a:avLst/>
              </a:prstGeom>
              <a:solidFill>
                <a:srgbClr val="FFFF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12" name="Line 45"/>
              <p:cNvSpPr>
                <a:spLocks noChangeShapeType="1"/>
              </p:cNvSpPr>
              <p:nvPr/>
            </p:nvSpPr>
            <p:spPr bwMode="auto">
              <a:xfrm flipV="1">
                <a:off x="2024" y="1899"/>
                <a:ext cx="514" cy="275"/>
              </a:xfrm>
              <a:prstGeom prst="line">
                <a:avLst/>
              </a:prstGeom>
              <a:noFill/>
              <a:ln w="25400">
                <a:solidFill>
                  <a:srgbClr val="0000FF"/>
                </a:solidFill>
                <a:miter lim="800000"/>
                <a:headEnd type="none" w="sm" len="sm"/>
                <a:tailEnd type="none" w="lg" len="lg"/>
              </a:ln>
            </p:spPr>
            <p:txBody>
              <a:bodyPr wrap="none" anchor="ctr"/>
              <a:lstStyle/>
              <a:p>
                <a:endParaRPr lang="en-US"/>
              </a:p>
            </p:txBody>
          </p:sp>
        </p:grpSp>
        <p:grpSp>
          <p:nvGrpSpPr>
            <p:cNvPr id="27697" name="Group 46"/>
            <p:cNvGrpSpPr>
              <a:grpSpLocks/>
            </p:cNvGrpSpPr>
            <p:nvPr/>
          </p:nvGrpSpPr>
          <p:grpSpPr bwMode="auto">
            <a:xfrm>
              <a:off x="2824" y="1227"/>
              <a:ext cx="662" cy="299"/>
              <a:chOff x="4224" y="1706"/>
              <a:chExt cx="662" cy="299"/>
            </a:xfrm>
          </p:grpSpPr>
          <p:sp>
            <p:nvSpPr>
              <p:cNvPr id="27707" name="Oval 47"/>
              <p:cNvSpPr>
                <a:spLocks noChangeAspect="1" noChangeArrowheads="1"/>
              </p:cNvSpPr>
              <p:nvPr/>
            </p:nvSpPr>
            <p:spPr bwMode="auto">
              <a:xfrm>
                <a:off x="4224" y="1706"/>
                <a:ext cx="86" cy="86"/>
              </a:xfrm>
              <a:prstGeom prst="ellipse">
                <a:avLst/>
              </a:prstGeom>
              <a:solidFill>
                <a:srgbClr val="00008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08" name="Oval 48"/>
              <p:cNvSpPr>
                <a:spLocks noChangeAspect="1" noChangeArrowheads="1"/>
              </p:cNvSpPr>
              <p:nvPr/>
            </p:nvSpPr>
            <p:spPr bwMode="auto">
              <a:xfrm>
                <a:off x="4800" y="1919"/>
                <a:ext cx="86" cy="86"/>
              </a:xfrm>
              <a:prstGeom prst="ellipse">
                <a:avLst/>
              </a:prstGeom>
              <a:solidFill>
                <a:srgbClr val="00008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09" name="Line 49"/>
              <p:cNvSpPr>
                <a:spLocks noChangeShapeType="1"/>
              </p:cNvSpPr>
              <p:nvPr/>
            </p:nvSpPr>
            <p:spPr bwMode="auto">
              <a:xfrm>
                <a:off x="4302" y="1749"/>
                <a:ext cx="505" cy="186"/>
              </a:xfrm>
              <a:prstGeom prst="line">
                <a:avLst/>
              </a:prstGeom>
              <a:noFill/>
              <a:ln w="25400">
                <a:solidFill>
                  <a:srgbClr val="0000FF"/>
                </a:solidFill>
                <a:miter lim="800000"/>
                <a:headEnd type="none" w="sm" len="sm"/>
                <a:tailEnd type="none" w="lg" len="lg"/>
              </a:ln>
            </p:spPr>
            <p:txBody>
              <a:bodyPr wrap="none" anchor="ctr"/>
              <a:lstStyle/>
              <a:p>
                <a:endParaRPr lang="en-US"/>
              </a:p>
            </p:txBody>
          </p:sp>
        </p:grpSp>
        <p:grpSp>
          <p:nvGrpSpPr>
            <p:cNvPr id="27698" name="Group 50"/>
            <p:cNvGrpSpPr>
              <a:grpSpLocks/>
            </p:cNvGrpSpPr>
            <p:nvPr/>
          </p:nvGrpSpPr>
          <p:grpSpPr bwMode="auto">
            <a:xfrm rot="-4348135">
              <a:off x="1452" y="1770"/>
              <a:ext cx="637" cy="146"/>
              <a:chOff x="3082" y="2028"/>
              <a:chExt cx="637" cy="146"/>
            </a:xfrm>
          </p:grpSpPr>
          <p:sp>
            <p:nvSpPr>
              <p:cNvPr id="27704" name="Oval 51"/>
              <p:cNvSpPr>
                <a:spLocks noChangeAspect="1" noChangeArrowheads="1"/>
              </p:cNvSpPr>
              <p:nvPr/>
            </p:nvSpPr>
            <p:spPr bwMode="auto">
              <a:xfrm>
                <a:off x="3633" y="2028"/>
                <a:ext cx="86" cy="86"/>
              </a:xfrm>
              <a:prstGeom prst="ellipse">
                <a:avLst/>
              </a:prstGeom>
              <a:solidFill>
                <a:srgbClr val="008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05" name="Oval 52"/>
              <p:cNvSpPr>
                <a:spLocks noChangeAspect="1" noChangeArrowheads="1"/>
              </p:cNvSpPr>
              <p:nvPr/>
            </p:nvSpPr>
            <p:spPr bwMode="auto">
              <a:xfrm>
                <a:off x="3082" y="2088"/>
                <a:ext cx="86" cy="86"/>
              </a:xfrm>
              <a:prstGeom prst="ellipse">
                <a:avLst/>
              </a:prstGeom>
              <a:solidFill>
                <a:srgbClr val="00800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706" name="Line 53"/>
              <p:cNvSpPr>
                <a:spLocks noChangeShapeType="1"/>
              </p:cNvSpPr>
              <p:nvPr/>
            </p:nvSpPr>
            <p:spPr bwMode="auto">
              <a:xfrm flipV="1">
                <a:off x="3159" y="2085"/>
                <a:ext cx="478" cy="54"/>
              </a:xfrm>
              <a:prstGeom prst="line">
                <a:avLst/>
              </a:prstGeom>
              <a:noFill/>
              <a:ln w="25400">
                <a:solidFill>
                  <a:srgbClr val="0000FF"/>
                </a:solidFill>
                <a:miter lim="800000"/>
                <a:headEnd type="none" w="sm" len="sm"/>
                <a:tailEnd type="none" w="lg" len="lg"/>
              </a:ln>
            </p:spPr>
            <p:txBody>
              <a:bodyPr wrap="none" anchor="ctr"/>
              <a:lstStyle/>
              <a:p>
                <a:endParaRPr lang="en-US"/>
              </a:p>
            </p:txBody>
          </p:sp>
        </p:grpSp>
        <p:sp>
          <p:nvSpPr>
            <p:cNvPr id="27699" name="Rectangle 54"/>
            <p:cNvSpPr>
              <a:spLocks noChangeArrowheads="1"/>
            </p:cNvSpPr>
            <p:nvPr/>
          </p:nvSpPr>
          <p:spPr bwMode="auto">
            <a:xfrm>
              <a:off x="1639" y="1320"/>
              <a:ext cx="1666" cy="869"/>
            </a:xfrm>
            <a:prstGeom prst="rect">
              <a:avLst/>
            </a:prstGeom>
            <a:noFill/>
            <a:ln w="19050" algn="ctr">
              <a:solidFill>
                <a:schemeClr val="tx1"/>
              </a:solidFill>
              <a:miter lim="800000"/>
              <a:headEnd type="none" w="sm" len="sm"/>
              <a:tailEnd type="none" w="lg" len="lg"/>
            </a:ln>
          </p:spPr>
          <p:txBody>
            <a:bodyPr wrap="none" anchor="ctr"/>
            <a:lstStyle/>
            <a:p>
              <a:pPr algn="ctr"/>
              <a:endParaRPr lang="en-US"/>
            </a:p>
          </p:txBody>
        </p:sp>
        <p:sp>
          <p:nvSpPr>
            <p:cNvPr id="27700" name="Freeform 55"/>
            <p:cNvSpPr>
              <a:spLocks/>
            </p:cNvSpPr>
            <p:nvPr/>
          </p:nvSpPr>
          <p:spPr bwMode="auto">
            <a:xfrm>
              <a:off x="1433" y="1168"/>
              <a:ext cx="564" cy="311"/>
            </a:xfrm>
            <a:custGeom>
              <a:avLst/>
              <a:gdLst>
                <a:gd name="T0" fmla="*/ 0 w 567"/>
                <a:gd name="T1" fmla="*/ 310 h 310"/>
                <a:gd name="T2" fmla="*/ 8 w 567"/>
                <a:gd name="T3" fmla="*/ 212 h 310"/>
                <a:gd name="T4" fmla="*/ 62 w 567"/>
                <a:gd name="T5" fmla="*/ 133 h 310"/>
                <a:gd name="T6" fmla="*/ 88 w 567"/>
                <a:gd name="T7" fmla="*/ 79 h 310"/>
                <a:gd name="T8" fmla="*/ 159 w 567"/>
                <a:gd name="T9" fmla="*/ 17 h 310"/>
                <a:gd name="T10" fmla="*/ 186 w 567"/>
                <a:gd name="T11" fmla="*/ 0 h 310"/>
                <a:gd name="T12" fmla="*/ 336 w 567"/>
                <a:gd name="T13" fmla="*/ 9 h 310"/>
                <a:gd name="T14" fmla="*/ 478 w 567"/>
                <a:gd name="T15" fmla="*/ 26 h 310"/>
                <a:gd name="T16" fmla="*/ 531 w 567"/>
                <a:gd name="T17" fmla="*/ 44 h 310"/>
                <a:gd name="T18" fmla="*/ 558 w 567"/>
                <a:gd name="T19" fmla="*/ 53 h 310"/>
                <a:gd name="T20" fmla="*/ 567 w 567"/>
                <a:gd name="T21" fmla="*/ 79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310"/>
                <a:gd name="T35" fmla="*/ 567 w 567"/>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310">
                  <a:moveTo>
                    <a:pt x="0" y="310"/>
                  </a:moveTo>
                  <a:cubicBezTo>
                    <a:pt x="3" y="277"/>
                    <a:pt x="4" y="244"/>
                    <a:pt x="8" y="212"/>
                  </a:cubicBezTo>
                  <a:cubicBezTo>
                    <a:pt x="13" y="176"/>
                    <a:pt x="41" y="159"/>
                    <a:pt x="62" y="133"/>
                  </a:cubicBezTo>
                  <a:cubicBezTo>
                    <a:pt x="92" y="97"/>
                    <a:pt x="69" y="117"/>
                    <a:pt x="88" y="79"/>
                  </a:cubicBezTo>
                  <a:cubicBezTo>
                    <a:pt x="106" y="44"/>
                    <a:pt x="122" y="41"/>
                    <a:pt x="159" y="17"/>
                  </a:cubicBezTo>
                  <a:cubicBezTo>
                    <a:pt x="168" y="11"/>
                    <a:pt x="186" y="0"/>
                    <a:pt x="186" y="0"/>
                  </a:cubicBezTo>
                  <a:cubicBezTo>
                    <a:pt x="252" y="11"/>
                    <a:pt x="266" y="17"/>
                    <a:pt x="336" y="9"/>
                  </a:cubicBezTo>
                  <a:cubicBezTo>
                    <a:pt x="386" y="13"/>
                    <a:pt x="430" y="13"/>
                    <a:pt x="478" y="26"/>
                  </a:cubicBezTo>
                  <a:cubicBezTo>
                    <a:pt x="496" y="31"/>
                    <a:pt x="513" y="38"/>
                    <a:pt x="531" y="44"/>
                  </a:cubicBezTo>
                  <a:cubicBezTo>
                    <a:pt x="540" y="47"/>
                    <a:pt x="558" y="53"/>
                    <a:pt x="558" y="53"/>
                  </a:cubicBezTo>
                  <a:cubicBezTo>
                    <a:pt x="561" y="62"/>
                    <a:pt x="567" y="79"/>
                    <a:pt x="567" y="79"/>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27701" name="Freeform 56"/>
            <p:cNvSpPr>
              <a:spLocks/>
            </p:cNvSpPr>
            <p:nvPr/>
          </p:nvSpPr>
          <p:spPr bwMode="auto">
            <a:xfrm>
              <a:off x="1422" y="1577"/>
              <a:ext cx="367" cy="550"/>
            </a:xfrm>
            <a:custGeom>
              <a:avLst/>
              <a:gdLst>
                <a:gd name="T0" fmla="*/ 278 w 367"/>
                <a:gd name="T1" fmla="*/ 550 h 550"/>
                <a:gd name="T2" fmla="*/ 242 w 367"/>
                <a:gd name="T3" fmla="*/ 541 h 550"/>
                <a:gd name="T4" fmla="*/ 207 w 367"/>
                <a:gd name="T5" fmla="*/ 488 h 550"/>
                <a:gd name="T6" fmla="*/ 180 w 367"/>
                <a:gd name="T7" fmla="*/ 470 h 550"/>
                <a:gd name="T8" fmla="*/ 163 w 367"/>
                <a:gd name="T9" fmla="*/ 408 h 550"/>
                <a:gd name="T10" fmla="*/ 65 w 367"/>
                <a:gd name="T11" fmla="*/ 373 h 550"/>
                <a:gd name="T12" fmla="*/ 83 w 367"/>
                <a:gd name="T13" fmla="*/ 231 h 550"/>
                <a:gd name="T14" fmla="*/ 136 w 367"/>
                <a:gd name="T15" fmla="*/ 151 h 550"/>
                <a:gd name="T16" fmla="*/ 145 w 367"/>
                <a:gd name="T17" fmla="*/ 124 h 550"/>
                <a:gd name="T18" fmla="*/ 234 w 367"/>
                <a:gd name="T19" fmla="*/ 80 h 550"/>
                <a:gd name="T20" fmla="*/ 313 w 367"/>
                <a:gd name="T21" fmla="*/ 27 h 550"/>
                <a:gd name="T22" fmla="*/ 340 w 367"/>
                <a:gd name="T23" fmla="*/ 18 h 550"/>
                <a:gd name="T24" fmla="*/ 367 w 367"/>
                <a:gd name="T25" fmla="*/ 0 h 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7"/>
                <a:gd name="T40" fmla="*/ 0 h 550"/>
                <a:gd name="T41" fmla="*/ 367 w 367"/>
                <a:gd name="T42" fmla="*/ 550 h 5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7" h="550">
                  <a:moveTo>
                    <a:pt x="278" y="550"/>
                  </a:moveTo>
                  <a:cubicBezTo>
                    <a:pt x="266" y="547"/>
                    <a:pt x="251" y="549"/>
                    <a:pt x="242" y="541"/>
                  </a:cubicBezTo>
                  <a:cubicBezTo>
                    <a:pt x="226" y="527"/>
                    <a:pt x="225" y="500"/>
                    <a:pt x="207" y="488"/>
                  </a:cubicBezTo>
                  <a:cubicBezTo>
                    <a:pt x="198" y="482"/>
                    <a:pt x="189" y="476"/>
                    <a:pt x="180" y="470"/>
                  </a:cubicBezTo>
                  <a:cubicBezTo>
                    <a:pt x="174" y="449"/>
                    <a:pt x="176" y="425"/>
                    <a:pt x="163" y="408"/>
                  </a:cubicBezTo>
                  <a:cubicBezTo>
                    <a:pt x="151" y="393"/>
                    <a:pt x="86" y="379"/>
                    <a:pt x="65" y="373"/>
                  </a:cubicBezTo>
                  <a:cubicBezTo>
                    <a:pt x="0" y="328"/>
                    <a:pt x="51" y="278"/>
                    <a:pt x="83" y="231"/>
                  </a:cubicBezTo>
                  <a:cubicBezTo>
                    <a:pt x="98" y="208"/>
                    <a:pt x="127" y="177"/>
                    <a:pt x="136" y="151"/>
                  </a:cubicBezTo>
                  <a:cubicBezTo>
                    <a:pt x="139" y="142"/>
                    <a:pt x="139" y="131"/>
                    <a:pt x="145" y="124"/>
                  </a:cubicBezTo>
                  <a:cubicBezTo>
                    <a:pt x="164" y="101"/>
                    <a:pt x="207" y="89"/>
                    <a:pt x="234" y="80"/>
                  </a:cubicBezTo>
                  <a:cubicBezTo>
                    <a:pt x="296" y="39"/>
                    <a:pt x="270" y="57"/>
                    <a:pt x="313" y="27"/>
                  </a:cubicBezTo>
                  <a:cubicBezTo>
                    <a:pt x="321" y="22"/>
                    <a:pt x="332" y="22"/>
                    <a:pt x="340" y="18"/>
                  </a:cubicBezTo>
                  <a:cubicBezTo>
                    <a:pt x="350" y="13"/>
                    <a:pt x="367" y="0"/>
                    <a:pt x="367" y="0"/>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27702" name="Freeform 57"/>
            <p:cNvSpPr>
              <a:spLocks/>
            </p:cNvSpPr>
            <p:nvPr/>
          </p:nvSpPr>
          <p:spPr bwMode="auto">
            <a:xfrm>
              <a:off x="2401" y="1870"/>
              <a:ext cx="642" cy="177"/>
            </a:xfrm>
            <a:custGeom>
              <a:avLst/>
              <a:gdLst>
                <a:gd name="T0" fmla="*/ 0 w 642"/>
                <a:gd name="T1" fmla="*/ 133 h 177"/>
                <a:gd name="T2" fmla="*/ 27 w 642"/>
                <a:gd name="T3" fmla="*/ 106 h 177"/>
                <a:gd name="T4" fmla="*/ 71 w 642"/>
                <a:gd name="T5" fmla="*/ 44 h 177"/>
                <a:gd name="T6" fmla="*/ 337 w 642"/>
                <a:gd name="T7" fmla="*/ 0 h 177"/>
                <a:gd name="T8" fmla="*/ 444 w 642"/>
                <a:gd name="T9" fmla="*/ 26 h 177"/>
                <a:gd name="T10" fmla="*/ 497 w 642"/>
                <a:gd name="T11" fmla="*/ 44 h 177"/>
                <a:gd name="T12" fmla="*/ 621 w 642"/>
                <a:gd name="T13" fmla="*/ 133 h 177"/>
                <a:gd name="T14" fmla="*/ 639 w 642"/>
                <a:gd name="T15" fmla="*/ 177 h 177"/>
                <a:gd name="T16" fmla="*/ 0 60000 65536"/>
                <a:gd name="T17" fmla="*/ 0 60000 65536"/>
                <a:gd name="T18" fmla="*/ 0 60000 65536"/>
                <a:gd name="T19" fmla="*/ 0 60000 65536"/>
                <a:gd name="T20" fmla="*/ 0 60000 65536"/>
                <a:gd name="T21" fmla="*/ 0 60000 65536"/>
                <a:gd name="T22" fmla="*/ 0 60000 65536"/>
                <a:gd name="T23" fmla="*/ 0 60000 65536"/>
                <a:gd name="T24" fmla="*/ 0 w 642"/>
                <a:gd name="T25" fmla="*/ 0 h 177"/>
                <a:gd name="T26" fmla="*/ 642 w 642"/>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2" h="177">
                  <a:moveTo>
                    <a:pt x="0" y="133"/>
                  </a:moveTo>
                  <a:cubicBezTo>
                    <a:pt x="9" y="124"/>
                    <a:pt x="21" y="117"/>
                    <a:pt x="27" y="106"/>
                  </a:cubicBezTo>
                  <a:cubicBezTo>
                    <a:pt x="65" y="38"/>
                    <a:pt x="19" y="62"/>
                    <a:pt x="71" y="44"/>
                  </a:cubicBezTo>
                  <a:cubicBezTo>
                    <a:pt x="172" y="64"/>
                    <a:pt x="246" y="32"/>
                    <a:pt x="337" y="0"/>
                  </a:cubicBezTo>
                  <a:cubicBezTo>
                    <a:pt x="375" y="6"/>
                    <a:pt x="408" y="14"/>
                    <a:pt x="444" y="26"/>
                  </a:cubicBezTo>
                  <a:cubicBezTo>
                    <a:pt x="462" y="32"/>
                    <a:pt x="497" y="44"/>
                    <a:pt x="497" y="44"/>
                  </a:cubicBezTo>
                  <a:cubicBezTo>
                    <a:pt x="543" y="76"/>
                    <a:pt x="561" y="113"/>
                    <a:pt x="621" y="133"/>
                  </a:cubicBezTo>
                  <a:cubicBezTo>
                    <a:pt x="642" y="164"/>
                    <a:pt x="639" y="148"/>
                    <a:pt x="639" y="177"/>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sp>
          <p:nvSpPr>
            <p:cNvPr id="27703" name="Freeform 58"/>
            <p:cNvSpPr>
              <a:spLocks/>
            </p:cNvSpPr>
            <p:nvPr/>
          </p:nvSpPr>
          <p:spPr bwMode="auto">
            <a:xfrm>
              <a:off x="2907" y="1205"/>
              <a:ext cx="572" cy="275"/>
            </a:xfrm>
            <a:custGeom>
              <a:avLst/>
              <a:gdLst>
                <a:gd name="T0" fmla="*/ 0 w 572"/>
                <a:gd name="T1" fmla="*/ 53 h 275"/>
                <a:gd name="T2" fmla="*/ 79 w 572"/>
                <a:gd name="T3" fmla="*/ 0 h 275"/>
                <a:gd name="T4" fmla="*/ 540 w 572"/>
                <a:gd name="T5" fmla="*/ 71 h 275"/>
                <a:gd name="T6" fmla="*/ 567 w 572"/>
                <a:gd name="T7" fmla="*/ 275 h 275"/>
                <a:gd name="T8" fmla="*/ 0 60000 65536"/>
                <a:gd name="T9" fmla="*/ 0 60000 65536"/>
                <a:gd name="T10" fmla="*/ 0 60000 65536"/>
                <a:gd name="T11" fmla="*/ 0 60000 65536"/>
                <a:gd name="T12" fmla="*/ 0 w 572"/>
                <a:gd name="T13" fmla="*/ 0 h 275"/>
                <a:gd name="T14" fmla="*/ 572 w 572"/>
                <a:gd name="T15" fmla="*/ 275 h 275"/>
              </a:gdLst>
              <a:ahLst/>
              <a:cxnLst>
                <a:cxn ang="T8">
                  <a:pos x="T0" y="T1"/>
                </a:cxn>
                <a:cxn ang="T9">
                  <a:pos x="T2" y="T3"/>
                </a:cxn>
                <a:cxn ang="T10">
                  <a:pos x="T4" y="T5"/>
                </a:cxn>
                <a:cxn ang="T11">
                  <a:pos x="T6" y="T7"/>
                </a:cxn>
              </a:cxnLst>
              <a:rect l="T12" t="T13" r="T14" b="T15"/>
              <a:pathLst>
                <a:path w="572" h="275">
                  <a:moveTo>
                    <a:pt x="0" y="53"/>
                  </a:moveTo>
                  <a:cubicBezTo>
                    <a:pt x="26" y="27"/>
                    <a:pt x="45" y="12"/>
                    <a:pt x="79" y="0"/>
                  </a:cubicBezTo>
                  <a:cubicBezTo>
                    <a:pt x="226" y="98"/>
                    <a:pt x="346" y="66"/>
                    <a:pt x="540" y="71"/>
                  </a:cubicBezTo>
                  <a:cubicBezTo>
                    <a:pt x="572" y="165"/>
                    <a:pt x="567" y="155"/>
                    <a:pt x="567" y="275"/>
                  </a:cubicBezTo>
                </a:path>
              </a:pathLst>
            </a:custGeom>
            <a:noFill/>
            <a:ln w="19050" cap="flat" cmpd="sng">
              <a:solidFill>
                <a:schemeClr val="tx1"/>
              </a:solidFill>
              <a:prstDash val="solid"/>
              <a:miter lim="800000"/>
              <a:headEnd type="none" w="sm" len="sm"/>
              <a:tailEnd type="none" w="lg" len="lg"/>
            </a:ln>
          </p:spPr>
          <p:txBody>
            <a:bodyPr wrap="none" anchor="ctr"/>
            <a:lstStyle/>
            <a:p>
              <a:endParaRPr lang="en-US"/>
            </a:p>
          </p:txBody>
        </p:sp>
      </p:grpSp>
      <p:grpSp>
        <p:nvGrpSpPr>
          <p:cNvPr id="433224" name="Group 72"/>
          <p:cNvGrpSpPr>
            <a:grpSpLocks/>
          </p:cNvGrpSpPr>
          <p:nvPr/>
        </p:nvGrpSpPr>
        <p:grpSpPr bwMode="auto">
          <a:xfrm>
            <a:off x="5629275" y="4638675"/>
            <a:ext cx="3167063" cy="1670050"/>
            <a:chOff x="3546" y="2922"/>
            <a:chExt cx="1995" cy="1052"/>
          </a:xfrm>
        </p:grpSpPr>
        <p:sp>
          <p:nvSpPr>
            <p:cNvPr id="27686" name="Oval 59"/>
            <p:cNvSpPr>
              <a:spLocks noChangeAspect="1" noChangeArrowheads="1"/>
            </p:cNvSpPr>
            <p:nvPr/>
          </p:nvSpPr>
          <p:spPr bwMode="auto">
            <a:xfrm>
              <a:off x="3546" y="3422"/>
              <a:ext cx="95" cy="86"/>
            </a:xfrm>
            <a:prstGeom prst="ellipse">
              <a:avLst/>
            </a:prstGeom>
            <a:solidFill>
              <a:srgbClr val="FF0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87" name="Oval 60"/>
            <p:cNvSpPr>
              <a:spLocks noChangeAspect="1" noChangeArrowheads="1"/>
            </p:cNvSpPr>
            <p:nvPr/>
          </p:nvSpPr>
          <p:spPr bwMode="auto">
            <a:xfrm>
              <a:off x="3861" y="3632"/>
              <a:ext cx="95" cy="86"/>
            </a:xfrm>
            <a:prstGeom prst="ellipse">
              <a:avLst/>
            </a:prstGeom>
            <a:solidFill>
              <a:srgbClr val="FF000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88" name="Oval 61"/>
            <p:cNvSpPr>
              <a:spLocks noChangeAspect="1" noChangeArrowheads="1"/>
            </p:cNvSpPr>
            <p:nvPr/>
          </p:nvSpPr>
          <p:spPr bwMode="auto">
            <a:xfrm>
              <a:off x="4068" y="2961"/>
              <a:ext cx="95" cy="86"/>
            </a:xfrm>
            <a:prstGeom prst="ellipse">
              <a:avLst/>
            </a:prstGeom>
            <a:solidFill>
              <a:srgbClr val="0000FF"/>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89" name="Oval 62"/>
            <p:cNvSpPr>
              <a:spLocks noChangeAspect="1" noChangeArrowheads="1"/>
            </p:cNvSpPr>
            <p:nvPr/>
          </p:nvSpPr>
          <p:spPr bwMode="auto">
            <a:xfrm>
              <a:off x="4393" y="3206"/>
              <a:ext cx="95" cy="86"/>
            </a:xfrm>
            <a:prstGeom prst="ellipse">
              <a:avLst/>
            </a:prstGeom>
            <a:solidFill>
              <a:srgbClr val="0000FF">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90" name="Oval 63"/>
            <p:cNvSpPr>
              <a:spLocks noChangeAspect="1" noChangeArrowheads="1"/>
            </p:cNvSpPr>
            <p:nvPr/>
          </p:nvSpPr>
          <p:spPr bwMode="auto">
            <a:xfrm>
              <a:off x="5102" y="3153"/>
              <a:ext cx="95" cy="86"/>
            </a:xfrm>
            <a:prstGeom prst="ellipse">
              <a:avLst/>
            </a:prstGeom>
            <a:solidFill>
              <a:srgbClr val="008000"/>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91" name="Oval 64"/>
            <p:cNvSpPr>
              <a:spLocks noChangeAspect="1" noChangeArrowheads="1"/>
            </p:cNvSpPr>
            <p:nvPr/>
          </p:nvSpPr>
          <p:spPr bwMode="auto">
            <a:xfrm>
              <a:off x="5446" y="2922"/>
              <a:ext cx="95" cy="86"/>
            </a:xfrm>
            <a:prstGeom prst="ellipse">
              <a:avLst/>
            </a:prstGeom>
            <a:solidFill>
              <a:srgbClr val="008000">
                <a:alpha val="50195"/>
              </a:srgbClr>
            </a:solidFill>
            <a:ln w="12700" cap="sq" algn="ctr">
              <a:solidFill>
                <a:schemeClr val="tx1"/>
              </a:solidFill>
              <a:miter lim="800000"/>
              <a:headEnd type="none" w="sm" len="sm"/>
              <a:tailEnd type="none" w="sm" len="sm"/>
            </a:ln>
          </p:spPr>
          <p:txBody>
            <a:bodyPr wrap="none" anchor="ctr"/>
            <a:lstStyle/>
            <a:p>
              <a:pPr algn="ctr"/>
              <a:endParaRPr lang="en-US"/>
            </a:p>
          </p:txBody>
        </p:sp>
        <p:sp>
          <p:nvSpPr>
            <p:cNvPr id="27692" name="Rectangle 65"/>
            <p:cNvSpPr>
              <a:spLocks noChangeArrowheads="1"/>
            </p:cNvSpPr>
            <p:nvPr/>
          </p:nvSpPr>
          <p:spPr bwMode="auto">
            <a:xfrm>
              <a:off x="4576" y="3441"/>
              <a:ext cx="98" cy="72"/>
            </a:xfrm>
            <a:prstGeom prst="rect">
              <a:avLst/>
            </a:prstGeom>
            <a:solidFill>
              <a:srgbClr val="FFFF00"/>
            </a:solidFill>
            <a:ln w="19050" algn="ctr">
              <a:solidFill>
                <a:schemeClr val="tx1"/>
              </a:solidFill>
              <a:miter lim="800000"/>
              <a:headEnd type="none" w="sm" len="sm"/>
              <a:tailEnd type="none" w="lg" len="lg"/>
            </a:ln>
          </p:spPr>
          <p:txBody>
            <a:bodyPr wrap="none" anchor="ctr"/>
            <a:lstStyle/>
            <a:p>
              <a:pPr algn="ctr"/>
              <a:endParaRPr lang="en-US"/>
            </a:p>
          </p:txBody>
        </p:sp>
        <p:sp>
          <p:nvSpPr>
            <p:cNvPr id="27693" name="Oval 66"/>
            <p:cNvSpPr>
              <a:spLocks noChangeArrowheads="1"/>
            </p:cNvSpPr>
            <p:nvPr/>
          </p:nvSpPr>
          <p:spPr bwMode="auto">
            <a:xfrm>
              <a:off x="4335" y="3174"/>
              <a:ext cx="612" cy="584"/>
            </a:xfrm>
            <a:prstGeom prst="ellipse">
              <a:avLst/>
            </a:prstGeom>
            <a:noFill/>
            <a:ln w="19050" algn="ctr">
              <a:solidFill>
                <a:schemeClr val="tx1"/>
              </a:solidFill>
              <a:prstDash val="dash"/>
              <a:miter lim="800000"/>
              <a:headEnd type="none" w="sm" len="sm"/>
              <a:tailEnd type="none" w="lg" len="lg"/>
            </a:ln>
          </p:spPr>
          <p:txBody>
            <a:bodyPr wrap="none" anchor="ctr"/>
            <a:lstStyle/>
            <a:p>
              <a:pPr algn="ctr"/>
              <a:endParaRPr lang="en-US"/>
            </a:p>
          </p:txBody>
        </p:sp>
        <p:sp>
          <p:nvSpPr>
            <p:cNvPr id="27694" name="Oval 67"/>
            <p:cNvSpPr>
              <a:spLocks noChangeArrowheads="1"/>
            </p:cNvSpPr>
            <p:nvPr/>
          </p:nvSpPr>
          <p:spPr bwMode="auto">
            <a:xfrm>
              <a:off x="4002" y="2956"/>
              <a:ext cx="1256" cy="1018"/>
            </a:xfrm>
            <a:prstGeom prst="ellipse">
              <a:avLst/>
            </a:prstGeom>
            <a:noFill/>
            <a:ln w="25400" algn="ctr">
              <a:solidFill>
                <a:schemeClr val="tx1"/>
              </a:solidFill>
              <a:miter lim="800000"/>
              <a:headEnd type="none" w="sm" len="sm"/>
              <a:tailEnd type="none" w="lg" len="lg"/>
            </a:ln>
          </p:spPr>
          <p:txBody>
            <a:bodyPr wrap="none" anchor="ctr"/>
            <a:lstStyle/>
            <a:p>
              <a:pPr algn="ctr"/>
              <a:endParaRPr lang="en-US"/>
            </a:p>
          </p:txBody>
        </p:sp>
      </p:grpSp>
      <p:sp>
        <p:nvSpPr>
          <p:cNvPr id="27683" name="Rectangle 68"/>
          <p:cNvSpPr>
            <a:spLocks noChangeArrowheads="1"/>
          </p:cNvSpPr>
          <p:nvPr/>
        </p:nvSpPr>
        <p:spPr bwMode="auto">
          <a:xfrm>
            <a:off x="4725988" y="5233988"/>
            <a:ext cx="1766887" cy="1074737"/>
          </a:xfrm>
          <a:prstGeom prst="rect">
            <a:avLst/>
          </a:prstGeom>
          <a:noFill/>
          <a:ln w="38100" algn="ctr">
            <a:noFill/>
            <a:miter lim="800000"/>
            <a:headEnd/>
            <a:tailEnd/>
          </a:ln>
        </p:spPr>
        <p:txBody>
          <a:bodyPr wrap="none" anchor="ctr"/>
          <a:lstStyle/>
          <a:p>
            <a:pPr algn="ctr"/>
            <a:endParaRPr lang="en-US"/>
          </a:p>
        </p:txBody>
      </p:sp>
      <p:sp>
        <p:nvSpPr>
          <p:cNvPr id="433222" name="Rectangle 70"/>
          <p:cNvSpPr>
            <a:spLocks noChangeArrowheads="1"/>
          </p:cNvSpPr>
          <p:nvPr/>
        </p:nvSpPr>
        <p:spPr bwMode="auto">
          <a:xfrm>
            <a:off x="4918075" y="4010025"/>
            <a:ext cx="4338638" cy="801688"/>
          </a:xfrm>
          <a:prstGeom prst="rect">
            <a:avLst/>
          </a:prstGeom>
          <a:noFill/>
          <a:ln w="9525">
            <a:noFill/>
            <a:miter lim="800000"/>
            <a:headEnd/>
            <a:tailEnd/>
          </a:ln>
        </p:spPr>
        <p:txBody>
          <a:bodyPr/>
          <a:lstStyle/>
          <a:p>
            <a:pPr marL="457200" indent="-457200">
              <a:spcBef>
                <a:spcPct val="20000"/>
              </a:spcBef>
              <a:buClr>
                <a:srgbClr val="800000"/>
              </a:buClr>
              <a:buFont typeface="Wingdings" pitchFamily="2" charset="2"/>
              <a:buChar char="n"/>
            </a:pPr>
            <a:r>
              <a:rPr lang="en-US" sz="2400" b="1" dirty="0">
                <a:latin typeface="Times New Roman" pitchFamily="18" charset="0"/>
                <a:ea typeface="HyhwpEQ"/>
                <a:cs typeface="HyhwpEQ"/>
              </a:rPr>
              <a:t>Nearest Neighbor Queries</a:t>
            </a:r>
          </a:p>
        </p:txBody>
      </p:sp>
      <p:sp>
        <p:nvSpPr>
          <p:cNvPr id="433223" name="Rectangle 71"/>
          <p:cNvSpPr>
            <a:spLocks noChangeArrowheads="1"/>
          </p:cNvSpPr>
          <p:nvPr/>
        </p:nvSpPr>
        <p:spPr bwMode="auto">
          <a:xfrm>
            <a:off x="4802188" y="1279525"/>
            <a:ext cx="77787" cy="5106988"/>
          </a:xfrm>
          <a:prstGeom prst="rect">
            <a:avLst/>
          </a:prstGeom>
          <a:gradFill rotWithShape="1">
            <a:gsLst>
              <a:gs pos="0">
                <a:srgbClr val="800000"/>
              </a:gs>
              <a:gs pos="50000">
                <a:srgbClr val="FFCC00"/>
              </a:gs>
              <a:gs pos="100000">
                <a:srgbClr val="800000"/>
              </a:gs>
            </a:gsLst>
            <a:lin ang="5400000" scaled="1"/>
          </a:gradFill>
          <a:ln w="38100" algn="ctr">
            <a:noFill/>
            <a:miter lim="800000"/>
            <a:headEnd/>
            <a:tailEnd/>
          </a:ln>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3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33178"/>
                                        </p:tgtEl>
                                        <p:attrNameLst>
                                          <p:attrName>style.visibility</p:attrName>
                                        </p:attrNameLst>
                                      </p:cBhvr>
                                      <p:to>
                                        <p:strVal val="visible"/>
                                      </p:to>
                                    </p:set>
                                    <p:animEffect transition="in" filter="wipe(left)">
                                      <p:cBhvr>
                                        <p:cTn id="13" dur="500"/>
                                        <p:tgtEl>
                                          <p:spTgt spid="433178"/>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3317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3318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433156"/>
                                        </p:tgtEl>
                                        <p:attrNameLst>
                                          <p:attrName>style.visibility</p:attrName>
                                        </p:attrNameLst>
                                      </p:cBhvr>
                                      <p:to>
                                        <p:strVal val="visible"/>
                                      </p:to>
                                    </p:set>
                                    <p:anim calcmode="lin" valueType="num">
                                      <p:cBhvr>
                                        <p:cTn id="23" dur="500" fill="hold"/>
                                        <p:tgtEl>
                                          <p:spTgt spid="433156"/>
                                        </p:tgtEl>
                                        <p:attrNameLst>
                                          <p:attrName>ppt_w</p:attrName>
                                        </p:attrNameLst>
                                      </p:cBhvr>
                                      <p:tavLst>
                                        <p:tav tm="0">
                                          <p:val>
                                            <p:fltVal val="0"/>
                                          </p:val>
                                        </p:tav>
                                        <p:tav tm="100000">
                                          <p:val>
                                            <p:strVal val="#ppt_w"/>
                                          </p:val>
                                        </p:tav>
                                      </p:tavLst>
                                    </p:anim>
                                    <p:anim calcmode="lin" valueType="num">
                                      <p:cBhvr>
                                        <p:cTn id="24" dur="500" fill="hold"/>
                                        <p:tgtEl>
                                          <p:spTgt spid="433156"/>
                                        </p:tgtEl>
                                        <p:attrNameLst>
                                          <p:attrName>ppt_h</p:attrName>
                                        </p:attrNameLst>
                                      </p:cBhvr>
                                      <p:tavLst>
                                        <p:tav tm="0">
                                          <p:val>
                                            <p:fltVal val="0"/>
                                          </p:val>
                                        </p:tav>
                                        <p:tav tm="100000">
                                          <p:val>
                                            <p:strVal val="#ppt_h"/>
                                          </p:val>
                                        </p:tav>
                                      </p:tavLst>
                                    </p:anim>
                                    <p:animEffect transition="in" filter="fade">
                                      <p:cBhvr>
                                        <p:cTn id="25" dur="500"/>
                                        <p:tgtEl>
                                          <p:spTgt spid="4331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33179"/>
                                        </p:tgtEl>
                                        <p:attrNameLst>
                                          <p:attrName>style.visibility</p:attrName>
                                        </p:attrNameLst>
                                      </p:cBhvr>
                                      <p:to>
                                        <p:strVal val="visible"/>
                                      </p:to>
                                    </p:set>
                                    <p:animEffect transition="in" filter="wipe(up)">
                                      <p:cBhvr>
                                        <p:cTn id="30" dur="500"/>
                                        <p:tgtEl>
                                          <p:spTgt spid="433179"/>
                                        </p:tgtEl>
                                      </p:cBhvr>
                                    </p:animEffect>
                                  </p:childTnLst>
                                </p:cTn>
                              </p:par>
                            </p:childTnLst>
                          </p:cTn>
                        </p:par>
                        <p:par>
                          <p:cTn id="31" fill="hold">
                            <p:stCondLst>
                              <p:cond delay="500"/>
                            </p:stCondLst>
                            <p:childTnLst>
                              <p:par>
                                <p:cTn id="32" presetID="1" presetClass="exit" presetSubtype="0" fill="hold" grpId="1" nodeType="afterEffect">
                                  <p:stCondLst>
                                    <p:cond delay="0"/>
                                  </p:stCondLst>
                                  <p:childTnLst>
                                    <p:set>
                                      <p:cBhvr>
                                        <p:cTn id="33" dur="1" fill="hold">
                                          <p:stCondLst>
                                            <p:cond delay="0"/>
                                          </p:stCondLst>
                                        </p:cTn>
                                        <p:tgtEl>
                                          <p:spTgt spid="433177"/>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3318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33156"/>
                                        </p:tgtEl>
                                        <p:attrNameLst>
                                          <p:attrName>style.visibility</p:attrName>
                                        </p:attrNameLst>
                                      </p:cBhvr>
                                      <p:to>
                                        <p:strVal val="hidden"/>
                                      </p:to>
                                    </p:set>
                                  </p:childTnLst>
                                </p:cTn>
                              </p:par>
                            </p:childTnLst>
                          </p:cTn>
                        </p:par>
                        <p:par>
                          <p:cTn id="40" fill="hold">
                            <p:stCondLst>
                              <p:cond delay="0"/>
                            </p:stCondLst>
                            <p:childTnLst>
                              <p:par>
                                <p:cTn id="41" presetID="53" presetClass="entr" presetSubtype="0" fill="hold" grpId="0" nodeType="afterEffect">
                                  <p:stCondLst>
                                    <p:cond delay="0"/>
                                  </p:stCondLst>
                                  <p:childTnLst>
                                    <p:set>
                                      <p:cBhvr>
                                        <p:cTn id="42" dur="1" fill="hold">
                                          <p:stCondLst>
                                            <p:cond delay="0"/>
                                          </p:stCondLst>
                                        </p:cTn>
                                        <p:tgtEl>
                                          <p:spTgt spid="433155"/>
                                        </p:tgtEl>
                                        <p:attrNameLst>
                                          <p:attrName>style.visibility</p:attrName>
                                        </p:attrNameLst>
                                      </p:cBhvr>
                                      <p:to>
                                        <p:strVal val="visible"/>
                                      </p:to>
                                    </p:set>
                                    <p:anim calcmode="lin" valueType="num">
                                      <p:cBhvr>
                                        <p:cTn id="43" dur="500" fill="hold"/>
                                        <p:tgtEl>
                                          <p:spTgt spid="433155"/>
                                        </p:tgtEl>
                                        <p:attrNameLst>
                                          <p:attrName>ppt_w</p:attrName>
                                        </p:attrNameLst>
                                      </p:cBhvr>
                                      <p:tavLst>
                                        <p:tav tm="0">
                                          <p:val>
                                            <p:fltVal val="0"/>
                                          </p:val>
                                        </p:tav>
                                        <p:tav tm="100000">
                                          <p:val>
                                            <p:strVal val="#ppt_w"/>
                                          </p:val>
                                        </p:tav>
                                      </p:tavLst>
                                    </p:anim>
                                    <p:anim calcmode="lin" valueType="num">
                                      <p:cBhvr>
                                        <p:cTn id="44" dur="500" fill="hold"/>
                                        <p:tgtEl>
                                          <p:spTgt spid="433155"/>
                                        </p:tgtEl>
                                        <p:attrNameLst>
                                          <p:attrName>ppt_h</p:attrName>
                                        </p:attrNameLst>
                                      </p:cBhvr>
                                      <p:tavLst>
                                        <p:tav tm="0">
                                          <p:val>
                                            <p:fltVal val="0"/>
                                          </p:val>
                                        </p:tav>
                                        <p:tav tm="100000">
                                          <p:val>
                                            <p:strVal val="#ppt_h"/>
                                          </p:val>
                                        </p:tav>
                                      </p:tavLst>
                                    </p:anim>
                                    <p:animEffect transition="in" filter="fade">
                                      <p:cBhvr>
                                        <p:cTn id="45" dur="500"/>
                                        <p:tgtEl>
                                          <p:spTgt spid="43315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3180"/>
                                        </p:tgtEl>
                                        <p:attrNameLst>
                                          <p:attrName>style.visibility</p:attrName>
                                        </p:attrNameLst>
                                      </p:cBhvr>
                                      <p:to>
                                        <p:strVal val="visible"/>
                                      </p:to>
                                    </p:set>
                                    <p:animEffect transition="in" filter="wipe(left)">
                                      <p:cBhvr>
                                        <p:cTn id="50" dur="500"/>
                                        <p:tgtEl>
                                          <p:spTgt spid="433180"/>
                                        </p:tgtEl>
                                      </p:cBhvr>
                                    </p:animEffect>
                                  </p:childTnLst>
                                </p:cTn>
                              </p:par>
                            </p:childTnLst>
                          </p:cTn>
                        </p:par>
                        <p:par>
                          <p:cTn id="51" fill="hold">
                            <p:stCondLst>
                              <p:cond delay="500"/>
                            </p:stCondLst>
                            <p:childTnLst>
                              <p:par>
                                <p:cTn id="52" presetID="1" presetClass="exit" presetSubtype="0" fill="hold" grpId="1" nodeType="afterEffect">
                                  <p:stCondLst>
                                    <p:cond delay="0"/>
                                  </p:stCondLst>
                                  <p:childTnLst>
                                    <p:set>
                                      <p:cBhvr>
                                        <p:cTn id="53" dur="1" fill="hold">
                                          <p:stCondLst>
                                            <p:cond delay="0"/>
                                          </p:stCondLst>
                                        </p:cTn>
                                        <p:tgtEl>
                                          <p:spTgt spid="433183"/>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43318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33155"/>
                                        </p:tgtEl>
                                        <p:attrNameLst>
                                          <p:attrName>style.visibility</p:attrName>
                                        </p:attrNameLst>
                                      </p:cBhvr>
                                      <p:to>
                                        <p:strVal val="hidden"/>
                                      </p:to>
                                    </p:set>
                                  </p:childTnLst>
                                </p:cTn>
                              </p:par>
                              <p:par>
                                <p:cTn id="60" presetID="53" presetClass="entr" presetSubtype="0" fill="hold" grpId="0" nodeType="withEffect">
                                  <p:stCondLst>
                                    <p:cond delay="0"/>
                                  </p:stCondLst>
                                  <p:childTnLst>
                                    <p:set>
                                      <p:cBhvr>
                                        <p:cTn id="61" dur="1" fill="hold">
                                          <p:stCondLst>
                                            <p:cond delay="0"/>
                                          </p:stCondLst>
                                        </p:cTn>
                                        <p:tgtEl>
                                          <p:spTgt spid="433154"/>
                                        </p:tgtEl>
                                        <p:attrNameLst>
                                          <p:attrName>style.visibility</p:attrName>
                                        </p:attrNameLst>
                                      </p:cBhvr>
                                      <p:to>
                                        <p:strVal val="visible"/>
                                      </p:to>
                                    </p:set>
                                    <p:anim calcmode="lin" valueType="num">
                                      <p:cBhvr>
                                        <p:cTn id="62" dur="500" fill="hold"/>
                                        <p:tgtEl>
                                          <p:spTgt spid="433154"/>
                                        </p:tgtEl>
                                        <p:attrNameLst>
                                          <p:attrName>ppt_w</p:attrName>
                                        </p:attrNameLst>
                                      </p:cBhvr>
                                      <p:tavLst>
                                        <p:tav tm="0">
                                          <p:val>
                                            <p:fltVal val="0"/>
                                          </p:val>
                                        </p:tav>
                                        <p:tav tm="100000">
                                          <p:val>
                                            <p:strVal val="#ppt_w"/>
                                          </p:val>
                                        </p:tav>
                                      </p:tavLst>
                                    </p:anim>
                                    <p:anim calcmode="lin" valueType="num">
                                      <p:cBhvr>
                                        <p:cTn id="63" dur="500" fill="hold"/>
                                        <p:tgtEl>
                                          <p:spTgt spid="433154"/>
                                        </p:tgtEl>
                                        <p:attrNameLst>
                                          <p:attrName>ppt_h</p:attrName>
                                        </p:attrNameLst>
                                      </p:cBhvr>
                                      <p:tavLst>
                                        <p:tav tm="0">
                                          <p:val>
                                            <p:fltVal val="0"/>
                                          </p:val>
                                        </p:tav>
                                        <p:tav tm="100000">
                                          <p:val>
                                            <p:strVal val="#ppt_h"/>
                                          </p:val>
                                        </p:tav>
                                      </p:tavLst>
                                    </p:anim>
                                    <p:animEffect transition="in" filter="fade">
                                      <p:cBhvr>
                                        <p:cTn id="64" dur="500"/>
                                        <p:tgtEl>
                                          <p:spTgt spid="43315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3181"/>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33184"/>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3318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33182"/>
                                        </p:tgtEl>
                                        <p:attrNameLst>
                                          <p:attrName>style.visibility</p:attrName>
                                        </p:attrNameLst>
                                      </p:cBhvr>
                                      <p:to>
                                        <p:strVal val="visible"/>
                                      </p:to>
                                    </p:set>
                                    <p:animEffect transition="in" filter="wipe(left)">
                                      <p:cBhvr>
                                        <p:cTn id="77" dur="500"/>
                                        <p:tgtEl>
                                          <p:spTgt spid="433182"/>
                                        </p:tgtEl>
                                      </p:cBhvr>
                                    </p:animEffect>
                                  </p:childTnLst>
                                </p:cTn>
                              </p:par>
                            </p:childTnLst>
                          </p:cTn>
                        </p:par>
                        <p:par>
                          <p:cTn id="78" fill="hold">
                            <p:stCondLst>
                              <p:cond delay="500"/>
                            </p:stCondLst>
                            <p:childTnLst>
                              <p:par>
                                <p:cTn id="79" presetID="1" presetClass="exit" presetSubtype="0" fill="hold" grpId="1" nodeType="afterEffect">
                                  <p:stCondLst>
                                    <p:cond delay="0"/>
                                  </p:stCondLst>
                                  <p:childTnLst>
                                    <p:set>
                                      <p:cBhvr>
                                        <p:cTn id="80" dur="1" fill="hold">
                                          <p:stCondLst>
                                            <p:cond delay="0"/>
                                          </p:stCondLst>
                                        </p:cTn>
                                        <p:tgtEl>
                                          <p:spTgt spid="43315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3158">
                                            <p:txEl>
                                              <p:pRg st="0" end="0"/>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31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33160"/>
                                        </p:tgtEl>
                                        <p:attrNameLst>
                                          <p:attrName>style.visibility</p:attrName>
                                        </p:attrNameLst>
                                      </p:cBhvr>
                                      <p:to>
                                        <p:strVal val="visible"/>
                                      </p:to>
                                    </p:set>
                                    <p:animEffect transition="in" filter="wipe(left)">
                                      <p:cBhvr>
                                        <p:cTn id="91" dur="1000"/>
                                        <p:tgtEl>
                                          <p:spTgt spid="43316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3316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3316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3316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3164"/>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3316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33168"/>
                                        </p:tgtEl>
                                        <p:attrNameLst>
                                          <p:attrName>style.visibility</p:attrName>
                                        </p:attrNameLst>
                                      </p:cBhvr>
                                      <p:to>
                                        <p:strVal val="visible"/>
                                      </p:to>
                                    </p:set>
                                    <p:animEffect transition="in" filter="wipe(down)">
                                      <p:cBhvr>
                                        <p:cTn id="108" dur="500"/>
                                        <p:tgtEl>
                                          <p:spTgt spid="433168"/>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433169"/>
                                        </p:tgtEl>
                                        <p:attrNameLst>
                                          <p:attrName>style.visibility</p:attrName>
                                        </p:attrNameLst>
                                      </p:cBhvr>
                                      <p:to>
                                        <p:strVal val="visible"/>
                                      </p:to>
                                    </p:set>
                                    <p:animEffect transition="in" filter="wipe(left)">
                                      <p:cBhvr>
                                        <p:cTn id="112" dur="500"/>
                                        <p:tgtEl>
                                          <p:spTgt spid="433169"/>
                                        </p:tgtEl>
                                      </p:cBhvr>
                                    </p:animEffect>
                                  </p:childTnLst>
                                </p:cTn>
                              </p:par>
                            </p:childTnLst>
                          </p:cTn>
                        </p:par>
                        <p:par>
                          <p:cTn id="113" fill="hold">
                            <p:stCondLst>
                              <p:cond delay="1000"/>
                            </p:stCondLst>
                            <p:childTnLst>
                              <p:par>
                                <p:cTn id="114" presetID="22" presetClass="entr" presetSubtype="8" fill="hold" grpId="0" nodeType="afterEffect">
                                  <p:stCondLst>
                                    <p:cond delay="0"/>
                                  </p:stCondLst>
                                  <p:childTnLst>
                                    <p:set>
                                      <p:cBhvr>
                                        <p:cTn id="115" dur="1" fill="hold">
                                          <p:stCondLst>
                                            <p:cond delay="0"/>
                                          </p:stCondLst>
                                        </p:cTn>
                                        <p:tgtEl>
                                          <p:spTgt spid="433170"/>
                                        </p:tgtEl>
                                        <p:attrNameLst>
                                          <p:attrName>style.visibility</p:attrName>
                                        </p:attrNameLst>
                                      </p:cBhvr>
                                      <p:to>
                                        <p:strVal val="visible"/>
                                      </p:to>
                                    </p:set>
                                    <p:animEffect transition="in" filter="wipe(left)">
                                      <p:cBhvr>
                                        <p:cTn id="116" dur="500"/>
                                        <p:tgtEl>
                                          <p:spTgt spid="433170"/>
                                        </p:tgtEl>
                                      </p:cBhvr>
                                    </p:animEffect>
                                  </p:childTnLst>
                                </p:cTn>
                              </p:par>
                            </p:childTnLst>
                          </p:cTn>
                        </p:par>
                        <p:par>
                          <p:cTn id="117" fill="hold">
                            <p:stCondLst>
                              <p:cond delay="1500"/>
                            </p:stCondLst>
                            <p:childTnLst>
                              <p:par>
                                <p:cTn id="118" presetID="22" presetClass="entr" presetSubtype="8" fill="hold" grpId="0" nodeType="afterEffect">
                                  <p:stCondLst>
                                    <p:cond delay="0"/>
                                  </p:stCondLst>
                                  <p:childTnLst>
                                    <p:set>
                                      <p:cBhvr>
                                        <p:cTn id="119" dur="1" fill="hold">
                                          <p:stCondLst>
                                            <p:cond delay="0"/>
                                          </p:stCondLst>
                                        </p:cTn>
                                        <p:tgtEl>
                                          <p:spTgt spid="433171"/>
                                        </p:tgtEl>
                                        <p:attrNameLst>
                                          <p:attrName>style.visibility</p:attrName>
                                        </p:attrNameLst>
                                      </p:cBhvr>
                                      <p:to>
                                        <p:strVal val="visible"/>
                                      </p:to>
                                    </p:set>
                                    <p:animEffect transition="in" filter="wipe(left)">
                                      <p:cBhvr>
                                        <p:cTn id="120" dur="500"/>
                                        <p:tgtEl>
                                          <p:spTgt spid="433171"/>
                                        </p:tgtEl>
                                      </p:cBhvr>
                                    </p:animEffect>
                                  </p:childTnLst>
                                </p:cTn>
                              </p:par>
                            </p:childTnLst>
                          </p:cTn>
                        </p:par>
                        <p:par>
                          <p:cTn id="121" fill="hold">
                            <p:stCondLst>
                              <p:cond delay="2000"/>
                            </p:stCondLst>
                            <p:childTnLst>
                              <p:par>
                                <p:cTn id="122" presetID="22" presetClass="entr" presetSubtype="8" fill="hold" grpId="0" nodeType="afterEffect">
                                  <p:stCondLst>
                                    <p:cond delay="0"/>
                                  </p:stCondLst>
                                  <p:childTnLst>
                                    <p:set>
                                      <p:cBhvr>
                                        <p:cTn id="123" dur="1" fill="hold">
                                          <p:stCondLst>
                                            <p:cond delay="0"/>
                                          </p:stCondLst>
                                        </p:cTn>
                                        <p:tgtEl>
                                          <p:spTgt spid="433174"/>
                                        </p:tgtEl>
                                        <p:attrNameLst>
                                          <p:attrName>style.visibility</p:attrName>
                                        </p:attrNameLst>
                                      </p:cBhvr>
                                      <p:to>
                                        <p:strVal val="visible"/>
                                      </p:to>
                                    </p:set>
                                    <p:animEffect transition="in" filter="wipe(left)">
                                      <p:cBhvr>
                                        <p:cTn id="124" dur="500"/>
                                        <p:tgtEl>
                                          <p:spTgt spid="433174"/>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318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3322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3322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322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3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0" grpId="0" animBg="1"/>
      <p:bldP spid="433154" grpId="0" animBg="1"/>
      <p:bldP spid="433154" grpId="1" animBg="1"/>
      <p:bldP spid="433155" grpId="0" animBg="1"/>
      <p:bldP spid="433155" grpId="1" animBg="1"/>
      <p:bldP spid="433156" grpId="0" animBg="1"/>
      <p:bldP spid="433156" grpId="1" animBg="1"/>
      <p:bldP spid="433158" grpId="0" build="p"/>
      <p:bldP spid="433159" grpId="0" animBg="1"/>
      <p:bldP spid="433161" grpId="0" animBg="1"/>
      <p:bldP spid="433162" grpId="0" animBg="1"/>
      <p:bldP spid="433163" grpId="0" animBg="1"/>
      <p:bldP spid="433164" grpId="0" animBg="1"/>
      <p:bldP spid="433165" grpId="0" animBg="1"/>
      <p:bldP spid="433168" grpId="0" animBg="1"/>
      <p:bldP spid="433169" grpId="0" animBg="1"/>
      <p:bldP spid="433170" grpId="0" animBg="1"/>
      <p:bldP spid="433171" grpId="0" animBg="1"/>
      <p:bldP spid="433174" grpId="0" animBg="1"/>
      <p:bldP spid="433176" grpId="0" animBg="1"/>
      <p:bldP spid="433177" grpId="0"/>
      <p:bldP spid="433177" grpId="1"/>
      <p:bldP spid="433178" grpId="0" animBg="1"/>
      <p:bldP spid="433179" grpId="0" animBg="1"/>
      <p:bldP spid="433180" grpId="0" animBg="1"/>
      <p:bldP spid="433181" grpId="0" animBg="1"/>
      <p:bldP spid="433182" grpId="0" animBg="1"/>
      <p:bldP spid="433183" grpId="0"/>
      <p:bldP spid="433183" grpId="1"/>
      <p:bldP spid="433184" grpId="0"/>
      <p:bldP spid="433184" grpId="1"/>
      <p:bldP spid="433185" grpId="0"/>
      <p:bldP spid="433185" grpId="1"/>
      <p:bldP spid="433186" grpId="0"/>
      <p:bldP spid="433188" grpId="0"/>
      <p:bldP spid="433222" grpId="0"/>
      <p:bldP spid="4332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0"/>
          </p:nvPr>
        </p:nvSpPr>
        <p:spPr>
          <a:noFill/>
        </p:spPr>
        <p:txBody>
          <a:bodyPr/>
          <a:lstStyle/>
          <a:p>
            <a:fld id="{BF980E7E-DD28-4916-92CB-ABAEC705B27E}" type="slidenum">
              <a:rPr lang="ko-KR" altLang="en-US" smtClean="0">
                <a:ea typeface="굴림"/>
                <a:cs typeface="굴림"/>
              </a:rPr>
              <a:pPr/>
              <a:t>9</a:t>
            </a:fld>
            <a:endParaRPr lang="en-US" altLang="ko-KR" smtClean="0">
              <a:ea typeface="굴림"/>
              <a:cs typeface="굴림"/>
            </a:endParaRPr>
          </a:p>
        </p:txBody>
      </p:sp>
      <p:grpSp>
        <p:nvGrpSpPr>
          <p:cNvPr id="473090" name="Group 2"/>
          <p:cNvGrpSpPr>
            <a:grpSpLocks/>
          </p:cNvGrpSpPr>
          <p:nvPr/>
        </p:nvGrpSpPr>
        <p:grpSpPr bwMode="auto">
          <a:xfrm>
            <a:off x="1038225" y="2308225"/>
            <a:ext cx="3116263" cy="3886200"/>
            <a:chOff x="3502" y="1454"/>
            <a:chExt cx="1963" cy="2448"/>
          </a:xfrm>
        </p:grpSpPr>
        <p:pic>
          <p:nvPicPr>
            <p:cNvPr id="29719" name="Picture 3"/>
            <p:cNvPicPr>
              <a:picLocks noChangeAspect="1" noChangeArrowheads="1"/>
            </p:cNvPicPr>
            <p:nvPr/>
          </p:nvPicPr>
          <p:blipFill>
            <a:blip r:embed="rId3" cstate="print"/>
            <a:srcRect/>
            <a:stretch>
              <a:fillRect/>
            </a:stretch>
          </p:blipFill>
          <p:spPr bwMode="auto">
            <a:xfrm>
              <a:off x="4558" y="1646"/>
              <a:ext cx="187" cy="288"/>
            </a:xfrm>
            <a:prstGeom prst="rect">
              <a:avLst/>
            </a:prstGeom>
            <a:noFill/>
            <a:ln w="38100" algn="ctr">
              <a:noFill/>
              <a:miter lim="800000"/>
              <a:headEnd/>
              <a:tailEnd/>
            </a:ln>
          </p:spPr>
        </p:pic>
        <p:pic>
          <p:nvPicPr>
            <p:cNvPr id="29720" name="Picture 4" descr="bd20175_[1]"/>
            <p:cNvPicPr>
              <a:picLocks noChangeAspect="1" noChangeArrowheads="1"/>
            </p:cNvPicPr>
            <p:nvPr/>
          </p:nvPicPr>
          <p:blipFill>
            <a:blip r:embed="rId4" cstate="print"/>
            <a:srcRect/>
            <a:stretch>
              <a:fillRect/>
            </a:stretch>
          </p:blipFill>
          <p:spPr bwMode="auto">
            <a:xfrm>
              <a:off x="4320" y="2366"/>
              <a:ext cx="243" cy="356"/>
            </a:xfrm>
            <a:prstGeom prst="rect">
              <a:avLst/>
            </a:prstGeom>
            <a:noFill/>
            <a:ln w="9525">
              <a:noFill/>
              <a:miter lim="800000"/>
              <a:headEnd/>
              <a:tailEnd/>
            </a:ln>
          </p:spPr>
        </p:pic>
        <p:pic>
          <p:nvPicPr>
            <p:cNvPr id="29721" name="Picture 5"/>
            <p:cNvPicPr>
              <a:picLocks noChangeAspect="1" noChangeArrowheads="1"/>
            </p:cNvPicPr>
            <p:nvPr/>
          </p:nvPicPr>
          <p:blipFill>
            <a:blip r:embed="rId3" cstate="print"/>
            <a:srcRect/>
            <a:stretch>
              <a:fillRect/>
            </a:stretch>
          </p:blipFill>
          <p:spPr bwMode="auto">
            <a:xfrm>
              <a:off x="3605" y="3614"/>
              <a:ext cx="187" cy="288"/>
            </a:xfrm>
            <a:prstGeom prst="rect">
              <a:avLst/>
            </a:prstGeom>
            <a:noFill/>
            <a:ln w="38100" algn="ctr">
              <a:noFill/>
              <a:miter lim="800000"/>
              <a:headEnd/>
              <a:tailEnd/>
            </a:ln>
          </p:spPr>
        </p:pic>
        <p:pic>
          <p:nvPicPr>
            <p:cNvPr id="29722" name="Picture 6"/>
            <p:cNvPicPr>
              <a:picLocks noChangeAspect="1" noChangeArrowheads="1"/>
            </p:cNvPicPr>
            <p:nvPr/>
          </p:nvPicPr>
          <p:blipFill>
            <a:blip r:embed="rId3" cstate="print"/>
            <a:srcRect/>
            <a:stretch>
              <a:fillRect/>
            </a:stretch>
          </p:blipFill>
          <p:spPr bwMode="auto">
            <a:xfrm>
              <a:off x="5278" y="2174"/>
              <a:ext cx="187" cy="288"/>
            </a:xfrm>
            <a:prstGeom prst="rect">
              <a:avLst/>
            </a:prstGeom>
            <a:noFill/>
            <a:ln w="38100" algn="ctr">
              <a:noFill/>
              <a:miter lim="800000"/>
              <a:headEnd/>
              <a:tailEnd/>
            </a:ln>
          </p:spPr>
        </p:pic>
        <p:pic>
          <p:nvPicPr>
            <p:cNvPr id="29723" name="Picture 7"/>
            <p:cNvPicPr>
              <a:picLocks noChangeAspect="1" noChangeArrowheads="1"/>
            </p:cNvPicPr>
            <p:nvPr/>
          </p:nvPicPr>
          <p:blipFill>
            <a:blip r:embed="rId3" cstate="print"/>
            <a:srcRect/>
            <a:stretch>
              <a:fillRect/>
            </a:stretch>
          </p:blipFill>
          <p:spPr bwMode="auto">
            <a:xfrm>
              <a:off x="4078" y="1502"/>
              <a:ext cx="187" cy="288"/>
            </a:xfrm>
            <a:prstGeom prst="rect">
              <a:avLst/>
            </a:prstGeom>
            <a:noFill/>
            <a:ln w="38100" algn="ctr">
              <a:noFill/>
              <a:miter lim="800000"/>
              <a:headEnd/>
              <a:tailEnd/>
            </a:ln>
          </p:spPr>
        </p:pic>
        <p:pic>
          <p:nvPicPr>
            <p:cNvPr id="29724" name="Picture 8"/>
            <p:cNvPicPr>
              <a:picLocks noChangeAspect="1" noChangeArrowheads="1"/>
            </p:cNvPicPr>
            <p:nvPr/>
          </p:nvPicPr>
          <p:blipFill>
            <a:blip r:embed="rId3" cstate="print"/>
            <a:srcRect/>
            <a:stretch>
              <a:fillRect/>
            </a:stretch>
          </p:blipFill>
          <p:spPr bwMode="auto">
            <a:xfrm>
              <a:off x="5182" y="1454"/>
              <a:ext cx="187" cy="288"/>
            </a:xfrm>
            <a:prstGeom prst="rect">
              <a:avLst/>
            </a:prstGeom>
            <a:noFill/>
            <a:ln w="38100" algn="ctr">
              <a:noFill/>
              <a:miter lim="800000"/>
              <a:headEnd/>
              <a:tailEnd/>
            </a:ln>
          </p:spPr>
        </p:pic>
        <p:pic>
          <p:nvPicPr>
            <p:cNvPr id="29725" name="Picture 9"/>
            <p:cNvPicPr>
              <a:picLocks noChangeAspect="1" noChangeArrowheads="1"/>
            </p:cNvPicPr>
            <p:nvPr/>
          </p:nvPicPr>
          <p:blipFill>
            <a:blip r:embed="rId3" cstate="print"/>
            <a:srcRect/>
            <a:stretch>
              <a:fillRect/>
            </a:stretch>
          </p:blipFill>
          <p:spPr bwMode="auto">
            <a:xfrm>
              <a:off x="4608" y="2894"/>
              <a:ext cx="187" cy="288"/>
            </a:xfrm>
            <a:prstGeom prst="rect">
              <a:avLst/>
            </a:prstGeom>
            <a:noFill/>
            <a:ln w="38100" algn="ctr">
              <a:noFill/>
              <a:miter lim="800000"/>
              <a:headEnd/>
              <a:tailEnd/>
            </a:ln>
          </p:spPr>
        </p:pic>
        <p:pic>
          <p:nvPicPr>
            <p:cNvPr id="29726" name="Picture 10"/>
            <p:cNvPicPr>
              <a:picLocks noChangeAspect="1" noChangeArrowheads="1"/>
            </p:cNvPicPr>
            <p:nvPr/>
          </p:nvPicPr>
          <p:blipFill>
            <a:blip r:embed="rId3" cstate="print"/>
            <a:srcRect/>
            <a:stretch>
              <a:fillRect/>
            </a:stretch>
          </p:blipFill>
          <p:spPr bwMode="auto">
            <a:xfrm>
              <a:off x="3790" y="2318"/>
              <a:ext cx="187" cy="288"/>
            </a:xfrm>
            <a:prstGeom prst="rect">
              <a:avLst/>
            </a:prstGeom>
            <a:noFill/>
            <a:ln w="38100" algn="ctr">
              <a:noFill/>
              <a:miter lim="800000"/>
              <a:headEnd/>
              <a:tailEnd/>
            </a:ln>
          </p:spPr>
        </p:pic>
        <p:pic>
          <p:nvPicPr>
            <p:cNvPr id="29727" name="Picture 11"/>
            <p:cNvPicPr>
              <a:picLocks noChangeAspect="1" noChangeArrowheads="1"/>
            </p:cNvPicPr>
            <p:nvPr/>
          </p:nvPicPr>
          <p:blipFill>
            <a:blip r:embed="rId3" cstate="print"/>
            <a:srcRect/>
            <a:stretch>
              <a:fillRect/>
            </a:stretch>
          </p:blipFill>
          <p:spPr bwMode="auto">
            <a:xfrm>
              <a:off x="3502" y="3038"/>
              <a:ext cx="187" cy="288"/>
            </a:xfrm>
            <a:prstGeom prst="rect">
              <a:avLst/>
            </a:prstGeom>
            <a:noFill/>
            <a:ln w="38100" algn="ctr">
              <a:noFill/>
              <a:miter lim="800000"/>
              <a:headEnd/>
              <a:tailEnd/>
            </a:ln>
          </p:spPr>
        </p:pic>
        <p:pic>
          <p:nvPicPr>
            <p:cNvPr id="29728" name="Picture 12"/>
            <p:cNvPicPr>
              <a:picLocks noChangeAspect="1" noChangeArrowheads="1"/>
            </p:cNvPicPr>
            <p:nvPr/>
          </p:nvPicPr>
          <p:blipFill>
            <a:blip r:embed="rId3" cstate="print"/>
            <a:srcRect/>
            <a:stretch>
              <a:fillRect/>
            </a:stretch>
          </p:blipFill>
          <p:spPr bwMode="auto">
            <a:xfrm>
              <a:off x="5182" y="3038"/>
              <a:ext cx="187" cy="288"/>
            </a:xfrm>
            <a:prstGeom prst="rect">
              <a:avLst/>
            </a:prstGeom>
            <a:noFill/>
            <a:ln w="38100" algn="ctr">
              <a:noFill/>
              <a:miter lim="800000"/>
              <a:headEnd/>
              <a:tailEnd/>
            </a:ln>
          </p:spPr>
        </p:pic>
        <p:pic>
          <p:nvPicPr>
            <p:cNvPr id="29729" name="Picture 13"/>
            <p:cNvPicPr>
              <a:picLocks noChangeAspect="1" noChangeArrowheads="1"/>
            </p:cNvPicPr>
            <p:nvPr/>
          </p:nvPicPr>
          <p:blipFill>
            <a:blip r:embed="rId3" cstate="print"/>
            <a:srcRect/>
            <a:stretch>
              <a:fillRect/>
            </a:stretch>
          </p:blipFill>
          <p:spPr bwMode="auto">
            <a:xfrm>
              <a:off x="4174" y="3374"/>
              <a:ext cx="187" cy="288"/>
            </a:xfrm>
            <a:prstGeom prst="rect">
              <a:avLst/>
            </a:prstGeom>
            <a:noFill/>
            <a:ln w="38100" algn="ctr">
              <a:noFill/>
              <a:miter lim="800000"/>
              <a:headEnd/>
              <a:tailEnd/>
            </a:ln>
          </p:spPr>
        </p:pic>
        <p:pic>
          <p:nvPicPr>
            <p:cNvPr id="29730" name="Picture 14"/>
            <p:cNvPicPr>
              <a:picLocks noChangeAspect="1" noChangeArrowheads="1"/>
            </p:cNvPicPr>
            <p:nvPr/>
          </p:nvPicPr>
          <p:blipFill>
            <a:blip r:embed="rId3" cstate="print"/>
            <a:srcRect/>
            <a:stretch>
              <a:fillRect/>
            </a:stretch>
          </p:blipFill>
          <p:spPr bwMode="auto">
            <a:xfrm>
              <a:off x="4654" y="3470"/>
              <a:ext cx="187" cy="288"/>
            </a:xfrm>
            <a:prstGeom prst="rect">
              <a:avLst/>
            </a:prstGeom>
            <a:noFill/>
            <a:ln w="38100" algn="ctr">
              <a:noFill/>
              <a:miter lim="800000"/>
              <a:headEnd/>
              <a:tailEnd/>
            </a:ln>
          </p:spPr>
        </p:pic>
      </p:grpSp>
      <p:sp>
        <p:nvSpPr>
          <p:cNvPr id="473103" name="Oval 15"/>
          <p:cNvSpPr>
            <a:spLocks noChangeArrowheads="1"/>
          </p:cNvSpPr>
          <p:nvPr/>
        </p:nvSpPr>
        <p:spPr bwMode="auto">
          <a:xfrm>
            <a:off x="2032000" y="3527425"/>
            <a:ext cx="990600" cy="990600"/>
          </a:xfrm>
          <a:prstGeom prst="ellipse">
            <a:avLst/>
          </a:prstGeom>
          <a:solidFill>
            <a:srgbClr val="FFCC99">
              <a:alpha val="39999"/>
            </a:srgbClr>
          </a:solidFill>
          <a:ln w="12700" algn="ctr">
            <a:solidFill>
              <a:srgbClr val="FF9900"/>
            </a:solidFill>
            <a:round/>
            <a:headEnd/>
            <a:tailEnd/>
          </a:ln>
        </p:spPr>
        <p:txBody>
          <a:bodyPr wrap="none" anchor="ctr"/>
          <a:lstStyle/>
          <a:p>
            <a:pPr algn="ctr"/>
            <a:endParaRPr lang="en-US"/>
          </a:p>
        </p:txBody>
      </p:sp>
      <p:sp>
        <p:nvSpPr>
          <p:cNvPr id="473104" name="Oval 16"/>
          <p:cNvSpPr>
            <a:spLocks noChangeAspect="1" noChangeArrowheads="1"/>
          </p:cNvSpPr>
          <p:nvPr/>
        </p:nvSpPr>
        <p:spPr bwMode="auto">
          <a:xfrm>
            <a:off x="1803400" y="3302000"/>
            <a:ext cx="1444625" cy="1444625"/>
          </a:xfrm>
          <a:prstGeom prst="ellipse">
            <a:avLst/>
          </a:prstGeom>
          <a:solidFill>
            <a:srgbClr val="FFCC99">
              <a:alpha val="39999"/>
            </a:srgbClr>
          </a:solidFill>
          <a:ln w="12700" algn="ctr">
            <a:solidFill>
              <a:srgbClr val="FF9900"/>
            </a:solidFill>
            <a:round/>
            <a:headEnd/>
            <a:tailEnd/>
          </a:ln>
        </p:spPr>
        <p:txBody>
          <a:bodyPr wrap="none" anchor="ctr"/>
          <a:lstStyle/>
          <a:p>
            <a:pPr algn="ctr"/>
            <a:endParaRPr lang="en-US"/>
          </a:p>
        </p:txBody>
      </p:sp>
      <p:sp>
        <p:nvSpPr>
          <p:cNvPr id="473105" name="Oval 17"/>
          <p:cNvSpPr>
            <a:spLocks noChangeAspect="1" noChangeArrowheads="1"/>
          </p:cNvSpPr>
          <p:nvPr/>
        </p:nvSpPr>
        <p:spPr bwMode="auto">
          <a:xfrm>
            <a:off x="1471613" y="2994025"/>
            <a:ext cx="2084387" cy="2084388"/>
          </a:xfrm>
          <a:prstGeom prst="ellipse">
            <a:avLst/>
          </a:prstGeom>
          <a:solidFill>
            <a:srgbClr val="FFCC99">
              <a:alpha val="39999"/>
            </a:srgbClr>
          </a:solidFill>
          <a:ln w="12700" algn="ctr">
            <a:solidFill>
              <a:srgbClr val="FF9900"/>
            </a:solidFill>
            <a:round/>
            <a:headEnd/>
            <a:tailEnd/>
          </a:ln>
        </p:spPr>
        <p:txBody>
          <a:bodyPr wrap="none" anchor="ctr"/>
          <a:lstStyle/>
          <a:p>
            <a:pPr algn="ctr"/>
            <a:endParaRPr lang="en-US"/>
          </a:p>
        </p:txBody>
      </p:sp>
      <p:sp>
        <p:nvSpPr>
          <p:cNvPr id="473106" name="Oval 18"/>
          <p:cNvSpPr>
            <a:spLocks noChangeAspect="1" noChangeArrowheads="1"/>
          </p:cNvSpPr>
          <p:nvPr/>
        </p:nvSpPr>
        <p:spPr bwMode="auto">
          <a:xfrm>
            <a:off x="812800" y="2384425"/>
            <a:ext cx="3271838" cy="3271838"/>
          </a:xfrm>
          <a:prstGeom prst="ellipse">
            <a:avLst/>
          </a:prstGeom>
          <a:solidFill>
            <a:srgbClr val="FFCC99">
              <a:alpha val="39999"/>
            </a:srgbClr>
          </a:solidFill>
          <a:ln w="12700" algn="ctr">
            <a:solidFill>
              <a:srgbClr val="FF9900"/>
            </a:solidFill>
            <a:round/>
            <a:headEnd/>
            <a:tailEnd/>
          </a:ln>
        </p:spPr>
        <p:txBody>
          <a:bodyPr wrap="none" anchor="ctr"/>
          <a:lstStyle/>
          <a:p>
            <a:pPr algn="ctr"/>
            <a:endParaRPr lang="en-US"/>
          </a:p>
        </p:txBody>
      </p:sp>
      <p:sp>
        <p:nvSpPr>
          <p:cNvPr id="473107" name="Rectangle 19"/>
          <p:cNvSpPr>
            <a:spLocks noGrp="1" noChangeArrowheads="1"/>
          </p:cNvSpPr>
          <p:nvPr>
            <p:ph type="title"/>
          </p:nvPr>
        </p:nvSpPr>
        <p:spPr/>
        <p:txBody>
          <a:bodyPr/>
          <a:lstStyle/>
          <a:p>
            <a:pPr eaLnBrk="1" hangingPunct="1">
              <a:defRPr/>
            </a:pPr>
            <a:r>
              <a:rPr lang="en-US" dirty="0">
                <a:solidFill>
                  <a:srgbClr val="800000"/>
                </a:solidFill>
                <a:cs typeface="+mj-cs"/>
              </a:rPr>
              <a:t>Sources of Uncertainty: Privacy</a:t>
            </a:r>
          </a:p>
        </p:txBody>
      </p:sp>
      <p:sp>
        <p:nvSpPr>
          <p:cNvPr id="473108" name="Rectangle 20"/>
          <p:cNvSpPr>
            <a:spLocks noGrp="1" noChangeArrowheads="1"/>
          </p:cNvSpPr>
          <p:nvPr>
            <p:ph type="body" idx="1"/>
          </p:nvPr>
        </p:nvSpPr>
        <p:spPr>
          <a:xfrm>
            <a:off x="1588" y="1209675"/>
            <a:ext cx="4800600" cy="1403350"/>
          </a:xfrm>
        </p:spPr>
        <p:txBody>
          <a:bodyPr/>
          <a:lstStyle/>
          <a:p>
            <a:pPr eaLnBrk="1" hangingPunct="1"/>
            <a:r>
              <a:rPr lang="en-US" smtClean="0"/>
              <a:t>Example:: </a:t>
            </a:r>
            <a:r>
              <a:rPr lang="en-US" i="1" smtClean="0"/>
              <a:t>What is my nearest gas station</a:t>
            </a:r>
          </a:p>
        </p:txBody>
      </p:sp>
      <p:sp>
        <p:nvSpPr>
          <p:cNvPr id="473109" name="Line 21"/>
          <p:cNvSpPr>
            <a:spLocks noChangeShapeType="1"/>
          </p:cNvSpPr>
          <p:nvPr/>
        </p:nvSpPr>
        <p:spPr bwMode="auto">
          <a:xfrm flipV="1">
            <a:off x="5589588" y="2274888"/>
            <a:ext cx="3124200" cy="3124200"/>
          </a:xfrm>
          <a:prstGeom prst="line">
            <a:avLst/>
          </a:prstGeom>
          <a:noFill/>
          <a:ln w="50800">
            <a:solidFill>
              <a:srgbClr val="FF9900"/>
            </a:solidFill>
            <a:prstDash val="dash"/>
            <a:round/>
            <a:headEnd/>
            <a:tailEnd/>
          </a:ln>
        </p:spPr>
        <p:txBody>
          <a:bodyPr wrap="none" anchor="ctr"/>
          <a:lstStyle/>
          <a:p>
            <a:endParaRPr lang="en-US"/>
          </a:p>
        </p:txBody>
      </p:sp>
      <p:grpSp>
        <p:nvGrpSpPr>
          <p:cNvPr id="473110" name="Group 22"/>
          <p:cNvGrpSpPr>
            <a:grpSpLocks/>
          </p:cNvGrpSpPr>
          <p:nvPr/>
        </p:nvGrpSpPr>
        <p:grpSpPr bwMode="auto">
          <a:xfrm>
            <a:off x="4302125" y="1970088"/>
            <a:ext cx="4724400" cy="4419600"/>
            <a:chOff x="2544" y="1200"/>
            <a:chExt cx="2976" cy="2784"/>
          </a:xfrm>
        </p:grpSpPr>
        <p:sp>
          <p:nvSpPr>
            <p:cNvPr id="29709" name="Text Box 23"/>
            <p:cNvSpPr txBox="1">
              <a:spLocks noChangeArrowheads="1"/>
            </p:cNvSpPr>
            <p:nvPr/>
          </p:nvSpPr>
          <p:spPr bwMode="auto">
            <a:xfrm>
              <a:off x="2544" y="2208"/>
              <a:ext cx="1056"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Service</a:t>
              </a:r>
            </a:p>
          </p:txBody>
        </p:sp>
        <p:sp>
          <p:nvSpPr>
            <p:cNvPr id="29710" name="Text Box 24"/>
            <p:cNvSpPr txBox="1">
              <a:spLocks noChangeArrowheads="1"/>
            </p:cNvSpPr>
            <p:nvPr/>
          </p:nvSpPr>
          <p:spPr bwMode="auto">
            <a:xfrm rot="-5400000">
              <a:off x="2991" y="3489"/>
              <a:ext cx="720"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100%</a:t>
              </a:r>
            </a:p>
          </p:txBody>
        </p:sp>
        <p:sp>
          <p:nvSpPr>
            <p:cNvPr id="29711" name="Text Box 25"/>
            <p:cNvSpPr txBox="1">
              <a:spLocks noChangeArrowheads="1"/>
            </p:cNvSpPr>
            <p:nvPr/>
          </p:nvSpPr>
          <p:spPr bwMode="auto">
            <a:xfrm>
              <a:off x="2736" y="1248"/>
              <a:ext cx="720"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100%</a:t>
              </a:r>
            </a:p>
          </p:txBody>
        </p:sp>
        <p:sp>
          <p:nvSpPr>
            <p:cNvPr id="29712" name="Text Box 26"/>
            <p:cNvSpPr txBox="1">
              <a:spLocks noChangeArrowheads="1"/>
            </p:cNvSpPr>
            <p:nvPr/>
          </p:nvSpPr>
          <p:spPr bwMode="auto">
            <a:xfrm rot="-5400000">
              <a:off x="5146" y="3417"/>
              <a:ext cx="384"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0%</a:t>
              </a:r>
            </a:p>
          </p:txBody>
        </p:sp>
        <p:sp>
          <p:nvSpPr>
            <p:cNvPr id="29713" name="Rectangle 27"/>
            <p:cNvSpPr>
              <a:spLocks noChangeArrowheads="1"/>
            </p:cNvSpPr>
            <p:nvPr/>
          </p:nvSpPr>
          <p:spPr bwMode="auto">
            <a:xfrm>
              <a:off x="3360" y="1392"/>
              <a:ext cx="1968" cy="1968"/>
            </a:xfrm>
            <a:prstGeom prst="rect">
              <a:avLst/>
            </a:prstGeom>
            <a:noFill/>
            <a:ln w="6350" algn="ctr">
              <a:solidFill>
                <a:srgbClr val="FF9900"/>
              </a:solidFill>
              <a:prstDash val="dash"/>
              <a:miter lim="800000"/>
              <a:headEnd/>
              <a:tailEnd/>
            </a:ln>
          </p:spPr>
          <p:txBody>
            <a:bodyPr wrap="none" anchor="ctr"/>
            <a:lstStyle/>
            <a:p>
              <a:pPr algn="ctr"/>
              <a:endParaRPr lang="en-US"/>
            </a:p>
          </p:txBody>
        </p:sp>
        <p:grpSp>
          <p:nvGrpSpPr>
            <p:cNvPr id="29714" name="Group 28"/>
            <p:cNvGrpSpPr>
              <a:grpSpLocks/>
            </p:cNvGrpSpPr>
            <p:nvPr/>
          </p:nvGrpSpPr>
          <p:grpSpPr bwMode="auto">
            <a:xfrm>
              <a:off x="3360" y="1200"/>
              <a:ext cx="2160" cy="2160"/>
              <a:chOff x="624" y="1344"/>
              <a:chExt cx="2160" cy="2160"/>
            </a:xfrm>
          </p:grpSpPr>
          <p:sp>
            <p:nvSpPr>
              <p:cNvPr id="29717" name="Line 29"/>
              <p:cNvSpPr>
                <a:spLocks noChangeShapeType="1"/>
              </p:cNvSpPr>
              <p:nvPr/>
            </p:nvSpPr>
            <p:spPr bwMode="auto">
              <a:xfrm flipV="1">
                <a:off x="624" y="1344"/>
                <a:ext cx="0" cy="2160"/>
              </a:xfrm>
              <a:prstGeom prst="line">
                <a:avLst/>
              </a:prstGeom>
              <a:noFill/>
              <a:ln w="63500">
                <a:solidFill>
                  <a:srgbClr val="800000"/>
                </a:solidFill>
                <a:round/>
                <a:headEnd/>
                <a:tailEnd type="triangle" w="med" len="med"/>
              </a:ln>
            </p:spPr>
            <p:txBody>
              <a:bodyPr wrap="none" anchor="ctr"/>
              <a:lstStyle/>
              <a:p>
                <a:endParaRPr lang="en-US"/>
              </a:p>
            </p:txBody>
          </p:sp>
          <p:sp>
            <p:nvSpPr>
              <p:cNvPr id="29718" name="Line 30"/>
              <p:cNvSpPr>
                <a:spLocks noChangeShapeType="1"/>
              </p:cNvSpPr>
              <p:nvPr/>
            </p:nvSpPr>
            <p:spPr bwMode="auto">
              <a:xfrm rot="5400000" flipV="1">
                <a:off x="1704" y="2424"/>
                <a:ext cx="0" cy="2160"/>
              </a:xfrm>
              <a:prstGeom prst="line">
                <a:avLst/>
              </a:prstGeom>
              <a:noFill/>
              <a:ln w="63500">
                <a:solidFill>
                  <a:srgbClr val="800000"/>
                </a:solidFill>
                <a:round/>
                <a:headEnd/>
                <a:tailEnd type="triangle" w="med" len="med"/>
              </a:ln>
            </p:spPr>
            <p:txBody>
              <a:bodyPr wrap="none" anchor="ctr"/>
              <a:lstStyle/>
              <a:p>
                <a:endParaRPr lang="en-US"/>
              </a:p>
            </p:txBody>
          </p:sp>
        </p:grpSp>
        <p:sp>
          <p:nvSpPr>
            <p:cNvPr id="29715" name="Text Box 31"/>
            <p:cNvSpPr txBox="1">
              <a:spLocks noChangeArrowheads="1"/>
            </p:cNvSpPr>
            <p:nvPr/>
          </p:nvSpPr>
          <p:spPr bwMode="auto">
            <a:xfrm>
              <a:off x="3840" y="3408"/>
              <a:ext cx="1056"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Privacy</a:t>
              </a:r>
            </a:p>
          </p:txBody>
        </p:sp>
        <p:sp>
          <p:nvSpPr>
            <p:cNvPr id="29716" name="Text Box 32"/>
            <p:cNvSpPr txBox="1">
              <a:spLocks noChangeArrowheads="1"/>
            </p:cNvSpPr>
            <p:nvPr/>
          </p:nvSpPr>
          <p:spPr bwMode="auto">
            <a:xfrm>
              <a:off x="2976" y="3187"/>
              <a:ext cx="384" cy="269"/>
            </a:xfrm>
            <a:prstGeom prst="rect">
              <a:avLst/>
            </a:prstGeom>
            <a:noFill/>
            <a:ln w="38100" algn="ctr">
              <a:noFill/>
              <a:miter lim="800000"/>
              <a:headEnd/>
              <a:tailEnd/>
            </a:ln>
          </p:spPr>
          <p:txBody>
            <a:bodyPr>
              <a:spAutoFit/>
            </a:bodyPr>
            <a:lstStyle/>
            <a:p>
              <a:pPr algn="ctr">
                <a:spcBef>
                  <a:spcPct val="50000"/>
                </a:spcBef>
              </a:pPr>
              <a:r>
                <a:rPr lang="en-US" sz="2200" b="1" i="1">
                  <a:solidFill>
                    <a:srgbClr val="E6CE1A"/>
                  </a:solidFill>
                  <a:latin typeface="Times New Roman" pitchFamily="18" charset="0"/>
                </a:rPr>
                <a:t>0%</a:t>
              </a:r>
            </a:p>
          </p:txBody>
        </p:sp>
      </p:grpSp>
      <p:cxnSp>
        <p:nvCxnSpPr>
          <p:cNvPr id="473121" name="AutoShape 33"/>
          <p:cNvCxnSpPr>
            <a:cxnSpLocks noChangeShapeType="1"/>
            <a:endCxn id="473109" idx="1"/>
          </p:cNvCxnSpPr>
          <p:nvPr/>
        </p:nvCxnSpPr>
        <p:spPr bwMode="auto">
          <a:xfrm flipV="1">
            <a:off x="5589588" y="2249488"/>
            <a:ext cx="3124200" cy="3073400"/>
          </a:xfrm>
          <a:prstGeom prst="curvedConnector4">
            <a:avLst>
              <a:gd name="adj1" fmla="val 4519"/>
              <a:gd name="adj2" fmla="val 96074"/>
            </a:avLst>
          </a:prstGeom>
          <a:noFill/>
          <a:ln w="38100">
            <a:solidFill>
              <a:schemeClr val="accent1"/>
            </a:solidFill>
            <a:round/>
            <a:headEnd/>
            <a:tailEnd/>
          </a:ln>
        </p:spPr>
      </p:cxnSp>
      <p:sp>
        <p:nvSpPr>
          <p:cNvPr id="473122" name="Rectangle 34"/>
          <p:cNvSpPr>
            <a:spLocks noChangeArrowheads="1"/>
          </p:cNvSpPr>
          <p:nvPr/>
        </p:nvSpPr>
        <p:spPr bwMode="auto">
          <a:xfrm>
            <a:off x="4570413" y="1279525"/>
            <a:ext cx="77787" cy="5106988"/>
          </a:xfrm>
          <a:prstGeom prst="rect">
            <a:avLst/>
          </a:prstGeom>
          <a:gradFill rotWithShape="1">
            <a:gsLst>
              <a:gs pos="0">
                <a:srgbClr val="800000"/>
              </a:gs>
              <a:gs pos="50000">
                <a:srgbClr val="FFCC00"/>
              </a:gs>
              <a:gs pos="100000">
                <a:srgbClr val="800000"/>
              </a:gs>
            </a:gsLst>
            <a:lin ang="5400000" scaled="1"/>
          </a:gradFill>
          <a:ln w="38100" algn="ctr">
            <a:no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73103"/>
                                        </p:tgtEl>
                                        <p:attrNameLst>
                                          <p:attrName>style.visibility</p:attrName>
                                        </p:attrNameLst>
                                      </p:cBhvr>
                                      <p:to>
                                        <p:strVal val="visible"/>
                                      </p:to>
                                    </p:set>
                                    <p:animEffect transition="in" filter="circle(out)">
                                      <p:cBhvr>
                                        <p:cTn id="13" dur="500"/>
                                        <p:tgtEl>
                                          <p:spTgt spid="47310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73104"/>
                                        </p:tgtEl>
                                        <p:attrNameLst>
                                          <p:attrName>style.visibility</p:attrName>
                                        </p:attrNameLst>
                                      </p:cBhvr>
                                      <p:to>
                                        <p:strVal val="visible"/>
                                      </p:to>
                                    </p:set>
                                    <p:animEffect transition="in" filter="circle(out)">
                                      <p:cBhvr>
                                        <p:cTn id="18" dur="500"/>
                                        <p:tgtEl>
                                          <p:spTgt spid="47310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473105"/>
                                        </p:tgtEl>
                                        <p:attrNameLst>
                                          <p:attrName>style.visibility</p:attrName>
                                        </p:attrNameLst>
                                      </p:cBhvr>
                                      <p:to>
                                        <p:strVal val="visible"/>
                                      </p:to>
                                    </p:set>
                                    <p:animEffect transition="in" filter="circle(out)">
                                      <p:cBhvr>
                                        <p:cTn id="23" dur="500"/>
                                        <p:tgtEl>
                                          <p:spTgt spid="47310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73106"/>
                                        </p:tgtEl>
                                        <p:attrNameLst>
                                          <p:attrName>style.visibility</p:attrName>
                                        </p:attrNameLst>
                                      </p:cBhvr>
                                      <p:to>
                                        <p:strVal val="visible"/>
                                      </p:to>
                                    </p:set>
                                    <p:animEffect transition="in" filter="circle(out)">
                                      <p:cBhvr>
                                        <p:cTn id="28" dur="500"/>
                                        <p:tgtEl>
                                          <p:spTgt spid="47310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73109"/>
                                        </p:tgtEl>
                                        <p:attrNameLst>
                                          <p:attrName>style.visibility</p:attrName>
                                        </p:attrNameLst>
                                      </p:cBhvr>
                                      <p:to>
                                        <p:strVal val="visible"/>
                                      </p:to>
                                    </p:set>
                                    <p:animEffect transition="in" filter="wipe(down)">
                                      <p:cBhvr>
                                        <p:cTn id="33" dur="500"/>
                                        <p:tgtEl>
                                          <p:spTgt spid="473109"/>
                                        </p:tgtEl>
                                      </p:cBhvr>
                                    </p:animEffect>
                                  </p:childTnLst>
                                </p:cTn>
                              </p:par>
                              <p:par>
                                <p:cTn id="34" presetID="1" presetClass="entr" presetSubtype="0" fill="hold" nodeType="withEffect">
                                  <p:stCondLst>
                                    <p:cond delay="0"/>
                                  </p:stCondLst>
                                  <p:childTnLst>
                                    <p:set>
                                      <p:cBhvr>
                                        <p:cTn id="35" dur="1" fill="hold">
                                          <p:stCondLst>
                                            <p:cond delay="0"/>
                                          </p:stCondLst>
                                        </p:cTn>
                                        <p:tgtEl>
                                          <p:spTgt spid="4731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73121"/>
                                        </p:tgtEl>
                                        <p:attrNameLst>
                                          <p:attrName>style.visibility</p:attrName>
                                        </p:attrNameLst>
                                      </p:cBhvr>
                                      <p:to>
                                        <p:strVal val="visible"/>
                                      </p:to>
                                    </p:set>
                                    <p:animEffect transition="in" filter="wipe(down)">
                                      <p:cBhvr>
                                        <p:cTn id="40" dur="500"/>
                                        <p:tgtEl>
                                          <p:spTgt spid="4731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473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3" grpId="0" animBg="1"/>
      <p:bldP spid="473104" grpId="0" animBg="1"/>
      <p:bldP spid="473105" grpId="0" animBg="1"/>
      <p:bldP spid="473106" grpId="0" animBg="1"/>
      <p:bldP spid="473108" grpId="0" build="p"/>
      <p:bldP spid="473109" grpId="0" animBg="1"/>
      <p:bldP spid="473122" grpId="0" animBg="1"/>
    </p:bldLst>
  </p:timing>
</p:sld>
</file>

<file path=ppt/theme/theme1.xml><?xml version="1.0" encoding="utf-8"?>
<a:theme xmlns:a="http://schemas.openxmlformats.org/drawingml/2006/main" name="UfoM">
  <a:themeElements>
    <a:clrScheme name="">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5959AD"/>
      </a:hlink>
      <a:folHlink>
        <a:srgbClr val="B2B2B2"/>
      </a:folHlink>
    </a:clrScheme>
    <a:fontScheme name="UfoM">
      <a:majorFont>
        <a:latin typeface="HY견고딕"/>
        <a:ea typeface="HY견고딕"/>
        <a:cs typeface=""/>
      </a:majorFont>
      <a:minorFont>
        <a:latin typeface="Times New Roman"/>
        <a:ea typeface="HyhwpEQ"/>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2800" b="0" i="0" u="none" strike="noStrike" cap="none" normalizeH="0" baseline="0" smtClean="0">
            <a:ln>
              <a:noFill/>
            </a:ln>
            <a:solidFill>
              <a:schemeClr val="tx1"/>
            </a:solidFill>
            <a:effectLst/>
            <a:latin typeface="Arial" charset="0"/>
            <a:ea typeface="굴림" pitchFamily="34" charset="-127"/>
          </a:defRPr>
        </a:defPPr>
      </a:lstStyle>
    </a:spDef>
    <a:lnDef>
      <a:spPr bwMode="auto">
        <a:xfrm>
          <a:off x="0" y="0"/>
          <a:ext cx="1" cy="1"/>
        </a:xfrm>
        <a:custGeom>
          <a:avLst/>
          <a:gdLst/>
          <a:ahLst/>
          <a:cxnLst/>
          <a:rect l="0" t="0" r="0" b="0"/>
          <a:pathLst/>
        </a:custGeom>
        <a:solidFill>
          <a:schemeClr val="accent1"/>
        </a:solidFill>
        <a:ln w="38100"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2800" b="0" i="0" u="none" strike="noStrike" cap="none" normalizeH="0" baseline="0" smtClean="0">
            <a:ln>
              <a:noFill/>
            </a:ln>
            <a:solidFill>
              <a:schemeClr val="tx1"/>
            </a:solidFill>
            <a:effectLst/>
            <a:latin typeface="Arial" charset="0"/>
            <a:ea typeface="굴림" pitchFamily="34" charset="-127"/>
          </a:defRPr>
        </a:defPPr>
      </a:lstStyle>
    </a:lnDef>
  </a:objectDefaults>
  <a:extraClrSchemeLst>
    <a:extraClrScheme>
      <a:clrScheme name="UfoM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foM 2">
        <a:dk1>
          <a:srgbClr val="000000"/>
        </a:dk1>
        <a:lt1>
          <a:srgbClr val="FFFFFF"/>
        </a:lt1>
        <a:dk2>
          <a:srgbClr val="005250"/>
        </a:dk2>
        <a:lt2>
          <a:srgbClr val="808080"/>
        </a:lt2>
        <a:accent1>
          <a:srgbClr val="008080"/>
        </a:accent1>
        <a:accent2>
          <a:srgbClr val="1CB094"/>
        </a:accent2>
        <a:accent3>
          <a:srgbClr val="FFFFFF"/>
        </a:accent3>
        <a:accent4>
          <a:srgbClr val="000000"/>
        </a:accent4>
        <a:accent5>
          <a:srgbClr val="AAC0C0"/>
        </a:accent5>
        <a:accent6>
          <a:srgbClr val="189F86"/>
        </a:accent6>
        <a:hlink>
          <a:srgbClr val="99D1C2"/>
        </a:hlink>
        <a:folHlink>
          <a:srgbClr val="666699"/>
        </a:folHlink>
      </a:clrScheme>
      <a:clrMap bg1="lt1" tx1="dk1" bg2="lt2" tx2="dk2" accent1="accent1" accent2="accent2" accent3="accent3" accent4="accent4" accent5="accent5" accent6="accent6" hlink="hlink" folHlink="folHlink"/>
    </a:extraClrScheme>
    <a:extraClrScheme>
      <a:clrScheme name="UfoM 3">
        <a:dk1>
          <a:srgbClr val="000000"/>
        </a:dk1>
        <a:lt1>
          <a:srgbClr val="F2F3C7"/>
        </a:lt1>
        <a:dk2>
          <a:srgbClr val="333300"/>
        </a:dk2>
        <a:lt2>
          <a:srgbClr val="808080"/>
        </a:lt2>
        <a:accent1>
          <a:srgbClr val="747660"/>
        </a:accent1>
        <a:accent2>
          <a:srgbClr val="A99B69"/>
        </a:accent2>
        <a:accent3>
          <a:srgbClr val="F7F8E0"/>
        </a:accent3>
        <a:accent4>
          <a:srgbClr val="000000"/>
        </a:accent4>
        <a:accent5>
          <a:srgbClr val="BCBDB6"/>
        </a:accent5>
        <a:accent6>
          <a:srgbClr val="998C5E"/>
        </a:accent6>
        <a:hlink>
          <a:srgbClr val="959167"/>
        </a:hlink>
        <a:folHlink>
          <a:srgbClr val="B2B2B2"/>
        </a:folHlink>
      </a:clrScheme>
      <a:clrMap bg1="lt1" tx1="dk1" bg2="lt2" tx2="dk2" accent1="accent1" accent2="accent2" accent3="accent3" accent4="accent4" accent5="accent5" accent6="accent6" hlink="hlink" folHlink="folHlink"/>
    </a:extraClrScheme>
    <a:extraClrScheme>
      <a:clrScheme name="UfoM 4">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UfoM 5">
        <a:dk1>
          <a:srgbClr val="000000"/>
        </a:dk1>
        <a:lt1>
          <a:srgbClr val="FFFFFF"/>
        </a:lt1>
        <a:dk2>
          <a:srgbClr val="4C0026"/>
        </a:dk2>
        <a:lt2>
          <a:srgbClr val="808080"/>
        </a:lt2>
        <a:accent1>
          <a:srgbClr val="7C1C45"/>
        </a:accent1>
        <a:accent2>
          <a:srgbClr val="C15D75"/>
        </a:accent2>
        <a:accent3>
          <a:srgbClr val="FFFFFF"/>
        </a:accent3>
        <a:accent4>
          <a:srgbClr val="000000"/>
        </a:accent4>
        <a:accent5>
          <a:srgbClr val="BFABB0"/>
        </a:accent5>
        <a:accent6>
          <a:srgbClr val="AF5369"/>
        </a:accent6>
        <a:hlink>
          <a:srgbClr val="C29D8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umn</Template>
  <TotalTime>14093</TotalTime>
  <Words>2587</Words>
  <Application>Microsoft Office PowerPoint</Application>
  <PresentationFormat>On-screen Show (4:3)</PresentationFormat>
  <Paragraphs>584</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UfoM</vt:lpstr>
      <vt:lpstr>Visio</vt:lpstr>
      <vt:lpstr>Spatial and Spatio-temporal  Data Uncertainty:  Modeling and Querying</vt:lpstr>
      <vt:lpstr>Talk Outline</vt:lpstr>
      <vt:lpstr>Certain Data: The Good Days</vt:lpstr>
      <vt:lpstr>Data Uncertainty:  Different Kinds of Uncertainty</vt:lpstr>
      <vt:lpstr>Data Uncertainty: Friend or Foe</vt:lpstr>
      <vt:lpstr>Talk Outline</vt:lpstr>
      <vt:lpstr>Sources of Uncertainty: Inaccurate Reading</vt:lpstr>
      <vt:lpstr>Sources of Uncertainty: Sampling</vt:lpstr>
      <vt:lpstr>Sources of Uncertainty: Privacy</vt:lpstr>
      <vt:lpstr>Talk Outline</vt:lpstr>
      <vt:lpstr>Slide 11</vt:lpstr>
      <vt:lpstr>Slide 12</vt:lpstr>
      <vt:lpstr>Slide 13</vt:lpstr>
      <vt:lpstr>Talk Outline</vt:lpstr>
      <vt:lpstr>Uncertainty-aware Query Processor</vt:lpstr>
      <vt:lpstr>Data Uncertainty: Queries</vt:lpstr>
      <vt:lpstr>Talk Outline</vt:lpstr>
      <vt:lpstr>Range Queries Uncertain Queries over Certain Data</vt:lpstr>
      <vt:lpstr>Range Queries  Uncertain Queries over Certain Data</vt:lpstr>
      <vt:lpstr>Range Queries  Certain Queries over Uncertain Data</vt:lpstr>
      <vt:lpstr>Range Queries  Certain Queries over Uncertain Data</vt:lpstr>
      <vt:lpstr>Range Queries  Certain Queries over Uncertain Data</vt:lpstr>
      <vt:lpstr>Range Queries  Uncertain Queries over Uncertain Data</vt:lpstr>
      <vt:lpstr>Talk Outline</vt:lpstr>
      <vt:lpstr>Aggregate Queries  Uncertain Queries over Certain Data</vt:lpstr>
      <vt:lpstr>Aggregate Queries  Certain Queries over Uncertain Data</vt:lpstr>
      <vt:lpstr>Aggregate Queries  Uncertain Queries over Uncertain Data</vt:lpstr>
      <vt:lpstr>Talk Outline</vt:lpstr>
      <vt:lpstr>Nearest-Neighbor Queries  Uncertain Queries over Certain Data</vt:lpstr>
      <vt:lpstr>Nearest-Neighbor Queries  Uncertain Queries over Certain Data: Optimal Answer</vt:lpstr>
      <vt:lpstr> Nearest-Neighbor Queries  Uncertain Queries over Certain Data: Optimal Answer (1-D)</vt:lpstr>
      <vt:lpstr> Nearest-Neighbor Queries  Uncertain Queries over Certain Data: Optimal Answer (1-D)</vt:lpstr>
      <vt:lpstr> Nearest-Neighbor Queries  Uncertain Queries over Certain Data: Optimal Answer (2-D)</vt:lpstr>
      <vt:lpstr> Nearest-Neighbor Queries  Uncertain Queries over Certain Data: Finding a Range </vt:lpstr>
      <vt:lpstr> Nearest-Neighbor Queries  Uncertain Queries over Certain Data: Answer Representation</vt:lpstr>
      <vt:lpstr> Nearest-Neighbor Queries  Certain Queries over Uncertain Data</vt:lpstr>
      <vt:lpstr> Nearest-Neighbor Queries  Certain Queries over Uncertain Data</vt:lpstr>
      <vt:lpstr> Nearest-Neighbor Queries  Certain Queries over Uncertain Data</vt:lpstr>
      <vt:lpstr> Nearest-Neighbor Queries  Uncertain Queries over Uncertain Data</vt:lpstr>
      <vt:lpstr>Nearest-Neighbor Queries Uncertain Queries over Certain Data</vt:lpstr>
      <vt:lpstr>Talk Outline</vt:lpstr>
      <vt:lpstr>Summary</vt:lpstr>
      <vt:lpstr>List of References</vt:lpstr>
      <vt:lpstr>Thank You …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 Chow</dc:creator>
  <cp:lastModifiedBy>mokbel</cp:lastModifiedBy>
  <cp:revision>592</cp:revision>
  <dcterms:created xsi:type="dcterms:W3CDTF">2005-12-05T02:06:40Z</dcterms:created>
  <dcterms:modified xsi:type="dcterms:W3CDTF">2009-11-01T19:10:47Z</dcterms:modified>
</cp:coreProperties>
</file>