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9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4AB51D-E292-934A-A44A-1604F77157A3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D44809-FE40-5A4C-944B-C6DECC38F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0F349-9D1C-9447-88B2-874E0D0661FE}" type="datetime1">
              <a:rPr lang="en-US"/>
              <a:pPr>
                <a:defRPr/>
              </a:pPr>
              <a:t>1/26/2010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FB862D-99F9-6643-A4DC-F4E27D405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B862D-99F9-6643-A4DC-F4E27D405D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24325" y="1987550"/>
            <a:ext cx="914400" cy="9144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3555685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1225" y="916801"/>
            <a:ext cx="4972676" cy="4972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55956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8312" y="6304452"/>
            <a:ext cx="457200" cy="4572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white">
          <a:xfrm>
            <a:off x="0" y="-1"/>
            <a:ext cx="196850" cy="63912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white">
          <a:xfrm>
            <a:off x="8851900" y="0"/>
            <a:ext cx="196850" cy="66960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196850" y="0"/>
            <a:ext cx="8655050" cy="6731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buNone/>
              <a:defRPr baseline="0"/>
            </a:lvl1pPr>
            <a:lvl2pPr marL="547688" indent="-141288">
              <a:buClrTx/>
              <a:buSzPct val="90000"/>
              <a:buFont typeface="Arial"/>
              <a:buChar char="•"/>
              <a:defRPr/>
            </a:lvl2pPr>
            <a:lvl3pPr>
              <a:buClr>
                <a:schemeClr val="accent2">
                  <a:lumMod val="75000"/>
                </a:schemeClr>
              </a:buClr>
              <a:buFont typeface="Wingdings" charset="2"/>
              <a:buChar char=""/>
              <a:defRPr/>
            </a:lvl3pPr>
            <a:lvl4pPr>
              <a:buClr>
                <a:schemeClr val="accent3">
                  <a:lumMod val="75000"/>
                </a:schemeClr>
              </a:buClr>
              <a:buFont typeface="Wingdings" charset="2"/>
              <a:buChar char=""/>
              <a:defRPr/>
            </a:lvl4pPr>
            <a:lvl5pPr>
              <a:buClr>
                <a:schemeClr val="accent4">
                  <a:lumMod val="75000"/>
                </a:schemeClr>
              </a:buClr>
              <a:buFont typeface="Courier New"/>
              <a:buChar char="o"/>
              <a:defRPr baseline="0"/>
            </a:lvl5pPr>
            <a:lvl6pPr>
              <a:buClr>
                <a:schemeClr val="accent5">
                  <a:lumMod val="75000"/>
                </a:schemeClr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3175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437376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60886" y="6307138"/>
            <a:ext cx="457200" cy="4572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2" r:id="rId2"/>
    <p:sldLayoutId id="2147483685" r:id="rId3"/>
    <p:sldLayoutId id="2147483688" r:id="rId4"/>
    <p:sldLayoutId id="2147483689" r:id="rId5"/>
    <p:sldLayoutId id="2147483690" r:id="rId6"/>
    <p:sldLayoutId id="2147483691" r:id="rId7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400"/>
            <a:ext cx="8534400" cy="758825"/>
          </a:xfrm>
        </p:spPr>
        <p:txBody>
          <a:bodyPr/>
          <a:lstStyle/>
          <a:p>
            <a:r>
              <a:rPr lang="en-US" dirty="0" smtClean="0"/>
              <a:t>Tools: Data Mining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6" y="123823"/>
            <a:ext cx="2085974" cy="25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3375" y="1123950"/>
            <a:ext cx="8229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/>
            </a:pPr>
            <a:r>
              <a:rPr lang="en-US" sz="2000" dirty="0" smtClean="0"/>
              <a:t>Why is it important </a:t>
            </a:r>
            <a:r>
              <a:rPr lang="en-US" sz="2000" dirty="0" smtClean="0"/>
              <a:t>?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Fourth paradigm of science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Data intensive scientific discovery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Why is Data Mining needed?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err="1" smtClean="0">
                <a:solidFill>
                  <a:srgbClr val="0070C0"/>
                </a:solidFill>
              </a:rPr>
              <a:t>Growth_rate</a:t>
            </a:r>
            <a:r>
              <a:rPr lang="en-US" sz="1600" dirty="0" smtClean="0">
                <a:solidFill>
                  <a:srgbClr val="0070C0"/>
                </a:solidFill>
              </a:rPr>
              <a:t>(Data) &gt;&gt; </a:t>
            </a:r>
            <a:r>
              <a:rPr lang="en-US" sz="1600" dirty="0" err="1" smtClean="0">
                <a:solidFill>
                  <a:srgbClr val="0070C0"/>
                </a:solidFill>
              </a:rPr>
              <a:t>Growth_rate</a:t>
            </a:r>
            <a:r>
              <a:rPr lang="en-US" sz="1600" dirty="0" smtClean="0">
                <a:solidFill>
                  <a:srgbClr val="0070C0"/>
                </a:solidFill>
              </a:rPr>
              <a:t>(# Human Analysts)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smtClean="0">
                <a:solidFill>
                  <a:srgbClr val="0070C0"/>
                </a:solidFill>
              </a:rPr>
              <a:t>To amplify </a:t>
            </a:r>
            <a:r>
              <a:rPr lang="en-US" sz="1600" dirty="0" smtClean="0">
                <a:solidFill>
                  <a:srgbClr val="0070C0"/>
                </a:solidFill>
              </a:rPr>
              <a:t>human </a:t>
            </a:r>
            <a:r>
              <a:rPr lang="en-US" sz="1600" dirty="0" smtClean="0">
                <a:solidFill>
                  <a:srgbClr val="0070C0"/>
                </a:solidFill>
              </a:rPr>
              <a:t>capability </a:t>
            </a:r>
            <a:r>
              <a:rPr lang="en-US" sz="1600" dirty="0" smtClean="0">
                <a:solidFill>
                  <a:srgbClr val="0070C0"/>
                </a:solidFill>
              </a:rPr>
              <a:t>to analyze </a:t>
            </a:r>
            <a:r>
              <a:rPr lang="en-US" sz="1600" dirty="0" smtClean="0">
                <a:solidFill>
                  <a:srgbClr val="FF0000"/>
                </a:solidFill>
              </a:rPr>
              <a:t>large</a:t>
            </a:r>
            <a:r>
              <a:rPr lang="en-US" sz="1600" dirty="0" smtClean="0">
                <a:solidFill>
                  <a:srgbClr val="0070C0"/>
                </a:solidFill>
              </a:rPr>
              <a:t> datasets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smtClean="0">
                <a:solidFill>
                  <a:srgbClr val="0070C0"/>
                </a:solidFill>
              </a:rPr>
              <a:t>Possibly automate repeating tasks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Data Mining (DM)?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Identify interesting, useful, non-trivial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patterns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822325" lvl="2" indent="-228600" defTabSz="914400">
              <a:spcBef>
                <a:spcPct val="20000"/>
              </a:spcBef>
              <a:buClr>
                <a:srgbClr val="9BBB59"/>
              </a:buClr>
              <a:buSzPct val="75000"/>
              <a:buFont typeface="Wingdings 2" charset="2"/>
              <a:buChar char=""/>
            </a:pPr>
            <a:r>
              <a:rPr lang="en-US" sz="1600" dirty="0" smtClean="0">
                <a:solidFill>
                  <a:schemeClr val="accent1"/>
                </a:solidFill>
              </a:rPr>
              <a:t>Ex. Anomalies, associations, trends</a:t>
            </a:r>
            <a:r>
              <a:rPr lang="en-US" sz="1600" dirty="0" smtClean="0">
                <a:solidFill>
                  <a:schemeClr val="accent1"/>
                </a:solidFill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</a:rPr>
              <a:t>hotspots…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73050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 smtClean="0"/>
              <a:t>What are new challenges in this project?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smtClean="0">
                <a:solidFill>
                  <a:srgbClr val="0070C0"/>
                </a:solidFill>
              </a:rPr>
              <a:t>Auto-correlation (violates sample independence assumption)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smtClean="0">
                <a:solidFill>
                  <a:srgbClr val="0070C0"/>
                </a:solidFill>
              </a:rPr>
              <a:t>Non-</a:t>
            </a:r>
            <a:r>
              <a:rPr lang="en-US" sz="1600" dirty="0" err="1" smtClean="0">
                <a:solidFill>
                  <a:srgbClr val="0070C0"/>
                </a:solidFill>
              </a:rPr>
              <a:t>stationarity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pPr marL="273050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2000" dirty="0" smtClean="0"/>
              <a:t>What new capabilities are offered?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smtClean="0">
                <a:solidFill>
                  <a:srgbClr val="0070C0"/>
                </a:solidFill>
              </a:rPr>
              <a:t>Spatial DM, e.g. </a:t>
            </a:r>
            <a:r>
              <a:rPr lang="en-US" sz="1600" dirty="0" err="1" smtClean="0">
                <a:solidFill>
                  <a:srgbClr val="0070C0"/>
                </a:solidFill>
              </a:rPr>
              <a:t>tele</a:t>
            </a:r>
            <a:r>
              <a:rPr lang="en-US" sz="1600" dirty="0" smtClean="0">
                <a:solidFill>
                  <a:srgbClr val="0070C0"/>
                </a:solidFill>
              </a:rPr>
              <a:t>-connections, co-location, …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err="1" smtClean="0">
                <a:solidFill>
                  <a:srgbClr val="0070C0"/>
                </a:solidFill>
              </a:rPr>
              <a:t>Spatio</a:t>
            </a:r>
            <a:r>
              <a:rPr lang="en-US" sz="1600" dirty="0" smtClean="0">
                <a:solidFill>
                  <a:srgbClr val="0070C0"/>
                </a:solidFill>
              </a:rPr>
              <a:t>-temporal DM, e.g. predict hotspots and impacts</a:t>
            </a: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1600" dirty="0" smtClean="0">
                <a:solidFill>
                  <a:srgbClr val="0070C0"/>
                </a:solidFill>
              </a:rPr>
              <a:t>In context, e.g. </a:t>
            </a:r>
            <a:r>
              <a:rPr lang="en-US" sz="1600" dirty="0" smtClean="0">
                <a:solidFill>
                  <a:srgbClr val="0070C0"/>
                </a:solidFill>
              </a:rPr>
              <a:t>land-cover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agriculture, climate, …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1600" dirty="0" smtClean="0"/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endParaRPr lang="en-US" sz="1600" dirty="0" smtClean="0"/>
          </a:p>
          <a:p>
            <a:pPr marL="730250" lvl="1" indent="-27305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endParaRPr lang="en-US" sz="2000" dirty="0" smtClean="0"/>
          </a:p>
          <a:p>
            <a:pPr marL="822325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65125" lvl="1" indent="-228600" defTabSz="914400">
              <a:spcBef>
                <a:spcPct val="20000"/>
              </a:spcBef>
              <a:buClr>
                <a:srgbClr val="9BBB59"/>
              </a:buClr>
              <a:buSzPct val="75000"/>
              <a:buFont typeface="Wingdings 2" charset="2"/>
              <a:buChar char=""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822325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charset="2"/>
              <a:buChar char="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547688" marR="0" lvl="1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48300" y="2714624"/>
            <a:ext cx="3238500" cy="1595523"/>
            <a:chOff x="5448300" y="2714624"/>
            <a:chExt cx="3238500" cy="1595523"/>
          </a:xfrm>
        </p:grpSpPr>
        <p:pic>
          <p:nvPicPr>
            <p:cNvPr id="8" name="Picture 12" descr="crime_ani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0825" y="2714624"/>
              <a:ext cx="2085975" cy="1595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5448300" y="3878262"/>
              <a:ext cx="11525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448300" y="4724400"/>
            <a:ext cx="3471864" cy="1543050"/>
            <a:chOff x="5448300" y="4724400"/>
            <a:chExt cx="3471864" cy="154305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448300" y="5905499"/>
              <a:ext cx="104775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4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96051" y="4724400"/>
              <a:ext cx="2424113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399</TotalTime>
  <Words>121</Words>
  <Application>Microsoft Office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Civic</vt:lpstr>
      <vt:lpstr>Tools: Data Mining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 Meyer User</dc:creator>
  <cp:lastModifiedBy>shekhar</cp:lastModifiedBy>
  <cp:revision>52</cp:revision>
  <dcterms:created xsi:type="dcterms:W3CDTF">2010-01-25T20:59:27Z</dcterms:created>
  <dcterms:modified xsi:type="dcterms:W3CDTF">2010-01-26T17:02:41Z</dcterms:modified>
</cp:coreProperties>
</file>