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0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8.jpg" ContentType="image/jpg"/>
  <Override PartName="/ppt/media/image5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85" r:id="rId2"/>
    <p:sldId id="286" r:id="rId3"/>
    <p:sldId id="296" r:id="rId4"/>
    <p:sldId id="363" r:id="rId5"/>
    <p:sldId id="303" r:id="rId6"/>
    <p:sldId id="289" r:id="rId7"/>
    <p:sldId id="341" r:id="rId8"/>
    <p:sldId id="366" r:id="rId9"/>
    <p:sldId id="362" r:id="rId10"/>
    <p:sldId id="324" r:id="rId11"/>
    <p:sldId id="379" r:id="rId12"/>
    <p:sldId id="288" r:id="rId13"/>
    <p:sldId id="380" r:id="rId14"/>
    <p:sldId id="381" r:id="rId15"/>
    <p:sldId id="301" r:id="rId16"/>
    <p:sldId id="352" r:id="rId17"/>
    <p:sldId id="354" r:id="rId18"/>
    <p:sldId id="357" r:id="rId19"/>
    <p:sldId id="326" r:id="rId20"/>
    <p:sldId id="321" r:id="rId21"/>
    <p:sldId id="287" r:id="rId22"/>
    <p:sldId id="382" r:id="rId23"/>
    <p:sldId id="383" r:id="rId24"/>
    <p:sldId id="371" r:id="rId25"/>
    <p:sldId id="346" r:id="rId26"/>
    <p:sldId id="364" r:id="rId27"/>
    <p:sldId id="378" r:id="rId28"/>
    <p:sldId id="370" r:id="rId2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3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0835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2" tIns="45282" rIns="90562" bIns="45282" anchor="b"/>
          <a:lstStyle>
            <a:lvl1pPr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E2D1C89-20D1-A141-B085-16771E193503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2" tIns="45707" rIns="91412" bIns="45707"/>
          <a:lstStyle/>
          <a:p>
            <a:pPr defTabSz="913576"/>
            <a:endParaRPr lang="en-US">
              <a:latin typeface="Calibri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 anchor="b"/>
          <a:lstStyle>
            <a:lvl1pPr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B3B910B-9BF8-6F4E-AB6B-278AE0067718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F1AEF0-1D7D-4953-8686-A2CA2F4E33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5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4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456594" y="93762"/>
            <a:ext cx="8230812" cy="150614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half" idx="1"/>
          </p:nvPr>
        </p:nvSpPr>
        <p:spPr>
          <a:xfrm>
            <a:off x="456596" y="1599903"/>
            <a:ext cx="4042834" cy="3905251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6595" y="275333"/>
            <a:ext cx="823081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596" y="1599903"/>
            <a:ext cx="4042833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4572" y="1599903"/>
            <a:ext cx="4042833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596" y="3933528"/>
            <a:ext cx="4042833" cy="2192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72" y="3933528"/>
            <a:ext cx="4042833" cy="2192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74EBF-10A0-42CF-951A-9DA80966B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16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790575" indent="-333375"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tial.cs.umn.edu/few" TargetMode="Externa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spatial.cs.umn.edu/few/few_report_draft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site/2016dsfew/home" TargetMode="Externa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tial.cs.umn.edu/few/few_report_draft.pdf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7344" y="381000"/>
            <a:ext cx="8678056" cy="2133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Computing 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Challenges in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Food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Energy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Water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Nexus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/>
            </a:r>
            <a:b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: A Perspective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/>
            </a:r>
            <a:b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/>
            </a:r>
            <a:b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May </a:t>
            </a:r>
            <a:r>
              <a:rPr lang="en-US" sz="11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9</a:t>
            </a:r>
            <a:r>
              <a:rPr lang="en-US" sz="1600" baseline="30000" dirty="0" smtClean="0">
                <a:solidFill>
                  <a:schemeClr val="tx1"/>
                </a:solidFill>
                <a:latin typeface="Arial" charset="0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-10th, 2016  CCC Workshop on </a:t>
            </a:r>
            <a:br>
              <a:rPr lang="en-US" sz="1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“Computing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Research: Addressing National Priorities and Societal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Needs”</a:t>
            </a:r>
            <a:endParaRPr lang="en-US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667000"/>
            <a:ext cx="8001000" cy="1371600"/>
          </a:xfrm>
        </p:spPr>
        <p:txBody>
          <a:bodyPr anchor="t"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Shashi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Shekhar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spcBef>
                <a:spcPts val="200"/>
              </a:spcBef>
              <a:buFontTx/>
              <a:buNone/>
              <a:defRPr/>
            </a:pPr>
            <a:r>
              <a:rPr lang="en-US" sz="1600" dirty="0">
                <a:latin typeface="Arial" charset="0"/>
              </a:rPr>
              <a:t>McKnight Distinguished University Professor</a:t>
            </a:r>
          </a:p>
          <a:p>
            <a:pPr algn="ctr" eaLnBrk="1" hangingPunct="1">
              <a:spcBef>
                <a:spcPts val="200"/>
              </a:spcBef>
              <a:buFontTx/>
              <a:buNone/>
              <a:defRPr/>
            </a:pPr>
            <a:r>
              <a:rPr lang="en-US" sz="1600" dirty="0" smtClean="0">
                <a:latin typeface="Arial" charset="0"/>
              </a:rPr>
              <a:t>Computer Sc. &amp; Eng., University </a:t>
            </a:r>
            <a:r>
              <a:rPr lang="en-US" sz="1600" dirty="0">
                <a:latin typeface="Arial" charset="0"/>
              </a:rPr>
              <a:t>of Minnesota</a:t>
            </a:r>
          </a:p>
          <a:p>
            <a:pPr algn="ctr" eaLnBrk="1" hangingPunct="1">
              <a:spcBef>
                <a:spcPts val="200"/>
              </a:spcBef>
              <a:buFontTx/>
              <a:buNone/>
              <a:defRPr/>
            </a:pPr>
            <a:r>
              <a:rPr lang="en-US" sz="1600" dirty="0">
                <a:latin typeface="Arial" charset="0"/>
              </a:rPr>
              <a:t>www.cs.umn.edu/~shekhar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875" y="4094019"/>
            <a:ext cx="8645525" cy="2535381"/>
            <a:chOff x="269875" y="4094019"/>
            <a:chExt cx="8645525" cy="2535381"/>
          </a:xfrm>
        </p:grpSpPr>
        <p:pic>
          <p:nvPicPr>
            <p:cNvPr id="12" name="Picture 11" descr="Screen Shot 2013-11-22 at 1.02.37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132118"/>
              <a:ext cx="1924135" cy="2497281"/>
            </a:xfrm>
            <a:prstGeom prst="rect">
              <a:avLst/>
            </a:prstGeom>
          </p:spPr>
        </p:pic>
        <p:pic>
          <p:nvPicPr>
            <p:cNvPr id="14" name="Picture 4" descr="largeCover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75" y="4094019"/>
              <a:ext cx="17875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3" r="16002"/>
            <a:stretch>
              <a:fillRect/>
            </a:stretch>
          </p:blipFill>
          <p:spPr bwMode="auto">
            <a:xfrm>
              <a:off x="2554287" y="4135294"/>
              <a:ext cx="1636713" cy="243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814" y="4159539"/>
              <a:ext cx="1845586" cy="2469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862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152400" y="304800"/>
            <a:ext cx="8610599" cy="63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75000" lnSpcReduction="200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 (Global) Decisions and Policy Making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818055"/>
            <a:ext cx="2863273" cy="78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2" y="935169"/>
            <a:ext cx="9144000" cy="4703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86400"/>
            <a:ext cx="2572488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13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9853" y="806335"/>
            <a:ext cx="8083148" cy="809624"/>
          </a:xfrm>
        </p:spPr>
        <p:txBody>
          <a:bodyPr>
            <a:normAutofit fontScale="90000"/>
          </a:bodyPr>
          <a:lstStyle/>
          <a:p>
            <a:pPr marL="898071" indent="-228600"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FF0000"/>
                </a:solidFill>
              </a:rPr>
              <a:t>Communicate </a:t>
            </a:r>
            <a:r>
              <a:rPr lang="en-US" sz="2000" dirty="0">
                <a:solidFill>
                  <a:srgbClr val="FF0000"/>
                </a:solidFill>
              </a:rPr>
              <a:t>with public and stakeholders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7858556" y="6589009"/>
            <a:ext cx="1124857" cy="12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800" b="1" dirty="0">
                <a:solidFill>
                  <a:schemeClr val="bg1"/>
                </a:solidFill>
                <a:latin typeface="Verdana" pitchFamily="34" charset="0"/>
              </a:rPr>
              <a:t>Global Population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3" y="1744963"/>
            <a:ext cx="7830548" cy="491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13" y="5147841"/>
            <a:ext cx="1901704" cy="115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75" y="4954224"/>
            <a:ext cx="8157" cy="164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4205705" y="6368314"/>
            <a:ext cx="22839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bg1"/>
                </a:solidFill>
                <a:latin typeface="Verdana" pitchFamily="34" charset="0"/>
              </a:rPr>
              <a:t>Global Temperature</a:t>
            </a:r>
          </a:p>
        </p:txBody>
      </p:sp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6397331" y="5125981"/>
            <a:ext cx="1986772" cy="1209361"/>
            <a:chOff x="6751700" y="3525194"/>
            <a:chExt cx="2456491" cy="1280920"/>
          </a:xfrm>
        </p:grpSpPr>
        <p:sp>
          <p:nvSpPr>
            <p:cNvPr id="34" name="Rectangle 33"/>
            <p:cNvSpPr/>
            <p:nvPr/>
          </p:nvSpPr>
          <p:spPr>
            <a:xfrm>
              <a:off x="6751940" y="3526442"/>
              <a:ext cx="2456253" cy="121787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/>
            </a:p>
          </p:txBody>
        </p:sp>
        <p:pic>
          <p:nvPicPr>
            <p:cNvPr id="35" name="Picture 31" descr="world_pop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3140" y="3586914"/>
              <a:ext cx="2455051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1042257" y="4655212"/>
            <a:ext cx="2416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FF00"/>
                </a:solidFill>
                <a:latin typeface="Garamond" pitchFamily="18" charset="0"/>
              </a:rPr>
              <a:t>State</a:t>
            </a:r>
          </a:p>
        </p:txBody>
      </p: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1000863" y="3975144"/>
            <a:ext cx="7441127" cy="718145"/>
            <a:chOff x="227371" y="2372939"/>
            <a:chExt cx="8689258" cy="760638"/>
          </a:xfrm>
        </p:grpSpPr>
        <p:sp>
          <p:nvSpPr>
            <p:cNvPr id="31" name="Flowchart: Terminator 28"/>
            <p:cNvSpPr/>
            <p:nvPr/>
          </p:nvSpPr>
          <p:spPr>
            <a:xfrm>
              <a:off x="227371" y="2476242"/>
              <a:ext cx="8689258" cy="623787"/>
            </a:xfrm>
            <a:prstGeom prst="flowChartTerminator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00" b="1" dirty="0"/>
                <a:t>Nexus Dashboard</a:t>
              </a:r>
            </a:p>
          </p:txBody>
        </p:sp>
        <p:pic>
          <p:nvPicPr>
            <p:cNvPr id="32" name="Picture 25" descr="globe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775" y="2447778"/>
              <a:ext cx="762000" cy="68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6" descr="1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D8F6C6"/>
                </a:clrFrom>
                <a:clrTo>
                  <a:srgbClr val="D8F6C6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355" y="2372939"/>
              <a:ext cx="698501" cy="57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Box 97"/>
          <p:cNvSpPr txBox="1">
            <a:spLocks noChangeArrowheads="1"/>
          </p:cNvSpPr>
          <p:nvPr/>
        </p:nvSpPr>
        <p:spPr bwMode="auto">
          <a:xfrm>
            <a:off x="932452" y="6370021"/>
            <a:ext cx="3283779" cy="25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bg1"/>
                </a:solidFill>
                <a:latin typeface="Verdana" pitchFamily="34" charset="0"/>
              </a:rPr>
              <a:t>Sea-Surface Temperature Anomaly</a:t>
            </a:r>
          </a:p>
        </p:txBody>
      </p:sp>
      <p:pic>
        <p:nvPicPr>
          <p:cNvPr id="38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15" y="4109136"/>
            <a:ext cx="784108" cy="50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4342530" y="1864994"/>
            <a:ext cx="4167873" cy="57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chemeClr val="bg1"/>
                </a:solidFill>
                <a:latin typeface="Garamond" pitchFamily="18" charset="0"/>
              </a:rPr>
              <a:t>Aral Sea Shrinkage </a:t>
            </a:r>
            <a:r>
              <a:rPr lang="en-US" altLang="en-US" sz="1600" dirty="0">
                <a:solidFill>
                  <a:schemeClr val="bg1"/>
                </a:solidFill>
                <a:latin typeface="Garamond" pitchFamily="18" charset="0"/>
              </a:rPr>
              <a:t>(1978-2014) </a:t>
            </a:r>
          </a:p>
          <a:p>
            <a:pPr algn="ctr"/>
            <a:r>
              <a:rPr lang="en-US" altLang="en-US" sz="1600" b="1" dirty="0">
                <a:solidFill>
                  <a:schemeClr val="bg1"/>
                </a:solidFill>
                <a:latin typeface="Garamond" pitchFamily="18" charset="0"/>
              </a:rPr>
              <a:t>Due to Cotton Farms</a:t>
            </a:r>
          </a:p>
        </p:txBody>
      </p:sp>
      <p:sp>
        <p:nvSpPr>
          <p:cNvPr id="40" name="TextBox 21"/>
          <p:cNvSpPr txBox="1">
            <a:spLocks noChangeArrowheads="1"/>
          </p:cNvSpPr>
          <p:nvPr/>
        </p:nvSpPr>
        <p:spPr bwMode="auto">
          <a:xfrm>
            <a:off x="4342530" y="2743357"/>
            <a:ext cx="2665440" cy="45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400" b="1" i="1" u="sng" dirty="0">
                <a:solidFill>
                  <a:srgbClr val="FFFF00"/>
                </a:solidFill>
                <a:latin typeface="Garamond" pitchFamily="18" charset="0"/>
              </a:rPr>
              <a:t>Alerts</a:t>
            </a:r>
          </a:p>
        </p:txBody>
      </p:sp>
      <p:sp>
        <p:nvSpPr>
          <p:cNvPr id="41" name="TextBox 15"/>
          <p:cNvSpPr txBox="1">
            <a:spLocks noChangeArrowheads="1"/>
          </p:cNvSpPr>
          <p:nvPr/>
        </p:nvSpPr>
        <p:spPr bwMode="auto">
          <a:xfrm>
            <a:off x="6337005" y="6377955"/>
            <a:ext cx="20470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bg1"/>
                </a:solidFill>
                <a:latin typeface="Verdana" pitchFamily="34" charset="0"/>
              </a:rPr>
              <a:t>Global  Population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679853" y="1615959"/>
            <a:ext cx="8083147" cy="5165841"/>
          </a:xfrm>
          <a:prstGeom prst="rect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493" tIns="43247" rIns="86493" bIns="43247"/>
          <a:lstStyle>
            <a:lvl1pPr defTabSz="9667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defTabSz="9667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66788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667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667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3" name="Picture 96" descr="anomalygs_6m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2" y="5031807"/>
            <a:ext cx="3031180" cy="134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aral-shrink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" y="1893602"/>
            <a:ext cx="3367978" cy="20612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1" descr="128284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13" y="2743357"/>
            <a:ext cx="1768189" cy="125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Up Arrow 13"/>
          <p:cNvSpPr>
            <a:spLocks noChangeArrowheads="1"/>
          </p:cNvSpPr>
          <p:nvPr/>
        </p:nvSpPr>
        <p:spPr bwMode="auto">
          <a:xfrm>
            <a:off x="1332398" y="3741750"/>
            <a:ext cx="231549" cy="1559287"/>
          </a:xfrm>
          <a:prstGeom prst="upArrow">
            <a:avLst>
              <a:gd name="adj1" fmla="val 50000"/>
              <a:gd name="adj2" fmla="val 4999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6493" tIns="43247" rIns="86493" bIns="43247"/>
          <a:lstStyle>
            <a:lvl1pPr defTabSz="9667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defTabSz="9667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66788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667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667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4974026" y="4627964"/>
            <a:ext cx="2415473" cy="3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FF00"/>
                </a:solidFill>
                <a:latin typeface="Garamond" pitchFamily="18" charset="0"/>
              </a:rPr>
              <a:t>Trends</a:t>
            </a:r>
          </a:p>
        </p:txBody>
      </p:sp>
      <p:sp>
        <p:nvSpPr>
          <p:cNvPr id="50" name="Title 3"/>
          <p:cNvSpPr txBox="1">
            <a:spLocks/>
          </p:cNvSpPr>
          <p:nvPr/>
        </p:nvSpPr>
        <p:spPr>
          <a:xfrm>
            <a:off x="500969" y="304800"/>
            <a:ext cx="8610599" cy="80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75000" lnSpcReduction="200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Monitor resources &amp; trends to detect risks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64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/>
              <a:t>Outline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077200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W</a:t>
            </a:r>
            <a:r>
              <a:rPr lang="en" sz="2400" dirty="0" smtClean="0"/>
              <a:t> Nexus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Role of </a:t>
            </a:r>
            <a:r>
              <a:rPr lang="en-US" sz="2400" dirty="0" smtClean="0"/>
              <a:t>Computing</a:t>
            </a:r>
            <a:endParaRPr lang="en" sz="2400" dirty="0" smtClean="0"/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Computing Challenges in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 Nexus</a:t>
            </a:r>
            <a:endParaRPr lang="en" sz="2400" dirty="0" smtClean="0">
              <a:solidFill>
                <a:srgbClr val="FF0000"/>
              </a:solidFill>
            </a:endParaRP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NSF IN</a:t>
            </a:r>
            <a:r>
              <a:rPr lang="en-US" sz="1800" dirty="0" smtClean="0">
                <a:solidFill>
                  <a:srgbClr val="00B050"/>
                </a:solidFill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W</a:t>
            </a:r>
            <a:r>
              <a:rPr lang="en" sz="1800" dirty="0" smtClean="0">
                <a:solidFill>
                  <a:srgbClr val="FF0000"/>
                </a:solidFill>
              </a:rPr>
              <a:t>S Data Science Workshop (Oct. 2015)</a:t>
            </a: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Data and Data Science Gaps</a:t>
            </a:r>
          </a:p>
          <a:p>
            <a:pPr marL="669471" lvl="1" indent="0">
              <a:spcBef>
                <a:spcPts val="0"/>
              </a:spcBef>
              <a:buNone/>
            </a:pPr>
            <a:endParaRPr lang="en" sz="2400" dirty="0">
              <a:solidFill>
                <a:srgbClr val="FF0000"/>
              </a:solidFill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Next </a:t>
            </a:r>
          </a:p>
        </p:txBody>
      </p:sp>
      <p:pic>
        <p:nvPicPr>
          <p:cNvPr id="4" name="image2.jpeg"/>
          <p:cNvPicPr>
            <a:picLocks noChangeAspect="1"/>
          </p:cNvPicPr>
          <p:nvPr/>
        </p:nvPicPr>
        <p:blipFill>
          <a:blip r:embed="rId3">
            <a:extLst/>
          </a:blip>
          <a:srcRect l="6268" t="27161" r="691" b="17371"/>
          <a:stretch>
            <a:fillRect/>
          </a:stretch>
        </p:blipFill>
        <p:spPr>
          <a:xfrm>
            <a:off x="3552251" y="4303532"/>
            <a:ext cx="5471099" cy="24455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25768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53000" y="1371600"/>
            <a:ext cx="4114800" cy="4724400"/>
          </a:xfrm>
          <a:custGeom>
            <a:avLst/>
            <a:gdLst/>
            <a:ahLst/>
            <a:cxnLst/>
            <a:rect l="l" t="t" r="r" b="b"/>
            <a:pathLst>
              <a:path w="4208780" h="5105400">
                <a:moveTo>
                  <a:pt x="0" y="5105400"/>
                </a:moveTo>
                <a:lnTo>
                  <a:pt x="4208653" y="5105400"/>
                </a:lnTo>
                <a:lnTo>
                  <a:pt x="4208653" y="0"/>
                </a:lnTo>
                <a:lnTo>
                  <a:pt x="0" y="0"/>
                </a:lnTo>
                <a:lnTo>
                  <a:pt x="0" y="51054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" y="457200"/>
            <a:ext cx="48006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48" y="-42549"/>
            <a:ext cx="1600200" cy="1600200"/>
          </a:xfrm>
          <a:prstGeom prst="rect">
            <a:avLst/>
          </a:prstGeom>
        </p:spPr>
      </p:pic>
      <p:sp>
        <p:nvSpPr>
          <p:cNvPr id="7" name="object 3"/>
          <p:cNvSpPr/>
          <p:nvPr/>
        </p:nvSpPr>
        <p:spPr>
          <a:xfrm>
            <a:off x="4952190" y="1649234"/>
            <a:ext cx="4114800" cy="4724400"/>
          </a:xfrm>
          <a:custGeom>
            <a:avLst/>
            <a:gdLst/>
            <a:ahLst/>
            <a:cxnLst/>
            <a:rect l="l" t="t" r="r" b="b"/>
            <a:pathLst>
              <a:path w="4208780" h="5105400">
                <a:moveTo>
                  <a:pt x="0" y="5105400"/>
                </a:moveTo>
                <a:lnTo>
                  <a:pt x="4208653" y="5105400"/>
                </a:lnTo>
                <a:lnTo>
                  <a:pt x="4208653" y="0"/>
                </a:lnTo>
                <a:lnTo>
                  <a:pt x="0" y="0"/>
                </a:lnTo>
                <a:lnTo>
                  <a:pt x="0" y="51054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 txBox="1"/>
          <p:nvPr/>
        </p:nvSpPr>
        <p:spPr>
          <a:xfrm>
            <a:off x="4952191" y="1828800"/>
            <a:ext cx="4038600" cy="290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97409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10" dirty="0" smtClean="0">
                <a:latin typeface="Arial"/>
                <a:cs typeface="Arial"/>
              </a:rPr>
              <a:t>17+ NSF W</a:t>
            </a:r>
            <a:r>
              <a:rPr spc="-10" dirty="0" smtClean="0">
                <a:latin typeface="Arial"/>
                <a:cs typeface="Arial"/>
              </a:rPr>
              <a:t>orkshop</a:t>
            </a:r>
            <a:r>
              <a:rPr spc="-80" dirty="0" smtClean="0">
                <a:latin typeface="Arial"/>
                <a:cs typeface="Arial"/>
              </a:rPr>
              <a:t> </a:t>
            </a:r>
            <a:r>
              <a:rPr lang="en-US" spc="-15" dirty="0" smtClean="0">
                <a:latin typeface="Arial"/>
                <a:cs typeface="Arial"/>
              </a:rPr>
              <a:t>grants</a:t>
            </a:r>
            <a:endParaRPr lang="en-US" sz="1600" dirty="0">
              <a:latin typeface="Arial"/>
              <a:cs typeface="Arial"/>
            </a:endParaRPr>
          </a:p>
          <a:p>
            <a:pPr marL="756285" lvl="1" indent="-286385">
              <a:spcBef>
                <a:spcPts val="509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dirty="0">
                <a:latin typeface="Arial"/>
                <a:cs typeface="Arial"/>
              </a:rPr>
              <a:t>Planned </a:t>
            </a:r>
            <a:r>
              <a:rPr lang="en-US" sz="1600" spc="-5" dirty="0">
                <a:latin typeface="Arial"/>
                <a:cs typeface="Arial"/>
              </a:rPr>
              <a:t>across </a:t>
            </a:r>
            <a:r>
              <a:rPr lang="en-US" sz="1600" dirty="0">
                <a:latin typeface="Arial"/>
                <a:cs typeface="Arial"/>
              </a:rPr>
              <a:t>the </a:t>
            </a:r>
            <a:r>
              <a:rPr lang="en-US" sz="1600" spc="-5" dirty="0">
                <a:latin typeface="Arial"/>
                <a:cs typeface="Arial"/>
              </a:rPr>
              <a:t>country</a:t>
            </a:r>
            <a:r>
              <a:rPr lang="en-US" sz="1600" spc="-105" dirty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pPr marL="756285" marR="907415" lvl="1" indent="-286385"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spc="-15" dirty="0">
                <a:latin typeface="Arial"/>
                <a:cs typeface="Arial"/>
              </a:rPr>
              <a:t>Facilitate  </a:t>
            </a:r>
            <a:r>
              <a:rPr lang="en-US" sz="1600" spc="-5" dirty="0" smtClean="0">
                <a:latin typeface="Arial"/>
                <a:cs typeface="Arial"/>
              </a:rPr>
              <a:t>partnerships</a:t>
            </a:r>
            <a:r>
              <a:rPr lang="en-US" sz="1600" dirty="0" smtClean="0">
                <a:latin typeface="Arial"/>
                <a:cs typeface="Arial"/>
              </a:rPr>
              <a:t> across </a:t>
            </a:r>
            <a:r>
              <a:rPr lang="en-US" sz="1600" dirty="0">
                <a:latin typeface="Arial"/>
                <a:cs typeface="Arial"/>
              </a:rPr>
              <a:t>disciplines, </a:t>
            </a:r>
            <a:r>
              <a:rPr lang="en-US" sz="1600" dirty="0" smtClean="0">
                <a:latin typeface="Arial"/>
                <a:cs typeface="Arial"/>
              </a:rPr>
              <a:t>sectors  </a:t>
            </a:r>
            <a:endParaRPr lang="en-US" sz="1600" dirty="0">
              <a:latin typeface="Arial"/>
              <a:cs typeface="Arial"/>
            </a:endParaRPr>
          </a:p>
          <a:p>
            <a:pPr marL="756285" marR="5080" lvl="1" indent="-286385"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spc="-5" dirty="0">
                <a:latin typeface="Arial"/>
                <a:cs typeface="Arial"/>
              </a:rPr>
              <a:t>Define fundamental</a:t>
            </a:r>
            <a:r>
              <a:rPr lang="en-US" sz="1600" spc="-65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sc. &amp; </a:t>
            </a:r>
            <a:r>
              <a:rPr lang="en-US" sz="1600" spc="-5" dirty="0" err="1" smtClean="0">
                <a:latin typeface="Arial"/>
                <a:cs typeface="Arial"/>
              </a:rPr>
              <a:t>eng.</a:t>
            </a:r>
            <a:r>
              <a:rPr lang="en-US" sz="1600" spc="-5" dirty="0" smtClean="0">
                <a:latin typeface="Arial"/>
                <a:cs typeface="Arial"/>
              </a:rPr>
              <a:t> </a:t>
            </a:r>
            <a:r>
              <a:rPr lang="en-US" sz="1600" spc="-10" dirty="0">
                <a:latin typeface="Arial"/>
                <a:cs typeface="Arial"/>
              </a:rPr>
              <a:t>research </a:t>
            </a:r>
            <a:r>
              <a:rPr lang="en-US" sz="1600" dirty="0">
                <a:latin typeface="Arial"/>
                <a:cs typeface="Arial"/>
              </a:rPr>
              <a:t>needs &amp; </a:t>
            </a:r>
            <a:r>
              <a:rPr lang="en-US" sz="1600" dirty="0" smtClean="0">
                <a:latin typeface="Arial"/>
                <a:cs typeface="Arial"/>
              </a:rPr>
              <a:t>questions</a:t>
            </a:r>
          </a:p>
          <a:p>
            <a:pPr marL="469900" marR="5080" lvl="1" indent="0">
              <a:spcBef>
                <a:spcPts val="480"/>
              </a:spcBef>
              <a:tabLst>
                <a:tab pos="756285" algn="l"/>
                <a:tab pos="756920" algn="l"/>
              </a:tabLst>
            </a:pPr>
            <a:endParaRPr lang="en-US" spc="-15" dirty="0" smtClean="0">
              <a:latin typeface="Arial"/>
              <a:cs typeface="Arial"/>
            </a:endParaRPr>
          </a:p>
          <a:p>
            <a:pPr marL="355600" marR="97409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1600" spc="-15" dirty="0" smtClean="0">
                <a:latin typeface="Arial"/>
                <a:cs typeface="Arial"/>
              </a:rPr>
              <a:t>Two workshop with CISE PIs</a:t>
            </a:r>
          </a:p>
          <a:p>
            <a:pPr marL="756285" lvl="1" indent="-286385">
              <a:spcBef>
                <a:spcPts val="509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dirty="0" smtClean="0">
                <a:latin typeface="Arial"/>
                <a:cs typeface="Arial"/>
              </a:rPr>
              <a:t>Technology &amp; Information Fusion</a:t>
            </a:r>
            <a:endParaRPr lang="en-US" sz="1600" dirty="0">
              <a:latin typeface="Arial"/>
              <a:cs typeface="Arial"/>
            </a:endParaRPr>
          </a:p>
          <a:p>
            <a:pPr marL="756285" marR="907415" lvl="1" indent="-286385"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spc="-15" dirty="0" smtClean="0">
                <a:latin typeface="Arial"/>
                <a:cs typeface="Arial"/>
              </a:rPr>
              <a:t>Data Science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36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1834" y="76200"/>
            <a:ext cx="264896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spc="-130" dirty="0" smtClean="0"/>
              <a:t>2015 </a:t>
            </a:r>
            <a:r>
              <a:rPr sz="2000" b="0" spc="-130" dirty="0" smtClean="0"/>
              <a:t>W</a:t>
            </a:r>
            <a:r>
              <a:rPr sz="2000" b="0" spc="-10" dirty="0" smtClean="0"/>
              <a:t>or</a:t>
            </a:r>
            <a:r>
              <a:rPr sz="2000" b="0" spc="-30" dirty="0" smtClean="0"/>
              <a:t>k</a:t>
            </a:r>
            <a:r>
              <a:rPr sz="2000" b="0" spc="-10" dirty="0" smtClean="0"/>
              <a:t>sho</a:t>
            </a:r>
            <a:r>
              <a:rPr sz="2000" b="0" spc="-30" dirty="0" smtClean="0"/>
              <a:t>p</a:t>
            </a:r>
            <a:r>
              <a:rPr sz="2000" b="0" spc="-5" dirty="0" smtClean="0"/>
              <a:t>s</a:t>
            </a:r>
            <a:endParaRPr sz="2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977533"/>
              </p:ext>
            </p:extLst>
          </p:nvPr>
        </p:nvGraphicFramePr>
        <p:xfrm>
          <a:off x="304800" y="457200"/>
          <a:ext cx="8574757" cy="6335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151"/>
                <a:gridCol w="3302698"/>
                <a:gridCol w="933220"/>
                <a:gridCol w="1066131"/>
                <a:gridCol w="678464"/>
                <a:gridCol w="907811"/>
                <a:gridCol w="1197282"/>
              </a:tblGrid>
              <a:tr h="225399"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50" dirty="0">
                          <a:latin typeface="Calibri Light"/>
                          <a:cs typeface="Calibri Light"/>
                        </a:rPr>
                        <a:t>Proposal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45" dirty="0">
                          <a:latin typeface="Calibri Light"/>
                          <a:cs typeface="Calibri Light"/>
                        </a:rPr>
                        <a:t>Title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65" dirty="0">
                          <a:latin typeface="Calibri Light"/>
                          <a:cs typeface="Calibri Light"/>
                        </a:rPr>
                        <a:t>PI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35" dirty="0">
                          <a:latin typeface="Calibri Light"/>
                          <a:cs typeface="Calibri Light"/>
                        </a:rPr>
                        <a:t>PI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60" dirty="0">
                          <a:latin typeface="Calibri Light"/>
                          <a:cs typeface="Calibri Light"/>
                        </a:rPr>
                        <a:t>institution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45" dirty="0">
                          <a:latin typeface="Calibri Light"/>
                          <a:cs typeface="Calibri Light"/>
                        </a:rPr>
                        <a:t>Amount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45" dirty="0">
                          <a:latin typeface="Calibri Light"/>
                          <a:cs typeface="Calibri Light"/>
                        </a:rPr>
                        <a:t>Confirmed</a:t>
                      </a:r>
                      <a:r>
                        <a:rPr sz="850" b="0" spc="35" dirty="0">
                          <a:latin typeface="Calibri Light"/>
                          <a:cs typeface="Calibri Light"/>
                        </a:rPr>
                        <a:t> Dates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55" dirty="0">
                          <a:latin typeface="Calibri Light"/>
                          <a:cs typeface="Calibri Light"/>
                        </a:rPr>
                        <a:t>Workshop</a:t>
                      </a:r>
                      <a:r>
                        <a:rPr sz="850" b="0" spc="7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45" dirty="0">
                          <a:latin typeface="Calibri Light"/>
                          <a:cs typeface="Calibri Light"/>
                        </a:rPr>
                        <a:t>Location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  <a:tr h="148122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1542770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NSF Workshop: Closing the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Human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Phosphorus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Cycle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Platz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Hawaii</a:t>
                      </a:r>
                      <a:r>
                        <a:rPr sz="850" b="0" spc="-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Hilo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87,873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Jun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8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9,</a:t>
                      </a:r>
                      <a:r>
                        <a:rPr sz="850" b="0" spc="-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Arlington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138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1541880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Developing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Intelligent 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Energy,and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Water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Systems</a:t>
                      </a:r>
                      <a:r>
                        <a:rPr sz="850" b="0" spc="4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(DIFEWS)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Potts,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Matthew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D.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California-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Berkeley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49,863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Sept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28-29,</a:t>
                      </a:r>
                      <a:r>
                        <a:rPr sz="850" b="0" spc="-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UC</a:t>
                      </a:r>
                      <a:r>
                        <a:rPr sz="850" b="0" spc="-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Berkeley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030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1541838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Workshop: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"Scaling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Up" Urban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Agriculture to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Mitigate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Food-Energy-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Water</a:t>
                      </a:r>
                      <a:r>
                        <a:rPr sz="850" b="0" spc="-7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Impacts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Newell,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Joshua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Michigan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Ann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Arbor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69,242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5-7,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Univeristy of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Michigan,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Michigan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League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44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31115" algn="ctr">
                        <a:lnSpc>
                          <a:spcPct val="100000"/>
                        </a:lnSpc>
                      </a:pPr>
                      <a:r>
                        <a:rPr sz="1200" b="0" spc="2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1541876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14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Workshop to </a:t>
                      </a: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Identify </a:t>
                      </a:r>
                      <a:r>
                        <a:rPr sz="14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Interdisciplinary Data </a:t>
                      </a: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Science</a:t>
                      </a:r>
                      <a:r>
                        <a:rPr sz="1400" b="0" spc="12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Approaches</a:t>
                      </a:r>
                      <a:r>
                        <a:rPr lang="en-US" sz="14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and </a:t>
                      </a: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Challenges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to </a:t>
                      </a: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Enhance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Understanding </a:t>
                      </a:r>
                      <a:r>
                        <a:rPr sz="14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of Interactions of Food 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Systems </a:t>
                      </a:r>
                      <a:r>
                        <a:rPr sz="14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and Water</a:t>
                      </a:r>
                      <a:r>
                        <a:rPr sz="1400" b="0" spc="-4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Systems</a:t>
                      </a:r>
                      <a:endParaRPr sz="14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Shekhar,</a:t>
                      </a:r>
                      <a:r>
                        <a:rPr sz="1200" b="0" spc="-5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Shashi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UMN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10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1000" b="0" spc="15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0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50,000</a:t>
                      </a:r>
                      <a:endParaRPr sz="10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Oct. </a:t>
                      </a: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5-6,</a:t>
                      </a:r>
                      <a:r>
                        <a:rPr sz="1200" b="0" spc="-7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2015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lang="en-US" sz="1200" b="0" spc="10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USDA/NIFA, </a:t>
                      </a: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200" b="0" spc="10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Washington </a:t>
                      </a:r>
                      <a:r>
                        <a:rPr sz="1200" b="0" spc="-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DC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138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1541883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Food-Energy-Water Nexus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to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Develop</a:t>
                      </a:r>
                      <a:r>
                        <a:rPr sz="850" b="0" spc="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System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Approaches and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Sustainability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Metrics for</a:t>
                      </a:r>
                      <a:r>
                        <a:rPr sz="850" b="0" spc="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Evaluation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Schuster,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Darlene</a:t>
                      </a:r>
                      <a:r>
                        <a:rPr sz="850" b="0" spc="-7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American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Institute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Chemical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Engineers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94,929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Oct.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7-9,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Washington,</a:t>
                      </a:r>
                      <a:r>
                        <a:rPr sz="850" b="0" spc="-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DC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352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1541790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Coupling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Economic Models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with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Agronomic,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Hydrologic,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Bioenergy Models for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Sustainable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</a:t>
                      </a:r>
                      <a:r>
                        <a:rPr sz="850" b="0" spc="1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Systems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Catherine</a:t>
                      </a:r>
                      <a:r>
                        <a:rPr sz="850" b="0" spc="-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Kling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Iowa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45,922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11-12,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Iowa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University;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Ames,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Iowa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030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1541771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Food-Energy-Water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infrastructure systems,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engineering</a:t>
                      </a:r>
                      <a:r>
                        <a:rPr sz="850" b="0" spc="3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solutions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institutions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John L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Sabo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Arizona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94,905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13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15,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ASU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Campus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44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1115" algn="ctr">
                        <a:lnSpc>
                          <a:spcPct val="100000"/>
                        </a:lnSpc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1541807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48260">
                        <a:lnSpc>
                          <a:spcPct val="114199"/>
                        </a:lnSpc>
                        <a:spcBef>
                          <a:spcPts val="42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to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Identify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Opportunities and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Challenges for 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Nanotechnology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to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Optimize and Unify 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</a:t>
                      </a:r>
                      <a:r>
                        <a:rPr sz="850" b="0" spc="1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Systems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Lowry,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Gregory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V.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432434">
                        <a:lnSpc>
                          <a:spcPct val="114199"/>
                        </a:lnSpc>
                        <a:spcBef>
                          <a:spcPts val="425"/>
                        </a:spcBef>
                      </a:pP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C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a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rn</a:t>
                      </a:r>
                      <a:r>
                        <a:rPr sz="850" b="0" spc="-2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g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i</a:t>
                      </a:r>
                      <a:r>
                        <a:rPr sz="850" b="0" spc="-2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850" b="0" spc="-15" dirty="0"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850" b="0" spc="-20" dirty="0">
                          <a:latin typeface="Calibri Light"/>
                          <a:cs typeface="Calibri Light"/>
                        </a:rPr>
                        <a:t>Me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ll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n 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58,358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19-20,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Pittsburgh,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111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1541736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sustainable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rural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framework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for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the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upper</a:t>
                      </a:r>
                      <a:r>
                        <a:rPr sz="850" b="0" spc="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Great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Plains.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Stone, 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James</a:t>
                      </a:r>
                      <a:r>
                        <a:rPr sz="850" b="0" spc="-4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J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South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Dakota School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Mines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</a:t>
                      </a:r>
                      <a:r>
                        <a:rPr sz="850" b="0" spc="-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Technology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50,000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19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20,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SDSM&amp;T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in Rapid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City,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SD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057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1541799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Planned Migration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as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 Strategy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to Sustain </a:t>
                      </a:r>
                      <a:r>
                        <a:rPr sz="850" b="0" spc="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Agricultural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Production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McNider,</a:t>
                      </a:r>
                      <a:r>
                        <a:rPr sz="850" b="0" spc="-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Richard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(1049050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NIFA)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 Alabama</a:t>
                      </a:r>
                      <a:r>
                        <a:rPr sz="850" b="0" spc="-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Huntsville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56,335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21-23,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NCAR,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Boulder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352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1541866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Nexus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in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Sustainable</a:t>
                      </a:r>
                      <a:r>
                        <a:rPr sz="850" b="0" spc="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Cities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Assaf-Anid,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Nada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New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York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Institute</a:t>
                      </a:r>
                      <a:r>
                        <a:rPr sz="850" b="0" spc="-3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Technology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98,877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20-21,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Beijing,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China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138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1541844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Conference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on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Environmental Change,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Migration, and</a:t>
                      </a: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the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Resilience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Regional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Food, Water, and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</a:t>
                      </a:r>
                      <a:r>
                        <a:rPr sz="850" b="0" spc="4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Systems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Elena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Irwin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Ohio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97,496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Nov 4-5,</a:t>
                      </a:r>
                      <a:r>
                        <a:rPr sz="850" b="0" spc="-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Ohio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Univ.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444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1115" algn="ctr">
                        <a:lnSpc>
                          <a:spcPct val="100000"/>
                        </a:lnSpc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1541868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marR="74295">
                        <a:lnSpc>
                          <a:spcPct val="114199"/>
                        </a:lnSpc>
                        <a:spcBef>
                          <a:spcPts val="42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Water- and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Energy-efficient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Production: Solutions 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for America’s Bread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Basket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Rezac,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Mary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E.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marR="121285">
                        <a:lnSpc>
                          <a:spcPct val="114199"/>
                        </a:lnSpc>
                        <a:spcBef>
                          <a:spcPts val="42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Kansas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(EPSCoR)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50,000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Nov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19-20,</a:t>
                      </a:r>
                      <a:r>
                        <a:rPr sz="850" b="0" spc="-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Manhattan,</a:t>
                      </a:r>
                      <a:r>
                        <a:rPr sz="850" b="0" spc="-3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Kansas;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 marR="146050">
                        <a:lnSpc>
                          <a:spcPct val="114399"/>
                        </a:lnSpc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Governor’s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Conference  Nov.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18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19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057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1541642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Development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Application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Analytical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Tools in </a:t>
                      </a:r>
                      <a:r>
                        <a:rPr sz="850" b="0" spc="10" dirty="0" smtClean="0">
                          <a:latin typeface="Calibri Light"/>
                          <a:cs typeface="Calibri Light"/>
                        </a:rPr>
                        <a:t>Support</a:t>
                      </a:r>
                      <a:r>
                        <a:rPr sz="850" b="0" spc="75" dirty="0" smtClean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 smtClean="0">
                          <a:latin typeface="Calibri Light"/>
                          <a:cs typeface="Calibri Light"/>
                        </a:rPr>
                        <a:t>of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Food-Energy-Water Nexus</a:t>
                      </a:r>
                      <a:r>
                        <a:rPr sz="850" b="0" spc="3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Planning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Miralles-Wilhelm,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Fernando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R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Maryland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College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Park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99,980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Oct.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27-28,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Washington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DC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084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1541890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Towards 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 Security in California</a:t>
                      </a:r>
                      <a:r>
                        <a:rPr sz="850" b="0" spc="1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under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Changing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Conditions: the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Nexus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Perspective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Gebremichael,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Mekonnen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California-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Los</a:t>
                      </a:r>
                      <a:r>
                        <a:rPr sz="850" b="0" spc="-3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Angeles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49,680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Dec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2-4,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UCLA,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Los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Angeles,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California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352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0" spc="2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1541863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FEW: Technology </a:t>
                      </a: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and Information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Fusion </a:t>
                      </a:r>
                      <a:r>
                        <a:rPr sz="1200" b="0" spc="-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Needs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to Address the</a:t>
                      </a:r>
                      <a:r>
                        <a:rPr sz="1200" b="0" spc="12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Food,</a:t>
                      </a:r>
                      <a:r>
                        <a:rPr lang="en-US" sz="12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Energy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, </a:t>
                      </a: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Water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Systems 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(FEWS) Nexus</a:t>
                      </a:r>
                      <a:r>
                        <a:rPr sz="1200" b="0" spc="5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Challenges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Ebert,</a:t>
                      </a:r>
                      <a:r>
                        <a:rPr sz="1200" b="0" spc="-7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David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Purdue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1050" b="0" spc="15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05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60,105</a:t>
                      </a:r>
                      <a:endParaRPr sz="105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Nov.</a:t>
                      </a:r>
                      <a:r>
                        <a:rPr sz="1200" b="0" spc="-8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5-6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Napa 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Valley</a:t>
                      </a:r>
                      <a:r>
                        <a:rPr sz="1200" b="0" spc="-3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Marriott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Hotel and</a:t>
                      </a:r>
                      <a:r>
                        <a:rPr sz="1200" b="0" spc="-3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Spa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085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1541694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River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FEWs: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to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explore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the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nexus between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food,</a:t>
                      </a: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 in a large international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river</a:t>
                      </a:r>
                      <a:r>
                        <a:rPr sz="850" b="0" spc="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system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Holtgrieve,</a:t>
                      </a:r>
                      <a:r>
                        <a:rPr sz="850" b="0" spc="-4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G.W.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Washington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98,367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Dec.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10-12,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U.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Washington,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Seattle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336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72572" y="857250"/>
            <a:ext cx="9065422" cy="5589089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endParaRPr lang="en-US" sz="1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3857" lvl="1" indent="-172986">
              <a:lnSpc>
                <a:spcPct val="80000"/>
              </a:lnSpc>
              <a:spcBef>
                <a:spcPts val="0"/>
              </a:spcBef>
              <a:tabLst>
                <a:tab pos="214732" algn="l"/>
              </a:tabLst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visions, Identify gaps </a:t>
            </a:r>
          </a:p>
          <a:p>
            <a:pPr marL="613857" lvl="1" indent="-172986">
              <a:lnSpc>
                <a:spcPct val="80000"/>
              </a:lnSpc>
              <a:spcBef>
                <a:spcPts val="0"/>
              </a:spcBef>
              <a:tabLst>
                <a:tab pos="214732" algn="l"/>
              </a:tabLst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a research agenda</a:t>
            </a:r>
            <a:endParaRPr lang="en-US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USDA NIFA, Oct. 5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Co-organizers: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Shekhar,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Mulla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Schmoldt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URL: </a:t>
            </a:r>
            <a:r>
              <a:rPr lang="en-US" altLang="en-US" sz="18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en-U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hlinkClick r:id="rId3"/>
              </a:rPr>
              <a:t>www.spatial.cs.umn.edu/few</a:t>
            </a:r>
            <a:endParaRPr lang="en-US" altLang="en-US" sz="16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Draft report available for comments:</a:t>
            </a: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6300" lvl="2" indent="0">
              <a:lnSpc>
                <a:spcPct val="80000"/>
              </a:lnSpc>
              <a:spcBef>
                <a:spcPts val="757"/>
              </a:spcBef>
              <a:buNone/>
              <a:tabLst>
                <a:tab pos="214732" algn="l"/>
              </a:tabLst>
              <a:defRPr/>
            </a:pPr>
            <a:r>
              <a:rPr lang="en-US" sz="2000" dirty="0">
                <a:solidFill>
                  <a:srgbClr val="FF0000"/>
                </a:solidFill>
                <a:hlinkClick r:id="rId4"/>
              </a:rPr>
              <a:t>http://www.spatial.cs.umn.edu/few/few_report_draft.pdf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55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(Data-driven FEW &amp; Data Sciences)</a:t>
            </a:r>
          </a:p>
          <a:p>
            <a:pPr marL="0" indent="0">
              <a:lnSpc>
                <a:spcPct val="80000"/>
              </a:lnSpc>
              <a:buNone/>
              <a:tabLst>
                <a:tab pos="214732" algn="l"/>
              </a:tabLs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  <a:tabLst>
                <a:tab pos="214732" algn="l"/>
              </a:tabLs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500" dirty="0">
              <a:latin typeface="Garamond"/>
              <a:cs typeface="Garamond"/>
            </a:endParaRP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542870" y="4737387"/>
            <a:ext cx="2403833" cy="1672937"/>
            <a:chOff x="1600200" y="2133600"/>
            <a:chExt cx="2895600" cy="1676400"/>
          </a:xfrm>
        </p:grpSpPr>
        <p:pic>
          <p:nvPicPr>
            <p:cNvPr id="2114" name="Picture 33" descr="map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133600"/>
              <a:ext cx="28956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5" name="Oval 1"/>
            <p:cNvSpPr>
              <a:spLocks noChangeArrowheads="1"/>
            </p:cNvSpPr>
            <p:nvPr/>
          </p:nvSpPr>
          <p:spPr bwMode="auto">
            <a:xfrm>
              <a:off x="1828800" y="2438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6" name="Oval 67"/>
            <p:cNvSpPr>
              <a:spLocks noChangeArrowheads="1"/>
            </p:cNvSpPr>
            <p:nvPr/>
          </p:nvSpPr>
          <p:spPr bwMode="auto">
            <a:xfrm>
              <a:off x="16764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7" name="Oval 68"/>
            <p:cNvSpPr>
              <a:spLocks noChangeArrowheads="1"/>
            </p:cNvSpPr>
            <p:nvPr/>
          </p:nvSpPr>
          <p:spPr bwMode="auto">
            <a:xfrm>
              <a:off x="17526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8" name="Oval 69"/>
            <p:cNvSpPr>
              <a:spLocks noChangeArrowheads="1"/>
            </p:cNvSpPr>
            <p:nvPr/>
          </p:nvSpPr>
          <p:spPr bwMode="auto">
            <a:xfrm>
              <a:off x="3048000" y="236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9" name="Oval 70"/>
            <p:cNvSpPr>
              <a:spLocks noChangeArrowheads="1"/>
            </p:cNvSpPr>
            <p:nvPr/>
          </p:nvSpPr>
          <p:spPr bwMode="auto">
            <a:xfrm>
              <a:off x="2971800" y="2438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0" name="Oval 71"/>
            <p:cNvSpPr>
              <a:spLocks noChangeArrowheads="1"/>
            </p:cNvSpPr>
            <p:nvPr/>
          </p:nvSpPr>
          <p:spPr bwMode="auto">
            <a:xfrm>
              <a:off x="3048000" y="2514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1" name="Oval 72"/>
            <p:cNvSpPr>
              <a:spLocks noChangeArrowheads="1"/>
            </p:cNvSpPr>
            <p:nvPr/>
          </p:nvSpPr>
          <p:spPr bwMode="auto">
            <a:xfrm>
              <a:off x="2971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2" name="Oval 73"/>
            <p:cNvSpPr>
              <a:spLocks noChangeArrowheads="1"/>
            </p:cNvSpPr>
            <p:nvPr/>
          </p:nvSpPr>
          <p:spPr bwMode="auto">
            <a:xfrm>
              <a:off x="26670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3" name="Oval 74"/>
            <p:cNvSpPr>
              <a:spLocks noChangeArrowheads="1"/>
            </p:cNvSpPr>
            <p:nvPr/>
          </p:nvSpPr>
          <p:spPr bwMode="auto">
            <a:xfrm>
              <a:off x="2895600" y="3429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4" name="Oval 75"/>
            <p:cNvSpPr>
              <a:spLocks noChangeArrowheads="1"/>
            </p:cNvSpPr>
            <p:nvPr/>
          </p:nvSpPr>
          <p:spPr bwMode="auto">
            <a:xfrm>
              <a:off x="3810000" y="3505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5" name="Oval 77"/>
            <p:cNvSpPr>
              <a:spLocks noChangeArrowheads="1"/>
            </p:cNvSpPr>
            <p:nvPr/>
          </p:nvSpPr>
          <p:spPr bwMode="auto">
            <a:xfrm>
              <a:off x="3810000" y="3048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6" name="Oval 78"/>
            <p:cNvSpPr>
              <a:spLocks noChangeArrowheads="1"/>
            </p:cNvSpPr>
            <p:nvPr/>
          </p:nvSpPr>
          <p:spPr bwMode="auto">
            <a:xfrm>
              <a:off x="3962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7" name="Oval 79"/>
            <p:cNvSpPr>
              <a:spLocks noChangeArrowheads="1"/>
            </p:cNvSpPr>
            <p:nvPr/>
          </p:nvSpPr>
          <p:spPr bwMode="auto">
            <a:xfrm>
              <a:off x="4038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8" name="Oval 80"/>
            <p:cNvSpPr>
              <a:spLocks noChangeArrowheads="1"/>
            </p:cNvSpPr>
            <p:nvPr/>
          </p:nvSpPr>
          <p:spPr bwMode="auto">
            <a:xfrm>
              <a:off x="40386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9" name="Oval 81"/>
            <p:cNvSpPr>
              <a:spLocks noChangeArrowheads="1"/>
            </p:cNvSpPr>
            <p:nvPr/>
          </p:nvSpPr>
          <p:spPr bwMode="auto">
            <a:xfrm>
              <a:off x="38862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0" name="Oval 82"/>
            <p:cNvSpPr>
              <a:spLocks noChangeArrowheads="1"/>
            </p:cNvSpPr>
            <p:nvPr/>
          </p:nvSpPr>
          <p:spPr bwMode="auto">
            <a:xfrm>
              <a:off x="38862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1" name="Oval 83"/>
            <p:cNvSpPr>
              <a:spLocks noChangeArrowheads="1"/>
            </p:cNvSpPr>
            <p:nvPr/>
          </p:nvSpPr>
          <p:spPr bwMode="auto">
            <a:xfrm>
              <a:off x="37338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2" name="Oval 84"/>
            <p:cNvSpPr>
              <a:spLocks noChangeArrowheads="1"/>
            </p:cNvSpPr>
            <p:nvPr/>
          </p:nvSpPr>
          <p:spPr bwMode="auto">
            <a:xfrm>
              <a:off x="3810000" y="2819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3" name="Oval 85"/>
            <p:cNvSpPr>
              <a:spLocks noChangeArrowheads="1"/>
            </p:cNvSpPr>
            <p:nvPr/>
          </p:nvSpPr>
          <p:spPr bwMode="auto">
            <a:xfrm>
              <a:off x="38862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4" name="Oval 86"/>
            <p:cNvSpPr>
              <a:spLocks noChangeArrowheads="1"/>
            </p:cNvSpPr>
            <p:nvPr/>
          </p:nvSpPr>
          <p:spPr bwMode="auto">
            <a:xfrm>
              <a:off x="38100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5" name="Oval 87"/>
            <p:cNvSpPr>
              <a:spLocks noChangeArrowheads="1"/>
            </p:cNvSpPr>
            <p:nvPr/>
          </p:nvSpPr>
          <p:spPr bwMode="auto">
            <a:xfrm>
              <a:off x="3657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6" name="Oval 88"/>
            <p:cNvSpPr>
              <a:spLocks noChangeArrowheads="1"/>
            </p:cNvSpPr>
            <p:nvPr/>
          </p:nvSpPr>
          <p:spPr bwMode="auto">
            <a:xfrm>
              <a:off x="35814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7" name="Oval 89"/>
            <p:cNvSpPr>
              <a:spLocks noChangeArrowheads="1"/>
            </p:cNvSpPr>
            <p:nvPr/>
          </p:nvSpPr>
          <p:spPr bwMode="auto">
            <a:xfrm>
              <a:off x="34290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8" name="Oval 90"/>
            <p:cNvSpPr>
              <a:spLocks noChangeArrowheads="1"/>
            </p:cNvSpPr>
            <p:nvPr/>
          </p:nvSpPr>
          <p:spPr bwMode="auto">
            <a:xfrm>
              <a:off x="34290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9" name="Oval 91"/>
            <p:cNvSpPr>
              <a:spLocks noChangeArrowheads="1"/>
            </p:cNvSpPr>
            <p:nvPr/>
          </p:nvSpPr>
          <p:spPr bwMode="auto">
            <a:xfrm>
              <a:off x="3276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40" name="Oval 92"/>
            <p:cNvSpPr>
              <a:spLocks noChangeArrowheads="1"/>
            </p:cNvSpPr>
            <p:nvPr/>
          </p:nvSpPr>
          <p:spPr bwMode="auto">
            <a:xfrm>
              <a:off x="32004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05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45143" y="151805"/>
            <a:ext cx="8853714" cy="634008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NSF INFEWS </a:t>
            </a:r>
            <a:r>
              <a:rPr lang="en-US" altLang="en-US" sz="2600" dirty="0">
                <a:solidFill>
                  <a:srgbClr val="FF6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Data </a:t>
            </a:r>
            <a:r>
              <a:rPr lang="en-US" altLang="en-US" sz="2600" dirty="0" smtClean="0">
                <a:solidFill>
                  <a:srgbClr val="FF6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Science </a:t>
            </a:r>
            <a:r>
              <a:rPr lang="en-US" alt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Workshop </a:t>
            </a:r>
            <a:endParaRPr lang="en-US" altLang="en-US" sz="26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060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73" y="151805"/>
            <a:ext cx="58208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6847"/>
              </p:ext>
            </p:extLst>
          </p:nvPr>
        </p:nvGraphicFramePr>
        <p:xfrm>
          <a:off x="304800" y="5307706"/>
          <a:ext cx="5638800" cy="99965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279918"/>
                <a:gridCol w="1610467"/>
                <a:gridCol w="1418749"/>
                <a:gridCol w="1329666"/>
              </a:tblGrid>
              <a:tr h="620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Food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Energy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Water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DataSc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1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10999"/>
              </p:ext>
            </p:extLst>
          </p:nvPr>
        </p:nvGraphicFramePr>
        <p:xfrm>
          <a:off x="304800" y="4376584"/>
          <a:ext cx="4426858" cy="81013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533636"/>
                <a:gridCol w="1518188"/>
                <a:gridCol w="1375034"/>
              </a:tblGrid>
              <a:tr h="3703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Gov.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Aca.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Industry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78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5" name="IMG_0235.jpg"/>
          <p:cNvPicPr>
            <a:picLocks noChangeAspect="1"/>
          </p:cNvPicPr>
          <p:nvPr/>
        </p:nvPicPr>
        <p:blipFill>
          <a:blip r:embed="rId7">
            <a:extLst/>
          </a:blip>
          <a:srcRect t="35729" r="7111" b="7876"/>
          <a:stretch>
            <a:fillRect/>
          </a:stretch>
        </p:blipFill>
        <p:spPr>
          <a:xfrm>
            <a:off x="5323724" y="851294"/>
            <a:ext cx="3820276" cy="1739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2723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457200" y="11446"/>
            <a:ext cx="8229600" cy="638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/>
            </a:lvl1pPr>
          </a:lstStyle>
          <a:p>
            <a:r>
              <a:rPr lang="en-US" sz="3200" dirty="0" smtClean="0"/>
              <a:t>Multi-disciplinary Multi-sectoral </a:t>
            </a:r>
            <a:r>
              <a:rPr sz="3200" dirty="0" smtClean="0"/>
              <a:t>Participa</a:t>
            </a:r>
            <a:r>
              <a:rPr lang="en-US" sz="3200" dirty="0" smtClean="0"/>
              <a:t>tion</a:t>
            </a:r>
            <a:endParaRPr sz="3200" dirty="0"/>
          </a:p>
        </p:txBody>
      </p:sp>
      <p:graphicFrame>
        <p:nvGraphicFramePr>
          <p:cNvPr id="231" name="Table 231"/>
          <p:cNvGraphicFramePr/>
          <p:nvPr>
            <p:extLst>
              <p:ext uri="{D42A27DB-BD31-4B8C-83A1-F6EECF244321}">
                <p14:modId xmlns:p14="http://schemas.microsoft.com/office/powerpoint/2010/main" val="3693910815"/>
              </p:ext>
            </p:extLst>
          </p:nvPr>
        </p:nvGraphicFramePr>
        <p:xfrm>
          <a:off x="234946" y="892175"/>
          <a:ext cx="4481432" cy="535529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2582"/>
                <a:gridCol w="2408850"/>
              </a:tblGrid>
              <a:tr h="3260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Data Science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Names</a:t>
                      </a:r>
                    </a:p>
                  </a:txBody>
                  <a:tcPr marL="45720" marR="45720" horzOverflow="overflow"/>
                </a:tc>
              </a:tr>
              <a:tr h="5546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Data 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Collection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, Remote Sensing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Peggy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Agouris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David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Corman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(NSF)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Thomas </a:t>
                      </a: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G. 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Dietterich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Paul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Gader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Raju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Vatsavai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  <a:tr h="10118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Data Exploration, 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Management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, Dissemination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Chandra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Krintz</a:t>
                      </a:r>
                      <a:endParaRPr lang="en-US" sz="1600" dirty="0" smtClean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Dieter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Pfoser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Hanan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Samet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Tom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Shapland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Farmlink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Goce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Trajcevski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  <a:tr h="21548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Data 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Extrapolation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Chid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Apte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(IBM)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Vasant </a:t>
                      </a: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Honavar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(CCC)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Zico </a:t>
                      </a:r>
                      <a:r>
                        <a:rPr sz="1600" dirty="0" err="1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Kolter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err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Vipin</a:t>
                      </a: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Kumar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Sanjay </a:t>
                      </a: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Ranka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graphicFrame>
        <p:nvGraphicFramePr>
          <p:cNvPr id="232" name="Table 232"/>
          <p:cNvGraphicFramePr/>
          <p:nvPr>
            <p:extLst>
              <p:ext uri="{D42A27DB-BD31-4B8C-83A1-F6EECF244321}">
                <p14:modId xmlns:p14="http://schemas.microsoft.com/office/powerpoint/2010/main" val="3844922251"/>
              </p:ext>
            </p:extLst>
          </p:nvPr>
        </p:nvGraphicFramePr>
        <p:xfrm>
          <a:off x="4848225" y="892175"/>
          <a:ext cx="4200525" cy="582168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476375"/>
                <a:gridCol w="2724150"/>
              </a:tblGrid>
              <a:tr h="3260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b="1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sz="1600" b="1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Names</a:t>
                      </a:r>
                    </a:p>
                  </a:txBody>
                  <a:tcPr marL="45720" marR="45720" horzOverflow="overflow"/>
                </a:tc>
              </a:tr>
              <a:tr h="23834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Parag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Chitnis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(USDA)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Jason Hill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Rattan Lal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en-US" sz="1600" baseline="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K.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Matukumalli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(USDA)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Rachel 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Melnick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Rabi 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Mohtar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Sonny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Ramaswamy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(USDA)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Susan Jean 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Riha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Paul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Tanger</a:t>
                      </a:r>
                      <a:endParaRPr lang="en-US" sz="1600" dirty="0" smtClean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Luis </a:t>
                      </a:r>
                      <a:r>
                        <a:rPr lang="en-US"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Tupas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(USDA)</a:t>
                      </a:r>
                    </a:p>
                  </a:txBody>
                  <a:tcPr marL="45720" marR="45720" horzOverflow="overflow"/>
                </a:tc>
              </a:tr>
              <a:tr h="10118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Noel </a:t>
                      </a:r>
                      <a:r>
                        <a:rPr sz="1600" dirty="0" err="1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M.Bakhtian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(USDOE)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Robie</a:t>
                      </a: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Lewis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(USDOE)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Bob </a:t>
                      </a:r>
                      <a:r>
                        <a:rPr sz="1600" dirty="0" err="1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Vallario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(USDOE)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Tamara </a:t>
                      </a:r>
                      <a:r>
                        <a:rPr sz="16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Zelikova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  <a:tr h="7832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Water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Richard </a:t>
                      </a:r>
                      <a:r>
                        <a:rPr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Alexander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(USGS)</a:t>
                      </a:r>
                      <a:endParaRPr sz="16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Brad </a:t>
                      </a:r>
                      <a:r>
                        <a:rPr sz="1600" dirty="0" err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Doorn</a:t>
                      </a: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(NASA)</a:t>
                      </a:r>
                      <a:endParaRPr sz="16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Alan </a:t>
                      </a:r>
                      <a:r>
                        <a:rPr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Hecht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(EPA)</a:t>
                      </a:r>
                      <a:endParaRPr sz="16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  <a:tr h="7832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Cross-cutting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, Social Sc.,</a:t>
                      </a:r>
                      <a:r>
                        <a:rPr lang="en-US" sz="1600" baseline="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…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Inna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Kouper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Zachary 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Hayden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Moira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Zellner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Ariela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Zycherman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(NSF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8191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628650" y="76364"/>
            <a:ext cx="7886700" cy="65756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rPr dirty="0" smtClean="0"/>
              <a:t>Panel</a:t>
            </a:r>
            <a:r>
              <a:rPr lang="en-US" dirty="0" smtClean="0"/>
              <a:t>s, Presentations &amp; Breakouts</a:t>
            </a:r>
            <a:endParaRPr dirty="0"/>
          </a:p>
        </p:txBody>
      </p:sp>
      <p:sp>
        <p:nvSpPr>
          <p:cNvPr id="240" name="Shape 240"/>
          <p:cNvSpPr>
            <a:spLocks noGrp="1"/>
          </p:cNvSpPr>
          <p:nvPr>
            <p:ph type="body" sz="half" idx="1"/>
          </p:nvPr>
        </p:nvSpPr>
        <p:spPr>
          <a:xfrm>
            <a:off x="388016" y="962524"/>
            <a:ext cx="8334879" cy="242347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bevel/>
          </a:ln>
        </p:spPr>
        <p:txBody>
          <a:bodyPr/>
          <a:lstStyle/>
          <a:p>
            <a:pPr marL="192881" indent="-192881">
              <a:spcBef>
                <a:spcPts val="4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800" b="1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Panel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Data-Driven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 Science and Application Innovations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 Overview (with life-cycle analysis): Rabi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Mohtar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(TAMU)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Energy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 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Water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Nexus: Bob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Vallario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USDoE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	</a:t>
            </a: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NIFA Perspective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Sonny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Ramaswamy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(NIFA)</a:t>
            </a: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Water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 </a:t>
            </a:r>
            <a:r>
              <a:rPr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Food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Nexus: Rich Alexander (USGS)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Energy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 </a:t>
            </a:r>
            <a:r>
              <a:rPr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Food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Nexus: Louis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Tupas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(NIFA)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Drivers of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Nexus: Rattan Lal (OSU)</a:t>
            </a:r>
          </a:p>
        </p:txBody>
      </p:sp>
      <p:grpSp>
        <p:nvGrpSpPr>
          <p:cNvPr id="243" name="Group 243"/>
          <p:cNvGrpSpPr/>
          <p:nvPr/>
        </p:nvGrpSpPr>
        <p:grpSpPr>
          <a:xfrm>
            <a:off x="375983" y="3491685"/>
            <a:ext cx="8334881" cy="2867531"/>
            <a:chOff x="-1" y="-1"/>
            <a:chExt cx="8334879" cy="2867530"/>
          </a:xfrm>
        </p:grpSpPr>
        <p:sp>
          <p:nvSpPr>
            <p:cNvPr id="241" name="Shape 241"/>
            <p:cNvSpPr/>
            <p:nvPr/>
          </p:nvSpPr>
          <p:spPr>
            <a:xfrm>
              <a:off x="-1" y="-1"/>
              <a:ext cx="8334879" cy="286753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500"/>
                </a:spcBef>
                <a:defRPr sz="2400"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-1" y="-1"/>
              <a:ext cx="8334879" cy="25268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146957" indent="-146957" defTabSz="9144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sz="2800"/>
              </a:pPr>
              <a:r>
                <a:rPr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Panel</a:t>
              </a:r>
              <a:r>
                <a:rPr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sz="1800" dirty="0">
                  <a:latin typeface="Arial" panose="020B0604020202020204" pitchFamily="34" charset="0"/>
                  <a:cs typeface="Arial" panose="020B0604020202020204" pitchFamily="34" charset="0"/>
                </a:rPr>
                <a:t>Data </a:t>
              </a:r>
              <a:r>
                <a:rPr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Sci</a:t>
              </a:r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dirty="0">
                  <a:latin typeface="Arial" panose="020B0604020202020204" pitchFamily="34" charset="0"/>
                  <a:cs typeface="Arial" panose="020B0604020202020204" pitchFamily="34" charset="0"/>
                </a:rPr>
                <a:t>Research Needs to Understand &amp; Innovate for </a:t>
              </a:r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Nexus</a:t>
              </a:r>
              <a:r>
                <a:rPr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Data Science Challenges in </a:t>
              </a: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Sustainable </a:t>
              </a:r>
              <a:r>
                <a:rPr sz="1600" b="1" dirty="0">
                  <a:solidFill>
                    <a:srgbClr val="FF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Energy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: Zico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Kolter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(CMU)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Open-Source </a:t>
              </a:r>
              <a:r>
                <a:rPr sz="1600" b="1" dirty="0">
                  <a:solidFill>
                    <a:srgbClr val="00B05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Precision Agriculture</a:t>
              </a: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and Analytics Driven Decision Support: Chandra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Krintz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(UCSB)			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Machine Learning 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Challenges: Thomas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Dietterich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(Oregon U)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Trustworthiness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and Sustainability: Data Science for </a:t>
              </a:r>
              <a:r>
                <a:rPr lang="en-US" sz="1600" dirty="0">
                  <a:solidFill>
                    <a:srgbClr val="00B05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F</a:t>
              </a:r>
              <a:r>
                <a:rPr lang="en-US" sz="1600" dirty="0">
                  <a:solidFill>
                    <a:srgbClr val="FF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</a:t>
              </a: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W</a:t>
              </a:r>
              <a:r>
                <a:rPr sz="1600" dirty="0" smtClean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Nexus in the Developing Regions: Inna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Kouper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(Indiana U)		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Informatics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Challenges: Vasant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Honavar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(Penn State)	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Remote Sensing 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and </a:t>
              </a:r>
              <a:r>
                <a:rPr sz="1600" dirty="0">
                  <a:solidFill>
                    <a:srgbClr val="0070C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Water: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Brad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Doorn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(NASA)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31319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 bldLvl="5" animBg="1" advAuto="0"/>
      <p:bldP spid="243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304800" y="76200"/>
            <a:ext cx="8610599" cy="80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hangingPunct="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Outcomes: 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Nexus Data Gaps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219200"/>
            <a:ext cx="7147147" cy="4585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Need US water census</a:t>
            </a:r>
          </a:p>
          <a:p>
            <a:pPr marL="530352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 of Ag. Census and US-EIA</a:t>
            </a:r>
          </a:p>
          <a:p>
            <a:pPr marL="187452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Other Data Needs:</a:t>
            </a:r>
          </a:p>
          <a:p>
            <a:pPr marL="530352" lvl="1" indent="-342900"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Energy,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– consumption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&amp;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Interaction data</a:t>
            </a:r>
          </a:p>
          <a:p>
            <a:pPr marL="530352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community (BD FEW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Spoke)</a:t>
            </a:r>
          </a:p>
          <a:p>
            <a:pPr marL="187452"/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Integration Challenges</a:t>
            </a:r>
          </a:p>
          <a:p>
            <a:pPr marL="530352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Varied data collection (e.g., aquifer withdrawal meter in TX &amp; CA)</a:t>
            </a:r>
          </a:p>
          <a:p>
            <a:pPr marL="530352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Heterogeneous data format (e.g.,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raster climate data, vector population)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914400"/>
            <a:ext cx="2679523" cy="696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752600"/>
            <a:ext cx="298704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57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8683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Outcomes: Data Science Gaps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254000" y="1066800"/>
            <a:ext cx="8636000" cy="55868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400"/>
              </a:spcBef>
              <a:buFont typeface="+mj-lt"/>
              <a:buAutoNum type="arabicPeriod"/>
              <a:defRPr sz="1800"/>
            </a:pPr>
            <a:r>
              <a:rPr lang="en-US" sz="2000" dirty="0">
                <a:solidFill>
                  <a:srgbClr val="C00000"/>
                </a:solidFill>
              </a:rPr>
              <a:t>Methods to help stakeholders reach consensus on </a:t>
            </a:r>
            <a:r>
              <a:rPr lang="en-US" sz="2000" dirty="0">
                <a:solidFill>
                  <a:srgbClr val="00B05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E</a:t>
            </a:r>
            <a:r>
              <a:rPr lang="en-US" sz="2000" dirty="0">
                <a:solidFill>
                  <a:srgbClr val="0070C0"/>
                </a:solidFill>
              </a:rPr>
              <a:t>W</a:t>
            </a:r>
            <a:r>
              <a:rPr lang="en-US" sz="2000" dirty="0">
                <a:solidFill>
                  <a:srgbClr val="C00000"/>
                </a:solidFill>
              </a:rPr>
              <a:t> issues 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sz="1600" dirty="0"/>
              <a:t>Social science methods: scenario-based discussion, design exercises, etc.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sz="1600" dirty="0"/>
              <a:t>Computational tools: visualization, explainable/interpretable models, interactive simulation and optimization</a:t>
            </a:r>
          </a:p>
          <a:p>
            <a:pPr marL="347663" indent="-347663">
              <a:lnSpc>
                <a:spcPct val="80000"/>
              </a:lnSpc>
              <a:spcBef>
                <a:spcPts val="400"/>
              </a:spcBef>
              <a:buFontTx/>
              <a:buAutoNum type="arabicPeriod"/>
              <a:defRPr sz="1800"/>
            </a:pPr>
            <a:endParaRPr lang="en-US" sz="2000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400"/>
              </a:spcBef>
              <a:buFont typeface="+mj-lt"/>
              <a:buAutoNum type="arabicPeriod"/>
              <a:defRPr sz="1800"/>
            </a:pPr>
            <a:r>
              <a:rPr sz="2000" dirty="0" err="1" smtClean="0">
                <a:solidFill>
                  <a:srgbClr val="C00000"/>
                </a:solidFill>
              </a:rPr>
              <a:t>Spatio</a:t>
            </a:r>
            <a:r>
              <a:rPr sz="2000" dirty="0" smtClean="0">
                <a:solidFill>
                  <a:srgbClr val="C00000"/>
                </a:solidFill>
              </a:rPr>
              <a:t>-temporal modeling</a:t>
            </a:r>
            <a:endParaRPr sz="2000" dirty="0">
              <a:solidFill>
                <a:srgbClr val="C00000"/>
              </a:solidFill>
            </a:endParaRP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1600" dirty="0"/>
              <a:t>Dealing with data collected multiple spatial, temporal scales, </a:t>
            </a:r>
            <a:endParaRPr lang="en-US" sz="1600" dirty="0" smtClean="0"/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1600" dirty="0" smtClean="0"/>
              <a:t>missing values</a:t>
            </a:r>
            <a:endParaRPr lang="en-US" sz="1600" dirty="0" smtClean="0"/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endParaRPr lang="en-US" sz="1600" dirty="0" smtClean="0"/>
          </a:p>
          <a:p>
            <a:pPr marL="347663" indent="-347663">
              <a:lnSpc>
                <a:spcPct val="80000"/>
              </a:lnSpc>
              <a:spcBef>
                <a:spcPts val="400"/>
              </a:spcBef>
              <a:buFontTx/>
              <a:buAutoNum type="arabicPeriod"/>
              <a:defRPr sz="1800"/>
            </a:pPr>
            <a:r>
              <a:rPr lang="en-US" sz="2000" dirty="0">
                <a:solidFill>
                  <a:srgbClr val="C00000"/>
                </a:solidFill>
              </a:rPr>
              <a:t>Fusion of multiple model types 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sz="1600" dirty="0"/>
              <a:t>Data-driven, process-driven, economic, etc.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buFont typeface="+mj-lt"/>
              <a:buAutoNum type="arabicPeriod"/>
              <a:defRPr sz="1800"/>
            </a:pPr>
            <a:endParaRPr dirty="0"/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buFont typeface="+mj-lt"/>
              <a:buAutoNum type="arabicPeriod"/>
              <a:defRPr sz="1800"/>
            </a:pPr>
            <a:endParaRPr dirty="0"/>
          </a:p>
          <a:p>
            <a:pPr marL="347663" indent="-347663">
              <a:lnSpc>
                <a:spcPct val="80000"/>
              </a:lnSpc>
              <a:spcBef>
                <a:spcPts val="400"/>
              </a:spcBef>
              <a:buFontTx/>
              <a:buAutoNum type="arabicPeriod"/>
              <a:defRPr sz="1800"/>
            </a:pPr>
            <a:r>
              <a:rPr sz="2000" dirty="0">
                <a:solidFill>
                  <a:srgbClr val="C00000"/>
                </a:solidFill>
              </a:rPr>
              <a:t>Lifecycle thinking for the </a:t>
            </a:r>
            <a:r>
              <a:rPr lang="en-US" sz="2000" dirty="0">
                <a:solidFill>
                  <a:srgbClr val="00B05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E</a:t>
            </a:r>
            <a:r>
              <a:rPr lang="en-US" sz="2000" dirty="0">
                <a:solidFill>
                  <a:srgbClr val="0070C0"/>
                </a:solidFill>
              </a:rPr>
              <a:t>W</a:t>
            </a:r>
            <a:r>
              <a:rPr sz="2000" dirty="0" smtClean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Nexus 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1600" dirty="0"/>
              <a:t>modeling human behavior, understanding indirect effects of perturbations, supply chains, opportunity costs, agent-based modeling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buFont typeface="+mj-lt"/>
              <a:buAutoNum type="arabicPeriod"/>
              <a:defRPr sz="1800"/>
            </a:pPr>
            <a:endParaRPr dirty="0">
              <a:solidFill>
                <a:srgbClr val="C00000"/>
              </a:solidFill>
            </a:endParaRPr>
          </a:p>
          <a:p>
            <a:pPr marL="347663" indent="-347663">
              <a:lnSpc>
                <a:spcPct val="80000"/>
              </a:lnSpc>
              <a:spcBef>
                <a:spcPts val="400"/>
              </a:spcBef>
              <a:buFontTx/>
              <a:buAutoNum type="arabicPeriod"/>
              <a:defRPr sz="1800"/>
            </a:pPr>
            <a:r>
              <a:rPr sz="2000" dirty="0">
                <a:solidFill>
                  <a:srgbClr val="C00000"/>
                </a:solidFill>
              </a:rPr>
              <a:t>Data uncertainty, incompleteness, bias 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1600" dirty="0"/>
              <a:t>provenance, conflict of interest, capturing and visualizing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17979813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/>
              <a:t>Outline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077200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US" sz="2400" dirty="0" smtClean="0">
                <a:solidFill>
                  <a:srgbClr val="00B05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0070C0"/>
                </a:solidFill>
              </a:rPr>
              <a:t>W</a:t>
            </a:r>
            <a:r>
              <a:rPr lang="en" sz="2400" dirty="0" smtClean="0">
                <a:solidFill>
                  <a:srgbClr val="FF0000"/>
                </a:solidFill>
              </a:rPr>
              <a:t> Nexus</a:t>
            </a: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Context</a:t>
            </a: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History</a:t>
            </a:r>
          </a:p>
          <a:p>
            <a:pPr marL="898071" lvl="1" indent="-228600">
              <a:spcBef>
                <a:spcPts val="0"/>
              </a:spcBef>
            </a:pPr>
            <a:endParaRPr lang="en" sz="1800" dirty="0" smtClean="0"/>
          </a:p>
          <a:p>
            <a:pPr marL="669471" lvl="1" indent="0">
              <a:spcBef>
                <a:spcPts val="0"/>
              </a:spcBef>
              <a:buNone/>
            </a:pPr>
            <a:endParaRPr lang="en" sz="1800" dirty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/>
              <a:t>Role of Computing</a:t>
            </a:r>
            <a:endParaRPr lang="en" sz="2400" dirty="0" smtClean="0"/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/>
              <a:t>Computing Challenges in FEW Nexus</a:t>
            </a:r>
            <a:endParaRPr lang="en" sz="2400" dirty="0" smtClean="0"/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9224339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800" dirty="0" smtClean="0"/>
              <a:t>Gap Example: Spatial Fragmentation in Optimization</a:t>
            </a:r>
            <a:endParaRPr lang="en" sz="2800" dirty="0"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676400"/>
            <a:ext cx="90678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533400" y="762000"/>
            <a:ext cx="8153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Landscape geodesign </a:t>
            </a:r>
            <a:endParaRPr lang="en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stakeholder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collaboration (designs F, G, H, I)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endParaRPr lang="en" sz="1600" dirty="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linear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programming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(designs A, B, C, D, and 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981200"/>
            <a:ext cx="244874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Stakeholder Collaboration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964324"/>
            <a:ext cx="195021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Linear Programming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4275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/>
              <a:t>Outline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077200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F-E-W Nexus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Role of </a:t>
            </a:r>
            <a:r>
              <a:rPr lang="en-US" sz="2400" dirty="0" smtClean="0"/>
              <a:t>Computing</a:t>
            </a: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endParaRPr lang="en" sz="2400" dirty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/>
              <a:t>Computing Challenges</a:t>
            </a:r>
            <a:endParaRPr lang="en" sz="2400" b="1" dirty="0" smtClean="0"/>
          </a:p>
          <a:p>
            <a:pPr marL="457200" lvl="0" indent="-228600" rtl="0">
              <a:spcBef>
                <a:spcPts val="0"/>
              </a:spcBef>
            </a:pPr>
            <a:endParaRPr lang="en" sz="2400" dirty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Related Events</a:t>
            </a:r>
            <a:endParaRPr lang="en" sz="2400" dirty="0" smtClean="0">
              <a:solidFill>
                <a:srgbClr val="FF0000"/>
              </a:solidFill>
            </a:endParaRPr>
          </a:p>
          <a:p>
            <a:pPr marL="898071" lvl="1" indent="-228600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Dec. 2015: NSF IN</a:t>
            </a:r>
            <a:r>
              <a:rPr lang="en-US" sz="1800" dirty="0" smtClean="0">
                <a:solidFill>
                  <a:srgbClr val="00B050"/>
                </a:solidFill>
              </a:rPr>
              <a:t>F</a:t>
            </a:r>
            <a:r>
              <a:rPr lang="en-US" sz="1800" dirty="0" smtClean="0">
                <a:solidFill>
                  <a:srgbClr val="C0000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W</a:t>
            </a:r>
            <a:r>
              <a:rPr lang="en-US" sz="1800" dirty="0" smtClean="0">
                <a:solidFill>
                  <a:srgbClr val="FF0000"/>
                </a:solidFill>
              </a:rPr>
              <a:t>S Solicitation</a:t>
            </a:r>
          </a:p>
          <a:p>
            <a:pPr marL="898071" lvl="1" indent="-228600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Jan</a:t>
            </a:r>
            <a:r>
              <a:rPr lang="en-US" sz="1800" dirty="0" smtClean="0">
                <a:solidFill>
                  <a:srgbClr val="FF0000"/>
                </a:solidFill>
              </a:rPr>
              <a:t>. 2016 : NCSE </a:t>
            </a:r>
          </a:p>
          <a:p>
            <a:pPr marL="898071" lvl="1" indent="-228600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Mar. 2016: Midwest Big Data Hub – </a:t>
            </a:r>
            <a:r>
              <a:rPr lang="en-US" sz="1800" dirty="0">
                <a:solidFill>
                  <a:srgbClr val="00B050"/>
                </a:solidFill>
              </a:rPr>
              <a:t>F</a:t>
            </a:r>
            <a:r>
              <a:rPr lang="en-US" sz="1800" dirty="0">
                <a:solidFill>
                  <a:srgbClr val="C00000"/>
                </a:solidFill>
              </a:rPr>
              <a:t>E</a:t>
            </a:r>
            <a:r>
              <a:rPr lang="en-US" sz="1800" dirty="0">
                <a:solidFill>
                  <a:srgbClr val="0070C0"/>
                </a:solidFill>
              </a:rPr>
              <a:t>W</a:t>
            </a:r>
            <a:r>
              <a:rPr lang="en-US" sz="1800" dirty="0" smtClean="0">
                <a:solidFill>
                  <a:srgbClr val="FF0000"/>
                </a:solidFill>
              </a:rPr>
              <a:t> Spoke </a:t>
            </a:r>
          </a:p>
          <a:p>
            <a:pPr marL="898071" lvl="1" indent="-228600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Mar. 2016: Whitehouse Water Summit </a:t>
            </a: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Aug. 2016: ACM SIGKDD Workshop on </a:t>
            </a:r>
            <a:r>
              <a:rPr lang="en-US" sz="1800" dirty="0" smtClean="0">
                <a:solidFill>
                  <a:srgbClr val="00B050"/>
                </a:solidFill>
              </a:rPr>
              <a:t>F</a:t>
            </a:r>
            <a:r>
              <a:rPr lang="en-US" sz="1800" dirty="0" smtClean="0">
                <a:solidFill>
                  <a:srgbClr val="C0000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W</a:t>
            </a:r>
            <a:endParaRPr lang="en" sz="1800" dirty="0" smtClean="0">
              <a:solidFill>
                <a:srgbClr val="FF0000"/>
              </a:solidFill>
            </a:endParaRP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Dec. 2016: AGU session proposal</a:t>
            </a:r>
            <a:endParaRPr lang="en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8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" y="228600"/>
            <a:ext cx="6781800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1000" y="5486400"/>
            <a:ext cx="7335199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Anticipated Funding Amount:</a:t>
            </a:r>
            <a:r>
              <a:rPr lang="en-US" dirty="0">
                <a:latin typeface="Arial"/>
                <a:cs typeface="Arial"/>
              </a:rPr>
              <a:t> $</a:t>
            </a:r>
            <a:r>
              <a:rPr lang="en-US" dirty="0" smtClean="0">
                <a:latin typeface="Arial"/>
                <a:cs typeface="Arial"/>
              </a:rPr>
              <a:t>50,000,000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With $</a:t>
            </a:r>
            <a:r>
              <a:rPr lang="en-US" sz="1600" dirty="0">
                <a:latin typeface="Arial"/>
                <a:cs typeface="Arial"/>
              </a:rPr>
              <a:t>9,000,000 to $15,000,000 for Track 2, Visualization and Decision Support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for </a:t>
            </a:r>
            <a:r>
              <a:rPr lang="en-US" sz="1600" dirty="0">
                <a:latin typeface="Arial"/>
                <a:cs typeface="Arial"/>
              </a:rPr>
              <a:t>Cyber-Human-Physical Systems at the FEW Nexus;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496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914400"/>
            <a:ext cx="7772400" cy="4401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en-US" sz="20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Four Tracks</a:t>
            </a:r>
          </a:p>
          <a:p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Arial"/>
                <a:cs typeface="Arial"/>
              </a:rPr>
              <a:t>Significantly </a:t>
            </a:r>
            <a:r>
              <a:rPr lang="en-US" sz="1600" b="1" dirty="0">
                <a:latin typeface="Arial"/>
                <a:cs typeface="Arial"/>
              </a:rPr>
              <a:t>advance our understanding </a:t>
            </a:r>
            <a:r>
              <a:rPr lang="en-US" sz="1600" dirty="0">
                <a:latin typeface="Arial"/>
                <a:cs typeface="Arial"/>
              </a:rPr>
              <a:t>of the food-energy-water system through quantitative and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computational </a:t>
            </a:r>
            <a:r>
              <a:rPr lang="en-US" sz="1600" b="1" dirty="0">
                <a:latin typeface="Arial"/>
                <a:cs typeface="Arial"/>
              </a:rPr>
              <a:t>modeling</a:t>
            </a:r>
            <a:r>
              <a:rPr lang="en-US" sz="1600" dirty="0">
                <a:latin typeface="Arial"/>
                <a:cs typeface="Arial"/>
              </a:rPr>
              <a:t>, including support for relevant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cyber</a:t>
            </a:r>
            <a:r>
              <a:rPr lang="en-US" sz="1600" dirty="0">
                <a:latin typeface="Arial"/>
                <a:cs typeface="Arial"/>
              </a:rPr>
              <a:t>infrastructure</a:t>
            </a:r>
            <a:r>
              <a:rPr lang="en-US" sz="1600" dirty="0" smtClean="0">
                <a:latin typeface="Arial"/>
                <a:cs typeface="Arial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/>
                <a:cs typeface="Arial"/>
              </a:rPr>
              <a:t>Develop real-time,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cyber</a:t>
            </a:r>
            <a:r>
              <a:rPr lang="en-US" sz="1600" dirty="0">
                <a:latin typeface="Arial"/>
                <a:cs typeface="Arial"/>
              </a:rPr>
              <a:t>-enabled interfaces that improve </a:t>
            </a:r>
            <a:r>
              <a:rPr lang="en-US" sz="1600" b="1" dirty="0">
                <a:latin typeface="Arial"/>
                <a:cs typeface="Arial"/>
              </a:rPr>
              <a:t>understanding of the behavior</a:t>
            </a:r>
            <a:r>
              <a:rPr lang="en-US" sz="1600" dirty="0">
                <a:latin typeface="Arial"/>
                <a:cs typeface="Arial"/>
              </a:rPr>
              <a:t> of </a:t>
            </a:r>
            <a:r>
              <a:rPr lang="en-US" sz="160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systems and increase </a:t>
            </a:r>
            <a:r>
              <a:rPr lang="en-US" sz="1600" b="1" dirty="0">
                <a:latin typeface="Arial"/>
                <a:cs typeface="Arial"/>
              </a:rPr>
              <a:t>decision support </a:t>
            </a:r>
            <a:r>
              <a:rPr lang="en-US" sz="1600" dirty="0">
                <a:latin typeface="Arial"/>
                <a:cs typeface="Arial"/>
              </a:rPr>
              <a:t>capability</a:t>
            </a:r>
            <a:r>
              <a:rPr lang="en-US" sz="1600" dirty="0" smtClean="0">
                <a:latin typeface="Arial"/>
                <a:cs typeface="Arial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/>
                <a:cs typeface="Arial"/>
              </a:rPr>
              <a:t>Enable research that will lead to </a:t>
            </a:r>
            <a:r>
              <a:rPr lang="en-US" sz="1600" b="1" dirty="0">
                <a:latin typeface="Arial"/>
                <a:cs typeface="Arial"/>
              </a:rPr>
              <a:t>innovative</a:t>
            </a:r>
            <a:r>
              <a:rPr lang="en-US" sz="1600" dirty="0">
                <a:latin typeface="Arial"/>
                <a:cs typeface="Arial"/>
              </a:rPr>
              <a:t> system and technological </a:t>
            </a:r>
            <a:r>
              <a:rPr lang="en-US" sz="1600" b="1" dirty="0">
                <a:latin typeface="Arial"/>
                <a:cs typeface="Arial"/>
              </a:rPr>
              <a:t>solutions</a:t>
            </a:r>
            <a:r>
              <a:rPr lang="en-US" sz="1600" dirty="0">
                <a:latin typeface="Arial"/>
                <a:cs typeface="Arial"/>
              </a:rPr>
              <a:t> to critical </a:t>
            </a:r>
            <a:r>
              <a:rPr lang="en-US" sz="160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problems; </a:t>
            </a:r>
            <a:r>
              <a:rPr lang="en-US" sz="1600" dirty="0" smtClean="0">
                <a:latin typeface="Arial"/>
                <a:cs typeface="Arial"/>
              </a:rPr>
              <a:t>and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/>
                <a:cs typeface="Arial"/>
              </a:rPr>
              <a:t>Grow the scientific </a:t>
            </a:r>
            <a:r>
              <a:rPr lang="en-US" sz="1600" b="1" dirty="0">
                <a:latin typeface="Arial"/>
                <a:cs typeface="Arial"/>
              </a:rPr>
              <a:t>workforce</a:t>
            </a:r>
            <a:r>
              <a:rPr lang="en-US" sz="1600" dirty="0">
                <a:latin typeface="Arial"/>
                <a:cs typeface="Arial"/>
              </a:rPr>
              <a:t> capable of studying and managing the </a:t>
            </a:r>
            <a:r>
              <a:rPr lang="en-US" sz="160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W </a:t>
            </a:r>
            <a:r>
              <a:rPr lang="en-US" sz="1600" dirty="0" smtClean="0">
                <a:latin typeface="Arial"/>
                <a:cs typeface="Arial"/>
              </a:rPr>
              <a:t>system</a:t>
            </a:r>
            <a:r>
              <a:rPr lang="en-US" sz="1600" dirty="0">
                <a:latin typeface="Arial"/>
                <a:cs typeface="Arial"/>
              </a:rPr>
              <a:t>, through </a:t>
            </a:r>
            <a:r>
              <a:rPr lang="en-US" sz="1600" b="1" dirty="0">
                <a:latin typeface="Arial"/>
                <a:cs typeface="Arial"/>
              </a:rPr>
              <a:t>education</a:t>
            </a:r>
            <a:r>
              <a:rPr lang="en-US" sz="1600" dirty="0">
                <a:latin typeface="Arial"/>
                <a:cs typeface="Arial"/>
              </a:rPr>
              <a:t> and other </a:t>
            </a:r>
            <a:r>
              <a:rPr lang="en-US" sz="1600" b="1" dirty="0">
                <a:latin typeface="Arial"/>
                <a:cs typeface="Arial"/>
              </a:rPr>
              <a:t>professional development </a:t>
            </a:r>
            <a:r>
              <a:rPr lang="en-US" sz="1600" dirty="0">
                <a:latin typeface="Arial"/>
                <a:cs typeface="Arial"/>
              </a:rPr>
              <a:t>opportunities.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457200" y="293968"/>
            <a:ext cx="8015731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dirty="0" smtClean="0"/>
              <a:t>IN</a:t>
            </a:r>
            <a:r>
              <a:rPr lang="en-US" spc="-5" dirty="0" smtClean="0">
                <a:solidFill>
                  <a:srgbClr val="00B050"/>
                </a:solidFill>
              </a:rPr>
              <a:t>F</a:t>
            </a:r>
            <a:r>
              <a:rPr lang="en-US" spc="-5" dirty="0" smtClean="0">
                <a:solidFill>
                  <a:srgbClr val="FF0000"/>
                </a:solidFill>
              </a:rPr>
              <a:t>E</a:t>
            </a:r>
            <a:r>
              <a:rPr lang="en-US" spc="-5" dirty="0" smtClean="0">
                <a:solidFill>
                  <a:srgbClr val="0070C0"/>
                </a:solidFill>
              </a:rPr>
              <a:t>W</a:t>
            </a:r>
            <a:r>
              <a:rPr lang="en-US" spc="-5" dirty="0" smtClean="0"/>
              <a:t>S Goals</a:t>
            </a:r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68915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947208"/>
            <a:ext cx="8610600" cy="1938992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Highlights: </a:t>
            </a:r>
          </a:p>
          <a:p>
            <a:pPr marL="726621" lvl="1" indent="-285750">
              <a:buFont typeface="Arial" charset="0"/>
              <a:buChar char="•"/>
            </a:pPr>
            <a:r>
              <a:rPr lang="en-US" sz="1600" dirty="0" smtClean="0"/>
              <a:t>Participation from  NSF, USDA, USDOE, NOAA, USGS, NASA, USFS, etc.</a:t>
            </a:r>
          </a:p>
          <a:p>
            <a:pPr marL="726621" lvl="1" indent="-285750">
              <a:buFont typeface="Arial" charset="0"/>
              <a:buChar char="•"/>
            </a:pPr>
            <a:r>
              <a:rPr lang="en-US" sz="1600" dirty="0"/>
              <a:t>Many sessions related to NSF </a:t>
            </a:r>
            <a:r>
              <a:rPr lang="en-US" sz="1600" dirty="0" smtClean="0"/>
              <a:t>INFEWS</a:t>
            </a:r>
          </a:p>
          <a:p>
            <a:pPr marL="726621" lvl="1" indent="-285750">
              <a:buFont typeface="Arial" charset="0"/>
              <a:buChar char="•"/>
            </a:pPr>
            <a:r>
              <a:rPr lang="en-US" sz="1600" dirty="0" smtClean="0"/>
              <a:t>Ex. S-E2: </a:t>
            </a:r>
            <a:r>
              <a:rPr lang="en-US" sz="1600" dirty="0"/>
              <a:t>Towards a F-E-W nexus data science </a:t>
            </a:r>
            <a:r>
              <a:rPr lang="en-US" sz="1600" dirty="0" smtClean="0"/>
              <a:t>community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6784554" cy="2055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7150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313131"/>
                </a:solidFill>
                <a:latin typeface="Arial"/>
                <a:cs typeface="Arial"/>
              </a:rPr>
              <a:t>NSF Director </a:t>
            </a:r>
            <a:r>
              <a:rPr lang="en-US" sz="1600" i="1" dirty="0" err="1" smtClean="0">
                <a:solidFill>
                  <a:srgbClr val="313131"/>
                </a:solidFill>
                <a:latin typeface="Arial"/>
                <a:cs typeface="Arial"/>
              </a:rPr>
              <a:t>Córdova</a:t>
            </a:r>
            <a:r>
              <a:rPr lang="en-US" sz="1600" i="1" dirty="0" smtClean="0">
                <a:solidFill>
                  <a:srgbClr val="313131"/>
                </a:solidFill>
                <a:latin typeface="Arial"/>
                <a:cs typeface="Arial"/>
              </a:rPr>
              <a:t> (right) with former NSF Director Rita Colwell, who received a lifetime achievement award from </a:t>
            </a:r>
            <a:r>
              <a:rPr lang="en-US" sz="1600" i="1" dirty="0" smtClean="0">
                <a:solidFill>
                  <a:srgbClr val="FF0000"/>
                </a:solidFill>
                <a:latin typeface="Arial"/>
                <a:cs typeface="Arial"/>
              </a:rPr>
              <a:t>National Council for Science &amp; Environment (NCSE).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Screen Shot 2016-05-06 at 5.51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89"/>
            <a:ext cx="8839200" cy="17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92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22577" r="8612" b="2950"/>
          <a:stretch/>
        </p:blipFill>
        <p:spPr>
          <a:xfrm>
            <a:off x="278859" y="2649166"/>
            <a:ext cx="3988340" cy="39802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5944" cy="80962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Building: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NSF MBDH </a:t>
            </a:r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Spoke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733800" y="937644"/>
            <a:ext cx="304800" cy="16353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19600" y="1143000"/>
            <a:ext cx="4515473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fontScale="92500" lnSpcReduction="2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spcBef>
                <a:spcPts val="0"/>
              </a:spcBef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Klara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Nahrstedt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spcBef>
                <a:spcPts val="0"/>
              </a:spcBef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Assisted by Shashi Shekhar,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Shaowen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</a:p>
          <a:p>
            <a:pPr marL="0" indent="0" hangingPunct="1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Over 40 partners</a:t>
            </a:r>
          </a:p>
          <a:p>
            <a:pPr marL="0" indent="0" hangingPunct="1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Multi-disciplinary</a:t>
            </a:r>
          </a:p>
          <a:p>
            <a:pPr hangingPunct="1"/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Food:  </a:t>
            </a:r>
            <a:r>
              <a:rPr lang="en-US" sz="16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AgMIP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/GABBS (Purdue)</a:t>
            </a:r>
          </a:p>
          <a:p>
            <a:pPr hangingPunct="1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Energy: NWU Inst … Ren. Energy</a:t>
            </a:r>
          </a:p>
          <a:p>
            <a:pPr hangingPunct="1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Water: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Eng. (UIUC, IU), Water Center at UMN &amp; NWU, </a:t>
            </a:r>
          </a:p>
          <a:p>
            <a:pPr hangingPunct="1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UMN Institute on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MN Population Center</a:t>
            </a:r>
          </a:p>
          <a:p>
            <a:pPr hangingPunct="1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NCSA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CyberGIS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Multi-sector 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Academic: TAMU, NCSU, U Glasgow, …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Industry: IBM, Climate Corp.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Govt.: Chicago Water Distr.,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NCAR, USGS,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NGO: Nature Conservancy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International: U Glasgow, Govt. of Canada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9356" b="16944"/>
          <a:stretch/>
        </p:blipFill>
        <p:spPr>
          <a:xfrm>
            <a:off x="1371600" y="914400"/>
            <a:ext cx="1111703" cy="997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37644"/>
            <a:ext cx="1156584" cy="968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80492"/>
            <a:ext cx="1019121" cy="11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3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5-06 at 3.43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458200" cy="1215550"/>
          </a:xfrm>
          <a:prstGeom prst="rect">
            <a:avLst/>
          </a:prstGeom>
        </p:spPr>
      </p:pic>
      <p:pic>
        <p:nvPicPr>
          <p:cNvPr id="7" name="Picture 6" descr="Screen Shot 2016-05-06 at 3.4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" y="2133600"/>
            <a:ext cx="8501743" cy="967678"/>
          </a:xfrm>
          <a:prstGeom prst="rect">
            <a:avLst/>
          </a:prstGeom>
        </p:spPr>
      </p:pic>
      <p:pic>
        <p:nvPicPr>
          <p:cNvPr id="8" name="Picture 7" descr="Screen Shot 2016-05-06 at 3.44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4724400"/>
            <a:ext cx="5640049" cy="177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8237" y="3657600"/>
            <a:ext cx="594008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Details @ </a:t>
            </a:r>
            <a:r>
              <a:rPr lang="en-US" dirty="0" smtClean="0">
                <a:latin typeface="Arial"/>
                <a:cs typeface="Arial"/>
                <a:hlinkClick r:id="rId5"/>
              </a:rPr>
              <a:t>https</a:t>
            </a:r>
            <a:r>
              <a:rPr lang="en-US" dirty="0">
                <a:latin typeface="Arial"/>
                <a:cs typeface="Arial"/>
                <a:hlinkClick r:id="rId5"/>
              </a:rPr>
              <a:t>://</a:t>
            </a:r>
            <a:r>
              <a:rPr lang="en-US" dirty="0" smtClean="0">
                <a:latin typeface="Arial"/>
                <a:cs typeface="Arial"/>
                <a:hlinkClick r:id="rId5"/>
              </a:rPr>
              <a:t>sites.google.com/site/2016dsfew/home</a:t>
            </a:r>
            <a:endParaRPr lang="en-US" dirty="0" smtClean="0">
              <a:latin typeface="Arial"/>
              <a:cs typeface="Arial"/>
            </a:endParaRPr>
          </a:p>
          <a:p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NSF MBDH Travel Support for Early Career Researchers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249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4343400"/>
            <a:ext cx="5905500" cy="1168400"/>
            <a:chOff x="609600" y="2438400"/>
            <a:chExt cx="5905500" cy="1168400"/>
          </a:xfrm>
        </p:grpSpPr>
        <p:pic>
          <p:nvPicPr>
            <p:cNvPr id="2" name="Picture 1" descr="Screen Shot 2016-05-06 at 6.01.0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2971800"/>
              <a:ext cx="5829300" cy="635000"/>
            </a:xfrm>
            <a:prstGeom prst="rect">
              <a:avLst/>
            </a:prstGeom>
          </p:spPr>
        </p:pic>
        <p:pic>
          <p:nvPicPr>
            <p:cNvPr id="3" name="Picture 2" descr="Screen Shot 2016-05-06 at 6.03.1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438400"/>
              <a:ext cx="2603500" cy="520700"/>
            </a:xfrm>
            <a:prstGeom prst="rect">
              <a:avLst/>
            </a:prstGeom>
          </p:spPr>
        </p:pic>
        <p:pic>
          <p:nvPicPr>
            <p:cNvPr id="4" name="Picture 3" descr="Screen Shot 2016-05-06 at 6.03.3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512146"/>
              <a:ext cx="1760663" cy="535854"/>
            </a:xfrm>
            <a:prstGeom prst="rect">
              <a:avLst/>
            </a:prstGeom>
          </p:spPr>
        </p:pic>
      </p:grpSp>
      <p:pic>
        <p:nvPicPr>
          <p:cNvPr id="10" name="Picture 9" descr="Screen Shot 2016-05-06 at 6.04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37"/>
            <a:ext cx="8940800" cy="1346200"/>
          </a:xfrm>
          <a:prstGeom prst="rect">
            <a:avLst/>
          </a:prstGeom>
        </p:spPr>
      </p:pic>
      <p:pic>
        <p:nvPicPr>
          <p:cNvPr id="12" name="Picture 11" descr="Screen Shot 2016-05-06 at 6.16.00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05544"/>
            <a:ext cx="5346700" cy="825653"/>
          </a:xfrm>
          <a:prstGeom prst="rect">
            <a:avLst/>
          </a:prstGeom>
        </p:spPr>
      </p:pic>
      <p:pic>
        <p:nvPicPr>
          <p:cNvPr id="13" name="Picture 12" descr="Screen Shot 2016-05-06 at 6.16.44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800"/>
            <a:ext cx="2098513" cy="1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6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105400" y="838200"/>
            <a:ext cx="3838575" cy="3652839"/>
          </a:xfrm>
          <a:prstGeom prst="rect">
            <a:avLst/>
          </a:prstGeom>
          <a:blipFill>
            <a:blip r:embed="rId2" cstate="print"/>
            <a:srcRect/>
            <a:stretch>
              <a:fillRect l="-6814" r="-13499" b="-128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8600" y="304800"/>
            <a:ext cx="8534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400" b="1" spc="-20" dirty="0" smtClean="0">
                <a:latin typeface="Calibri"/>
                <a:cs typeface="Calibri"/>
              </a:rPr>
              <a:t>NSF Multi-year Cross-</a:t>
            </a:r>
            <a:r>
              <a:rPr lang="en-US" sz="2400" b="1" spc="-20" dirty="0" smtClean="0"/>
              <a:t>Directorate Initiative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799" y="914400"/>
            <a:ext cx="6019801" cy="4719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indent="0" algn="l" hangingPunct="1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800" b="1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https://foodenergywater.wordpress.com/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l" hangingPunct="1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lvl="2" indent="-285750" algn="l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(IN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S)</a:t>
            </a:r>
          </a:p>
          <a:p>
            <a:pPr lvl="1" indent="0" algn="l" hangingPunct="1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Education: </a:t>
            </a:r>
          </a:p>
          <a:p>
            <a:pPr marL="285750" lvl="1" indent="-285750" algn="l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solicitation -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priority</a:t>
            </a:r>
          </a:p>
          <a:p>
            <a:pPr lvl="1" indent="0" algn="l" hangingPunct="1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&amp; Community Building: </a:t>
            </a:r>
          </a:p>
          <a:p>
            <a:pPr marL="285750" lvl="1" indent="-285750" algn="l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Hub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 </a:t>
            </a:r>
          </a:p>
          <a:p>
            <a:pPr lvl="1" indent="0" algn="l" hangingPunct="1"/>
            <a:r>
              <a:rPr lang="en-US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EPSCoR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indent="0" algn="l" hangingPunct="1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l" hangingPunct="1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l" hangingPunct="1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" y="5141596"/>
            <a:ext cx="84582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INFEWS Data Science Workshop Draft report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available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for comments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0"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://www.spatial.cs.umn.edu/few/few_report_draft.pdf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0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35572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U.N. Sustainable Development Goals 2030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51000"/>
            <a:ext cx="86868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218" y="926070"/>
            <a:ext cx="8097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includes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Food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(2),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(7),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(6),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Climate Action (13), …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0400" y="1600200"/>
            <a:ext cx="1424940" cy="16002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ys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276600"/>
            <a:ext cx="1424940" cy="16002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ys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3276600"/>
            <a:ext cx="1424940" cy="16002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ys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876800"/>
            <a:ext cx="1424940" cy="16002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ys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872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6825"/>
            <a:ext cx="8277694" cy="471963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Piece-meal policies =&gt; unanticipated problems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 Fertilizers affect Water quality (e.g., Great Lakes, Mississippi River)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 Bio-fuel subsidy =&gt; Rise in food prices (2008)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Crucial to understand interactions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across Water, Food, Energy Systems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priority </a:t>
            </a:r>
          </a:p>
          <a:p>
            <a:pPr lvl="2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Reports: USDOD/NIC, NSF, USDA USDOE, USGS, …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Initiatives: NSF/USDA, USDOE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priority with initiatives from U.N. University and many countries</a:t>
            </a:r>
          </a:p>
          <a:p>
            <a:pPr marL="457200" lvl="1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Downside of Piece-meal Approach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187" r="1039" b="25306"/>
          <a:stretch/>
        </p:blipFill>
        <p:spPr>
          <a:xfrm>
            <a:off x="1" y="2286000"/>
            <a:ext cx="6858000" cy="1826803"/>
          </a:xfrm>
          <a:prstGeom prst="rect">
            <a:avLst/>
          </a:prstGeom>
        </p:spPr>
      </p:pic>
      <p:grpSp>
        <p:nvGrpSpPr>
          <p:cNvPr id="6" name="Group 142"/>
          <p:cNvGrpSpPr/>
          <p:nvPr/>
        </p:nvGrpSpPr>
        <p:grpSpPr>
          <a:xfrm>
            <a:off x="6885710" y="2318153"/>
            <a:ext cx="2029690" cy="2025247"/>
            <a:chOff x="-3477" y="0"/>
            <a:chExt cx="1737671" cy="1762494"/>
          </a:xfrm>
        </p:grpSpPr>
        <p:pic>
          <p:nvPicPr>
            <p:cNvPr id="7" name="Aral_Sea_1989-2008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4194" cy="147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Shape 141"/>
            <p:cNvSpPr/>
            <p:nvPr/>
          </p:nvSpPr>
          <p:spPr>
            <a:xfrm>
              <a:off x="-3478" y="1468370"/>
              <a:ext cx="1729919" cy="294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defTabSz="914400">
                <a:defRPr sz="800"/>
              </a:lvl1pPr>
            </a:lstStyle>
            <a:p>
              <a:r>
                <a:t>Courtesy: Wikipedia</a:t>
              </a:r>
            </a:p>
          </p:txBody>
        </p:sp>
      </p:grpSp>
      <p:pic>
        <p:nvPicPr>
          <p:cNvPr id="2" name="Picture 1" descr="food_price_protest_ma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62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ctrTitle"/>
          </p:nvPr>
        </p:nvSpPr>
        <p:spPr>
          <a:xfrm>
            <a:off x="434566" y="152400"/>
            <a:ext cx="8428778" cy="8473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Interactions among </a:t>
            </a:r>
            <a:r>
              <a:rPr lang="en-US" sz="2800" b="1" dirty="0" smtClean="0">
                <a:solidFill>
                  <a:srgbClr val="00B050"/>
                </a:solidFill>
              </a:rPr>
              <a:t>Food</a:t>
            </a:r>
            <a:r>
              <a:rPr lang="en-US" sz="2800" b="1" dirty="0" smtClean="0"/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Energy,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Water</a:t>
            </a:r>
            <a:r>
              <a:rPr lang="en-US" sz="2800" b="1" dirty="0" smtClean="0"/>
              <a:t> Systems</a:t>
            </a:r>
            <a:endParaRPr sz="2400" b="1" dirty="0"/>
          </a:p>
        </p:txBody>
      </p:sp>
      <p:pic>
        <p:nvPicPr>
          <p:cNvPr id="129" name="image1.png"/>
          <p:cNvPicPr>
            <a:picLocks noChangeAspect="1"/>
          </p:cNvPicPr>
          <p:nvPr/>
        </p:nvPicPr>
        <p:blipFill>
          <a:blip r:embed="rId2">
            <a:extLst/>
          </a:blip>
          <a:srcRect l="3914" b="8125"/>
          <a:stretch>
            <a:fillRect/>
          </a:stretch>
        </p:blipFill>
        <p:spPr>
          <a:xfrm>
            <a:off x="3441641" y="990600"/>
            <a:ext cx="5623944" cy="5562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401" y="1219200"/>
            <a:ext cx="3200400" cy="4154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Piecemeal decisions in one affect the other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abundance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one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reduces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scarcity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others!</a:t>
            </a:r>
          </a:p>
          <a:p>
            <a:pPr lvl="2" indent="0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Chokepoint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Scarcity in one constraints growth in others!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Stressors: </a:t>
            </a:r>
          </a:p>
          <a:p>
            <a:pPr marL="466344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Population Growth</a:t>
            </a:r>
          </a:p>
          <a:p>
            <a:pPr marL="466344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Climate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344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Economy</a:t>
            </a:r>
          </a:p>
          <a:p>
            <a:pPr lvl="2" indent="0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7094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/>
              <a:t>Outline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077200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W </a:t>
            </a:r>
            <a:r>
              <a:rPr lang="en" sz="2400" dirty="0" smtClean="0"/>
              <a:t>Nexus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Role of Computing</a:t>
            </a:r>
            <a:endParaRPr lang="en" sz="2400" dirty="0" smtClean="0">
              <a:solidFill>
                <a:srgbClr val="FF0000"/>
              </a:solidFill>
            </a:endParaRPr>
          </a:p>
          <a:p>
            <a:pPr marL="898071" lvl="1" indent="-228600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Precision Agriculture</a:t>
            </a:r>
          </a:p>
          <a:p>
            <a:pPr marL="898071" lvl="1" indent="-228600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Crop Monitoring </a:t>
            </a:r>
          </a:p>
          <a:p>
            <a:pPr marL="669471" lvl="1" indent="0">
              <a:spcBef>
                <a:spcPts val="0"/>
              </a:spcBef>
              <a:buNone/>
            </a:pPr>
            <a:endParaRPr lang="en" sz="2000" dirty="0">
              <a:solidFill>
                <a:srgbClr val="FF0000"/>
              </a:solidFill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/>
              <a:t>Computing Challenges in FEW Nexus</a:t>
            </a:r>
            <a:endParaRPr lang="en" sz="2400" dirty="0" smtClean="0"/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2725768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9067800" cy="6553200"/>
          </a:xfrm>
          <a:prstGeom prst="rect">
            <a:avLst/>
          </a:prstGeom>
        </p:spPr>
      </p:pic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553200" y="381000"/>
            <a:ext cx="24384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11"/>
          <p:cNvSpPr>
            <a:spLocks noChangeArrowheads="1"/>
          </p:cNvSpPr>
          <p:nvPr/>
        </p:nvSpPr>
        <p:spPr bwMode="auto">
          <a:xfrm>
            <a:off x="6781800" y="2286000"/>
            <a:ext cx="19812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3048000" y="685800"/>
            <a:ext cx="3429000" cy="49773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64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990663"/>
            <a:ext cx="8500110" cy="5205730"/>
          </a:xfrm>
          <a:custGeom>
            <a:avLst/>
            <a:gdLst/>
            <a:ahLst/>
            <a:cxnLst/>
            <a:rect l="l" t="t" r="r" b="b"/>
            <a:pathLst>
              <a:path w="4156709" h="5205730">
                <a:moveTo>
                  <a:pt x="0" y="5205603"/>
                </a:moveTo>
                <a:lnTo>
                  <a:pt x="4156329" y="5205603"/>
                </a:lnTo>
                <a:lnTo>
                  <a:pt x="4156329" y="0"/>
                </a:lnTo>
                <a:lnTo>
                  <a:pt x="0" y="0"/>
                </a:lnTo>
                <a:lnTo>
                  <a:pt x="0" y="520560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1000" y="1016761"/>
            <a:ext cx="8296275" cy="1985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marR="149225" lvl="4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latin typeface="Arial"/>
                <a:cs typeface="Arial"/>
              </a:rPr>
              <a:t>Reduce fertilizer run-offs, water use</a:t>
            </a:r>
          </a:p>
          <a:p>
            <a:pPr marL="457200" marR="149225" lvl="4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latin typeface="Arial"/>
                <a:cs typeface="Arial"/>
              </a:rPr>
              <a:t>Improves yield</a:t>
            </a:r>
          </a:p>
          <a:p>
            <a:pPr marL="457200" marR="149225" lvl="4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latin typeface="Arial"/>
                <a:cs typeface="Arial"/>
              </a:rPr>
              <a:t>Computing is critical</a:t>
            </a:r>
          </a:p>
          <a:p>
            <a:pPr marL="731520" marR="149225" lvl="6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spc="-10" dirty="0" smtClean="0">
                <a:latin typeface="Arial"/>
                <a:cs typeface="Arial"/>
              </a:rPr>
              <a:t>Cyber-Physical Systems</a:t>
            </a:r>
          </a:p>
          <a:p>
            <a:pPr marL="731520" marR="149225" lvl="6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spc="-10" dirty="0" smtClean="0">
                <a:latin typeface="Arial"/>
                <a:cs typeface="Arial"/>
              </a:rPr>
              <a:t>Data &amp; Data Science Elements</a:t>
            </a:r>
            <a:endParaRPr lang="en-US" sz="1600" spc="-10" dirty="0">
              <a:latin typeface="Arial"/>
              <a:cs typeface="Arial"/>
            </a:endParaRPr>
          </a:p>
          <a:p>
            <a:pPr marL="457200" marR="149225" lvl="1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93968"/>
            <a:ext cx="8015731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dirty="0" smtClean="0"/>
              <a:t>Precision Agriculture</a:t>
            </a:r>
            <a:endParaRPr spc="-5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2121" r="4887" b="23637"/>
          <a:stretch/>
        </p:blipFill>
        <p:spPr>
          <a:xfrm>
            <a:off x="4599211" y="1014982"/>
            <a:ext cx="4424241" cy="1652018"/>
          </a:xfrm>
          <a:prstGeom prst="rect">
            <a:avLst/>
          </a:prstGeom>
        </p:spPr>
      </p:pic>
      <p:pic>
        <p:nvPicPr>
          <p:cNvPr id="8" name="Picture 7" descr="precision_ag_CAS_herausforderungen_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7781804" cy="36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48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152400" y="304800"/>
            <a:ext cx="8610599" cy="80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67500" lnSpcReduction="200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 (Farm-level) Decisions and (Insurance) Policy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71730"/>
            <a:ext cx="8935645" cy="54094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1179471"/>
            <a:ext cx="2152650" cy="1030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800"/>
            <a:ext cx="6129976" cy="409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06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1836</Words>
  <Application>Microsoft Office PowerPoint</Application>
  <PresentationFormat>On-screen Show (4:3)</PresentationFormat>
  <Paragraphs>476</Paragraphs>
  <Slides>28</Slides>
  <Notes>8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</vt:lpstr>
      <vt:lpstr>Computing Challenges in Food-Energy-Water Nexus : A Perspective  May  9th-10th, 2016  CCC Workshop on  “Computing Research: Addressing National Priorities and Societal Needs”</vt:lpstr>
      <vt:lpstr>Outline</vt:lpstr>
      <vt:lpstr>U.N. Sustainable Development Goals 2030 </vt:lpstr>
      <vt:lpstr>Downside of Piece-meal Approach</vt:lpstr>
      <vt:lpstr>Interactions among Food, Energy, Water Systems</vt:lpstr>
      <vt:lpstr>Outline</vt:lpstr>
      <vt:lpstr>PowerPoint Presentation</vt:lpstr>
      <vt:lpstr>Precision Agriculture</vt:lpstr>
      <vt:lpstr>PowerPoint Presentation</vt:lpstr>
      <vt:lpstr>PowerPoint Presentation</vt:lpstr>
      <vt:lpstr> Communicate with public and stakeholders </vt:lpstr>
      <vt:lpstr>Outline</vt:lpstr>
      <vt:lpstr>PowerPoint Presentation</vt:lpstr>
      <vt:lpstr>2015 Workshops</vt:lpstr>
      <vt:lpstr>NSF INFEWS Data Science Workshop </vt:lpstr>
      <vt:lpstr>Multi-disciplinary Multi-sectoral Participation</vt:lpstr>
      <vt:lpstr>Panels, Presentations &amp; Breakouts</vt:lpstr>
      <vt:lpstr>PowerPoint Presentation</vt:lpstr>
      <vt:lpstr>Outcomes: Data Science Gaps</vt:lpstr>
      <vt:lpstr>Gap Example: Spatial Fragmentation in Optimization</vt:lpstr>
      <vt:lpstr>Outline</vt:lpstr>
      <vt:lpstr>PowerPoint Presentation</vt:lpstr>
      <vt:lpstr>INFEWS Goals</vt:lpstr>
      <vt:lpstr>PowerPoint Presentation</vt:lpstr>
      <vt:lpstr> Community Building: NSF MBDH FEW Spoke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Science approaches and challenges  to enhance understanding of FEW Nexus  An Interim Report</dc:title>
  <dc:creator>shashi</dc:creator>
  <cp:lastModifiedBy>shashi</cp:lastModifiedBy>
  <cp:revision>220</cp:revision>
  <dcterms:modified xsi:type="dcterms:W3CDTF">2016-05-08T21:17:19Z</dcterms:modified>
</cp:coreProperties>
</file>