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77" r:id="rId2"/>
    <p:sldId id="279" r:id="rId3"/>
    <p:sldId id="292" r:id="rId4"/>
    <p:sldId id="288" r:id="rId5"/>
    <p:sldId id="283" r:id="rId6"/>
    <p:sldId id="285" r:id="rId7"/>
    <p:sldId id="289" r:id="rId8"/>
    <p:sldId id="287" r:id="rId9"/>
    <p:sldId id="286" r:id="rId10"/>
    <p:sldId id="291" r:id="rId11"/>
    <p:sldId id="28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6"/>
    <p:restoredTop sz="94640"/>
  </p:normalViewPr>
  <p:slideViewPr>
    <p:cSldViewPr snapToGrid="0" snapToObjects="1">
      <p:cViewPr varScale="1">
        <p:scale>
          <a:sx n="67" d="100"/>
          <a:sy n="67" d="100"/>
        </p:scale>
        <p:origin x="-920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4EB9F-9C59-1B46-A543-34DA948AC74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D54CF-D979-7742-A2DB-607FD6714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02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047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60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AEF0-1D7D-4953-8686-A2CA2F4E33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55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CDEA-6890-7B44-9A42-83CCD0F5D22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8523-0AD9-8745-8590-93E52FCA9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34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CDEA-6890-7B44-9A42-83CCD0F5D22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8523-0AD9-8745-8590-93E52FCA9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58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CDEA-6890-7B44-9A42-83CCD0F5D22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8523-0AD9-8745-8590-93E52FCA9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56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6595" y="275333"/>
            <a:ext cx="823081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6596" y="1599903"/>
            <a:ext cx="4042833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4572" y="1599903"/>
            <a:ext cx="4042833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6596" y="3933528"/>
            <a:ext cx="4042833" cy="2192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72" y="3933528"/>
            <a:ext cx="4042833" cy="2192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74EBF-10A0-42CF-951A-9DA80966B4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80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CDEA-6890-7B44-9A42-83CCD0F5D22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8523-0AD9-8745-8590-93E52FCA9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02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CDEA-6890-7B44-9A42-83CCD0F5D22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8523-0AD9-8745-8590-93E52FCA9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7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CDEA-6890-7B44-9A42-83CCD0F5D22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8523-0AD9-8745-8590-93E52FCA9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73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CDEA-6890-7B44-9A42-83CCD0F5D22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8523-0AD9-8745-8590-93E52FCA9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9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CDEA-6890-7B44-9A42-83CCD0F5D22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8523-0AD9-8745-8590-93E52FCA9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38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CDEA-6890-7B44-9A42-83CCD0F5D22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8523-0AD9-8745-8590-93E52FCA9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7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CDEA-6890-7B44-9A42-83CCD0F5D22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8523-0AD9-8745-8590-93E52FCA9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80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CDEA-6890-7B44-9A42-83CCD0F5D22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8523-0AD9-8745-8590-93E52FCA9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9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6CDEA-6890-7B44-9A42-83CCD0F5D22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88523-0AD9-8745-8590-93E52FCA976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BDH_footer.jp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1"/>
          <a:stretch/>
        </p:blipFill>
        <p:spPr>
          <a:xfrm>
            <a:off x="-1" y="6127472"/>
            <a:ext cx="7848601" cy="730526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0" y="6019800"/>
            <a:ext cx="9144000" cy="0"/>
          </a:xfrm>
          <a:prstGeom prst="line">
            <a:avLst/>
          </a:prstGeom>
          <a:ln w="9525">
            <a:solidFill>
              <a:schemeClr val="accent3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10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3.jpeg"/><Relationship Id="rId5" Type="http://schemas.openxmlformats.org/officeDocument/2006/relationships/image" Target="../media/image8.png"/><Relationship Id="rId15" Type="http://schemas.openxmlformats.org/officeDocument/2006/relationships/image" Target="../media/image17.jpeg"/><Relationship Id="rId10" Type="http://schemas.openxmlformats.org/officeDocument/2006/relationships/hyperlink" Target="http://www.spatial.cs.umn.edu/few/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88745" y="1813067"/>
            <a:ext cx="63436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17220"/>
            <a:r>
              <a:rPr lang="en-US" sz="1350" b="1" dirty="0"/>
              <a:t>BD Hubs: Midwest: “SEEDCorn: Sustainable Enabling Environment for Data</a:t>
            </a:r>
          </a:p>
          <a:p>
            <a:pPr algn="ctr" defTabSz="617220"/>
            <a:r>
              <a:rPr lang="en-US" sz="1350" b="1" dirty="0"/>
              <a:t>Collaboration”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437" y="2279527"/>
            <a:ext cx="3400270" cy="577973"/>
          </a:xfrm>
          <a:prstGeom prst="rect">
            <a:avLst/>
          </a:prstGeom>
        </p:spPr>
      </p:pic>
      <p:pic>
        <p:nvPicPr>
          <p:cNvPr id="14" name="Picture 13" descr="MBDH_Universiti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945" y="1023701"/>
            <a:ext cx="4667250" cy="800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0245" y="2840687"/>
            <a:ext cx="52006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One of four Big Data Regional Innovation Hubs (BD Hubs) funded by the </a:t>
            </a:r>
            <a:br>
              <a:rPr lang="en-US" sz="1050" dirty="0"/>
            </a:br>
            <a:r>
              <a:rPr lang="en-US" sz="1050" dirty="0"/>
              <a:t>National Science Foundation through award #1550320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540233" y="3371850"/>
            <a:ext cx="6063538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37655" y="3609975"/>
            <a:ext cx="782028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Spoke Overview: 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Energy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Nexus</a:t>
            </a:r>
          </a:p>
          <a:p>
            <a:pPr algn="ctr"/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Shashi Shekhar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McKnight Distinguished University Professor 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Minnesota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www.cs.umn.edu/~shekhar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68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266825"/>
            <a:ext cx="8543924" cy="4719638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Past and Ongoing</a:t>
            </a:r>
          </a:p>
          <a:p>
            <a:pPr lvl="1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Capitol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Hill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House Ag Committee Reception on “Deconstructing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Precision Agriculture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” (Shekhar, 3/15)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Workshop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Identify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Interdisciplinary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Data Science Approaches and Challenges to Enhance Understanding of Interactions of Food Systems with Energy and Water Systems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(Shekhar, 10/15)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Symposium S-E2 (Towards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Food-Energy-Water Nexus Data and Data Science Community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”, NCSE 2016 Conference (Shekhar, Rodriguez, …, 1/16)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BDSpokes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proposal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Big Data Community for the Nexus of Food, Energy, and Water Systems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(Core Team, 2/16)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MBDH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/CCC Call for Proposal to engage Young Researchers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Nahrstedt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3/16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TerraPop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CyberGIS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GABBS education and outreach activities </a:t>
            </a: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(Lightning Talks)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Upcoming</a:t>
            </a:r>
          </a:p>
          <a:p>
            <a:pPr lvl="1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CyberGIS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Workshop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(Wang, 4/16)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Michigan State U Symposium on Climate-Food-Energy-Water Nexus (Shekhar, 4/16)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CCC/CRA Symposium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 Computing Research: Addressing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Priorities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Societal Needs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Nahrstedt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Shekhar, 5/16)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4375" y="304802"/>
            <a:ext cx="7886700" cy="809624"/>
          </a:xfrm>
        </p:spPr>
        <p:txBody>
          <a:bodyPr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Activities: FEW Spoke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47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537372"/>
              </p:ext>
            </p:extLst>
          </p:nvPr>
        </p:nvGraphicFramePr>
        <p:xfrm>
          <a:off x="142875" y="304802"/>
          <a:ext cx="4612029" cy="54098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072"/>
                <a:gridCol w="1333564"/>
                <a:gridCol w="1075456"/>
                <a:gridCol w="2030937"/>
              </a:tblGrid>
              <a:tr h="2230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</a:rPr>
                        <a:t>Expertise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Name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Affiliation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1516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BD: Industry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Chid Apte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IBM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1516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FEWS: Industry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Brian Smoliak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The Climate Corporation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1516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FEWS: Government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Richard Alexander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U.S. Geological Survey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1516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FEWS: Government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E. Lynn Usery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U.S. Geological Survey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3032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FEWS: Local Government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Cather A. O’Connor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Metropolitan Water Reclamation District of Greater Chicago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1516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FEWS: NGO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Bob Moseley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The Nature Conservancy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1516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FEWS: International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Marian Scott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University of Glasgow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4548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BD: Big Data Community Building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Luis A. Nunes Amaral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Northwestern Institute on Complex Systems, </a:t>
                      </a:r>
                      <a:r>
                        <a:rPr lang="en-US" sz="1000" dirty="0" smtClean="0">
                          <a:effectLst/>
                        </a:rPr>
                        <a:t>Northwestern </a:t>
                      </a:r>
                      <a:r>
                        <a:rPr lang="en-US" sz="1000" dirty="0">
                          <a:effectLst/>
                        </a:rPr>
                        <a:t>University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3032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FEWS: Industrial Affiliate Program 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Brent W.Auvermann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Texas A &amp; M AgriLife Research and Extension Center at Amarillo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3032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BD: Educational Program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Ravi Bapna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Carlson School of Management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University of Minnesota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3032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BD:  Educational Program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Daniel Boley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College of Science and Engineering University of Minnesota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1516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FEWS: Climate 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Lawrence Buja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National Center for Atmospheric Research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3032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FEWS: Environmental 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Ximing Cai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Civil and Environmental Engineering,  University of Illinois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3032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14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FEWS and Big Data 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Melba M. Crawford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Environmental &amp; Ecological Engineering Purdue University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1516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FEWS: Water 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Ibrahim Demir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Iowa Flood Center, University of Iowa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3032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16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FEWS: Sustainability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Evan H. DeLucia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Institute for Sustainability, Energy, and Environment, University of Illinois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3032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17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FEWS: Water Science, Hydrology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Mostafa M. Elag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Civil and Environmental Engineering,  University of Illinois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3032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18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FEWS: Sustainability and Energy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Demetria </a:t>
                      </a:r>
                      <a:r>
                        <a:rPr lang="en-US" sz="1000" dirty="0" err="1">
                          <a:effectLst/>
                        </a:rPr>
                        <a:t>Giannisis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Institute for Sustainability and Energy, Northwestern University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041135"/>
              </p:ext>
            </p:extLst>
          </p:nvPr>
        </p:nvGraphicFramePr>
        <p:xfrm>
          <a:off x="1485539" y="304802"/>
          <a:ext cx="5505812" cy="54162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419"/>
                <a:gridCol w="1592001"/>
                <a:gridCol w="1283872"/>
                <a:gridCol w="2424520"/>
              </a:tblGrid>
              <a:tr h="35170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Expertise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Name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Affiliation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6144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FEWS: Food, Water Science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Kaiyu</a:t>
                      </a:r>
                      <a:r>
                        <a:rPr lang="en-US" sz="1200" dirty="0">
                          <a:effectLst/>
                        </a:rPr>
                        <a:t> Guan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Department of Natural Resources and Environmental Sciences, University of Illinois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3905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FEWS: Industrial Affiliate Program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Brian Herman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Vice President of Research, University of Minnesota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4376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21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FEWS: Industrial Affiliate Program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Thomas Hertel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53515" algn="ctr"/>
                        </a:tabLst>
                      </a:pPr>
                      <a:r>
                        <a:rPr lang="en-US" sz="1200" dirty="0">
                          <a:effectLst/>
                        </a:rPr>
                        <a:t>Department of Agricultural Economics, Purdue University	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3905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22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FEWS: Food, Environment Science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Matthew Hudson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53515" algn="ctr"/>
                        </a:tabLst>
                      </a:pPr>
                      <a:r>
                        <a:rPr lang="en-US" sz="1200" dirty="0">
                          <a:effectLst/>
                        </a:rPr>
                        <a:t>Department of Crop Sciences, University of Illinois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3905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23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FEWS: International, Industrial Affiliate Program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James W. Jones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AgMIP Project, University of Florida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3905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24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FEWS: Educational Program, Economics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Madhu</a:t>
                      </a:r>
                      <a:r>
                        <a:rPr lang="en-US" sz="1200" dirty="0">
                          <a:effectLst/>
                        </a:rPr>
                        <a:t> Khanna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Environmental Economics, University of Illinois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3905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FEWS: Food, Agricultural Science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Amy </a:t>
                      </a:r>
                      <a:r>
                        <a:rPr lang="en-US" sz="1200" dirty="0" err="1">
                          <a:effectLst/>
                        </a:rPr>
                        <a:t>Kircher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Food Protection and Defense Institute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3905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26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FEWS: Water Science, Hydrology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Praveen Kumar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Civil and Environmental Engineering,  University of Illinois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3905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27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BD: Climate Science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Vipin Kumar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College of Science and Engineering University of Minnesota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3905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28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FEWS: Food, Agricultural Science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Stephen P. Long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Departments of Crop Sciences and of Plant Biology, University of Illinois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3905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29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FEWS: Food, Water Science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Venkatesh Merwade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Lyes</a:t>
                      </a:r>
                      <a:r>
                        <a:rPr lang="en-US" sz="1200" dirty="0">
                          <a:effectLst/>
                        </a:rPr>
                        <a:t> School of Civil Engineering, Purdue University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874896"/>
              </p:ext>
            </p:extLst>
          </p:nvPr>
        </p:nvGraphicFramePr>
        <p:xfrm>
          <a:off x="3990976" y="161927"/>
          <a:ext cx="4991099" cy="58250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215"/>
                <a:gridCol w="1443172"/>
                <a:gridCol w="1163849"/>
                <a:gridCol w="2197863"/>
              </a:tblGrid>
              <a:tr h="4099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Expertise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Name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Affiliation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4762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BD: Big Data Computation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Claudia Neuhauser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Minnesota Supercomputing Institute, University of Minnesota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6283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FEWS: Educational Program – STEM Study and Outreach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Amy D. Pratt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Office of STEM Education Partnerships, Northwestern University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6283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FEWS: Educational Program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Stephen W. Searcy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Department of Biological and Agricultural Engineering, Texas A &amp; M University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6431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33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FEWS: Environmental Sustainability Industrial Affiliate Program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Timothy Smith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NorthStar</a:t>
                      </a:r>
                      <a:r>
                        <a:rPr lang="en-US" sz="1200" dirty="0">
                          <a:effectLst/>
                        </a:rPr>
                        <a:t> Initiative for Sustainable Enterprise, Institute on </a:t>
                      </a:r>
                      <a:r>
                        <a:rPr lang="en-US" sz="1200" dirty="0" smtClean="0">
                          <a:effectLst/>
                        </a:rPr>
                        <a:t>Environment,</a:t>
                      </a:r>
                      <a:r>
                        <a:rPr lang="en-US" sz="1200" baseline="0" dirty="0" smtClean="0">
                          <a:effectLst/>
                        </a:rPr>
                        <a:t> UMN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4143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FEWS: National Laboratory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Seth W. Snyder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Argonne National Laboratory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6283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35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FEWS: Energy, Water Science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Ashlynn S. Stillwell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Department of Civil and Environmental Engineering, University of Illinois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643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36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BD: Educational Program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Goce Trajcevski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Department of Electrical Engineering and Computer Science, Northwestern University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46827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37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BD: Geospatial Big data Analytics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Raju Vatsavai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Center for Geospatial Analytics, North Caroline State University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4495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38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FEWS: Water Science, Sustainability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Peter W. Voorhees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Northwestern‐Argonne Institute for Science and Engineering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  <a:tr h="2632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39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FEWS: Social and Behavioral Science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Moira Zellner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College of Urban Planning and Public Affairs, University of Illinois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9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6825"/>
            <a:ext cx="7886700" cy="471963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Klara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Nahrstedt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(UIUC) – MBDH leadership council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Shashi Shekhar,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Jessica Hellman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David Haynes (UMN)</a:t>
            </a: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Shaowen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Wang,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Anand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Padmanabhan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Luis Rodriguez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(UIUC)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Carol Song (Purdue U)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Aaron Packman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(NWU)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 Ward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(Indiana U)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4375" y="304802"/>
            <a:ext cx="7886700" cy="809624"/>
          </a:xfrm>
        </p:spPr>
        <p:txBody>
          <a:bodyPr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Core Team: FEW Spoke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9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5" y="1266825"/>
            <a:ext cx="7981950" cy="471963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Multi-sectoral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Industry: IBM, Climate Corp, …</a:t>
            </a:r>
          </a:p>
          <a:p>
            <a:pPr lvl="1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Govt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Water District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USDOE:ANL, USGS, NCAR, …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NGO: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Nature Conservancy, …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Academia: mid-west - Indiana U, NWU, Purdue, UIUC, UMN, NWU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Academia outside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midwest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Texas A&amp;M U, U of Glasgow</a:t>
            </a: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Multi-Disciplinary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Big Data: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TerraPop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Datanet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GABBS (DIBBS),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CyberGIS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Water: NWU, Indiana, UIUC (Civil / </a:t>
            </a:r>
            <a:r>
              <a:rPr lang="en-US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Eng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Food: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AgMIP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/GABBS (Purdue), UMN 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Protection &amp; Defense Inst., …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Energy: NWU Inst. For Sustainability and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Renewable Energy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Environment: Climate Corporation, NCAR, Minnesota Population Center, …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Education: UMN MS in Data Science, NWU STEM Education Partnership, …</a:t>
            </a:r>
          </a:p>
          <a:p>
            <a:pPr marL="0" indent="0"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4375" y="304802"/>
            <a:ext cx="7886700" cy="809624"/>
          </a:xfrm>
        </p:spPr>
        <p:txBody>
          <a:bodyPr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Collaborators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(Almost 40)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61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2330" r="3116" b="2151"/>
          <a:stretch/>
        </p:blipFill>
        <p:spPr>
          <a:xfrm>
            <a:off x="57150" y="990601"/>
            <a:ext cx="4988670" cy="49149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5375" y="1219201"/>
            <a:ext cx="4152900" cy="471963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Midwest</a:t>
            </a:r>
          </a:p>
          <a:p>
            <a:pPr lvl="1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Largest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freshwater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reserves, e.g., Great Lakes.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Leader in agricultural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processing,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transportation, distribution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Dominant Biofuel Supplier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NSF Cross-Directorate Initiative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Research: Innovations for Food, Energy, Water Nexus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(INFEWS)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Education: NRT solicitation listed INFEWS as a priority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Infrastructure &amp; Community Building: Our Spoke </a:t>
            </a:r>
          </a:p>
          <a:p>
            <a:pPr lvl="1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4375" y="304802"/>
            <a:ext cx="7886700" cy="809624"/>
          </a:xfrm>
        </p:spPr>
        <p:txBody>
          <a:bodyPr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 FEW Spoke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4391025" y="1038225"/>
            <a:ext cx="457200" cy="1057275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3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6825"/>
            <a:ext cx="8096250" cy="471963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Piece-meal policies =&gt; unanticipated problems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Ex. Fertilizers affect Water quality (e.g., Great Lakes, Mississippi River)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Ex. Bio-fuel subsidy =&gt; Rise in food prices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Crucial to understand interactions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across Water, Food, Energy Systems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Not just for mid-west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priority with initiatives from NSF, USDA USDOE, USGS, …</a:t>
            </a:r>
            <a:endParaRPr lang="en-US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Global priority with initiatives from U.N., …</a:t>
            </a:r>
          </a:p>
          <a:p>
            <a:pPr marL="457200" lvl="1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4375" y="304802"/>
            <a:ext cx="7886700" cy="809624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Motivation: FEW Spoke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" t="187" r="1039" b="25306"/>
          <a:stretch/>
        </p:blipFill>
        <p:spPr>
          <a:xfrm>
            <a:off x="100010" y="2286000"/>
            <a:ext cx="8943975" cy="238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5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72572" y="857251"/>
            <a:ext cx="4281714" cy="2213072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n-US" sz="1500" b="1" u="sng" dirty="0">
                <a:latin typeface="Garamond"/>
                <a:cs typeface="Garamond"/>
              </a:rPr>
              <a:t>Goals</a:t>
            </a:r>
            <a:r>
              <a:rPr lang="en-US" sz="1500" b="1" u="sng" dirty="0" smtClean="0">
                <a:latin typeface="Garamond"/>
                <a:cs typeface="Garamond"/>
              </a:rPr>
              <a:t>: </a:t>
            </a:r>
            <a:endParaRPr lang="en-US" sz="1500" dirty="0" smtClean="0">
              <a:latin typeface="Garamond"/>
              <a:cs typeface="Garamond"/>
            </a:endParaRPr>
          </a:p>
          <a:p>
            <a:pPr marL="172986" indent="-172986">
              <a:lnSpc>
                <a:spcPct val="80000"/>
              </a:lnSpc>
              <a:spcBef>
                <a:spcPts val="0"/>
              </a:spcBef>
              <a:tabLst>
                <a:tab pos="214732" algn="l"/>
              </a:tabLst>
              <a:defRPr/>
            </a:pPr>
            <a:r>
              <a:rPr lang="en-US" sz="1500" dirty="0" smtClean="0">
                <a:latin typeface="Garamond"/>
                <a:cs typeface="Garamond"/>
              </a:rPr>
              <a:t>Design compelling visions, Identify gaps </a:t>
            </a:r>
          </a:p>
          <a:p>
            <a:pPr marL="172986" indent="-172986">
              <a:lnSpc>
                <a:spcPct val="80000"/>
              </a:lnSpc>
              <a:spcBef>
                <a:spcPts val="0"/>
              </a:spcBef>
              <a:tabLst>
                <a:tab pos="214732" algn="l"/>
              </a:tabLst>
              <a:defRPr/>
            </a:pPr>
            <a:r>
              <a:rPr lang="en-US" sz="1500" dirty="0" smtClean="0">
                <a:latin typeface="Garamond"/>
                <a:cs typeface="Garamond"/>
              </a:rPr>
              <a:t>Develop a research agenda</a:t>
            </a:r>
            <a:endParaRPr lang="en-US" sz="1500" b="1" u="sng" dirty="0" smtClean="0">
              <a:latin typeface="Garamond"/>
              <a:cs typeface="Garamond"/>
            </a:endParaRPr>
          </a:p>
          <a:p>
            <a:pPr marL="0" indent="0">
              <a:lnSpc>
                <a:spcPct val="80000"/>
              </a:lnSpc>
              <a:spcBef>
                <a:spcPts val="757"/>
              </a:spcBef>
              <a:buNone/>
              <a:tabLst>
                <a:tab pos="214732" algn="l"/>
              </a:tabLst>
              <a:defRPr/>
            </a:pPr>
            <a:r>
              <a:rPr lang="en-US" sz="1500" b="1" u="sng" dirty="0" smtClean="0">
                <a:latin typeface="Garamond"/>
                <a:cs typeface="Garamond"/>
              </a:rPr>
              <a:t>55 </a:t>
            </a:r>
            <a:r>
              <a:rPr lang="en-US" sz="1500" b="1" u="sng" dirty="0">
                <a:latin typeface="Garamond"/>
                <a:cs typeface="Garamond"/>
              </a:rPr>
              <a:t>Participants </a:t>
            </a:r>
            <a:r>
              <a:rPr lang="en-US" sz="1500" u="sng" dirty="0">
                <a:latin typeface="Garamond"/>
                <a:cs typeface="Garamond"/>
              </a:rPr>
              <a:t>(Data-driven FEW &amp; Data Sciences)</a:t>
            </a:r>
          </a:p>
          <a:p>
            <a:pPr marL="0" indent="0">
              <a:lnSpc>
                <a:spcPct val="80000"/>
              </a:lnSpc>
              <a:buNone/>
              <a:tabLst>
                <a:tab pos="214732" algn="l"/>
              </a:tabLst>
              <a:defRPr/>
            </a:pPr>
            <a:endParaRPr lang="en-US" sz="1500" dirty="0">
              <a:latin typeface="Garamond"/>
              <a:cs typeface="Garamond"/>
            </a:endParaRPr>
          </a:p>
          <a:p>
            <a:pPr>
              <a:lnSpc>
                <a:spcPct val="80000"/>
              </a:lnSpc>
              <a:buFontTx/>
              <a:buChar char="-"/>
              <a:tabLst>
                <a:tab pos="214732" algn="l"/>
              </a:tabLst>
              <a:defRPr/>
            </a:pPr>
            <a:endParaRPr lang="en-US" sz="1500" dirty="0">
              <a:latin typeface="Garamond"/>
              <a:cs typeface="Garamond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1500" dirty="0">
              <a:latin typeface="Garamond"/>
              <a:cs typeface="Garamond"/>
            </a:endParaRPr>
          </a:p>
        </p:txBody>
      </p:sp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2249715" y="1809750"/>
            <a:ext cx="2104571" cy="1214438"/>
            <a:chOff x="1600200" y="2133600"/>
            <a:chExt cx="2895600" cy="1676400"/>
          </a:xfrm>
        </p:grpSpPr>
        <p:pic>
          <p:nvPicPr>
            <p:cNvPr id="2114" name="Picture 33" descr="map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2133600"/>
              <a:ext cx="28956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15" name="Oval 1"/>
            <p:cNvSpPr>
              <a:spLocks noChangeArrowheads="1"/>
            </p:cNvSpPr>
            <p:nvPr/>
          </p:nvSpPr>
          <p:spPr bwMode="auto">
            <a:xfrm>
              <a:off x="1828800" y="2438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16" name="Oval 67"/>
            <p:cNvSpPr>
              <a:spLocks noChangeArrowheads="1"/>
            </p:cNvSpPr>
            <p:nvPr/>
          </p:nvSpPr>
          <p:spPr bwMode="auto">
            <a:xfrm>
              <a:off x="1676400" y="2743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17" name="Oval 68"/>
            <p:cNvSpPr>
              <a:spLocks noChangeArrowheads="1"/>
            </p:cNvSpPr>
            <p:nvPr/>
          </p:nvSpPr>
          <p:spPr bwMode="auto">
            <a:xfrm>
              <a:off x="17526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18" name="Oval 69"/>
            <p:cNvSpPr>
              <a:spLocks noChangeArrowheads="1"/>
            </p:cNvSpPr>
            <p:nvPr/>
          </p:nvSpPr>
          <p:spPr bwMode="auto">
            <a:xfrm>
              <a:off x="3048000" y="2362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19" name="Oval 70"/>
            <p:cNvSpPr>
              <a:spLocks noChangeArrowheads="1"/>
            </p:cNvSpPr>
            <p:nvPr/>
          </p:nvSpPr>
          <p:spPr bwMode="auto">
            <a:xfrm>
              <a:off x="2971800" y="2438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0" name="Oval 71"/>
            <p:cNvSpPr>
              <a:spLocks noChangeArrowheads="1"/>
            </p:cNvSpPr>
            <p:nvPr/>
          </p:nvSpPr>
          <p:spPr bwMode="auto">
            <a:xfrm>
              <a:off x="3048000" y="2514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1" name="Oval 72"/>
            <p:cNvSpPr>
              <a:spLocks noChangeArrowheads="1"/>
            </p:cNvSpPr>
            <p:nvPr/>
          </p:nvSpPr>
          <p:spPr bwMode="auto">
            <a:xfrm>
              <a:off x="2971800" y="2590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2" name="Oval 73"/>
            <p:cNvSpPr>
              <a:spLocks noChangeArrowheads="1"/>
            </p:cNvSpPr>
            <p:nvPr/>
          </p:nvSpPr>
          <p:spPr bwMode="auto">
            <a:xfrm>
              <a:off x="2667000" y="3276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3" name="Oval 74"/>
            <p:cNvSpPr>
              <a:spLocks noChangeArrowheads="1"/>
            </p:cNvSpPr>
            <p:nvPr/>
          </p:nvSpPr>
          <p:spPr bwMode="auto">
            <a:xfrm>
              <a:off x="2895600" y="34290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4" name="Oval 75"/>
            <p:cNvSpPr>
              <a:spLocks noChangeArrowheads="1"/>
            </p:cNvSpPr>
            <p:nvPr/>
          </p:nvSpPr>
          <p:spPr bwMode="auto">
            <a:xfrm>
              <a:off x="3810000" y="3505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5" name="Oval 77"/>
            <p:cNvSpPr>
              <a:spLocks noChangeArrowheads="1"/>
            </p:cNvSpPr>
            <p:nvPr/>
          </p:nvSpPr>
          <p:spPr bwMode="auto">
            <a:xfrm>
              <a:off x="3810000" y="30480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6" name="Oval 78"/>
            <p:cNvSpPr>
              <a:spLocks noChangeArrowheads="1"/>
            </p:cNvSpPr>
            <p:nvPr/>
          </p:nvSpPr>
          <p:spPr bwMode="auto">
            <a:xfrm>
              <a:off x="3962400" y="2971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7" name="Oval 79"/>
            <p:cNvSpPr>
              <a:spLocks noChangeArrowheads="1"/>
            </p:cNvSpPr>
            <p:nvPr/>
          </p:nvSpPr>
          <p:spPr bwMode="auto">
            <a:xfrm>
              <a:off x="4038600" y="2743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8" name="Oval 80"/>
            <p:cNvSpPr>
              <a:spLocks noChangeArrowheads="1"/>
            </p:cNvSpPr>
            <p:nvPr/>
          </p:nvSpPr>
          <p:spPr bwMode="auto">
            <a:xfrm>
              <a:off x="4038600" y="2590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9" name="Oval 81"/>
            <p:cNvSpPr>
              <a:spLocks noChangeArrowheads="1"/>
            </p:cNvSpPr>
            <p:nvPr/>
          </p:nvSpPr>
          <p:spPr bwMode="auto">
            <a:xfrm>
              <a:off x="3886200" y="2590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0" name="Oval 82"/>
            <p:cNvSpPr>
              <a:spLocks noChangeArrowheads="1"/>
            </p:cNvSpPr>
            <p:nvPr/>
          </p:nvSpPr>
          <p:spPr bwMode="auto">
            <a:xfrm>
              <a:off x="38862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1" name="Oval 83"/>
            <p:cNvSpPr>
              <a:spLocks noChangeArrowheads="1"/>
            </p:cNvSpPr>
            <p:nvPr/>
          </p:nvSpPr>
          <p:spPr bwMode="auto">
            <a:xfrm>
              <a:off x="37338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2" name="Oval 84"/>
            <p:cNvSpPr>
              <a:spLocks noChangeArrowheads="1"/>
            </p:cNvSpPr>
            <p:nvPr/>
          </p:nvSpPr>
          <p:spPr bwMode="auto">
            <a:xfrm>
              <a:off x="3810000" y="2819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3" name="Oval 85"/>
            <p:cNvSpPr>
              <a:spLocks noChangeArrowheads="1"/>
            </p:cNvSpPr>
            <p:nvPr/>
          </p:nvSpPr>
          <p:spPr bwMode="auto">
            <a:xfrm>
              <a:off x="3886200" y="2743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4" name="Oval 86"/>
            <p:cNvSpPr>
              <a:spLocks noChangeArrowheads="1"/>
            </p:cNvSpPr>
            <p:nvPr/>
          </p:nvSpPr>
          <p:spPr bwMode="auto">
            <a:xfrm>
              <a:off x="3810000" y="26670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5" name="Oval 87"/>
            <p:cNvSpPr>
              <a:spLocks noChangeArrowheads="1"/>
            </p:cNvSpPr>
            <p:nvPr/>
          </p:nvSpPr>
          <p:spPr bwMode="auto">
            <a:xfrm>
              <a:off x="3657600" y="2743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6" name="Oval 88"/>
            <p:cNvSpPr>
              <a:spLocks noChangeArrowheads="1"/>
            </p:cNvSpPr>
            <p:nvPr/>
          </p:nvSpPr>
          <p:spPr bwMode="auto">
            <a:xfrm>
              <a:off x="35814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7" name="Oval 89"/>
            <p:cNvSpPr>
              <a:spLocks noChangeArrowheads="1"/>
            </p:cNvSpPr>
            <p:nvPr/>
          </p:nvSpPr>
          <p:spPr bwMode="auto">
            <a:xfrm>
              <a:off x="34290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8" name="Oval 90"/>
            <p:cNvSpPr>
              <a:spLocks noChangeArrowheads="1"/>
            </p:cNvSpPr>
            <p:nvPr/>
          </p:nvSpPr>
          <p:spPr bwMode="auto">
            <a:xfrm>
              <a:off x="3429000" y="2743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9" name="Oval 91"/>
            <p:cNvSpPr>
              <a:spLocks noChangeArrowheads="1"/>
            </p:cNvSpPr>
            <p:nvPr/>
          </p:nvSpPr>
          <p:spPr bwMode="auto">
            <a:xfrm>
              <a:off x="3276600" y="2743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40" name="Oval 92"/>
            <p:cNvSpPr>
              <a:spLocks noChangeArrowheads="1"/>
            </p:cNvSpPr>
            <p:nvPr/>
          </p:nvSpPr>
          <p:spPr bwMode="auto">
            <a:xfrm>
              <a:off x="32004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052" name="Group 6"/>
          <p:cNvGrpSpPr>
            <a:grpSpLocks/>
          </p:cNvGrpSpPr>
          <p:nvPr/>
        </p:nvGrpSpPr>
        <p:grpSpPr bwMode="auto">
          <a:xfrm>
            <a:off x="2394857" y="970359"/>
            <a:ext cx="6604000" cy="5744766"/>
            <a:chOff x="-4277150" y="10798"/>
            <a:chExt cx="13421398" cy="11465798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0798"/>
              <a:ext cx="9144249" cy="5200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1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233" y="3615023"/>
              <a:ext cx="2220746" cy="1219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2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159" y="3409950"/>
              <a:ext cx="9525" cy="1743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03" name="TextBox 15"/>
            <p:cNvSpPr txBox="1">
              <a:spLocks noChangeArrowheads="1"/>
            </p:cNvSpPr>
            <p:nvPr/>
          </p:nvSpPr>
          <p:spPr bwMode="auto">
            <a:xfrm>
              <a:off x="3969881" y="4907712"/>
              <a:ext cx="2667073" cy="251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en-US" sz="800" b="1">
                  <a:solidFill>
                    <a:schemeClr val="bg1"/>
                  </a:solidFill>
                  <a:latin typeface="Verdana" pitchFamily="34" charset="0"/>
                </a:rPr>
                <a:t>Global Temperature</a:t>
              </a:r>
            </a:p>
          </p:txBody>
        </p:sp>
        <p:grpSp>
          <p:nvGrpSpPr>
            <p:cNvPr id="2104" name="Group 19"/>
            <p:cNvGrpSpPr>
              <a:grpSpLocks/>
            </p:cNvGrpSpPr>
            <p:nvPr/>
          </p:nvGrpSpPr>
          <p:grpSpPr bwMode="auto">
            <a:xfrm>
              <a:off x="6529186" y="3591869"/>
              <a:ext cx="2320085" cy="1280919"/>
              <a:chOff x="6751700" y="3525194"/>
              <a:chExt cx="2456491" cy="1280920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6751940" y="3526442"/>
                <a:ext cx="2456253" cy="121787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900"/>
              </a:p>
            </p:txBody>
          </p:sp>
          <p:pic>
            <p:nvPicPr>
              <p:cNvPr id="2113" name="Picture 31" descr="world_pop.gi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3140" y="3586914"/>
                <a:ext cx="2455051" cy="121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05" name="TextBox 20"/>
            <p:cNvSpPr txBox="1">
              <a:spLocks noChangeArrowheads="1"/>
            </p:cNvSpPr>
            <p:nvPr/>
          </p:nvSpPr>
          <p:spPr bwMode="auto">
            <a:xfrm>
              <a:off x="6826798" y="11224885"/>
              <a:ext cx="2286063" cy="251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en-US" sz="800" b="1" dirty="0">
                  <a:solidFill>
                    <a:schemeClr val="bg1"/>
                  </a:solidFill>
                  <a:latin typeface="Verdana" pitchFamily="34" charset="0"/>
                </a:rPr>
                <a:t>Global Population</a:t>
              </a:r>
            </a:p>
          </p:txBody>
        </p:sp>
        <p:sp>
          <p:nvSpPr>
            <p:cNvPr id="2106" name="TextBox 17"/>
            <p:cNvSpPr txBox="1">
              <a:spLocks noChangeArrowheads="1"/>
            </p:cNvSpPr>
            <p:nvPr/>
          </p:nvSpPr>
          <p:spPr bwMode="auto">
            <a:xfrm>
              <a:off x="275714" y="2983167"/>
              <a:ext cx="2821530" cy="64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en-US" sz="1500" b="1">
                  <a:solidFill>
                    <a:srgbClr val="FFFF00"/>
                  </a:solidFill>
                  <a:latin typeface="Garamond" pitchFamily="18" charset="0"/>
                </a:rPr>
                <a:t>State</a:t>
              </a:r>
            </a:p>
          </p:txBody>
        </p:sp>
        <p:grpSp>
          <p:nvGrpSpPr>
            <p:cNvPr id="2107" name="Group 23"/>
            <p:cNvGrpSpPr>
              <a:grpSpLocks/>
            </p:cNvGrpSpPr>
            <p:nvPr/>
          </p:nvGrpSpPr>
          <p:grpSpPr bwMode="auto">
            <a:xfrm>
              <a:off x="227376" y="2372939"/>
              <a:ext cx="8689495" cy="760638"/>
              <a:chOff x="227371" y="2372939"/>
              <a:chExt cx="8689258" cy="760638"/>
            </a:xfrm>
          </p:grpSpPr>
          <p:sp>
            <p:nvSpPr>
              <p:cNvPr id="25" name="Flowchart: Terminator 28"/>
              <p:cNvSpPr/>
              <p:nvPr/>
            </p:nvSpPr>
            <p:spPr>
              <a:xfrm>
                <a:off x="227371" y="2476242"/>
                <a:ext cx="8689258" cy="623787"/>
              </a:xfrm>
              <a:prstGeom prst="flowChartTerminator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900" b="1" dirty="0"/>
                  <a:t>Nexus Dashboard</a:t>
                </a:r>
              </a:p>
            </p:txBody>
          </p:sp>
          <p:pic>
            <p:nvPicPr>
              <p:cNvPr id="2110" name="Picture 25" descr="globe2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2775" y="2447778"/>
                <a:ext cx="762000" cy="685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26" descr="1.png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D8F6C6"/>
                  </a:clrFrom>
                  <a:clrTo>
                    <a:srgbClr val="D8F6C6">
                      <a:alpha val="0"/>
                    </a:srgbClr>
                  </a:clrTo>
                </a:clrChange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7355" y="2372939"/>
                <a:ext cx="698501" cy="571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08" name="TextBox 16"/>
            <p:cNvSpPr txBox="1">
              <a:spLocks noChangeArrowheads="1"/>
            </p:cNvSpPr>
            <p:nvPr/>
          </p:nvSpPr>
          <p:spPr bwMode="auto">
            <a:xfrm>
              <a:off x="-4277150" y="3349543"/>
              <a:ext cx="2209860" cy="583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en-US" sz="1300">
                  <a:latin typeface="Garamond" pitchFamily="18" charset="0"/>
                </a:rPr>
                <a:t>Locations</a:t>
              </a:r>
            </a:p>
          </p:txBody>
        </p:sp>
      </p:grp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4426857" y="3643314"/>
            <a:ext cx="4644571" cy="23479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6493" tIns="45713" rIns="86493" bIns="45713"/>
          <a:lstStyle>
            <a:lvl1pPr defTabSz="966788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en-US" sz="800" b="1" u="sng" dirty="0">
              <a:latin typeface="Garamond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u="sng" dirty="0">
                <a:latin typeface="Garamond" charset="0"/>
                <a:cs typeface="Arial" charset="0"/>
              </a:rPr>
              <a:t>Potentially Transformative </a:t>
            </a:r>
            <a:r>
              <a:rPr lang="en-US" sz="1500" b="1" u="sng" dirty="0">
                <a:solidFill>
                  <a:srgbClr val="FF0000"/>
                </a:solidFill>
                <a:latin typeface="Garamond" charset="0"/>
                <a:cs typeface="Arial" charset="0"/>
              </a:rPr>
              <a:t>Research Agenda</a:t>
            </a:r>
            <a:r>
              <a:rPr lang="en-US" sz="1500" b="1" dirty="0">
                <a:latin typeface="Garamond" charset="0"/>
                <a:cs typeface="Arial" charset="0"/>
              </a:rPr>
              <a:t>: </a:t>
            </a:r>
            <a:r>
              <a:rPr lang="en-US" sz="1500" dirty="0">
                <a:latin typeface="Garamond" charset="0"/>
                <a:cs typeface="Arial" charset="0"/>
              </a:rPr>
              <a:t> </a:t>
            </a:r>
          </a:p>
          <a:p>
            <a:pPr indent="172986">
              <a:lnSpc>
                <a:spcPct val="80000"/>
              </a:lnSpc>
              <a:spcBef>
                <a:spcPts val="568"/>
              </a:spcBef>
              <a:buFontTx/>
              <a:buChar char="•"/>
              <a:defRPr/>
            </a:pPr>
            <a:r>
              <a:rPr lang="en-US" sz="1500" dirty="0">
                <a:latin typeface="Garamond" charset="0"/>
                <a:cs typeface="Arial" charset="0"/>
              </a:rPr>
              <a:t>National FEW </a:t>
            </a:r>
            <a:r>
              <a:rPr lang="en-US" sz="1500" u="sng" dirty="0">
                <a:solidFill>
                  <a:srgbClr val="00B050"/>
                </a:solidFill>
                <a:latin typeface="Garamond" charset="0"/>
                <a:cs typeface="Arial" charset="0"/>
              </a:rPr>
              <a:t>Nexus Observatory &amp; Dashboard </a:t>
            </a:r>
            <a:r>
              <a:rPr lang="en-US" sz="1500" dirty="0">
                <a:latin typeface="Garamond" charset="0"/>
                <a:cs typeface="Arial" charset="0"/>
              </a:rPr>
              <a:t>for chokepoint monitoring, alerts, </a:t>
            </a:r>
            <a:r>
              <a:rPr lang="en-US" sz="1500" dirty="0" smtClean="0">
                <a:latin typeface="Garamond" charset="0"/>
                <a:cs typeface="Arial" charset="0"/>
              </a:rPr>
              <a:t>warnings</a:t>
            </a:r>
          </a:p>
          <a:p>
            <a:pPr indent="172986">
              <a:lnSpc>
                <a:spcPct val="80000"/>
              </a:lnSpc>
              <a:spcBef>
                <a:spcPts val="568"/>
              </a:spcBef>
              <a:buFontTx/>
              <a:buChar char="•"/>
              <a:defRPr/>
            </a:pPr>
            <a:r>
              <a:rPr lang="en-US" sz="1500" dirty="0" smtClean="0">
                <a:latin typeface="Garamond" charset="0"/>
                <a:cs typeface="Arial" charset="0"/>
              </a:rPr>
              <a:t>Novel </a:t>
            </a:r>
            <a:r>
              <a:rPr lang="en-US" sz="1500" u="sng" dirty="0">
                <a:solidFill>
                  <a:srgbClr val="00B050"/>
                </a:solidFill>
                <a:latin typeface="Garamond" charset="0"/>
                <a:cs typeface="Arial" charset="0"/>
              </a:rPr>
              <a:t>Physics-aware Data Science </a:t>
            </a:r>
            <a:r>
              <a:rPr lang="en-US" sz="1500" dirty="0">
                <a:latin typeface="Garamond" charset="0"/>
                <a:cs typeface="Arial" charset="0"/>
              </a:rPr>
              <a:t>for mining nexus patterns in multi-scale </a:t>
            </a:r>
            <a:r>
              <a:rPr lang="en-US" sz="1500" dirty="0" err="1">
                <a:latin typeface="Garamond" charset="0"/>
                <a:cs typeface="Arial" charset="0"/>
              </a:rPr>
              <a:t>spatio</a:t>
            </a:r>
            <a:r>
              <a:rPr lang="en-US" sz="1500" dirty="0">
                <a:latin typeface="Garamond" charset="0"/>
                <a:cs typeface="Arial" charset="0"/>
              </a:rPr>
              <a:t>-temporal-network data despite non-stationarity, auto-correlation, uncertainty, etc.</a:t>
            </a:r>
          </a:p>
          <a:p>
            <a:pPr indent="172986">
              <a:lnSpc>
                <a:spcPct val="80000"/>
              </a:lnSpc>
              <a:spcBef>
                <a:spcPts val="568"/>
              </a:spcBef>
              <a:buFontTx/>
              <a:buChar char="•"/>
              <a:defRPr/>
            </a:pPr>
            <a:r>
              <a:rPr lang="en-US" sz="1500" dirty="0">
                <a:latin typeface="Garamond" charset="0"/>
                <a:cs typeface="Arial" charset="0"/>
              </a:rPr>
              <a:t> Scalable </a:t>
            </a:r>
            <a:r>
              <a:rPr lang="en-US" sz="1500" dirty="0">
                <a:solidFill>
                  <a:srgbClr val="00B050"/>
                </a:solidFill>
                <a:latin typeface="Garamond" charset="0"/>
                <a:cs typeface="Arial" charset="0"/>
              </a:rPr>
              <a:t>tools for </a:t>
            </a:r>
            <a:r>
              <a:rPr lang="en-US" sz="1500" u="sng" dirty="0">
                <a:solidFill>
                  <a:srgbClr val="00B050"/>
                </a:solidFill>
                <a:latin typeface="Garamond" charset="0"/>
                <a:cs typeface="Arial" charset="0"/>
              </a:rPr>
              <a:t>consensus Geo-design </a:t>
            </a:r>
            <a:r>
              <a:rPr lang="en-US" sz="1500" dirty="0">
                <a:latin typeface="Garamond" charset="0"/>
                <a:cs typeface="Arial" charset="0"/>
              </a:rPr>
              <a:t>via participative planning with nexus observations and policy projections</a:t>
            </a:r>
          </a:p>
          <a:p>
            <a:pPr indent="172986">
              <a:lnSpc>
                <a:spcPct val="80000"/>
              </a:lnSpc>
              <a:spcBef>
                <a:spcPts val="568"/>
              </a:spcBef>
              <a:buFontTx/>
              <a:buChar char="•"/>
              <a:defRPr/>
            </a:pPr>
            <a:r>
              <a:rPr lang="en-US" sz="1500" dirty="0">
                <a:latin typeface="Garamond" charset="0"/>
                <a:cs typeface="Arial" charset="0"/>
              </a:rPr>
              <a:t>An </a:t>
            </a:r>
            <a:r>
              <a:rPr lang="en-US" sz="1500" u="sng" dirty="0">
                <a:solidFill>
                  <a:srgbClr val="00B050"/>
                </a:solidFill>
                <a:latin typeface="Garamond" charset="0"/>
                <a:cs typeface="Arial" charset="0"/>
              </a:rPr>
              <a:t>INFEWS data science community </a:t>
            </a:r>
            <a:r>
              <a:rPr lang="en-US" sz="1500" dirty="0">
                <a:latin typeface="Garamond" charset="0"/>
                <a:cs typeface="Arial" charset="0"/>
              </a:rPr>
              <a:t>to address crucial gaps, and shape next-generation Data </a:t>
            </a:r>
            <a:r>
              <a:rPr lang="en-US" sz="1500" dirty="0" smtClean="0">
                <a:latin typeface="Garamond" charset="0"/>
                <a:cs typeface="Arial" charset="0"/>
              </a:rPr>
              <a:t>Science</a:t>
            </a:r>
            <a:endParaRPr lang="en-US" sz="1500" dirty="0">
              <a:latin typeface="Garamond" charset="0"/>
              <a:cs typeface="Arial" charset="0"/>
            </a:endParaRPr>
          </a:p>
        </p:txBody>
      </p:sp>
      <p:sp>
        <p:nvSpPr>
          <p:cNvPr id="205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45143" y="151805"/>
            <a:ext cx="8853714" cy="634008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NSF INFEWS </a:t>
            </a:r>
            <a:r>
              <a:rPr lang="en-US" altLang="en-US" sz="2600" dirty="0">
                <a:solidFill>
                  <a:srgbClr val="FF66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Data </a:t>
            </a:r>
            <a:r>
              <a:rPr lang="en-US" altLang="en-US" sz="2600" dirty="0" smtClean="0">
                <a:solidFill>
                  <a:srgbClr val="FF66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Science </a:t>
            </a:r>
            <a:r>
              <a:rPr lang="en-US" altLang="en-US" sz="2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Workshop </a:t>
            </a:r>
            <a:br>
              <a:rPr lang="en-US" altLang="en-US" sz="2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en-US" altLang="en-US" sz="15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(@ </a:t>
            </a:r>
            <a:r>
              <a:rPr lang="en-US" altLang="en-US" sz="1500" dirty="0">
                <a:solidFill>
                  <a:srgbClr val="00B05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USDA NIFA</a:t>
            </a:r>
            <a:r>
              <a:rPr lang="en-US" altLang="en-US" sz="15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Oct. 5</a:t>
            </a:r>
            <a:r>
              <a:rPr lang="en-US" altLang="en-US" sz="1500" baseline="30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th</a:t>
            </a:r>
            <a:r>
              <a:rPr lang="en-US" altLang="en-US" sz="15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-6</a:t>
            </a:r>
            <a:r>
              <a:rPr lang="en-US" altLang="en-US" sz="1500" baseline="30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th</a:t>
            </a:r>
            <a:r>
              <a:rPr lang="en-US" altLang="en-US" sz="15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2015; Shekhar, </a:t>
            </a:r>
            <a:r>
              <a:rPr lang="en-US" altLang="en-US" sz="150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Mulla</a:t>
            </a:r>
            <a:r>
              <a:rPr lang="en-US" altLang="en-US" sz="15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&amp; </a:t>
            </a:r>
            <a:r>
              <a:rPr lang="en-US" altLang="en-US" sz="150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Schmoldt</a:t>
            </a:r>
            <a:r>
              <a:rPr lang="en-US" altLang="en-US" sz="15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; </a:t>
            </a:r>
            <a:r>
              <a:rPr lang="en-US" altLang="en-US" sz="15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hlinkClick r:id="rId10"/>
              </a:rPr>
              <a:t>www.spatial.cs.umn.edu/few</a:t>
            </a:r>
            <a:r>
              <a:rPr lang="en-US" altLang="en-US" sz="15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)</a:t>
            </a:r>
            <a:endParaRPr lang="en-US" altLang="en-US" sz="2600" b="1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4340" name="Rectangle 5"/>
          <p:cNvSpPr txBox="1">
            <a:spLocks noChangeArrowheads="1"/>
          </p:cNvSpPr>
          <p:nvPr/>
        </p:nvSpPr>
        <p:spPr bwMode="auto">
          <a:xfrm>
            <a:off x="72572" y="3109912"/>
            <a:ext cx="4281714" cy="28813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3" rIns="91425" bIns="45713"/>
          <a:lstStyle>
            <a:lvl1pPr defTabSz="966788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endParaRPr lang="en-US" sz="900" b="1" u="sng" dirty="0">
              <a:solidFill>
                <a:srgbClr val="FF0000"/>
              </a:solidFill>
              <a:latin typeface="Garamond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500" b="1" u="sng" dirty="0">
                <a:solidFill>
                  <a:srgbClr val="FF0000"/>
                </a:solidFill>
                <a:latin typeface="Garamond" charset="0"/>
                <a:cs typeface="Arial" charset="0"/>
              </a:rPr>
              <a:t>Finding 1:</a:t>
            </a:r>
            <a:r>
              <a:rPr lang="en-US" sz="1500" dirty="0">
                <a:solidFill>
                  <a:srgbClr val="FF0000"/>
                </a:solidFill>
                <a:latin typeface="Garamond" charset="0"/>
                <a:cs typeface="Arial" charset="0"/>
              </a:rPr>
              <a:t> </a:t>
            </a:r>
            <a:r>
              <a:rPr lang="en-US" sz="1500" b="1" dirty="0">
                <a:solidFill>
                  <a:srgbClr val="FF0000"/>
                </a:solidFill>
                <a:latin typeface="Garamond" charset="0"/>
                <a:cs typeface="Arial" charset="0"/>
              </a:rPr>
              <a:t>Data &amp; Data Science are crucial!</a:t>
            </a:r>
          </a:p>
          <a:p>
            <a:pPr indent="172986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500" dirty="0">
                <a:latin typeface="Garamond" charset="0"/>
                <a:cs typeface="Arial" charset="0"/>
              </a:rPr>
              <a:t>Understand problems, connections,  impacts</a:t>
            </a:r>
          </a:p>
          <a:p>
            <a:pPr indent="172986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500" dirty="0">
                <a:latin typeface="Garamond" charset="0"/>
                <a:cs typeface="Arial" charset="0"/>
              </a:rPr>
              <a:t>Monitor FEW resources, and trends to detect risks</a:t>
            </a:r>
          </a:p>
          <a:p>
            <a:pPr indent="172986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500" dirty="0">
                <a:latin typeface="Garamond" charset="0"/>
                <a:cs typeface="Arial" charset="0"/>
              </a:rPr>
              <a:t>Support decision and policy making</a:t>
            </a:r>
          </a:p>
          <a:p>
            <a:pPr indent="172986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500" dirty="0">
                <a:latin typeface="Garamond" charset="0"/>
                <a:cs typeface="Arial" charset="0"/>
              </a:rPr>
              <a:t>Communicate with public and </a:t>
            </a:r>
            <a:r>
              <a:rPr lang="en-US" sz="1500" dirty="0" smtClean="0">
                <a:latin typeface="Garamond" charset="0"/>
                <a:cs typeface="Arial" charset="0"/>
              </a:rPr>
              <a:t>stakeholders</a:t>
            </a:r>
          </a:p>
          <a:p>
            <a:pPr indent="172986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500" dirty="0">
              <a:solidFill>
                <a:srgbClr val="C00000"/>
              </a:solidFill>
              <a:latin typeface="Garamond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u="sng" dirty="0">
                <a:solidFill>
                  <a:srgbClr val="FF0000"/>
                </a:solidFill>
                <a:latin typeface="Garamond" charset="0"/>
                <a:cs typeface="Arial" charset="0"/>
              </a:rPr>
              <a:t>Finding 2:</a:t>
            </a:r>
            <a:r>
              <a:rPr lang="en-US" sz="1500" dirty="0">
                <a:solidFill>
                  <a:srgbClr val="FF0000"/>
                </a:solidFill>
                <a:latin typeface="Garamond" charset="0"/>
                <a:cs typeface="Arial" charset="0"/>
              </a:rPr>
              <a:t> </a:t>
            </a:r>
            <a:r>
              <a:rPr lang="en-US" sz="1500" b="1" dirty="0">
                <a:solidFill>
                  <a:srgbClr val="FF0000"/>
                </a:solidFill>
                <a:latin typeface="Garamond" charset="0"/>
                <a:cs typeface="Arial" charset="0"/>
              </a:rPr>
              <a:t>However, there are show-stopper gaps</a:t>
            </a:r>
            <a:r>
              <a:rPr lang="en-US" sz="1500" dirty="0">
                <a:solidFill>
                  <a:srgbClr val="C00000"/>
                </a:solidFill>
                <a:latin typeface="Garamond" charset="0"/>
                <a:cs typeface="Arial" charset="0"/>
              </a:rPr>
              <a:t>.</a:t>
            </a:r>
            <a:endParaRPr lang="en-US" sz="1500" b="1" u="sng" dirty="0">
              <a:solidFill>
                <a:srgbClr val="C00000"/>
              </a:solidFill>
              <a:latin typeface="Garamond" charset="0"/>
              <a:cs typeface="Arial" charset="0"/>
            </a:endParaRPr>
          </a:p>
          <a:p>
            <a:pPr>
              <a:lnSpc>
                <a:spcPct val="80000"/>
              </a:lnSpc>
              <a:spcBef>
                <a:spcPts val="568"/>
              </a:spcBef>
              <a:buFontTx/>
              <a:buAutoNum type="arabicPeriod"/>
              <a:defRPr/>
            </a:pPr>
            <a:r>
              <a:rPr lang="en-US" sz="1500" dirty="0">
                <a:latin typeface="Garamond" charset="0"/>
                <a:cs typeface="Arial" charset="0"/>
              </a:rPr>
              <a:t> </a:t>
            </a:r>
            <a:r>
              <a:rPr lang="en-US" sz="1500" u="sng" dirty="0">
                <a:solidFill>
                  <a:srgbClr val="FF0000"/>
                </a:solidFill>
                <a:latin typeface="Garamond" charset="0"/>
                <a:cs typeface="Arial" charset="0"/>
              </a:rPr>
              <a:t>Data Gaps</a:t>
            </a:r>
            <a:r>
              <a:rPr lang="en-US" sz="1500" dirty="0">
                <a:latin typeface="Garamond" charset="0"/>
                <a:cs typeface="Arial" charset="0"/>
              </a:rPr>
              <a:t>: No global water &amp; energy census, Heterogeneous data formats &amp; collection protocols</a:t>
            </a:r>
          </a:p>
          <a:p>
            <a:pPr>
              <a:lnSpc>
                <a:spcPct val="80000"/>
              </a:lnSpc>
              <a:spcBef>
                <a:spcPts val="568"/>
              </a:spcBef>
              <a:buFontTx/>
              <a:buAutoNum type="arabicPeriod"/>
              <a:defRPr/>
            </a:pPr>
            <a:r>
              <a:rPr lang="en-US" sz="1500" dirty="0">
                <a:latin typeface="Garamond" charset="0"/>
                <a:cs typeface="Arial" charset="0"/>
              </a:rPr>
              <a:t> </a:t>
            </a:r>
            <a:r>
              <a:rPr lang="en-US" sz="1500" u="sng" dirty="0">
                <a:solidFill>
                  <a:srgbClr val="FF0000"/>
                </a:solidFill>
                <a:latin typeface="Garamond" charset="0"/>
                <a:cs typeface="Arial" charset="0"/>
              </a:rPr>
              <a:t>Data Science (DS) Gaps</a:t>
            </a:r>
            <a:r>
              <a:rPr lang="en-US" sz="1500" dirty="0">
                <a:latin typeface="Garamond" charset="0"/>
                <a:cs typeface="Arial" charset="0"/>
              </a:rPr>
              <a:t>: </a:t>
            </a:r>
            <a:r>
              <a:rPr lang="en-US" sz="1800" dirty="0">
                <a:solidFill>
                  <a:srgbClr val="FF0000"/>
                </a:solidFill>
                <a:latin typeface="Garamond" charset="0"/>
                <a:cs typeface="Arial" charset="0"/>
              </a:rPr>
              <a:t>Current DS methods are inadequate for </a:t>
            </a:r>
            <a:r>
              <a:rPr lang="en-US" sz="1800" dirty="0" err="1">
                <a:solidFill>
                  <a:srgbClr val="FF0000"/>
                </a:solidFill>
                <a:latin typeface="Garamond" charset="0"/>
                <a:cs typeface="Arial" charset="0"/>
              </a:rPr>
              <a:t>spatio</a:t>
            </a:r>
            <a:r>
              <a:rPr lang="en-US" sz="1800" dirty="0">
                <a:solidFill>
                  <a:srgbClr val="FF0000"/>
                </a:solidFill>
                <a:latin typeface="Garamond" charset="0"/>
                <a:cs typeface="Arial" charset="0"/>
              </a:rPr>
              <a:t>-temporal-network FEW data</a:t>
            </a:r>
            <a:r>
              <a:rPr lang="en-US" sz="1800" dirty="0" smtClean="0">
                <a:solidFill>
                  <a:srgbClr val="FF0000"/>
                </a:solidFill>
                <a:latin typeface="Garamond" charset="0"/>
                <a:cs typeface="Arial" charset="0"/>
              </a:rPr>
              <a:t>.</a:t>
            </a:r>
            <a:endParaRPr lang="en-US" sz="1800" dirty="0">
              <a:solidFill>
                <a:srgbClr val="FF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2056" name="Picture 6"/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286" y="2224981"/>
            <a:ext cx="450548" cy="26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Box 18"/>
          <p:cNvSpPr txBox="1">
            <a:spLocks noChangeArrowheads="1"/>
          </p:cNvSpPr>
          <p:nvPr/>
        </p:nvSpPr>
        <p:spPr bwMode="auto">
          <a:xfrm>
            <a:off x="6531429" y="928688"/>
            <a:ext cx="2394857" cy="46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300" b="1">
                <a:solidFill>
                  <a:schemeClr val="bg1"/>
                </a:solidFill>
                <a:latin typeface="Garamond" pitchFamily="18" charset="0"/>
              </a:rPr>
              <a:t>Aral Sea Shrinkage </a:t>
            </a:r>
            <a:r>
              <a:rPr lang="en-US" altLang="en-US" sz="1300">
                <a:solidFill>
                  <a:schemeClr val="bg1"/>
                </a:solidFill>
                <a:latin typeface="Garamond" pitchFamily="18" charset="0"/>
              </a:rPr>
              <a:t>(1978-2014)</a:t>
            </a:r>
            <a:r>
              <a:rPr lang="en-US" altLang="en-US" sz="1100">
                <a:solidFill>
                  <a:schemeClr val="bg1"/>
                </a:solidFill>
                <a:latin typeface="Garamond" pitchFamily="18" charset="0"/>
              </a:rPr>
              <a:t> </a:t>
            </a:r>
          </a:p>
          <a:p>
            <a:pPr algn="ctr"/>
            <a:r>
              <a:rPr lang="en-US" altLang="en-US" sz="1100" b="1">
                <a:solidFill>
                  <a:schemeClr val="bg1"/>
                </a:solidFill>
                <a:latin typeface="Garamond" pitchFamily="18" charset="0"/>
              </a:rPr>
              <a:t>Due to Cotton Farms</a:t>
            </a:r>
          </a:p>
        </p:txBody>
      </p:sp>
      <p:sp>
        <p:nvSpPr>
          <p:cNvPr id="14348" name="TextBox 21"/>
          <p:cNvSpPr txBox="1">
            <a:spLocks noChangeArrowheads="1"/>
          </p:cNvSpPr>
          <p:nvPr/>
        </p:nvSpPr>
        <p:spPr bwMode="auto">
          <a:xfrm>
            <a:off x="6531429" y="1500188"/>
            <a:ext cx="1531560" cy="44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2300" b="1" i="1" u="sng">
                <a:solidFill>
                  <a:srgbClr val="FFFF00"/>
                </a:solidFill>
                <a:latin typeface="Garamond" pitchFamily="18" charset="0"/>
              </a:rPr>
              <a:t>Alerts</a:t>
            </a:r>
          </a:p>
        </p:txBody>
      </p:sp>
      <p:sp>
        <p:nvSpPr>
          <p:cNvPr id="2059" name="TextBox 15"/>
          <p:cNvSpPr txBox="1">
            <a:spLocks noChangeArrowheads="1"/>
          </p:cNvSpPr>
          <p:nvPr/>
        </p:nvSpPr>
        <p:spPr bwMode="auto">
          <a:xfrm>
            <a:off x="7677453" y="3429000"/>
            <a:ext cx="117626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800" b="1">
                <a:solidFill>
                  <a:schemeClr val="bg1"/>
                </a:solidFill>
                <a:latin typeface="Verdana" pitchFamily="34" charset="0"/>
              </a:rPr>
              <a:t>Global  Population</a:t>
            </a:r>
          </a:p>
        </p:txBody>
      </p:sp>
      <p:pic>
        <p:nvPicPr>
          <p:cNvPr id="2060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773" y="151805"/>
            <a:ext cx="582084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Rectangle 16"/>
          <p:cNvSpPr>
            <a:spLocks noChangeArrowheads="1"/>
          </p:cNvSpPr>
          <p:nvPr/>
        </p:nvSpPr>
        <p:spPr bwMode="auto">
          <a:xfrm>
            <a:off x="4426857" y="901899"/>
            <a:ext cx="4644571" cy="2741414"/>
          </a:xfrm>
          <a:prstGeom prst="rect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6493" tIns="43247" rIns="86493" bIns="43247"/>
          <a:lstStyle>
            <a:lvl1pPr defTabSz="966788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defTabSz="966788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defTabSz="966788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defTabSz="966788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defTabSz="966788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505260"/>
              </p:ext>
            </p:extLst>
          </p:nvPr>
        </p:nvGraphicFramePr>
        <p:xfrm>
          <a:off x="114905" y="1809750"/>
          <a:ext cx="2134810" cy="642938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484568"/>
                <a:gridCol w="609712"/>
                <a:gridCol w="537128"/>
                <a:gridCol w="503402"/>
              </a:tblGrid>
              <a:tr h="39906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Food</a:t>
                      </a:r>
                      <a:endParaRPr lang="en-US" sz="10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Energy</a:t>
                      </a:r>
                      <a:endParaRPr lang="en-US" sz="10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Water</a:t>
                      </a:r>
                      <a:endParaRPr lang="en-US" sz="10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/>
                        <a:t>DataSc</a:t>
                      </a:r>
                      <a:r>
                        <a:rPr lang="en-US" sz="1000" dirty="0" smtClean="0"/>
                        <a:t>.</a:t>
                      </a:r>
                      <a:endParaRPr lang="en-US" sz="10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</a:t>
                      </a:r>
                      <a:endParaRPr lang="en-US" sz="10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5" name="Table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551861"/>
              </p:ext>
            </p:extLst>
          </p:nvPr>
        </p:nvGraphicFramePr>
        <p:xfrm>
          <a:off x="145142" y="2466468"/>
          <a:ext cx="2104573" cy="500063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729106"/>
                <a:gridCol w="721762"/>
                <a:gridCol w="653705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Gov.</a:t>
                      </a:r>
                      <a:endParaRPr lang="en-US" sz="900" dirty="0"/>
                    </a:p>
                  </a:txBody>
                  <a:tcPr marL="87086" marR="87086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Aca.</a:t>
                      </a:r>
                      <a:endParaRPr lang="en-US" sz="900" dirty="0"/>
                    </a:p>
                  </a:txBody>
                  <a:tcPr marL="87086" marR="87086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Industry</a:t>
                      </a:r>
                      <a:endParaRPr lang="en-US" sz="900" dirty="0"/>
                    </a:p>
                  </a:txBody>
                  <a:tcPr marL="87086" marR="87086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26</a:t>
                      </a:r>
                      <a:endParaRPr lang="en-US" sz="900" dirty="0"/>
                    </a:p>
                  </a:txBody>
                  <a:tcPr marL="87086" marR="87086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24</a:t>
                      </a:r>
                      <a:endParaRPr lang="en-US" sz="900" dirty="0"/>
                    </a:p>
                  </a:txBody>
                  <a:tcPr marL="87086" marR="87086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5</a:t>
                      </a:r>
                      <a:endParaRPr lang="en-US" sz="900" dirty="0"/>
                    </a:p>
                  </a:txBody>
                  <a:tcPr marL="87086" marR="87086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93" name="Picture 96" descr="anomalygs_6m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72" y="2714625"/>
            <a:ext cx="1741714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4" name="TextBox 97"/>
          <p:cNvSpPr txBox="1">
            <a:spLocks noChangeArrowheads="1"/>
          </p:cNvSpPr>
          <p:nvPr/>
        </p:nvSpPr>
        <p:spPr bwMode="auto">
          <a:xfrm>
            <a:off x="4572000" y="3384352"/>
            <a:ext cx="1886857" cy="30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700" b="1">
                <a:solidFill>
                  <a:schemeClr val="bg1"/>
                </a:solidFill>
                <a:latin typeface="Verdana" pitchFamily="34" charset="0"/>
              </a:rPr>
              <a:t>Sea-Surface Temperature Anomaly</a:t>
            </a:r>
          </a:p>
        </p:txBody>
      </p:sp>
      <p:pic>
        <p:nvPicPr>
          <p:cNvPr id="2095" name="Picture 12" descr="aral-shrink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49239"/>
            <a:ext cx="1935238" cy="109388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43" y="1012032"/>
            <a:ext cx="1575405" cy="115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7" name="Picture 61" descr="1282846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857" y="1500188"/>
            <a:ext cx="1016000" cy="66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8" name="Up Arrow 13"/>
          <p:cNvSpPr>
            <a:spLocks noChangeArrowheads="1"/>
          </p:cNvSpPr>
          <p:nvPr/>
        </p:nvSpPr>
        <p:spPr bwMode="auto">
          <a:xfrm>
            <a:off x="4801809" y="2030016"/>
            <a:ext cx="133048" cy="827484"/>
          </a:xfrm>
          <a:prstGeom prst="upArrow">
            <a:avLst>
              <a:gd name="adj1" fmla="val 50000"/>
              <a:gd name="adj2" fmla="val 4999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86493" tIns="43247" rIns="86493" bIns="43247"/>
          <a:lstStyle>
            <a:lvl1pPr defTabSz="966788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defTabSz="966788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defTabSz="966788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defTabSz="966788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defTabSz="966788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99" name="TextBox 17"/>
          <p:cNvSpPr txBox="1">
            <a:spLocks noChangeArrowheads="1"/>
          </p:cNvSpPr>
          <p:nvPr/>
        </p:nvSpPr>
        <p:spPr bwMode="auto">
          <a:xfrm>
            <a:off x="6894286" y="2500313"/>
            <a:ext cx="1387929" cy="31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500" b="1">
                <a:solidFill>
                  <a:srgbClr val="FFFF00"/>
                </a:solidFill>
                <a:latin typeface="Garamond" pitchFamily="18" charset="0"/>
              </a:rPr>
              <a:t>Trends</a:t>
            </a:r>
          </a:p>
        </p:txBody>
      </p:sp>
    </p:spTree>
    <p:extLst>
      <p:ext uri="{BB962C8B-B14F-4D97-AF65-F5344CB8AC3E}">
        <p14:creationId xmlns:p14="http://schemas.microsoft.com/office/powerpoint/2010/main" val="345420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4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4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6825"/>
            <a:ext cx="7886700" cy="471963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Challenge: 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nature 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FEW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datasets. 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Popular BD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tools (e.g. MapReduce,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Spark) inadequate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Spatial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marL="457200" lvl="1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State of Spatial BD Tools</a:t>
            </a:r>
          </a:p>
          <a:p>
            <a:pPr lvl="1"/>
            <a:r>
              <a:rPr lang="en-US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Siloed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small user communities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Ex.: GABBS for Agriculture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Inter-comparison(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AgMIP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CyberGIS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SpatialHadoop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Ex. Minnesota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Population Center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TerraPop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Lightning talk on GABBS and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CyberGIS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welcome interest in spatial tools from all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pokes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4375" y="304802"/>
            <a:ext cx="7886700" cy="80962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Related Work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3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14426"/>
            <a:ext cx="7886700" cy="4872037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Grow and Connect Communities 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Producers and Consumers of FEW Nexus Data, Tool, Services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4375" y="304802"/>
            <a:ext cx="7886700" cy="809624"/>
          </a:xfrm>
        </p:spPr>
        <p:txBody>
          <a:bodyPr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Spoke Mission &amp; Vision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11"/>
          <a:stretch/>
        </p:blipFill>
        <p:spPr>
          <a:xfrm>
            <a:off x="190500" y="1981201"/>
            <a:ext cx="8372475" cy="39857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24425" y="2314575"/>
            <a:ext cx="3409950" cy="355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2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4375" y="304802"/>
            <a:ext cx="7886700" cy="809624"/>
          </a:xfrm>
        </p:spPr>
        <p:txBody>
          <a:bodyPr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Data, Tools, Services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029477"/>
            <a:ext cx="8667750" cy="490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6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671</TotalTime>
  <Words>1495</Words>
  <Application>Microsoft Office PowerPoint</Application>
  <PresentationFormat>On-screen Show (4:3)</PresentationFormat>
  <Paragraphs>309</Paragraphs>
  <Slides>11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 Core Team: FEW Spoke</vt:lpstr>
      <vt:lpstr> Collaborators (Almost 40)</vt:lpstr>
      <vt:lpstr> Context: FEW Spoke</vt:lpstr>
      <vt:lpstr>Motivation: FEW Spoke</vt:lpstr>
      <vt:lpstr>NSF INFEWS Data Science Workshop  (@ USDA NIFA, Oct. 5th-6th, 2015; Shekhar, Mulla, &amp; Schmoldt; www.spatial.cs.umn.edu/few)</vt:lpstr>
      <vt:lpstr> Related Work</vt:lpstr>
      <vt:lpstr> Spoke Mission &amp; Vision</vt:lpstr>
      <vt:lpstr> Data, Tools, Services</vt:lpstr>
      <vt:lpstr> Activities: FEW Spoke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Emre Eftelioglu</dc:creator>
  <cp:lastModifiedBy>shashi</cp:lastModifiedBy>
  <cp:revision>74</cp:revision>
  <dcterms:created xsi:type="dcterms:W3CDTF">2016-03-15T16:34:00Z</dcterms:created>
  <dcterms:modified xsi:type="dcterms:W3CDTF">2016-03-18T18:23:18Z</dcterms:modified>
</cp:coreProperties>
</file>