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0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9.jpg" ContentType="image/jpg"/>
  <Override PartName="/ppt/media/image67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85" r:id="rId2"/>
    <p:sldId id="286" r:id="rId3"/>
    <p:sldId id="296" r:id="rId4"/>
    <p:sldId id="363" r:id="rId5"/>
    <p:sldId id="303" r:id="rId6"/>
    <p:sldId id="289" r:id="rId7"/>
    <p:sldId id="341" r:id="rId8"/>
    <p:sldId id="366" r:id="rId9"/>
    <p:sldId id="362" r:id="rId10"/>
    <p:sldId id="324" r:id="rId11"/>
    <p:sldId id="379" r:id="rId12"/>
    <p:sldId id="288" r:id="rId13"/>
    <p:sldId id="380" r:id="rId14"/>
    <p:sldId id="381" r:id="rId15"/>
    <p:sldId id="301" r:id="rId16"/>
    <p:sldId id="352" r:id="rId17"/>
    <p:sldId id="354" r:id="rId18"/>
    <p:sldId id="357" r:id="rId19"/>
    <p:sldId id="326" r:id="rId20"/>
    <p:sldId id="409" r:id="rId21"/>
    <p:sldId id="405" r:id="rId22"/>
    <p:sldId id="407" r:id="rId23"/>
    <p:sldId id="408" r:id="rId24"/>
    <p:sldId id="406" r:id="rId25"/>
    <p:sldId id="321" r:id="rId26"/>
    <p:sldId id="287" r:id="rId27"/>
    <p:sldId id="382" r:id="rId28"/>
    <p:sldId id="383" r:id="rId29"/>
    <p:sldId id="371" r:id="rId30"/>
    <p:sldId id="346" r:id="rId31"/>
    <p:sldId id="404" r:id="rId32"/>
    <p:sldId id="378" r:id="rId33"/>
    <p:sldId id="370" r:id="rId34"/>
    <p:sldId id="385" r:id="rId35"/>
    <p:sldId id="386" r:id="rId36"/>
    <p:sldId id="387" r:id="rId37"/>
    <p:sldId id="389" r:id="rId38"/>
    <p:sldId id="390" r:id="rId39"/>
    <p:sldId id="391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6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08354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2" rIns="90562" bIns="45282" anchor="b"/>
          <a:lstStyle>
            <a:lvl1pPr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2D1C89-20D1-A141-B085-16771E193503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12" tIns="45707" rIns="91412" bIns="45707"/>
          <a:lstStyle/>
          <a:p>
            <a:pPr defTabSz="913576"/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B910B-9BF8-6F4E-AB6B-278AE0067718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79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4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86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61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00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2D1C89-20D1-A141-B085-16771E193503}" type="slidenum">
              <a:rPr lang="en-US" sz="1200"/>
              <a:pPr algn="r" eaLnBrk="1" hangingPunct="1"/>
              <a:t>47</a:t>
            </a:fld>
            <a:endParaRPr lang="en-US" sz="120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289" tIns="46145" rIns="92289" bIns="46145"/>
          <a:lstStyle/>
          <a:p>
            <a:pPr defTabSz="922338" eaLnBrk="1" hangingPunct="1"/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9" tIns="46145" rIns="92289" bIns="46145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B910B-9BF8-6F4E-AB6B-278AE0067718}" type="slidenum">
              <a:rPr lang="en-US" sz="1200"/>
              <a:pPr algn="r" eaLnBrk="1" hangingPunct="1"/>
              <a:t>47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6626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9F1AEF0-1D7D-4953-8686-A2CA2F4E33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5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44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21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56594" y="93762"/>
            <a:ext cx="8230812" cy="150614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sz="half" idx="1"/>
          </p:nvPr>
        </p:nvSpPr>
        <p:spPr>
          <a:xfrm>
            <a:off x="456596" y="1599903"/>
            <a:ext cx="4042834" cy="3905251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6595" y="275333"/>
            <a:ext cx="823081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596" y="1599903"/>
            <a:ext cx="4042833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4572" y="1599903"/>
            <a:ext cx="4042833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596" y="3933528"/>
            <a:ext cx="4042833" cy="2192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72" y="3933528"/>
            <a:ext cx="4042833" cy="2192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74EBF-10A0-42CF-951A-9DA80966B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616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>
              <a:spcBef>
                <a:spcPts val="60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ea typeface="Calibri"/>
                <a:cs typeface="Calibri"/>
                <a:sym typeface="Calibri"/>
              </a:defRPr>
            </a:lvl1pPr>
            <a:lvl2pPr>
              <a:defRPr>
                <a:latin typeface="Calibri"/>
                <a:ea typeface="Calibri"/>
                <a:cs typeface="Calibri"/>
                <a:sym typeface="Calibri"/>
              </a:defRPr>
            </a:lvl2pPr>
            <a:lvl3pPr>
              <a:defRPr>
                <a:latin typeface="Calibri"/>
                <a:ea typeface="Calibri"/>
                <a:cs typeface="Calibri"/>
                <a:sym typeface="Calibri"/>
              </a:defRPr>
            </a:lvl3pPr>
            <a:lvl4pPr>
              <a:defRPr>
                <a:latin typeface="Calibri"/>
                <a:ea typeface="Calibri"/>
                <a:cs typeface="Calibri"/>
                <a:sym typeface="Calibri"/>
              </a:defRPr>
            </a:lvl4pPr>
            <a:lvl5pPr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che.org/conferences/aiche-annual-meeting/2017/proceeding/session/world-cafe-food-energy-water-nexus-invited-talks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9" Type="http://schemas.openxmlformats.org/officeDocument/2006/relationships/image" Target="../media/image26.gif"/><Relationship Id="rId10" Type="http://schemas.openxmlformats.org/officeDocument/2006/relationships/image" Target="../media/image27.gif"/><Relationship Id="rId11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tial.cs.umn.edu/few" TargetMode="External"/><Relationship Id="rId4" Type="http://schemas.openxmlformats.org/officeDocument/2006/relationships/hyperlink" Target="http://www.spatial.cs.umn.edu/few/few_report_draft.pdf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hyperlink" Target="https://sites.google.com/site/2016dsfew/home" TargetMode="External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g"/><Relationship Id="rId3" Type="http://schemas.openxmlformats.org/officeDocument/2006/relationships/hyperlink" Target="http://www.spatial.cs.umn.edu/few/few_report_draft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g"/><Relationship Id="rId3" Type="http://schemas.openxmlformats.org/officeDocument/2006/relationships/image" Target="../media/image8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a.org/ccc/visioning/visioning-activities/spatial-computing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9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7344" y="381000"/>
            <a:ext cx="8678056" cy="2133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Computing 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Challenges in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Food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Energy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-</a:t>
            </a:r>
            <a:r>
              <a:rPr lang="en-US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Water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Nexus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: A Perspective</a:t>
            </a:r>
            <a: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/>
            </a:r>
            <a:b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Oct.</a:t>
            </a:r>
            <a:r>
              <a:rPr lang="en-US" sz="16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30</a:t>
            </a:r>
            <a:r>
              <a:rPr lang="en-US" sz="1600" baseline="30000" dirty="0" smtClean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, 2017  </a:t>
            </a:r>
            <a:r>
              <a:rPr lang="en-US" sz="1600" dirty="0" err="1" smtClean="0">
                <a:solidFill>
                  <a:schemeClr val="tx1"/>
                </a:solidFill>
                <a:latin typeface="Arial" charset="0"/>
              </a:rPr>
              <a:t>AIChE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 Annual Meeting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“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hlinkClick r:id="rId3"/>
              </a:rPr>
              <a:t>Topical Conference on Food, Energy, Water Nexus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</a:rPr>
              <a:t>”</a:t>
            </a:r>
            <a:endParaRPr lang="en-US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2667000"/>
            <a:ext cx="8001000" cy="137160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Shashi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</a:rPr>
              <a:t>Shekhar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en-US" sz="1600" dirty="0">
                <a:latin typeface="Arial" charset="0"/>
              </a:rPr>
              <a:t>McKnight Distinguished University Professor</a:t>
            </a: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en-US" sz="1600" dirty="0" smtClean="0">
                <a:latin typeface="Arial" charset="0"/>
              </a:rPr>
              <a:t>Computer Sc. &amp; Eng., University </a:t>
            </a:r>
            <a:r>
              <a:rPr lang="en-US" sz="1600" dirty="0">
                <a:latin typeface="Arial" charset="0"/>
              </a:rPr>
              <a:t>of Minnesota</a:t>
            </a:r>
          </a:p>
          <a:p>
            <a:pPr algn="ctr" eaLnBrk="1" hangingPunct="1">
              <a:spcBef>
                <a:spcPts val="200"/>
              </a:spcBef>
              <a:buFontTx/>
              <a:buNone/>
              <a:defRPr/>
            </a:pPr>
            <a:r>
              <a:rPr lang="en-US" sz="1600" dirty="0">
                <a:latin typeface="Arial" charset="0"/>
              </a:rPr>
              <a:t>www.cs.umn.edu/~shekhar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875" y="4094019"/>
            <a:ext cx="8645525" cy="2535381"/>
            <a:chOff x="269875" y="4094019"/>
            <a:chExt cx="8645525" cy="2535381"/>
          </a:xfrm>
        </p:grpSpPr>
        <p:pic>
          <p:nvPicPr>
            <p:cNvPr id="12" name="Picture 11" descr="Screen Shot 2013-11-22 at 1.02.37 P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4132118"/>
              <a:ext cx="1924135" cy="2497281"/>
            </a:xfrm>
            <a:prstGeom prst="rect">
              <a:avLst/>
            </a:prstGeom>
          </p:spPr>
        </p:pic>
        <p:pic>
          <p:nvPicPr>
            <p:cNvPr id="14" name="Picture 4" descr="largeCover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75" y="4094019"/>
              <a:ext cx="17875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3" r="16002"/>
            <a:stretch>
              <a:fillRect/>
            </a:stretch>
          </p:blipFill>
          <p:spPr bwMode="auto">
            <a:xfrm>
              <a:off x="2554287" y="4135294"/>
              <a:ext cx="1636713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9814" y="4159539"/>
              <a:ext cx="1845586" cy="2469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862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304800"/>
            <a:ext cx="8610599" cy="63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 (Global) Decisions and Policy Making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818055"/>
            <a:ext cx="2863273" cy="78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2" y="935169"/>
            <a:ext cx="9144000" cy="4703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400"/>
            <a:ext cx="2572488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3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9853" y="806335"/>
            <a:ext cx="8083148" cy="809624"/>
          </a:xfrm>
        </p:spPr>
        <p:txBody>
          <a:bodyPr>
            <a:normAutofit fontScale="90000"/>
          </a:bodyPr>
          <a:lstStyle/>
          <a:p>
            <a:pPr marL="898071" indent="-228600" algn="l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FF0000"/>
                </a:solidFill>
              </a:rPr>
              <a:t>Communicate </a:t>
            </a:r>
            <a:r>
              <a:rPr lang="en-US" sz="2000" dirty="0">
                <a:solidFill>
                  <a:srgbClr val="FF0000"/>
                </a:solidFill>
              </a:rPr>
              <a:t>with public and stakeholders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7858556" y="6589009"/>
            <a:ext cx="1124857" cy="12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800" b="1" dirty="0">
                <a:solidFill>
                  <a:schemeClr val="bg1"/>
                </a:solidFill>
                <a:latin typeface="Verdana" pitchFamily="34" charset="0"/>
              </a:rPr>
              <a:t>Global Population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53" y="1744963"/>
            <a:ext cx="7830548" cy="491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313" y="5147841"/>
            <a:ext cx="1901704" cy="115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775" y="4954224"/>
            <a:ext cx="8157" cy="164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4205705" y="6368314"/>
            <a:ext cx="228391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bg1"/>
                </a:solidFill>
                <a:latin typeface="Verdana" pitchFamily="34" charset="0"/>
              </a:rPr>
              <a:t>Global Temperature</a:t>
            </a:r>
          </a:p>
        </p:txBody>
      </p: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6397331" y="5125981"/>
            <a:ext cx="1986772" cy="1209361"/>
            <a:chOff x="6751700" y="3525194"/>
            <a:chExt cx="2456491" cy="1280920"/>
          </a:xfrm>
        </p:grpSpPr>
        <p:sp>
          <p:nvSpPr>
            <p:cNvPr id="34" name="Rectangle 33"/>
            <p:cNvSpPr/>
            <p:nvPr/>
          </p:nvSpPr>
          <p:spPr>
            <a:xfrm>
              <a:off x="6751940" y="3526442"/>
              <a:ext cx="2456253" cy="12178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00"/>
            </a:p>
          </p:txBody>
        </p:sp>
        <p:pic>
          <p:nvPicPr>
            <p:cNvPr id="35" name="Picture 31" descr="world_pop.g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3140" y="3586914"/>
              <a:ext cx="2455051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1042257" y="4655212"/>
            <a:ext cx="2416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Garamond" pitchFamily="18" charset="0"/>
              </a:rPr>
              <a:t>State</a:t>
            </a:r>
          </a:p>
        </p:txBody>
      </p: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1000863" y="3975144"/>
            <a:ext cx="7441127" cy="718145"/>
            <a:chOff x="227371" y="2372939"/>
            <a:chExt cx="8689258" cy="760638"/>
          </a:xfrm>
        </p:grpSpPr>
        <p:sp>
          <p:nvSpPr>
            <p:cNvPr id="31" name="Flowchart: Terminator 28"/>
            <p:cNvSpPr/>
            <p:nvPr/>
          </p:nvSpPr>
          <p:spPr>
            <a:xfrm>
              <a:off x="227371" y="2476242"/>
              <a:ext cx="8689258" cy="623787"/>
            </a:xfrm>
            <a:prstGeom prst="flowChartTerminator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00" b="1" dirty="0"/>
                <a:t>Nexus Dashboard</a:t>
              </a:r>
            </a:p>
          </p:txBody>
        </p:sp>
        <p:pic>
          <p:nvPicPr>
            <p:cNvPr id="32" name="Picture 25" descr="globe2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775" y="2447778"/>
              <a:ext cx="762000" cy="68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6" descr="1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D8F6C6"/>
                </a:clrFrom>
                <a:clrTo>
                  <a:srgbClr val="D8F6C6">
                    <a:alpha val="0"/>
                  </a:srgbClr>
                </a:clrTo>
              </a:clrChange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355" y="2372939"/>
              <a:ext cx="698501" cy="571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Box 97"/>
          <p:cNvSpPr txBox="1">
            <a:spLocks noChangeArrowheads="1"/>
          </p:cNvSpPr>
          <p:nvPr/>
        </p:nvSpPr>
        <p:spPr bwMode="auto">
          <a:xfrm>
            <a:off x="932452" y="6370021"/>
            <a:ext cx="3283779" cy="25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bg1"/>
                </a:solidFill>
                <a:latin typeface="Verdana" pitchFamily="34" charset="0"/>
              </a:rPr>
              <a:t>Sea-Surface Temperature Anomaly</a:t>
            </a:r>
          </a:p>
        </p:txBody>
      </p:sp>
      <p:pic>
        <p:nvPicPr>
          <p:cNvPr id="38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215" y="4109136"/>
            <a:ext cx="784108" cy="50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4342530" y="1864994"/>
            <a:ext cx="4167873" cy="57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chemeClr val="bg1"/>
                </a:solidFill>
                <a:latin typeface="Garamond" pitchFamily="18" charset="0"/>
              </a:rPr>
              <a:t>Aral Sea Shrinkage </a:t>
            </a:r>
            <a:r>
              <a:rPr lang="en-US" altLang="en-US" sz="1600" dirty="0">
                <a:solidFill>
                  <a:schemeClr val="bg1"/>
                </a:solidFill>
                <a:latin typeface="Garamond" pitchFamily="18" charset="0"/>
              </a:rPr>
              <a:t>(1978-2014) </a:t>
            </a:r>
          </a:p>
          <a:p>
            <a:pPr algn="ctr"/>
            <a:r>
              <a:rPr lang="en-US" altLang="en-US" sz="1600" b="1" dirty="0">
                <a:solidFill>
                  <a:schemeClr val="bg1"/>
                </a:solidFill>
                <a:latin typeface="Garamond" pitchFamily="18" charset="0"/>
              </a:rPr>
              <a:t>Due to Cotton Farms</a:t>
            </a:r>
          </a:p>
        </p:txBody>
      </p:sp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4342530" y="2743357"/>
            <a:ext cx="2665440" cy="45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400" b="1" i="1" u="sng" dirty="0">
                <a:solidFill>
                  <a:srgbClr val="FFFF00"/>
                </a:solidFill>
                <a:latin typeface="Garamond" pitchFamily="18" charset="0"/>
              </a:rPr>
              <a:t>Alerts</a:t>
            </a:r>
          </a:p>
        </p:txBody>
      </p:sp>
      <p:sp>
        <p:nvSpPr>
          <p:cNvPr id="41" name="TextBox 15"/>
          <p:cNvSpPr txBox="1">
            <a:spLocks noChangeArrowheads="1"/>
          </p:cNvSpPr>
          <p:nvPr/>
        </p:nvSpPr>
        <p:spPr bwMode="auto">
          <a:xfrm>
            <a:off x="6337005" y="6377955"/>
            <a:ext cx="204709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100" b="1" dirty="0">
                <a:solidFill>
                  <a:schemeClr val="bg1"/>
                </a:solidFill>
                <a:latin typeface="Verdana" pitchFamily="34" charset="0"/>
              </a:rPr>
              <a:t>Global  Population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679853" y="1615959"/>
            <a:ext cx="8083147" cy="5165841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6493" tIns="43247" rIns="86493" bIns="43247"/>
          <a:lstStyle>
            <a:lvl1pPr defTabSz="9667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43" name="Picture 96" descr="anomalygs_6m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2" y="5031807"/>
            <a:ext cx="3031180" cy="134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 descr="aral-shrink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" y="1893602"/>
            <a:ext cx="3367978" cy="2061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1" descr="128284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13" y="2743357"/>
            <a:ext cx="1768189" cy="125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Up Arrow 13"/>
          <p:cNvSpPr>
            <a:spLocks noChangeArrowheads="1"/>
          </p:cNvSpPr>
          <p:nvPr/>
        </p:nvSpPr>
        <p:spPr bwMode="auto">
          <a:xfrm>
            <a:off x="1332398" y="3741750"/>
            <a:ext cx="231549" cy="1559287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6493" tIns="43247" rIns="86493" bIns="43247"/>
          <a:lstStyle>
            <a:lvl1pPr defTabSz="966788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defTabSz="966788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2pPr>
            <a:lvl3pPr marL="1143000" indent="-228600" defTabSz="966788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3pPr>
            <a:lvl4pPr marL="1600200" indent="-228600" defTabSz="966788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4pPr>
            <a:lvl5pPr marL="2057400" indent="-228600" defTabSz="966788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4974026" y="4627964"/>
            <a:ext cx="2415473" cy="3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93" tIns="43247" rIns="86493" bIns="43247">
            <a:spAutoFit/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b="1" dirty="0">
                <a:solidFill>
                  <a:srgbClr val="FFFF00"/>
                </a:solidFill>
                <a:latin typeface="Garamond" pitchFamily="18" charset="0"/>
              </a:rPr>
              <a:t>Trends</a:t>
            </a:r>
          </a:p>
        </p:txBody>
      </p:sp>
      <p:sp>
        <p:nvSpPr>
          <p:cNvPr id="50" name="Title 3"/>
          <p:cNvSpPr txBox="1">
            <a:spLocks/>
          </p:cNvSpPr>
          <p:nvPr/>
        </p:nvSpPr>
        <p:spPr>
          <a:xfrm>
            <a:off x="500969" y="304800"/>
            <a:ext cx="8610599" cy="80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750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Monitor resources &amp; trends to detect risks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64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</a:t>
            </a:r>
            <a:r>
              <a:rPr lang="en" sz="2400" dirty="0" smtClean="0"/>
              <a:t> Nexus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Role of </a:t>
            </a:r>
            <a:r>
              <a:rPr lang="en-US" sz="2400" dirty="0" smtClean="0"/>
              <a:t>Computing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Computing Challenges in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</a:t>
            </a:r>
            <a:r>
              <a:rPr lang="en-US" sz="2400" dirty="0" smtClean="0">
                <a:solidFill>
                  <a:srgbClr val="FF0000"/>
                </a:solidFill>
              </a:rPr>
              <a:t> Nexus</a:t>
            </a:r>
            <a:endParaRPr lang="en" sz="24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NSF IN</a:t>
            </a:r>
            <a:r>
              <a:rPr lang="en-US" sz="1800" dirty="0" smtClean="0">
                <a:solidFill>
                  <a:srgbClr val="00B050"/>
                </a:solidFill>
              </a:rPr>
              <a:t>F</a:t>
            </a:r>
            <a:r>
              <a:rPr lang="en-US" sz="1800" dirty="0" smtClean="0">
                <a:solidFill>
                  <a:srgbClr val="FF0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W</a:t>
            </a:r>
            <a:r>
              <a:rPr lang="en" sz="1800" dirty="0" smtClean="0">
                <a:solidFill>
                  <a:srgbClr val="FF0000"/>
                </a:solidFill>
              </a:rPr>
              <a:t>S Data Science Workshop (Oct. 2015)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Data and Data Science Gaps</a:t>
            </a:r>
          </a:p>
          <a:p>
            <a:pPr marL="669471" lvl="1" indent="0">
              <a:spcBef>
                <a:spcPts val="0"/>
              </a:spcBef>
              <a:buNone/>
            </a:pPr>
            <a:endParaRPr lang="en" sz="2400" dirty="0">
              <a:solidFill>
                <a:srgbClr val="FF0000"/>
              </a:solidFill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Next </a:t>
            </a:r>
          </a:p>
        </p:txBody>
      </p:sp>
      <p:pic>
        <p:nvPicPr>
          <p:cNvPr id="4" name="image2.jpeg"/>
          <p:cNvPicPr>
            <a:picLocks noChangeAspect="1"/>
          </p:cNvPicPr>
          <p:nvPr/>
        </p:nvPicPr>
        <p:blipFill>
          <a:blip r:embed="rId3">
            <a:extLst/>
          </a:blip>
          <a:srcRect l="6268" t="27161" r="691" b="17371"/>
          <a:stretch>
            <a:fillRect/>
          </a:stretch>
        </p:blipFill>
        <p:spPr>
          <a:xfrm>
            <a:off x="3552251" y="4303532"/>
            <a:ext cx="5471099" cy="24455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2576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53000" y="1371600"/>
            <a:ext cx="4114800" cy="4724400"/>
          </a:xfrm>
          <a:custGeom>
            <a:avLst/>
            <a:gdLst/>
            <a:ahLst/>
            <a:cxnLst/>
            <a:rect l="l" t="t" r="r" b="b"/>
            <a:pathLst>
              <a:path w="4208780" h="5105400">
                <a:moveTo>
                  <a:pt x="0" y="5105400"/>
                </a:moveTo>
                <a:lnTo>
                  <a:pt x="4208653" y="5105400"/>
                </a:lnTo>
                <a:lnTo>
                  <a:pt x="4208653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200" y="457200"/>
            <a:ext cx="4800600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48" y="-42549"/>
            <a:ext cx="1600200" cy="1600200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4952190" y="1649234"/>
            <a:ext cx="4114800" cy="4724400"/>
          </a:xfrm>
          <a:custGeom>
            <a:avLst/>
            <a:gdLst/>
            <a:ahLst/>
            <a:cxnLst/>
            <a:rect l="l" t="t" r="r" b="b"/>
            <a:pathLst>
              <a:path w="4208780" h="5105400">
                <a:moveTo>
                  <a:pt x="0" y="5105400"/>
                </a:moveTo>
                <a:lnTo>
                  <a:pt x="4208653" y="5105400"/>
                </a:lnTo>
                <a:lnTo>
                  <a:pt x="4208653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 txBox="1"/>
          <p:nvPr/>
        </p:nvSpPr>
        <p:spPr>
          <a:xfrm>
            <a:off x="4952191" y="1828800"/>
            <a:ext cx="4038600" cy="290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9740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pc="-10" dirty="0" smtClean="0">
                <a:latin typeface="Arial"/>
                <a:cs typeface="Arial"/>
              </a:rPr>
              <a:t>17+ NSF W</a:t>
            </a:r>
            <a:r>
              <a:rPr spc="-10" dirty="0" smtClean="0">
                <a:latin typeface="Arial"/>
                <a:cs typeface="Arial"/>
              </a:rPr>
              <a:t>orkshop</a:t>
            </a:r>
            <a:r>
              <a:rPr spc="-80" dirty="0" smtClean="0">
                <a:latin typeface="Arial"/>
                <a:cs typeface="Arial"/>
              </a:rPr>
              <a:t> </a:t>
            </a:r>
            <a:r>
              <a:rPr lang="en-US" spc="-15" dirty="0" smtClean="0">
                <a:latin typeface="Arial"/>
                <a:cs typeface="Arial"/>
              </a:rPr>
              <a:t>grants</a:t>
            </a:r>
            <a:endParaRPr lang="en-US" sz="1600" dirty="0">
              <a:latin typeface="Arial"/>
              <a:cs typeface="Arial"/>
            </a:endParaRPr>
          </a:p>
          <a:p>
            <a:pPr marL="756285" lvl="1" indent="-286385">
              <a:spcBef>
                <a:spcPts val="509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dirty="0">
                <a:latin typeface="Arial"/>
                <a:cs typeface="Arial"/>
              </a:rPr>
              <a:t>Planned </a:t>
            </a:r>
            <a:r>
              <a:rPr lang="en-US" sz="1600" spc="-5" dirty="0">
                <a:latin typeface="Arial"/>
                <a:cs typeface="Arial"/>
              </a:rPr>
              <a:t>across </a:t>
            </a:r>
            <a:r>
              <a:rPr lang="en-US" sz="1600" dirty="0">
                <a:latin typeface="Arial"/>
                <a:cs typeface="Arial"/>
              </a:rPr>
              <a:t>the </a:t>
            </a:r>
            <a:r>
              <a:rPr lang="en-US" sz="1600" spc="-5" dirty="0">
                <a:latin typeface="Arial"/>
                <a:cs typeface="Arial"/>
              </a:rPr>
              <a:t>country</a:t>
            </a:r>
            <a:r>
              <a:rPr lang="en-US" sz="1600" spc="-105" dirty="0">
                <a:latin typeface="Arial"/>
                <a:cs typeface="Arial"/>
              </a:rPr>
              <a:t> </a:t>
            </a:r>
            <a:endParaRPr lang="en-US" sz="1600" dirty="0">
              <a:latin typeface="Arial"/>
              <a:cs typeface="Arial"/>
            </a:endParaRPr>
          </a:p>
          <a:p>
            <a:pPr marL="756285" marR="907415" lvl="1" indent="-286385"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spc="-15" dirty="0">
                <a:latin typeface="Arial"/>
                <a:cs typeface="Arial"/>
              </a:rPr>
              <a:t>Facilitate  </a:t>
            </a:r>
            <a:r>
              <a:rPr lang="en-US" sz="1600" spc="-5" dirty="0" smtClean="0">
                <a:latin typeface="Arial"/>
                <a:cs typeface="Arial"/>
              </a:rPr>
              <a:t>partnerships</a:t>
            </a:r>
            <a:r>
              <a:rPr lang="en-US" sz="1600" dirty="0" smtClean="0">
                <a:latin typeface="Arial"/>
                <a:cs typeface="Arial"/>
              </a:rPr>
              <a:t> across </a:t>
            </a:r>
            <a:r>
              <a:rPr lang="en-US" sz="1600" dirty="0">
                <a:latin typeface="Arial"/>
                <a:cs typeface="Arial"/>
              </a:rPr>
              <a:t>disciplines, </a:t>
            </a:r>
            <a:r>
              <a:rPr lang="en-US" sz="1600" dirty="0" smtClean="0">
                <a:latin typeface="Arial"/>
                <a:cs typeface="Arial"/>
              </a:rPr>
              <a:t>sectors  </a:t>
            </a:r>
            <a:endParaRPr lang="en-US" sz="1600" dirty="0">
              <a:latin typeface="Arial"/>
              <a:cs typeface="Arial"/>
            </a:endParaRPr>
          </a:p>
          <a:p>
            <a:pPr marL="756285" marR="5080" lvl="1" indent="-286385"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spc="-5" dirty="0">
                <a:latin typeface="Arial"/>
                <a:cs typeface="Arial"/>
              </a:rPr>
              <a:t>Define fundamental</a:t>
            </a:r>
            <a:r>
              <a:rPr lang="en-US" sz="1600" spc="-65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sc. &amp; </a:t>
            </a:r>
            <a:r>
              <a:rPr lang="en-US" sz="1600" spc="-5" dirty="0" err="1" smtClean="0">
                <a:latin typeface="Arial"/>
                <a:cs typeface="Arial"/>
              </a:rPr>
              <a:t>eng.</a:t>
            </a:r>
            <a:r>
              <a:rPr lang="en-US" sz="1600" spc="-5" dirty="0" smtClean="0">
                <a:latin typeface="Arial"/>
                <a:cs typeface="Arial"/>
              </a:rPr>
              <a:t> </a:t>
            </a:r>
            <a:r>
              <a:rPr lang="en-US" sz="1600" spc="-10" dirty="0">
                <a:latin typeface="Arial"/>
                <a:cs typeface="Arial"/>
              </a:rPr>
              <a:t>research </a:t>
            </a:r>
            <a:r>
              <a:rPr lang="en-US" sz="1600" dirty="0">
                <a:latin typeface="Arial"/>
                <a:cs typeface="Arial"/>
              </a:rPr>
              <a:t>needs &amp; </a:t>
            </a:r>
            <a:r>
              <a:rPr lang="en-US" sz="1600" dirty="0" smtClean="0">
                <a:latin typeface="Arial"/>
                <a:cs typeface="Arial"/>
              </a:rPr>
              <a:t>questions</a:t>
            </a:r>
          </a:p>
          <a:p>
            <a:pPr marL="469900" marR="5080" lvl="1" indent="0">
              <a:spcBef>
                <a:spcPts val="480"/>
              </a:spcBef>
              <a:tabLst>
                <a:tab pos="756285" algn="l"/>
                <a:tab pos="756920" algn="l"/>
              </a:tabLst>
            </a:pPr>
            <a:endParaRPr lang="en-US" spc="-15" dirty="0" smtClean="0">
              <a:latin typeface="Arial"/>
              <a:cs typeface="Arial"/>
            </a:endParaRPr>
          </a:p>
          <a:p>
            <a:pPr marL="355600" marR="97409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1600" spc="-15" dirty="0" smtClean="0">
                <a:latin typeface="Arial"/>
                <a:cs typeface="Arial"/>
              </a:rPr>
              <a:t>Two workshop with CISE PIs</a:t>
            </a:r>
          </a:p>
          <a:p>
            <a:pPr marL="756285" lvl="1" indent="-286385">
              <a:spcBef>
                <a:spcPts val="509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dirty="0" smtClean="0">
                <a:latin typeface="Arial"/>
                <a:cs typeface="Arial"/>
              </a:rPr>
              <a:t>Technology &amp; Information Fusion</a:t>
            </a:r>
            <a:endParaRPr lang="en-US" sz="1600" dirty="0">
              <a:latin typeface="Arial"/>
              <a:cs typeface="Arial"/>
            </a:endParaRPr>
          </a:p>
          <a:p>
            <a:pPr marL="756285" marR="907415" lvl="1" indent="-286385">
              <a:spcBef>
                <a:spcPts val="48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spc="-15" dirty="0" smtClean="0">
                <a:latin typeface="Arial"/>
                <a:cs typeface="Arial"/>
              </a:rPr>
              <a:t>Data Science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636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1834" y="76200"/>
            <a:ext cx="264896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b="0" spc="-130" dirty="0" smtClean="0"/>
              <a:t>2015 </a:t>
            </a:r>
            <a:r>
              <a:rPr sz="2000" b="0" spc="-130" dirty="0" smtClean="0"/>
              <a:t>W</a:t>
            </a:r>
            <a:r>
              <a:rPr sz="2000" b="0" spc="-10" dirty="0" smtClean="0"/>
              <a:t>or</a:t>
            </a:r>
            <a:r>
              <a:rPr sz="2000" b="0" spc="-30" dirty="0" smtClean="0"/>
              <a:t>k</a:t>
            </a:r>
            <a:r>
              <a:rPr sz="2000" b="0" spc="-10" dirty="0" smtClean="0"/>
              <a:t>sho</a:t>
            </a:r>
            <a:r>
              <a:rPr sz="2000" b="0" spc="-30" dirty="0" smtClean="0"/>
              <a:t>p</a:t>
            </a:r>
            <a:r>
              <a:rPr sz="2000" b="0" spc="-5" dirty="0" smtClean="0"/>
              <a:t>s</a:t>
            </a:r>
            <a:endParaRPr sz="20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977533"/>
              </p:ext>
            </p:extLst>
          </p:nvPr>
        </p:nvGraphicFramePr>
        <p:xfrm>
          <a:off x="304800" y="457200"/>
          <a:ext cx="8574757" cy="6335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151"/>
                <a:gridCol w="3302698"/>
                <a:gridCol w="933220"/>
                <a:gridCol w="1066131"/>
                <a:gridCol w="678464"/>
                <a:gridCol w="907811"/>
                <a:gridCol w="1197282"/>
              </a:tblGrid>
              <a:tr h="225399">
                <a:tc>
                  <a:txBody>
                    <a:bodyPr/>
                    <a:lstStyle/>
                    <a:p>
                      <a:pPr marR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50" dirty="0">
                          <a:latin typeface="Calibri Light"/>
                          <a:cs typeface="Calibri Light"/>
                        </a:rPr>
                        <a:t>Proposal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Title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65" dirty="0">
                          <a:latin typeface="Calibri Light"/>
                          <a:cs typeface="Calibri Light"/>
                        </a:rPr>
                        <a:t>PI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35" dirty="0">
                          <a:latin typeface="Calibri Light"/>
                          <a:cs typeface="Calibri Light"/>
                        </a:rPr>
                        <a:t>PI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60" dirty="0">
                          <a:latin typeface="Calibri Light"/>
                          <a:cs typeface="Calibri Light"/>
                        </a:rPr>
                        <a:t>institution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Amount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Confirmed</a:t>
                      </a:r>
                      <a:r>
                        <a:rPr sz="850" b="0" spc="35" dirty="0">
                          <a:latin typeface="Calibri Light"/>
                          <a:cs typeface="Calibri Light"/>
                        </a:rPr>
                        <a:t> Dates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850" b="0" spc="55" dirty="0">
                          <a:latin typeface="Calibri Light"/>
                          <a:cs typeface="Calibri Light"/>
                        </a:rPr>
                        <a:t>Workshop</a:t>
                      </a:r>
                      <a:r>
                        <a:rPr sz="850" b="0" spc="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45" dirty="0">
                          <a:latin typeface="Calibri Light"/>
                          <a:cs typeface="Calibri Light"/>
                        </a:rPr>
                        <a:t>Location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EDEBE0"/>
                    </a:solidFill>
                  </a:tcPr>
                </a:tc>
              </a:tr>
              <a:tr h="148122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1542770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NSF Workshop: Closing the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Human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Phosphorus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Cycle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Platz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Hawaii</a:t>
                      </a:r>
                      <a:r>
                        <a:rPr sz="850" b="0" spc="-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Hilo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87,873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Jun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8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9,</a:t>
                      </a:r>
                      <a:r>
                        <a:rPr sz="850" b="0" spc="-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Arlington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138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1541880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Developing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Intelligent 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Energy,and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Water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r>
                        <a:rPr sz="850" b="0" spc="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(DIFEWS)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Potts,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Matthew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D.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California-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Berkeley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49,863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Sept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28-29,</a:t>
                      </a:r>
                      <a:r>
                        <a:rPr sz="850" b="0" spc="-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UC</a:t>
                      </a:r>
                      <a:r>
                        <a:rPr sz="850" b="0" spc="-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Berkeley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30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1541838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Workshop: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"Scaling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Up" Urban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Agriculture to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Mitigate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Food-Energy-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Water</a:t>
                      </a:r>
                      <a:r>
                        <a:rPr sz="850" b="0" spc="-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Impacts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Newell,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Joshua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Michigan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Ann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Arbor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69,242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5-7,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Univeristy of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Michigan,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Michigan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League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44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1200" b="0" spc="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1541876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Identify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Interdisciplinary Data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Science</a:t>
                      </a:r>
                      <a:r>
                        <a:rPr sz="1400" b="0" spc="1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Approaches</a:t>
                      </a:r>
                      <a:r>
                        <a:rPr lang="en-US" sz="14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and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Challenges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to </a:t>
                      </a:r>
                      <a:r>
                        <a:rPr sz="14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Enhance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Understanding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of Interactions of Food 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Systems </a:t>
                      </a:r>
                      <a:r>
                        <a:rPr sz="14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and Water</a:t>
                      </a:r>
                      <a:r>
                        <a:rPr sz="1400" b="0" spc="-4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Systems</a:t>
                      </a:r>
                      <a:endParaRPr sz="14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Shekhar,</a:t>
                      </a:r>
                      <a:r>
                        <a:rPr sz="1200" b="0" spc="-5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Shashi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UMN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10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1000" b="0" spc="15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0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50,000</a:t>
                      </a:r>
                      <a:endParaRPr sz="10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Oct.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5-6,</a:t>
                      </a:r>
                      <a:r>
                        <a:rPr sz="1200" b="0" spc="-7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1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2015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 dirty="0">
                        <a:solidFill>
                          <a:srgbClr val="FF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lang="en-US" sz="1200" b="0" spc="10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USDA/NIFA, </a:t>
                      </a: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1200" b="0" spc="10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Washington </a:t>
                      </a:r>
                      <a:r>
                        <a:rPr sz="1200" b="0" spc="-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DC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138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1541883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Food-Energy-Water Nexus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Develop</a:t>
                      </a:r>
                      <a:r>
                        <a:rPr sz="850" b="0" spc="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System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Approaches and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Sustainability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Metrics for</a:t>
                      </a:r>
                      <a:r>
                        <a:rPr sz="850" b="0" spc="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Evaluation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Schuster,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Darlene</a:t>
                      </a:r>
                      <a:r>
                        <a:rPr sz="850" b="0" spc="-7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American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Institute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Chemical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Engineers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94,929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Oct.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7-9,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Washington,</a:t>
                      </a:r>
                      <a:r>
                        <a:rPr sz="850" b="0" spc="-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DC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352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1541790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Coupling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Economic Models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with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Agronomic,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Hydrologic,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Bioenergy Models for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Sustainable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</a:t>
                      </a:r>
                      <a:r>
                        <a:rPr sz="850" b="0" spc="1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Catherine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Kling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Iowa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45,922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11-12,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Iowa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University;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Ames,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Iowa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30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1541771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Food-Energy-Water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infrastructure systems,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engineering</a:t>
                      </a:r>
                      <a:r>
                        <a:rPr sz="850" b="0" spc="3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solutions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institutions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John L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Sabo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Arizona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94,905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13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15,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ASU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Campus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4442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1541807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48260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Identify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Opportunities and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Challenges for 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Nanotechnology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to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Optimize and Unify 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</a:t>
                      </a:r>
                      <a:r>
                        <a:rPr sz="850" b="0" spc="1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Lowry,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Gregory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V.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432434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C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a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rn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g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e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Me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ll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 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58,358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19-20,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Pittsburgh,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111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1541736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sustainable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rural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framework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for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the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upper</a:t>
                      </a:r>
                      <a:r>
                        <a:rPr sz="850" b="0" spc="8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Great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Plains.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Stone,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James</a:t>
                      </a:r>
                      <a:r>
                        <a:rPr sz="850" b="0" spc="-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J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South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Dakota School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Mines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Technology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50,000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20,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SDSM&amp;T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 Rapid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City,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057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1541799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Planned Migration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as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 Strategy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to Sustain </a:t>
                      </a:r>
                      <a:r>
                        <a:rPr sz="850" b="0" spc="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Agricultural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Production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McNider,</a:t>
                      </a:r>
                      <a:r>
                        <a:rPr sz="850" b="0" spc="-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Richard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(1049050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NIFA)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 Alabama</a:t>
                      </a:r>
                      <a:r>
                        <a:rPr sz="850" b="0" spc="-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Huntsville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56,335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21-23,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NCAR,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Boulder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352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1541866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Nexus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in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Sustainable</a:t>
                      </a:r>
                      <a:r>
                        <a:rPr sz="850" b="0" spc="6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Cities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Assaf-Anid,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Nada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New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York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Institute</a:t>
                      </a:r>
                      <a:r>
                        <a:rPr sz="850" b="0" spc="-3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Technology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98,877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Oct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20-21,</a:t>
                      </a:r>
                      <a:r>
                        <a:rPr sz="850" b="0" spc="-4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Beijing,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China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138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1541844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Conference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on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Environmental Change,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Migration, and</a:t>
                      </a: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the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Resilience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Regional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 Water, and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</a:t>
                      </a:r>
                      <a:r>
                        <a:rPr sz="850" b="0" spc="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Systems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Elena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Irwin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Ohio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9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97,496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Nov 4-5,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Ohio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Univ.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4442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1115" algn="ctr">
                        <a:lnSpc>
                          <a:spcPct val="100000"/>
                        </a:lnSpc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1541868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marR="74295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Water- and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Energy-efficient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Production: Solutions 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for America’s Bread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Basket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Rezac,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Mary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E.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 marR="121285">
                        <a:lnSpc>
                          <a:spcPct val="114199"/>
                        </a:lnSpc>
                        <a:spcBef>
                          <a:spcPts val="425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Kansas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State</a:t>
                      </a:r>
                      <a:r>
                        <a:rPr sz="850" b="0" spc="-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(EPSCoR)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44450">
                        <a:lnSpc>
                          <a:spcPct val="100000"/>
                        </a:lnSpc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50,000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Nov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19-20,</a:t>
                      </a:r>
                      <a:r>
                        <a:rPr sz="850" b="0" spc="-9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Manhattan,</a:t>
                      </a:r>
                      <a:r>
                        <a:rPr sz="850" b="0" spc="-3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Kansas;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 marR="146050">
                        <a:lnSpc>
                          <a:spcPct val="114399"/>
                        </a:lnSpc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Governor’s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Conference  Nov.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18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-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19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057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1541642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Development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Application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of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Analytical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Tools in </a:t>
                      </a:r>
                      <a:r>
                        <a:rPr sz="850" b="0" spc="10" dirty="0" smtClean="0">
                          <a:latin typeface="Calibri Light"/>
                          <a:cs typeface="Calibri Light"/>
                        </a:rPr>
                        <a:t>Support</a:t>
                      </a:r>
                      <a:r>
                        <a:rPr sz="850" b="0" spc="75" dirty="0" smtClean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 smtClean="0">
                          <a:latin typeface="Calibri Light"/>
                          <a:cs typeface="Calibri Light"/>
                        </a:rPr>
                        <a:t>of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Food-Energy-Water Nexus</a:t>
                      </a:r>
                      <a:r>
                        <a:rPr sz="850" b="0" spc="3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Planning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Miralles-Wilhelm,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Fernando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1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Maryland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College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Park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99,980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Oct.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27-28,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DC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84"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1541890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Towards Food,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 Security in California</a:t>
                      </a:r>
                      <a:r>
                        <a:rPr sz="850" b="0" spc="1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under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Changing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Conditions: the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Nexus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Perspective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Gebremichael,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Mekonnen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California-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Los</a:t>
                      </a:r>
                      <a:r>
                        <a:rPr sz="850" b="0" spc="-3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Angeles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49,680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Dec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2-4,</a:t>
                      </a:r>
                      <a:r>
                        <a:rPr sz="850" b="0" spc="-7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UCLA,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Los</a:t>
                      </a:r>
                      <a:r>
                        <a:rPr sz="850" b="0" spc="-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Angeles,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California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96352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spc="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1541863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FEW: Technology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and Information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Fusion </a:t>
                      </a:r>
                      <a:r>
                        <a:rPr sz="1200" b="0" spc="-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Needs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to Address the</a:t>
                      </a:r>
                      <a:r>
                        <a:rPr sz="1200" b="0" spc="12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Food,</a:t>
                      </a:r>
                      <a:r>
                        <a:rPr lang="en-US" sz="1200" b="0" spc="5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dirty="0" smtClean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Energy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,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Water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Systems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(FEWS) Nexus</a:t>
                      </a:r>
                      <a:r>
                        <a:rPr sz="1200" b="0" spc="5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Challenges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Ebert,</a:t>
                      </a:r>
                      <a:r>
                        <a:rPr sz="1200" b="0" spc="-7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-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David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Purdue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5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1050" b="0" spc="15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05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60,105</a:t>
                      </a:r>
                      <a:endParaRPr sz="105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Nov.</a:t>
                      </a:r>
                      <a:r>
                        <a:rPr sz="1200" b="0" spc="-8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5-6</a:t>
                      </a:r>
                      <a:endParaRPr sz="120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Napa </a:t>
                      </a:r>
                      <a:r>
                        <a:rPr sz="1200" b="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Valley</a:t>
                      </a:r>
                      <a:r>
                        <a:rPr sz="1200" b="0" spc="-3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Marriott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200" b="0" spc="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Hotel and</a:t>
                      </a:r>
                      <a:r>
                        <a:rPr sz="1200" b="0" spc="-35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200" b="0" spc="10" dirty="0">
                          <a:solidFill>
                            <a:srgbClr val="FF0000"/>
                          </a:solidFill>
                          <a:latin typeface="Calibri Light"/>
                          <a:cs typeface="Calibri Light"/>
                        </a:rPr>
                        <a:t>Spa</a:t>
                      </a:r>
                      <a:endParaRPr sz="1200" dirty="0">
                        <a:solidFill>
                          <a:srgbClr val="FF0000"/>
                        </a:solidFill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0"/>
                    </a:solidFill>
                  </a:tcPr>
                </a:tc>
              </a:tr>
              <a:tr h="296085"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1541694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FEW: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River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FEWs: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Workshop to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explore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the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nexus between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food,</a:t>
                      </a:r>
                      <a:r>
                        <a:rPr sz="850" b="0" spc="2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dirty="0">
                          <a:latin typeface="Calibri Light"/>
                          <a:cs typeface="Calibri Light"/>
                        </a:rPr>
                        <a:t>energy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and water in a large international </a:t>
                      </a:r>
                      <a:r>
                        <a:rPr sz="850" b="0" spc="-5" dirty="0">
                          <a:latin typeface="Calibri Light"/>
                          <a:cs typeface="Calibri Light"/>
                        </a:rPr>
                        <a:t>river</a:t>
                      </a:r>
                      <a:r>
                        <a:rPr sz="850" b="0" spc="5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system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dirty="0">
                          <a:latin typeface="Calibri Light"/>
                          <a:cs typeface="Calibri Light"/>
                        </a:rPr>
                        <a:t>Holtgrieve,</a:t>
                      </a:r>
                      <a:r>
                        <a:rPr sz="850" b="0" spc="-4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5" dirty="0">
                          <a:latin typeface="Calibri Light"/>
                          <a:cs typeface="Calibri Light"/>
                        </a:rPr>
                        <a:t>G.W.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University of</a:t>
                      </a:r>
                      <a:r>
                        <a:rPr sz="850" b="0" spc="-2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44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$ </a:t>
                      </a:r>
                      <a:r>
                        <a:rPr sz="850" b="0" spc="15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98,367</a:t>
                      </a:r>
                      <a:endParaRPr sz="85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-10" dirty="0">
                          <a:latin typeface="Calibri Light"/>
                          <a:cs typeface="Calibri Light"/>
                        </a:rPr>
                        <a:t>Dec.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10-12,</a:t>
                      </a:r>
                      <a:r>
                        <a:rPr sz="850" b="0" spc="-65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5" dirty="0">
                          <a:latin typeface="Calibri Light"/>
                          <a:cs typeface="Calibri Light"/>
                        </a:rPr>
                        <a:t>2015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50" b="0" spc="5" dirty="0">
                          <a:latin typeface="Calibri Light"/>
                          <a:cs typeface="Calibri Light"/>
                        </a:rPr>
                        <a:t>U.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Washington,</a:t>
                      </a:r>
                      <a:r>
                        <a:rPr sz="850" b="0" spc="-8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850" b="0" spc="10" dirty="0">
                          <a:latin typeface="Calibri Light"/>
                          <a:cs typeface="Calibri Light"/>
                        </a:rPr>
                        <a:t>Seattle</a:t>
                      </a:r>
                      <a:endParaRPr sz="850" dirty="0">
                        <a:latin typeface="Calibri Light"/>
                        <a:cs typeface="Calibri Light"/>
                      </a:endParaRPr>
                    </a:p>
                  </a:txBody>
                  <a:tcPr marL="0" marR="0" marT="0" marB="0">
                    <a:lnL w="6432">
                      <a:solidFill>
                        <a:srgbClr val="000000"/>
                      </a:solidFill>
                      <a:prstDash val="solid"/>
                    </a:lnL>
                    <a:lnR w="6432">
                      <a:solidFill>
                        <a:srgbClr val="000000"/>
                      </a:solidFill>
                      <a:prstDash val="solid"/>
                    </a:lnR>
                    <a:lnT w="6430">
                      <a:solidFill>
                        <a:srgbClr val="000000"/>
                      </a:solidFill>
                      <a:prstDash val="solid"/>
                    </a:lnT>
                    <a:lnB w="643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336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72572" y="857250"/>
            <a:ext cx="9065422" cy="5589089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en-US" sz="18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3857" lvl="1" indent="-172986">
              <a:lnSpc>
                <a:spcPct val="80000"/>
              </a:lnSpc>
              <a:spcBef>
                <a:spcPts val="0"/>
              </a:spcBef>
              <a:tabLst>
                <a:tab pos="214732" algn="l"/>
              </a:tabLst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visions, Identify gaps </a:t>
            </a:r>
          </a:p>
          <a:p>
            <a:pPr marL="613857" lvl="1" indent="-172986">
              <a:lnSpc>
                <a:spcPct val="80000"/>
              </a:lnSpc>
              <a:spcBef>
                <a:spcPts val="0"/>
              </a:spcBef>
              <a:tabLst>
                <a:tab pos="214732" algn="l"/>
              </a:tabLst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 research agenda</a:t>
            </a:r>
            <a:endParaRPr lang="en-US" sz="1600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USDA NIFA, Oct. 5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-6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2015</a:t>
            </a: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Co-organizers: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Shekhar,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Mulla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Schmoldt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URL: </a:t>
            </a:r>
            <a:r>
              <a:rPr lang="en-US" altLang="en-US" sz="18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en-US" sz="160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  <a:hlinkClick r:id="rId3"/>
              </a:rPr>
              <a:t>www.spatial.cs.umn.edu/few</a:t>
            </a:r>
            <a:endParaRPr lang="en-US" altLang="en-US" sz="160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Draft report available for comments:</a:t>
            </a:r>
            <a:endParaRPr lang="en-US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6300" lvl="2" indent="0">
              <a:lnSpc>
                <a:spcPct val="80000"/>
              </a:lnSpc>
              <a:spcBef>
                <a:spcPts val="757"/>
              </a:spcBef>
              <a:buNone/>
              <a:tabLst>
                <a:tab pos="214732" algn="l"/>
              </a:tabLst>
              <a:defRPr/>
            </a:pPr>
            <a:r>
              <a:rPr lang="en-US" sz="2000" dirty="0">
                <a:solidFill>
                  <a:srgbClr val="FF0000"/>
                </a:solidFill>
                <a:hlinkClick r:id="rId4"/>
              </a:rPr>
              <a:t>http://www.spatial.cs.umn.edu/few/few_report_draft.pdf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57"/>
              </a:spcBef>
              <a:tabLst>
                <a:tab pos="214732" algn="l"/>
              </a:tabLst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55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(Data-driven FEW &amp; Data Sciences)</a:t>
            </a:r>
          </a:p>
          <a:p>
            <a:pPr marL="0" indent="0">
              <a:lnSpc>
                <a:spcPct val="80000"/>
              </a:lnSpc>
              <a:buNone/>
              <a:tabLst>
                <a:tab pos="214732" algn="l"/>
              </a:tabLs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Char char="-"/>
              <a:tabLst>
                <a:tab pos="214732" algn="l"/>
              </a:tabLs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500" dirty="0">
              <a:latin typeface="Garamond"/>
              <a:cs typeface="Garamond"/>
            </a:endParaRPr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542870" y="4737387"/>
            <a:ext cx="2403833" cy="1672937"/>
            <a:chOff x="1600200" y="2133600"/>
            <a:chExt cx="2895600" cy="1676400"/>
          </a:xfrm>
        </p:grpSpPr>
        <p:pic>
          <p:nvPicPr>
            <p:cNvPr id="2114" name="Picture 33" descr="map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2133600"/>
              <a:ext cx="2895600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5" name="Oval 1"/>
            <p:cNvSpPr>
              <a:spLocks noChangeArrowheads="1"/>
            </p:cNvSpPr>
            <p:nvPr/>
          </p:nvSpPr>
          <p:spPr bwMode="auto">
            <a:xfrm>
              <a:off x="18288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6" name="Oval 67"/>
            <p:cNvSpPr>
              <a:spLocks noChangeArrowheads="1"/>
            </p:cNvSpPr>
            <p:nvPr/>
          </p:nvSpPr>
          <p:spPr bwMode="auto">
            <a:xfrm>
              <a:off x="16764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7" name="Oval 68"/>
            <p:cNvSpPr>
              <a:spLocks noChangeArrowheads="1"/>
            </p:cNvSpPr>
            <p:nvPr/>
          </p:nvSpPr>
          <p:spPr bwMode="auto">
            <a:xfrm>
              <a:off x="17526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8" name="Oval 69"/>
            <p:cNvSpPr>
              <a:spLocks noChangeArrowheads="1"/>
            </p:cNvSpPr>
            <p:nvPr/>
          </p:nvSpPr>
          <p:spPr bwMode="auto">
            <a:xfrm>
              <a:off x="3048000" y="236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19" name="Oval 70"/>
            <p:cNvSpPr>
              <a:spLocks noChangeArrowheads="1"/>
            </p:cNvSpPr>
            <p:nvPr/>
          </p:nvSpPr>
          <p:spPr bwMode="auto">
            <a:xfrm>
              <a:off x="2971800" y="2438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0" name="Oval 71"/>
            <p:cNvSpPr>
              <a:spLocks noChangeArrowheads="1"/>
            </p:cNvSpPr>
            <p:nvPr/>
          </p:nvSpPr>
          <p:spPr bwMode="auto">
            <a:xfrm>
              <a:off x="3048000" y="2514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1" name="Oval 72"/>
            <p:cNvSpPr>
              <a:spLocks noChangeArrowheads="1"/>
            </p:cNvSpPr>
            <p:nvPr/>
          </p:nvSpPr>
          <p:spPr bwMode="auto">
            <a:xfrm>
              <a:off x="29718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2" name="Oval 73"/>
            <p:cNvSpPr>
              <a:spLocks noChangeArrowheads="1"/>
            </p:cNvSpPr>
            <p:nvPr/>
          </p:nvSpPr>
          <p:spPr bwMode="auto">
            <a:xfrm>
              <a:off x="2667000" y="3276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3" name="Oval 74"/>
            <p:cNvSpPr>
              <a:spLocks noChangeArrowheads="1"/>
            </p:cNvSpPr>
            <p:nvPr/>
          </p:nvSpPr>
          <p:spPr bwMode="auto">
            <a:xfrm>
              <a:off x="2895600" y="3429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4" name="Oval 75"/>
            <p:cNvSpPr>
              <a:spLocks noChangeArrowheads="1"/>
            </p:cNvSpPr>
            <p:nvPr/>
          </p:nvSpPr>
          <p:spPr bwMode="auto">
            <a:xfrm>
              <a:off x="3810000" y="3505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5" name="Oval 77"/>
            <p:cNvSpPr>
              <a:spLocks noChangeArrowheads="1"/>
            </p:cNvSpPr>
            <p:nvPr/>
          </p:nvSpPr>
          <p:spPr bwMode="auto">
            <a:xfrm>
              <a:off x="3810000" y="3048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6" name="Oval 78"/>
            <p:cNvSpPr>
              <a:spLocks noChangeArrowheads="1"/>
            </p:cNvSpPr>
            <p:nvPr/>
          </p:nvSpPr>
          <p:spPr bwMode="auto">
            <a:xfrm>
              <a:off x="3962400" y="2971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7" name="Oval 79"/>
            <p:cNvSpPr>
              <a:spLocks noChangeArrowheads="1"/>
            </p:cNvSpPr>
            <p:nvPr/>
          </p:nvSpPr>
          <p:spPr bwMode="auto">
            <a:xfrm>
              <a:off x="4038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8" name="Oval 80"/>
            <p:cNvSpPr>
              <a:spLocks noChangeArrowheads="1"/>
            </p:cNvSpPr>
            <p:nvPr/>
          </p:nvSpPr>
          <p:spPr bwMode="auto">
            <a:xfrm>
              <a:off x="40386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29" name="Oval 81"/>
            <p:cNvSpPr>
              <a:spLocks noChangeArrowheads="1"/>
            </p:cNvSpPr>
            <p:nvPr/>
          </p:nvSpPr>
          <p:spPr bwMode="auto">
            <a:xfrm>
              <a:off x="3886200" y="25908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0" name="Oval 82"/>
            <p:cNvSpPr>
              <a:spLocks noChangeArrowheads="1"/>
            </p:cNvSpPr>
            <p:nvPr/>
          </p:nvSpPr>
          <p:spPr bwMode="auto">
            <a:xfrm>
              <a:off x="38862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1" name="Oval 83"/>
            <p:cNvSpPr>
              <a:spLocks noChangeArrowheads="1"/>
            </p:cNvSpPr>
            <p:nvPr/>
          </p:nvSpPr>
          <p:spPr bwMode="auto">
            <a:xfrm>
              <a:off x="37338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2" name="Oval 84"/>
            <p:cNvSpPr>
              <a:spLocks noChangeArrowheads="1"/>
            </p:cNvSpPr>
            <p:nvPr/>
          </p:nvSpPr>
          <p:spPr bwMode="auto">
            <a:xfrm>
              <a:off x="3810000" y="28194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3" name="Oval 85"/>
            <p:cNvSpPr>
              <a:spLocks noChangeArrowheads="1"/>
            </p:cNvSpPr>
            <p:nvPr/>
          </p:nvSpPr>
          <p:spPr bwMode="auto">
            <a:xfrm>
              <a:off x="38862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4" name="Oval 86"/>
            <p:cNvSpPr>
              <a:spLocks noChangeArrowheads="1"/>
            </p:cNvSpPr>
            <p:nvPr/>
          </p:nvSpPr>
          <p:spPr bwMode="auto">
            <a:xfrm>
              <a:off x="3810000" y="26670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5" name="Oval 87"/>
            <p:cNvSpPr>
              <a:spLocks noChangeArrowheads="1"/>
            </p:cNvSpPr>
            <p:nvPr/>
          </p:nvSpPr>
          <p:spPr bwMode="auto">
            <a:xfrm>
              <a:off x="3657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6" name="Oval 88"/>
            <p:cNvSpPr>
              <a:spLocks noChangeArrowheads="1"/>
            </p:cNvSpPr>
            <p:nvPr/>
          </p:nvSpPr>
          <p:spPr bwMode="auto">
            <a:xfrm>
              <a:off x="35814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7" name="Oval 89"/>
            <p:cNvSpPr>
              <a:spLocks noChangeArrowheads="1"/>
            </p:cNvSpPr>
            <p:nvPr/>
          </p:nvSpPr>
          <p:spPr bwMode="auto">
            <a:xfrm>
              <a:off x="34290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8" name="Oval 90"/>
            <p:cNvSpPr>
              <a:spLocks noChangeArrowheads="1"/>
            </p:cNvSpPr>
            <p:nvPr/>
          </p:nvSpPr>
          <p:spPr bwMode="auto">
            <a:xfrm>
              <a:off x="34290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39" name="Oval 91"/>
            <p:cNvSpPr>
              <a:spLocks noChangeArrowheads="1"/>
            </p:cNvSpPr>
            <p:nvPr/>
          </p:nvSpPr>
          <p:spPr bwMode="auto">
            <a:xfrm>
              <a:off x="3276600" y="2743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140" name="Oval 92"/>
            <p:cNvSpPr>
              <a:spLocks noChangeArrowheads="1"/>
            </p:cNvSpPr>
            <p:nvPr/>
          </p:nvSpPr>
          <p:spPr bwMode="auto">
            <a:xfrm>
              <a:off x="3200400" y="28956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defTabSz="966788">
                <a:spcBef>
                  <a:spcPct val="20000"/>
                </a:spcBef>
                <a:buChar char="•"/>
                <a:defRPr sz="3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  <a:cs typeface="Arial" pitchFamily="34" charset="0"/>
                </a:defRPr>
              </a:lvl1pPr>
              <a:lvl2pPr marL="742950" indent="-285750" defTabSz="966788">
                <a:spcBef>
                  <a:spcPct val="20000"/>
                </a:spcBef>
                <a:buChar char="–"/>
                <a:defRPr sz="30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2pPr>
              <a:lvl3pPr marL="1143000" indent="-228600" defTabSz="966788">
                <a:spcBef>
                  <a:spcPct val="20000"/>
                </a:spcBef>
                <a:buChar char="•"/>
                <a:defRPr sz="25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3pPr>
              <a:lvl4pPr marL="1600200" indent="-228600" defTabSz="966788">
                <a:spcBef>
                  <a:spcPct val="20000"/>
                </a:spcBef>
                <a:buChar char="–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4pPr>
              <a:lvl5pPr marL="2057400" indent="-228600" defTabSz="966788">
                <a:spcBef>
                  <a:spcPct val="20000"/>
                </a:spcBef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5pPr>
              <a:lvl6pPr marL="25146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6pPr>
              <a:lvl7pPr marL="29718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7pPr>
              <a:lvl8pPr marL="34290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8pPr>
              <a:lvl9pPr marL="3886200" indent="-228600" defTabSz="9667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100">
                  <a:solidFill>
                    <a:schemeClr val="tx1"/>
                  </a:solidFill>
                  <a:latin typeface="Arial" pitchFamily="34" charset="0"/>
                  <a:ea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05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45143" y="151805"/>
            <a:ext cx="8853714" cy="634008"/>
          </a:xfrm>
          <a:ln w="12700" cap="flat"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NSF INFEWS </a:t>
            </a:r>
            <a:r>
              <a:rPr lang="en-US" altLang="en-US" sz="2600" dirty="0">
                <a:solidFill>
                  <a:srgbClr val="FF6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Data </a:t>
            </a:r>
            <a:r>
              <a:rPr lang="en-US" altLang="en-US" sz="2600" dirty="0" smtClean="0">
                <a:solidFill>
                  <a:srgbClr val="FF66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Science </a:t>
            </a:r>
            <a:r>
              <a:rPr lang="en-US" altLang="en-US" sz="26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Workshop </a:t>
            </a:r>
            <a:endParaRPr lang="en-US" altLang="en-US" sz="26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060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773" y="151805"/>
            <a:ext cx="582084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6847"/>
              </p:ext>
            </p:extLst>
          </p:nvPr>
        </p:nvGraphicFramePr>
        <p:xfrm>
          <a:off x="304800" y="5307706"/>
          <a:ext cx="5638800" cy="99965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279918"/>
                <a:gridCol w="1610467"/>
                <a:gridCol w="1418749"/>
                <a:gridCol w="1329666"/>
              </a:tblGrid>
              <a:tr h="620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Food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Energy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Water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DataSc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1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14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11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 marL="87102" marR="87102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5" name="Table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10999"/>
              </p:ext>
            </p:extLst>
          </p:nvPr>
        </p:nvGraphicFramePr>
        <p:xfrm>
          <a:off x="304800" y="4376584"/>
          <a:ext cx="4426858" cy="810132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533636"/>
                <a:gridCol w="1518188"/>
                <a:gridCol w="1375034"/>
              </a:tblGrid>
              <a:tr h="3703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Gov.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Aca.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Industry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78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marL="87086" marR="87086" marT="42863" marB="4286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5" name="IMG_0235.jpg"/>
          <p:cNvPicPr>
            <a:picLocks noChangeAspect="1"/>
          </p:cNvPicPr>
          <p:nvPr/>
        </p:nvPicPr>
        <p:blipFill>
          <a:blip r:embed="rId7">
            <a:extLst/>
          </a:blip>
          <a:srcRect t="35729" r="7111" b="7876"/>
          <a:stretch>
            <a:fillRect/>
          </a:stretch>
        </p:blipFill>
        <p:spPr>
          <a:xfrm>
            <a:off x="5323724" y="851294"/>
            <a:ext cx="3820276" cy="17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72723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xfrm>
            <a:off x="457200" y="11446"/>
            <a:ext cx="8229600" cy="6382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900"/>
            </a:lvl1pPr>
          </a:lstStyle>
          <a:p>
            <a:r>
              <a:rPr lang="en-US" sz="3200" dirty="0" smtClean="0"/>
              <a:t>Multi-disciplinary Multi-sectoral </a:t>
            </a:r>
            <a:r>
              <a:rPr sz="3200" dirty="0" smtClean="0"/>
              <a:t>Participa</a:t>
            </a:r>
            <a:r>
              <a:rPr lang="en-US" sz="3200" dirty="0" smtClean="0"/>
              <a:t>tion</a:t>
            </a:r>
            <a:endParaRPr sz="3200" dirty="0"/>
          </a:p>
        </p:txBody>
      </p:sp>
      <p:graphicFrame>
        <p:nvGraphicFramePr>
          <p:cNvPr id="231" name="Table 231"/>
          <p:cNvGraphicFramePr/>
          <p:nvPr>
            <p:extLst>
              <p:ext uri="{D42A27DB-BD31-4B8C-83A1-F6EECF244321}">
                <p14:modId xmlns:p14="http://schemas.microsoft.com/office/powerpoint/2010/main" val="3693910815"/>
              </p:ext>
            </p:extLst>
          </p:nvPr>
        </p:nvGraphicFramePr>
        <p:xfrm>
          <a:off x="234946" y="892175"/>
          <a:ext cx="4481432" cy="535529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2582"/>
                <a:gridCol w="2408850"/>
              </a:tblGrid>
              <a:tr h="3260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Science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Names</a:t>
                      </a:r>
                    </a:p>
                  </a:txBody>
                  <a:tcPr marL="45720" marR="45720" horzOverflow="overflow"/>
                </a:tc>
              </a:tr>
              <a:tr h="5546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Collection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, Remote Sensing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Peggy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Agouris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David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Corman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(NSF)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Thomas </a:t>
                      </a: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G.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Dietterich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Paul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Gader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Raju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Vatsavai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10118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Exploration, 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Management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, Dissemination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Chandra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Krintz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Dieter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Pfoser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Hanan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Samet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Tom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Shapland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</a:t>
                      </a:r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Farmlink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Goce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Trajcevski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21548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Data 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Extrapolation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Chid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Apte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(IBM)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Vasant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Honavar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(CCC)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Zico </a:t>
                      </a:r>
                      <a:r>
                        <a:rPr sz="1600" dirty="0" err="1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Kolter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err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Vipin</a:t>
                      </a: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Kumar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Sanjay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Ranka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graphicFrame>
        <p:nvGraphicFramePr>
          <p:cNvPr id="232" name="Table 232"/>
          <p:cNvGraphicFramePr/>
          <p:nvPr>
            <p:extLst>
              <p:ext uri="{D42A27DB-BD31-4B8C-83A1-F6EECF244321}">
                <p14:modId xmlns:p14="http://schemas.microsoft.com/office/powerpoint/2010/main" val="3844922251"/>
              </p:ext>
            </p:extLst>
          </p:nvPr>
        </p:nvGraphicFramePr>
        <p:xfrm>
          <a:off x="4848225" y="892175"/>
          <a:ext cx="4200525" cy="582168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476375"/>
                <a:gridCol w="2724150"/>
              </a:tblGrid>
              <a:tr h="3260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</a:t>
                      </a:r>
                      <a:r>
                        <a:rPr sz="1600" b="1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sz="1600" b="1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Names</a:t>
                      </a:r>
                    </a:p>
                  </a:txBody>
                  <a:tcPr marL="45720" marR="45720" horzOverflow="overflow"/>
                </a:tc>
              </a:tr>
              <a:tr h="23834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Food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Parag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Chitnis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Jason Hill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Rattan Lal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en-US" sz="1600" baseline="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K.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Matukumalli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Rachel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Melnick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Rabi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Mohtar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Sonny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Ramaswamy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Susan Jean </a:t>
                      </a:r>
                      <a:r>
                        <a:rPr sz="1600" dirty="0" err="1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Riha</a:t>
                      </a:r>
                      <a:endParaRPr sz="1600" dirty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Paul </a:t>
                      </a:r>
                      <a:r>
                        <a:rPr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Tanger</a:t>
                      </a:r>
                      <a:endParaRPr lang="en-US" sz="1600" dirty="0" smtClean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Luis </a:t>
                      </a:r>
                      <a:r>
                        <a:rPr lang="en-US" sz="1600" dirty="0" err="1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Tupas</a:t>
                      </a:r>
                      <a:r>
                        <a:rPr lang="en-US" sz="1600" dirty="0" smtClean="0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(USDA)</a:t>
                      </a:r>
                    </a:p>
                  </a:txBody>
                  <a:tcPr marL="45720" marR="45720" horzOverflow="overflow"/>
                </a:tc>
              </a:tr>
              <a:tr h="10118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Energy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Noel </a:t>
                      </a:r>
                      <a:r>
                        <a:rPr sz="1600" dirty="0" err="1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M.Bakhtian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(USDOE)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Robie</a:t>
                      </a: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Lewis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(USDOE)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Bob </a:t>
                      </a:r>
                      <a:r>
                        <a:rPr sz="1600" dirty="0" err="1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Vallario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(USDOE)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Tamara </a:t>
                      </a:r>
                      <a:r>
                        <a:rPr sz="1600" dirty="0" err="1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Zelikova</a:t>
                      </a:r>
                      <a:endParaRPr sz="1600" dirty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7832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Water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Richard </a:t>
                      </a:r>
                      <a:r>
                        <a:rPr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Alexander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(USGS)</a:t>
                      </a:r>
                      <a:endParaRPr sz="16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Brad </a:t>
                      </a:r>
                      <a:r>
                        <a:rPr sz="1600" dirty="0" err="1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Doorn</a:t>
                      </a: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(NASA)</a:t>
                      </a:r>
                      <a:endParaRPr sz="16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Alan </a:t>
                      </a:r>
                      <a:r>
                        <a:rPr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Hecht</a:t>
                      </a:r>
                      <a:r>
                        <a:rPr lang="en-US" sz="1600" dirty="0" smtClean="0">
                          <a:solidFill>
                            <a:srgbClr val="0070C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(EPA)</a:t>
                      </a:r>
                      <a:endParaRPr sz="1600" dirty="0">
                        <a:solidFill>
                          <a:srgbClr val="0070C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</a:tr>
              <a:tr h="783292"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Cross-cutting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, Social Sc.,</a:t>
                      </a:r>
                      <a:r>
                        <a:rPr lang="en-US" sz="1600" baseline="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…</a:t>
                      </a:r>
                      <a:endParaRPr sz="16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 i="0"/>
                      </a:pP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Inna </a:t>
                      </a:r>
                      <a:r>
                        <a:rPr lang="en-US"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Kouper</a:t>
                      </a:r>
                      <a:endParaRPr lang="en-US" sz="1600" dirty="0" smtClean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>
                        <a:defRPr sz="1800" b="0" i="0"/>
                      </a:pP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Zachary </a:t>
                      </a:r>
                      <a:r>
                        <a:rPr sz="16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Hayden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 i="0"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Moira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Zellner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algn="ctr">
                        <a:defRPr sz="1800" b="0" i="0"/>
                      </a:pP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Ariela</a:t>
                      </a:r>
                      <a:r>
                        <a:rPr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1600" dirty="0" err="1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Zycherman</a:t>
                      </a:r>
                      <a:r>
                        <a:rPr lang="en-US" sz="16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 (NSF)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8191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628650" y="76364"/>
            <a:ext cx="7886700" cy="65756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dirty="0" smtClean="0"/>
              <a:t>Panel</a:t>
            </a:r>
            <a:r>
              <a:rPr lang="en-US" dirty="0" smtClean="0"/>
              <a:t>s, Presentations &amp; Breakouts</a:t>
            </a:r>
            <a:endParaRPr dirty="0"/>
          </a:p>
        </p:txBody>
      </p:sp>
      <p:sp>
        <p:nvSpPr>
          <p:cNvPr id="240" name="Shape 240"/>
          <p:cNvSpPr>
            <a:spLocks noGrp="1"/>
          </p:cNvSpPr>
          <p:nvPr>
            <p:ph type="body" sz="half" idx="1"/>
          </p:nvPr>
        </p:nvSpPr>
        <p:spPr>
          <a:xfrm>
            <a:off x="388016" y="962524"/>
            <a:ext cx="8334879" cy="2423473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bevel/>
          </a:ln>
        </p:spPr>
        <p:txBody>
          <a:bodyPr/>
          <a:lstStyle/>
          <a:p>
            <a:pPr marL="192881" indent="-192881">
              <a:spcBef>
                <a:spcPts val="4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1800" b="1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Panel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Data-Driven </a:t>
            </a:r>
            <a:r>
              <a:rPr lang="en-US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8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 Science and Application Innovations</a:t>
            </a:r>
            <a:endParaRPr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 Overview (with life-cycle analysis): Rabi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Mohtar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(TAMU)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Energy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Water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Bob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Vallario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USDoE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	</a:t>
            </a: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NIFA Perspective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Sonny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Ramaswamy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(NIFA)</a:t>
            </a: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Water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Food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Rich Alexander (USGS)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Energy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- </a:t>
            </a:r>
            <a:r>
              <a:rPr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Food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Louis </a:t>
            </a:r>
            <a:r>
              <a:rPr sz="1600" dirty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Tupas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(NIFA)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0485" lvl="1" indent="-163285">
              <a:spcBef>
                <a:spcPts val="300"/>
              </a:spcBef>
              <a:buFont typeface="Courier New"/>
              <a:buChar char="o"/>
              <a:defRPr sz="2800">
                <a:latin typeface="Calibri"/>
                <a:ea typeface="Calibri"/>
                <a:cs typeface="Calibri"/>
                <a:sym typeface="Calibri"/>
              </a:defRPr>
            </a:pP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Drivers of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Nexus: Rattan Lal (OSU)</a:t>
            </a:r>
          </a:p>
        </p:txBody>
      </p:sp>
      <p:grpSp>
        <p:nvGrpSpPr>
          <p:cNvPr id="243" name="Group 243"/>
          <p:cNvGrpSpPr/>
          <p:nvPr/>
        </p:nvGrpSpPr>
        <p:grpSpPr>
          <a:xfrm>
            <a:off x="375983" y="3491685"/>
            <a:ext cx="8334881" cy="2867531"/>
            <a:chOff x="-1" y="-1"/>
            <a:chExt cx="8334879" cy="2867530"/>
          </a:xfrm>
        </p:grpSpPr>
        <p:sp>
          <p:nvSpPr>
            <p:cNvPr id="241" name="Shape 241"/>
            <p:cNvSpPr/>
            <p:nvPr/>
          </p:nvSpPr>
          <p:spPr>
            <a:xfrm>
              <a:off x="-1" y="-1"/>
              <a:ext cx="8334879" cy="286753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500"/>
                </a:spcBef>
                <a:defRPr sz="2400"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-1" y="-1"/>
              <a:ext cx="8334879" cy="25268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146957" indent="-146957" defTabSz="9144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2800"/>
              </a:pPr>
              <a:r>
                <a:rPr sz="1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Panel</a:t>
              </a:r>
              <a:r>
                <a:rPr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sz="1800" dirty="0">
                  <a:latin typeface="Arial" panose="020B0604020202020204" pitchFamily="34" charset="0"/>
                  <a:cs typeface="Arial" panose="020B0604020202020204" pitchFamily="34" charset="0"/>
                </a:rPr>
                <a:t>Data </a:t>
              </a:r>
              <a:r>
                <a:rPr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Sci</a:t>
              </a:r>
              <a:r>
                <a:rPr lang="en-US"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800" dirty="0">
                  <a:latin typeface="Arial" panose="020B0604020202020204" pitchFamily="34" charset="0"/>
                  <a:cs typeface="Arial" panose="020B0604020202020204" pitchFamily="34" charset="0"/>
                </a:rPr>
                <a:t>Research Needs to Understand &amp; Innovate for </a:t>
              </a:r>
              <a:r>
                <a:rPr lang="en-US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2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sz="1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Nexus</a:t>
              </a:r>
              <a:r>
                <a:rPr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Data Science Challenges in </a:t>
              </a: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Sustainable </a:t>
              </a:r>
              <a:r>
                <a:rPr sz="1600" b="1" dirty="0">
                  <a:solidFill>
                    <a:srgbClr val="FF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Energy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: Zico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Kolter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(CMU)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Open-Source </a:t>
              </a:r>
              <a:r>
                <a:rPr sz="1600" b="1" dirty="0">
                  <a:solidFill>
                    <a:srgbClr val="00B05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Precision Agriculture</a:t>
              </a: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and Analytics Driven Decision Support: Chandra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Krintz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(UCSB)		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Machine Learning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Challenges: Thomas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Dietterich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(Oregon U)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Trustworthiness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and Sustainability: Data Science for </a:t>
              </a:r>
              <a:r>
                <a:rPr lang="en-US" sz="1600" dirty="0">
                  <a:solidFill>
                    <a:srgbClr val="00B05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F</a:t>
              </a:r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E</a:t>
              </a: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W</a:t>
              </a:r>
              <a:r>
                <a:rPr sz="1600" dirty="0" smtClean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Nexus in the Developing Regions: Inna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Kouper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(Indiana U)	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Informatics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Challenges: Vasant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Honavar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(Penn State)	</a:t>
              </a:r>
            </a:p>
            <a:p>
              <a:pPr marL="609600" lvl="1" indent="-152400" defTabSz="914400">
                <a:lnSpc>
                  <a:spcPct val="90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Courier New"/>
                <a:buChar char="o"/>
                <a:defRPr sz="2400"/>
              </a:pPr>
              <a:r>
                <a:rPr sz="1600" b="1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Remote Sensing 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and </a:t>
              </a:r>
              <a:r>
                <a:rPr sz="1600" dirty="0">
                  <a:solidFill>
                    <a:srgbClr val="0070C0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Water: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Brad </a:t>
              </a:r>
              <a:r>
                <a:rPr sz="1600" dirty="0" err="1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Doorn</a:t>
              </a:r>
              <a:r>
                <a:rPr sz="1600" dirty="0"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rPr>
                <a:t> (NASA)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31319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build="p" bldLvl="5" animBg="1" advAuto="0"/>
      <p:bldP spid="243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304800" y="76200"/>
            <a:ext cx="8610599" cy="80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hangingPunct="1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Outcomes: </a:t>
            </a:r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Nexus Data Gaps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219200"/>
            <a:ext cx="7147147" cy="4585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Need US water census</a:t>
            </a:r>
          </a:p>
          <a:p>
            <a:pPr marL="530352" lvl="1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 of Ag. Census and US-EIA</a:t>
            </a:r>
          </a:p>
          <a:p>
            <a:pPr marL="187452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Other Data Needs:</a:t>
            </a:r>
          </a:p>
          <a:p>
            <a:pPr marL="530352" lvl="1" indent="-342900">
              <a:buFont typeface="Arial" panose="020B0604020202020204" pitchFamily="34" charset="0"/>
              <a:buChar char="•"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Energy,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– consumption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&amp;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Interaction data</a:t>
            </a:r>
          </a:p>
          <a:p>
            <a:pPr marL="530352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 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community (BD FEW </a:t>
            </a:r>
            <a:r>
              <a:rPr lang="en-U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Spoke)</a:t>
            </a:r>
          </a:p>
          <a:p>
            <a:pPr marL="187452"/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Integration Challenges</a:t>
            </a:r>
          </a:p>
          <a:p>
            <a:pPr marL="530352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Varied data collection (e.g., aquifer withdrawal meter in TX &amp; CA)</a:t>
            </a:r>
          </a:p>
          <a:p>
            <a:pPr marL="53035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Heterogeneous data format (e.g.,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raster climate data, vector population)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914400"/>
            <a:ext cx="2679523" cy="696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752600"/>
            <a:ext cx="298704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57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457200" y="152399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Outcomes: Data Science Gaps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287" name="Shape 287"/>
          <p:cNvSpPr>
            <a:spLocks noGrp="1"/>
          </p:cNvSpPr>
          <p:nvPr>
            <p:ph type="body" idx="1"/>
          </p:nvPr>
        </p:nvSpPr>
        <p:spPr>
          <a:xfrm>
            <a:off x="254000" y="1066800"/>
            <a:ext cx="8636000" cy="55868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400"/>
              </a:spcBef>
              <a:buFont typeface="+mj-lt"/>
              <a:buAutoNum type="arabicPeriod"/>
              <a:defRPr sz="1800"/>
            </a:pPr>
            <a:r>
              <a:rPr lang="en-US" sz="2000" dirty="0">
                <a:solidFill>
                  <a:srgbClr val="C00000"/>
                </a:solidFill>
              </a:rPr>
              <a:t>Methods to help stakeholders reach consensus on 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E</a:t>
            </a:r>
            <a:r>
              <a:rPr lang="en-US" sz="2000" dirty="0">
                <a:solidFill>
                  <a:srgbClr val="0070C0"/>
                </a:solidFill>
              </a:rPr>
              <a:t>W</a:t>
            </a:r>
            <a:r>
              <a:rPr lang="en-US" sz="2000" dirty="0">
                <a:solidFill>
                  <a:srgbClr val="C00000"/>
                </a:solidFill>
              </a:rPr>
              <a:t> issues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sz="1600" dirty="0"/>
              <a:t>Social science methods: scenario-based discussion, design exercises, etc.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sz="1600" dirty="0"/>
              <a:t>Computational tools: visualization, explainable/interpretable models, interactive simulation and optimization</a:t>
            </a:r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400"/>
              </a:spcBef>
              <a:buFont typeface="+mj-lt"/>
              <a:buAutoNum type="arabicPeriod"/>
              <a:defRPr sz="1800"/>
            </a:pPr>
            <a:r>
              <a:rPr sz="2000" dirty="0" err="1" smtClean="0">
                <a:solidFill>
                  <a:srgbClr val="C00000"/>
                </a:solidFill>
              </a:rPr>
              <a:t>Spatio</a:t>
            </a:r>
            <a:r>
              <a:rPr sz="2000" dirty="0" smtClean="0">
                <a:solidFill>
                  <a:srgbClr val="C00000"/>
                </a:solidFill>
              </a:rPr>
              <a:t>-temporal modeling</a:t>
            </a:r>
            <a:endParaRPr sz="2000" dirty="0">
              <a:solidFill>
                <a:srgbClr val="C00000"/>
              </a:solidFill>
            </a:endParaRP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/>
              <a:t>Dealing with data collected multiple spatial, temporal scales, </a:t>
            </a:r>
            <a:endParaRPr lang="en-US" sz="1600" dirty="0" smtClean="0"/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 smtClean="0"/>
              <a:t>missing values</a:t>
            </a:r>
            <a:endParaRPr lang="en-US" sz="1600" dirty="0" smtClean="0"/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endParaRPr lang="en-US" sz="1600" dirty="0" smtClean="0"/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r>
              <a:rPr lang="en-US" sz="2000" dirty="0">
                <a:solidFill>
                  <a:srgbClr val="C00000"/>
                </a:solidFill>
              </a:rPr>
              <a:t>Fusion of multiple model types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lang="en-US" sz="1600" dirty="0"/>
              <a:t>Data-driven, process-driven, economic, etc.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buFont typeface="+mj-lt"/>
              <a:buAutoNum type="arabicPeriod"/>
              <a:defRPr sz="1800"/>
            </a:pPr>
            <a:endParaRPr dirty="0"/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buFont typeface="+mj-lt"/>
              <a:buAutoNum type="arabicPeriod"/>
              <a:defRPr sz="1800"/>
            </a:pPr>
            <a:endParaRPr dirty="0"/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r>
              <a:rPr sz="2000" dirty="0">
                <a:solidFill>
                  <a:srgbClr val="C00000"/>
                </a:solidFill>
              </a:rPr>
              <a:t>Lifecycle thinking for the </a:t>
            </a:r>
            <a:r>
              <a:rPr lang="en-US" sz="2000" dirty="0">
                <a:solidFill>
                  <a:srgbClr val="00B05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E</a:t>
            </a:r>
            <a:r>
              <a:rPr lang="en-US" sz="2000" dirty="0">
                <a:solidFill>
                  <a:srgbClr val="0070C0"/>
                </a:solidFill>
              </a:rPr>
              <a:t>W</a:t>
            </a:r>
            <a:r>
              <a:rPr sz="2000" dirty="0" smtClean="0">
                <a:solidFill>
                  <a:srgbClr val="C00000"/>
                </a:solidFill>
              </a:rPr>
              <a:t> </a:t>
            </a:r>
            <a:r>
              <a:rPr sz="2000" dirty="0">
                <a:solidFill>
                  <a:srgbClr val="C00000"/>
                </a:solidFill>
              </a:rPr>
              <a:t>Nexus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/>
              <a:t>modeling human behavior, understanding indirect effects of perturbations, supply chains, opportunity costs, agent-based modeling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buFont typeface="+mj-lt"/>
              <a:buAutoNum type="arabicPeriod"/>
              <a:defRPr sz="1800"/>
            </a:pPr>
            <a:endParaRPr dirty="0">
              <a:solidFill>
                <a:srgbClr val="C00000"/>
              </a:solidFill>
            </a:endParaRPr>
          </a:p>
          <a:p>
            <a:pPr marL="347663" indent="-347663">
              <a:lnSpc>
                <a:spcPct val="80000"/>
              </a:lnSpc>
              <a:spcBef>
                <a:spcPts val="400"/>
              </a:spcBef>
              <a:buFontTx/>
              <a:buAutoNum type="arabicPeriod"/>
              <a:defRPr sz="1800"/>
            </a:pPr>
            <a:r>
              <a:rPr sz="2000" dirty="0">
                <a:solidFill>
                  <a:srgbClr val="C00000"/>
                </a:solidFill>
              </a:rPr>
              <a:t>Data uncertainty, incompleteness, bias </a:t>
            </a:r>
          </a:p>
          <a:p>
            <a:pPr marL="914400" lvl="1" indent="-514350">
              <a:lnSpc>
                <a:spcPct val="80000"/>
              </a:lnSpc>
              <a:spcBef>
                <a:spcPts val="300"/>
              </a:spcBef>
              <a:defRPr sz="1800"/>
            </a:pPr>
            <a:r>
              <a:rPr sz="1600" dirty="0"/>
              <a:t>provenance, conflict of interest, capturing and visualizing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17979813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 sz="2400" dirty="0" smtClean="0">
                <a:solidFill>
                  <a:srgbClr val="00B05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0070C0"/>
                </a:solidFill>
              </a:rPr>
              <a:t>W</a:t>
            </a:r>
            <a:r>
              <a:rPr lang="en" sz="2400" dirty="0" smtClean="0">
                <a:solidFill>
                  <a:srgbClr val="FF0000"/>
                </a:solidFill>
              </a:rPr>
              <a:t> Nexus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Context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History</a:t>
            </a:r>
          </a:p>
          <a:p>
            <a:pPr marL="898071" lvl="1" indent="-228600">
              <a:spcBef>
                <a:spcPts val="0"/>
              </a:spcBef>
            </a:pPr>
            <a:endParaRPr lang="en" sz="1800" dirty="0" smtClean="0"/>
          </a:p>
          <a:p>
            <a:pPr marL="669471" lvl="1" indent="0">
              <a:spcBef>
                <a:spcPts val="0"/>
              </a:spcBef>
              <a:buNone/>
            </a:pPr>
            <a:endParaRPr lang="en" sz="1800" dirty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Role of Computing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>
              <a:spcBef>
                <a:spcPts val="0"/>
              </a:spcBef>
            </a:pPr>
            <a:r>
              <a:rPr lang="en-US" sz="2400" dirty="0" smtClean="0"/>
              <a:t>Computing Challenges in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</a:t>
            </a:r>
            <a:r>
              <a:rPr lang="en-US" sz="2400" dirty="0" smtClean="0"/>
              <a:t> Nexus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922433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</p:spPr>
        <p:txBody>
          <a:bodyPr/>
          <a:lstStyle/>
          <a:p>
            <a:fld id="{247AF6E0-EAB8-234C-8D0C-9708EC794E6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</a:t>
            </a:r>
            <a:r>
              <a:rPr lang="en-US" altLang="en-US" dirty="0" smtClean="0"/>
              <a:t>imitations of Hadoop </a:t>
            </a:r>
            <a:endParaRPr lang="en-US" altLang="en-US" dirty="0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153400" cy="1997075"/>
          </a:xfrm>
        </p:spPr>
        <p:txBody>
          <a:bodyPr>
            <a:normAutofit fontScale="92500"/>
          </a:bodyPr>
          <a:lstStyle/>
          <a:p>
            <a:r>
              <a:rPr lang="en-US" altLang="en-US" dirty="0" smtClean="0"/>
              <a:t>Hadoop uses Hash (i.e. Random) partitioning</a:t>
            </a:r>
          </a:p>
          <a:p>
            <a:pPr lvl="1"/>
            <a:r>
              <a:rPr lang="en-US" altLang="en-US" dirty="0"/>
              <a:t>related objects scattered, not grouped </a:t>
            </a:r>
          </a:p>
          <a:p>
            <a:r>
              <a:rPr lang="en-US" altLang="en-US" dirty="0" smtClean="0"/>
              <a:t>Alternative is Spatial partitioning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362200"/>
            <a:ext cx="8303079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5808233"/>
            <a:ext cx="697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Garamond" charset="0"/>
                <a:ea typeface="Garamond" charset="0"/>
                <a:cs typeface="Garamond" charset="0"/>
              </a:rPr>
              <a:t>Source: </a:t>
            </a:r>
            <a:r>
              <a:rPr lang="en-US" sz="1400" dirty="0">
                <a:latin typeface="Garamond" charset="0"/>
                <a:ea typeface="Garamond" charset="0"/>
                <a:cs typeface="Garamond" charset="0"/>
              </a:rPr>
              <a:t>Spatial coding-based approach for partitioning big spatial data in </a:t>
            </a:r>
            <a:r>
              <a:rPr lang="en-US" sz="1400" dirty="0" smtClean="0">
                <a:latin typeface="Garamond" charset="0"/>
                <a:ea typeface="Garamond" charset="0"/>
                <a:cs typeface="Garamond" charset="0"/>
              </a:rPr>
              <a:t>Hadoop, X. Yao et al., </a:t>
            </a:r>
          </a:p>
          <a:p>
            <a:pPr algn="ctr"/>
            <a:r>
              <a:rPr lang="en-US" sz="1400" dirty="0" smtClean="0">
                <a:latin typeface="Garamond" charset="0"/>
                <a:ea typeface="Garamond" charset="0"/>
                <a:cs typeface="Garamond" charset="0"/>
              </a:rPr>
              <a:t>Computers &amp; </a:t>
            </a:r>
            <a:r>
              <a:rPr lang="en-US" sz="1400" dirty="0" err="1" smtClean="0">
                <a:latin typeface="Garamond" charset="0"/>
                <a:ea typeface="Garamond" charset="0"/>
                <a:cs typeface="Garamond" charset="0"/>
              </a:rPr>
              <a:t>GeoScience</a:t>
            </a:r>
            <a:r>
              <a:rPr lang="en-US" sz="1400" dirty="0" smtClean="0">
                <a:latin typeface="Garamond" charset="0"/>
                <a:ea typeface="Garamond" charset="0"/>
                <a:cs typeface="Garamond" charset="0"/>
              </a:rPr>
              <a:t>,  106:60-67, September </a:t>
            </a:r>
            <a:r>
              <a:rPr lang="en-US" sz="1400" dirty="0">
                <a:latin typeface="Garamond" charset="0"/>
                <a:ea typeface="Garamond" charset="0"/>
                <a:cs typeface="Garamond" charset="0"/>
              </a:rPr>
              <a:t>2017, </a:t>
            </a:r>
            <a:r>
              <a:rPr lang="en-US" sz="1400" dirty="0" smtClean="0">
                <a:latin typeface="Garamond" charset="0"/>
                <a:ea typeface="Garamond" charset="0"/>
                <a:cs typeface="Garamond" charset="0"/>
              </a:rPr>
              <a:t>Elsevier.</a:t>
            </a:r>
            <a:endParaRPr lang="en-US" sz="1400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532538" y="2362200"/>
            <a:ext cx="4151540" cy="3429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61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381000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Food Big Data Analysis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404" y="990637"/>
            <a:ext cx="6757266" cy="1295400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Simulation, Statistics, Data Mining, Machine Learning</a:t>
            </a:r>
          </a:p>
          <a:p>
            <a:pPr eaLnBrk="1" hangingPunct="1"/>
            <a:r>
              <a:rPr lang="en-US" altLang="en-US" sz="1600" dirty="0" smtClean="0"/>
              <a:t>Challenge: </a:t>
            </a:r>
            <a:r>
              <a:rPr lang="en-US" altLang="en-US" sz="1600" dirty="0" smtClean="0">
                <a:solidFill>
                  <a:srgbClr val="FF0000"/>
                </a:solidFill>
              </a:rPr>
              <a:t>One size does not fit all</a:t>
            </a:r>
          </a:p>
          <a:p>
            <a:pPr lvl="1"/>
            <a:r>
              <a:rPr lang="en-US" altLang="en-US" sz="1600" dirty="0" smtClean="0"/>
              <a:t>Prediction error vs. model bias, Cost of false positives, …</a:t>
            </a:r>
          </a:p>
          <a:p>
            <a:pPr eaLnBrk="1" hangingPunct="1"/>
            <a:r>
              <a:rPr lang="en-US" altLang="en-US" sz="1600" dirty="0" smtClean="0"/>
              <a:t>Ex. Interaction patterns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569089" y="5128596"/>
          <a:ext cx="7879083" cy="137507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25525"/>
                <a:gridCol w="2638232"/>
                <a:gridCol w="1895061"/>
                <a:gridCol w="2320265"/>
              </a:tblGrid>
              <a:tr h="59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Pearson’s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Correlation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Ripley’s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cross-K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Participation Index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0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-0.90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3192165" y="2507890"/>
            <a:ext cx="2370435" cy="2433920"/>
            <a:chOff x="2528306" y="1559987"/>
            <a:chExt cx="2370435" cy="2433920"/>
          </a:xfrm>
        </p:grpSpPr>
        <p:grpSp>
          <p:nvGrpSpPr>
            <p:cNvPr id="38" name="Group 37"/>
            <p:cNvGrpSpPr/>
            <p:nvPr/>
          </p:nvGrpSpPr>
          <p:grpSpPr>
            <a:xfrm>
              <a:off x="3118019" y="1559987"/>
              <a:ext cx="1572548" cy="1927840"/>
              <a:chOff x="3118019" y="1559987"/>
              <a:chExt cx="1572548" cy="192784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652499" y="194152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25996" y="244235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201640" y="3105593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926727" y="2182877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926727" y="2867298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06200" y="196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217154" y="3136008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118019" y="1559987"/>
                <a:ext cx="15360" cy="19232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3896216" y="1574782"/>
                <a:ext cx="20365" cy="19130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 flipV="1">
                <a:off x="4690460" y="1559987"/>
                <a:ext cx="107" cy="192186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3131559" y="3481848"/>
                <a:ext cx="15590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3145847" y="2426501"/>
                <a:ext cx="1519948" cy="92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118019" y="1574782"/>
                <a:ext cx="156668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2528306" y="3624575"/>
              <a:ext cx="23704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(b) Spatial Partitions</a:t>
              </a:r>
              <a:endParaRPr lang="en-US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26582" y="2929730"/>
            <a:ext cx="2179218" cy="2016314"/>
            <a:chOff x="5288383" y="1971014"/>
            <a:chExt cx="2179218" cy="2016314"/>
          </a:xfrm>
        </p:grpSpPr>
        <p:grpSp>
          <p:nvGrpSpPr>
            <p:cNvPr id="64" name="Group 63"/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5288383" y="3617996"/>
              <a:ext cx="2179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(c) Neighbor graph</a:t>
              </a:r>
              <a:endParaRPr lang="en-US" dirty="0"/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2070474" y="5767655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2076061" y="6147326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4404003" y="5804379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4409590" y="6184050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6409443" y="5800910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415030" y="6180581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82033" y="4572478"/>
            <a:ext cx="2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 a map of 3 features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818273" y="2956576"/>
            <a:ext cx="1318378" cy="1346945"/>
            <a:chOff x="569089" y="1876566"/>
            <a:chExt cx="1318378" cy="1346945"/>
          </a:xfrm>
        </p:grpSpPr>
        <p:sp>
          <p:nvSpPr>
            <p:cNvPr id="101" name="Oval 100"/>
            <p:cNvSpPr/>
            <p:nvPr/>
          </p:nvSpPr>
          <p:spPr>
            <a:xfrm>
              <a:off x="1006695" y="1876566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1062341" y="2519228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69089" y="3040631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294176" y="2117915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294176" y="2802336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701784" y="189005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704587" y="2959964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7720" y="5836920"/>
            <a:ext cx="441960" cy="563880"/>
            <a:chOff x="807720" y="5836920"/>
            <a:chExt cx="441960" cy="563880"/>
          </a:xfrm>
        </p:grpSpPr>
        <p:sp>
          <p:nvSpPr>
            <p:cNvPr id="76" name="Oval 75"/>
            <p:cNvSpPr/>
            <p:nvPr/>
          </p:nvSpPr>
          <p:spPr>
            <a:xfrm>
              <a:off x="807720" y="621792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066800" y="6217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07720" y="5836920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066800" y="5836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5572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9CBAE-7E70-4F66-8F29-C874D3529EA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 smtClean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381000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Limitation of Traditional Clustering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990600"/>
            <a:ext cx="8153400" cy="5105400"/>
          </a:xfrm>
        </p:spPr>
        <p:txBody>
          <a:bodyPr/>
          <a:lstStyle/>
          <a:p>
            <a:r>
              <a:rPr lang="en-US" sz="1600" dirty="0"/>
              <a:t>Simulation, Statistics, Data Mining, Machine Learning</a:t>
            </a:r>
          </a:p>
          <a:p>
            <a:pPr eaLnBrk="1" hangingPunct="1"/>
            <a:r>
              <a:rPr lang="en-US" altLang="en-US" sz="1600" dirty="0" smtClean="0"/>
              <a:t>Challenge: </a:t>
            </a:r>
            <a:r>
              <a:rPr lang="en-US" altLang="en-US" sz="1600" dirty="0" smtClean="0">
                <a:solidFill>
                  <a:srgbClr val="FF0000"/>
                </a:solidFill>
              </a:rPr>
              <a:t>One size does not fit all</a:t>
            </a:r>
          </a:p>
          <a:p>
            <a:pPr lvl="1"/>
            <a:r>
              <a:rPr lang="en-US" altLang="en-US" sz="1600" dirty="0" smtClean="0"/>
              <a:t>Prediction error vs. model bias, Cost of false positives, …</a:t>
            </a:r>
          </a:p>
          <a:p>
            <a:pPr eaLnBrk="1" hangingPunct="1"/>
            <a:r>
              <a:rPr lang="en-US" altLang="en-US" sz="1600" dirty="0" smtClean="0"/>
              <a:t>Ex. Clustering: Find groups of tuples</a:t>
            </a:r>
          </a:p>
        </p:txBody>
      </p:sp>
      <p:pic>
        <p:nvPicPr>
          <p:cNvPr id="3277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538"/>
            <a:ext cx="51054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8"/>
          <p:cNvSpPr txBox="1">
            <a:spLocks noChangeArrowheads="1"/>
          </p:cNvSpPr>
          <p:nvPr/>
        </p:nvSpPr>
        <p:spPr bwMode="auto">
          <a:xfrm>
            <a:off x="5562600" y="4114800"/>
            <a:ext cx="307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Traditional </a:t>
            </a:r>
            <a:r>
              <a:rPr lang="en-US" altLang="en-US" sz="1600" dirty="0"/>
              <a:t>Clustering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(K-means always finds clusters</a:t>
            </a:r>
            <a:r>
              <a:rPr lang="en-US" altLang="en-US" sz="1400" dirty="0"/>
              <a:t>)</a:t>
            </a:r>
          </a:p>
        </p:txBody>
      </p:sp>
      <p:sp>
        <p:nvSpPr>
          <p:cNvPr id="32776" name="Text Box 19"/>
          <p:cNvSpPr txBox="1">
            <a:spLocks noChangeArrowheads="1"/>
          </p:cNvSpPr>
          <p:nvPr/>
        </p:nvSpPr>
        <p:spPr bwMode="auto">
          <a:xfrm>
            <a:off x="5544474" y="5579477"/>
            <a:ext cx="3088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Spatial Clustering begs to differ</a:t>
            </a:r>
            <a:r>
              <a:rPr lang="en-US" altLang="en-US" sz="1600" dirty="0" smtClean="0"/>
              <a:t>!</a:t>
            </a:r>
            <a:endParaRPr lang="en-US" altLang="en-US" sz="1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27234" y="3810000"/>
            <a:ext cx="5087274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42645" y="5117931"/>
            <a:ext cx="5087274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5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  <p:bldP spid="4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000" dirty="0" smtClean="0"/>
              <a:t>Sensor Big Data Analysis</a:t>
            </a:r>
            <a:r>
              <a:rPr lang="en-US" sz="2800" dirty="0" smtClean="0"/>
              <a:t>: Spatial Methods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43704"/>
          </a:xfrm>
        </p:spPr>
        <p:txBody>
          <a:bodyPr/>
          <a:lstStyle/>
          <a:p>
            <a:r>
              <a:rPr lang="en-US" sz="1800" dirty="0" smtClean="0"/>
              <a:t>Spatial Statistics, Spatial Data Mining</a:t>
            </a:r>
          </a:p>
          <a:p>
            <a:pPr lvl="1"/>
            <a:r>
              <a:rPr lang="en-US" sz="1600" dirty="0" smtClean="0"/>
              <a:t>Quantify uncertainty, confidence, …</a:t>
            </a:r>
          </a:p>
          <a:p>
            <a:pPr lvl="1"/>
            <a:r>
              <a:rPr lang="en-US" sz="1600" dirty="0"/>
              <a:t>Is it </a:t>
            </a:r>
            <a:r>
              <a:rPr lang="en-US" sz="1600" dirty="0" smtClean="0"/>
              <a:t>(statistically) significant</a:t>
            </a:r>
            <a:r>
              <a:rPr lang="en-US" sz="1600" dirty="0"/>
              <a:t>? </a:t>
            </a:r>
            <a:endParaRPr lang="en-US" sz="1600" dirty="0" smtClean="0"/>
          </a:p>
          <a:p>
            <a:pPr lvl="1"/>
            <a:r>
              <a:rPr lang="en-US" sz="1600" dirty="0" smtClean="0"/>
              <a:t>Is it different from a </a:t>
            </a:r>
            <a:r>
              <a:rPr lang="en-US" sz="1600" dirty="0"/>
              <a:t>chance </a:t>
            </a:r>
            <a:r>
              <a:rPr lang="en-US" sz="1600" dirty="0" smtClean="0"/>
              <a:t>event or rest of dataset?</a:t>
            </a:r>
          </a:p>
          <a:p>
            <a:pPr lvl="2"/>
            <a:r>
              <a:rPr lang="en-US" sz="1400" dirty="0"/>
              <a:t>e</a:t>
            </a:r>
            <a:r>
              <a:rPr lang="en-US" sz="1400" dirty="0" smtClean="0"/>
              <a:t>.g.,  </a:t>
            </a:r>
            <a:r>
              <a:rPr lang="en-US" sz="1400" dirty="0" err="1" smtClean="0"/>
              <a:t>SaTScan</a:t>
            </a:r>
            <a:r>
              <a:rPr lang="en-US" sz="1400" dirty="0" smtClean="0"/>
              <a:t> finds circular hot-spots</a:t>
            </a:r>
            <a:endParaRPr lang="en-US" sz="1400" dirty="0"/>
          </a:p>
          <a:p>
            <a:pPr marL="457200" lvl="1" indent="0">
              <a:buNone/>
            </a:pPr>
            <a:endParaRPr lang="en-US" sz="1600" dirty="0" smtClean="0"/>
          </a:p>
          <a:p>
            <a:r>
              <a:rPr lang="en-US" sz="1800" dirty="0" smtClean="0"/>
              <a:t>Auto-correlation, Heterogeneity, Edge-effect, …</a:t>
            </a:r>
          </a:p>
          <a:p>
            <a:pPr>
              <a:buFont typeface="Arial" charset="0"/>
              <a:buChar char="•"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05" y="1103671"/>
            <a:ext cx="2750695" cy="2706329"/>
          </a:xfrm>
          <a:prstGeom prst="rect">
            <a:avLst/>
          </a:prstGeom>
        </p:spPr>
      </p:pic>
      <p:pic>
        <p:nvPicPr>
          <p:cNvPr id="7170" name="Picture 2" descr="https://encrypted-tbn2.gstatic.com/images?q=tbn:ANd9GcSYKm2NWtKxWYbe4WrczjlviO6MfCQorAdEUWpK75h_JuN9HeAX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2499360" y="4369525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Östersund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73058"/>
            <a:ext cx="1484595" cy="142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TScan™ - Software for the spatial, temporal, and space-time scan statistic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26" y="5586880"/>
            <a:ext cx="3015028" cy="7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w York City 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82" y="4073058"/>
            <a:ext cx="1400118" cy="14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cx.images-amazon.com/images/I/51jLWyHGcVL._BO2,204,203,200_PIsitb-sticker-arrow-click,TopRight,35,-76_AA300_SH20_OU01_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14401" r="27817" b="12000"/>
          <a:stretch/>
        </p:blipFill>
        <p:spPr bwMode="auto">
          <a:xfrm>
            <a:off x="4023360" y="4373880"/>
            <a:ext cx="146304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00533"/>
            <a:ext cx="1752600" cy="138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" y="5386039"/>
            <a:ext cx="1810717" cy="139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70640"/>
            <a:ext cx="3092450" cy="22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43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1380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sz="3600" dirty="0" smtClean="0"/>
              <a:t>Food Big Data Analysis</a:t>
            </a:r>
            <a:endParaRPr lang="en-US" sz="2400" dirty="0" smtClean="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404" y="914400"/>
            <a:ext cx="6757266" cy="12954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1800" dirty="0" smtClean="0"/>
              <a:t>Challenge: </a:t>
            </a:r>
            <a:r>
              <a:rPr lang="en-US" altLang="en-US" sz="1800" dirty="0" smtClean="0">
                <a:solidFill>
                  <a:srgbClr val="FF0000"/>
                </a:solidFill>
              </a:rPr>
              <a:t>One size does not fit all</a:t>
            </a:r>
          </a:p>
          <a:p>
            <a:pPr lvl="1"/>
            <a:r>
              <a:rPr lang="en-US" altLang="en-US" sz="1800" dirty="0" smtClean="0"/>
              <a:t>Prediction error vs. model bias, Cost of false positives, …</a:t>
            </a:r>
          </a:p>
          <a:p>
            <a:pPr eaLnBrk="1" hangingPunct="1"/>
            <a:r>
              <a:rPr lang="en-US" altLang="en-US" sz="1800" dirty="0" smtClean="0"/>
              <a:t>Ex. Interaction patterns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569089" y="5128596"/>
          <a:ext cx="7879083" cy="137507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25525"/>
                <a:gridCol w="1319116"/>
                <a:gridCol w="1319116"/>
                <a:gridCol w="1895061"/>
                <a:gridCol w="2320265"/>
              </a:tblGrid>
              <a:tr h="29628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Pearson’s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Correlation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Ripley’s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cross-K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Participation Index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DengXian" charset="-122"/>
                          <a:cs typeface="Times New Roman" charset="0"/>
                        </a:rPr>
                        <a:t>Split Left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DengXian" charset="-122"/>
                          <a:cs typeface="Times New Roman" charset="0"/>
                        </a:rPr>
                        <a:t>Split Right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0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-0.90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-0.52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2548245" y="2472823"/>
            <a:ext cx="1572548" cy="1927840"/>
            <a:chOff x="3118019" y="1559987"/>
            <a:chExt cx="1572548" cy="1927840"/>
          </a:xfrm>
        </p:grpSpPr>
        <p:sp>
          <p:nvSpPr>
            <p:cNvPr id="41" name="Oval 40"/>
            <p:cNvSpPr/>
            <p:nvPr/>
          </p:nvSpPr>
          <p:spPr>
            <a:xfrm>
              <a:off x="3652499" y="1941527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3625996" y="2442357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201640" y="3105593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26727" y="2182877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926727" y="2867298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306200" y="1968536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217154" y="3136008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/>
            <p:cNvCxnSpPr/>
            <p:nvPr/>
          </p:nvCxnSpPr>
          <p:spPr>
            <a:xfrm flipH="1" flipV="1">
              <a:off x="3118019" y="1559987"/>
              <a:ext cx="15360" cy="192327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3896216" y="1574782"/>
              <a:ext cx="20365" cy="191304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 flipV="1">
              <a:off x="4690460" y="1559987"/>
              <a:ext cx="107" cy="192186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3131559" y="3481848"/>
              <a:ext cx="155900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3145847" y="2426501"/>
              <a:ext cx="1519948" cy="924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3118019" y="1574782"/>
              <a:ext cx="156668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2576073" y="4527114"/>
            <a:ext cx="3846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(b) Spatial Partitions (two different splits) </a:t>
            </a:r>
            <a:endParaRPr lang="en-US" sz="1600" dirty="0"/>
          </a:p>
        </p:txBody>
      </p:sp>
      <p:grpSp>
        <p:nvGrpSpPr>
          <p:cNvPr id="62" name="Group 61"/>
          <p:cNvGrpSpPr/>
          <p:nvPr/>
        </p:nvGrpSpPr>
        <p:grpSpPr>
          <a:xfrm>
            <a:off x="6540811" y="2821018"/>
            <a:ext cx="2179218" cy="2016314"/>
            <a:chOff x="5288383" y="1971014"/>
            <a:chExt cx="2179218" cy="2016314"/>
          </a:xfrm>
        </p:grpSpPr>
        <p:grpSp>
          <p:nvGrpSpPr>
            <p:cNvPr id="64" name="Group 63"/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5288383" y="3617996"/>
              <a:ext cx="2179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(c) Neighbor graph</a:t>
              </a:r>
              <a:endParaRPr lang="en-US" dirty="0"/>
            </a:p>
          </p:txBody>
        </p:sp>
      </p:grpSp>
      <p:sp>
        <p:nvSpPr>
          <p:cNvPr id="82" name="Rectangle 81"/>
          <p:cNvSpPr/>
          <p:nvPr/>
        </p:nvSpPr>
        <p:spPr bwMode="auto">
          <a:xfrm>
            <a:off x="1771195" y="5730930"/>
            <a:ext cx="1043552" cy="2888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1667675" y="6148978"/>
            <a:ext cx="1147071" cy="293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4314456" y="5759639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4379393" y="6201300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6526562" y="5753921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6422823" y="6149572"/>
            <a:ext cx="1653115" cy="2782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-53243" y="4495800"/>
            <a:ext cx="277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 a map of 3 features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243149" y="2814706"/>
            <a:ext cx="1318378" cy="1346945"/>
            <a:chOff x="569089" y="1876566"/>
            <a:chExt cx="1318378" cy="1346945"/>
          </a:xfrm>
        </p:grpSpPr>
        <p:sp>
          <p:nvSpPr>
            <p:cNvPr id="101" name="Oval 100"/>
            <p:cNvSpPr/>
            <p:nvPr/>
          </p:nvSpPr>
          <p:spPr>
            <a:xfrm>
              <a:off x="1006695" y="1876566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1062341" y="2519228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69089" y="3040631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294176" y="2117915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294176" y="2802336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701784" y="189005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704587" y="2959964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7720" y="5836920"/>
            <a:ext cx="441960" cy="563880"/>
            <a:chOff x="807720" y="5836920"/>
            <a:chExt cx="441960" cy="563880"/>
          </a:xfrm>
        </p:grpSpPr>
        <p:sp>
          <p:nvSpPr>
            <p:cNvPr id="76" name="Oval 75"/>
            <p:cNvSpPr/>
            <p:nvPr/>
          </p:nvSpPr>
          <p:spPr>
            <a:xfrm>
              <a:off x="807720" y="621792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066800" y="6217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07720" y="5836920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066800" y="5836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/>
          <p:cNvSpPr/>
          <p:nvPr/>
        </p:nvSpPr>
        <p:spPr>
          <a:xfrm>
            <a:off x="5049574" y="2869158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5023071" y="3369988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598715" y="4033224"/>
            <a:ext cx="182880" cy="1828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5323802" y="3110508"/>
            <a:ext cx="182880" cy="18288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5323802" y="3794929"/>
            <a:ext cx="182880" cy="18288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703275" y="2896167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5614229" y="4063639"/>
            <a:ext cx="182880" cy="1828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/>
          <p:cNvCxnSpPr/>
          <p:nvPr/>
        </p:nvCxnSpPr>
        <p:spPr>
          <a:xfrm flipH="1" flipV="1">
            <a:off x="4515094" y="2487618"/>
            <a:ext cx="15360" cy="19232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5293291" y="2502413"/>
            <a:ext cx="20365" cy="191304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6087535" y="2487618"/>
            <a:ext cx="107" cy="19218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>
            <a:off x="4528634" y="4409479"/>
            <a:ext cx="155900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 flipV="1">
            <a:off x="4528268" y="4018430"/>
            <a:ext cx="1565127" cy="88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4515094" y="2502413"/>
            <a:ext cx="15666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 bwMode="auto">
          <a:xfrm>
            <a:off x="3056222" y="5743348"/>
            <a:ext cx="1043552" cy="28886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3056222" y="6133855"/>
            <a:ext cx="1147071" cy="293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0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9CBAE-7E70-4F66-8F29-C874D3529EA5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109476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100" grpId="0" animBg="1"/>
      <p:bldP spid="1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3117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en" sz="2800" dirty="0" smtClean="0"/>
              <a:t>Gap Example: Spatial Fragmentation in Optimization</a:t>
            </a:r>
            <a:endParaRPr lang="en" sz="2800" dirty="0"/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76400"/>
            <a:ext cx="90678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/>
          <p:nvPr/>
        </p:nvSpPr>
        <p:spPr>
          <a:xfrm>
            <a:off x="533400" y="762000"/>
            <a:ext cx="8153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Landscape geodesign </a:t>
            </a:r>
            <a:endParaRPr lang="en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stakeholder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collaboration (designs F, G, H, I) </a:t>
            </a: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6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linear programming </a:t>
            </a:r>
            <a:r>
              <a:rPr lang="en" sz="16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(designs A, B, C, D, and 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981200"/>
            <a:ext cx="2448745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Stakeholder Collaboration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964324"/>
            <a:ext cx="195021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Linear Programming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04275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F-E-W Nexus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Role of </a:t>
            </a:r>
            <a:r>
              <a:rPr lang="en-US" sz="2400" dirty="0" smtClean="0"/>
              <a:t>Computing</a:t>
            </a: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endParaRPr lang="en" sz="2400" dirty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Computing Challenges</a:t>
            </a:r>
            <a:endParaRPr lang="en" sz="2400" b="1" dirty="0" smtClean="0"/>
          </a:p>
          <a:p>
            <a:pPr marL="457200" lvl="0" indent="-228600" rtl="0">
              <a:spcBef>
                <a:spcPts val="0"/>
              </a:spcBef>
            </a:pPr>
            <a:endParaRPr lang="en" sz="2400" dirty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Related Events</a:t>
            </a:r>
            <a:endParaRPr lang="en" sz="24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Dec. 2015: NSF IN</a:t>
            </a:r>
            <a:r>
              <a:rPr lang="en-US" sz="1800" dirty="0" smtClean="0">
                <a:solidFill>
                  <a:srgbClr val="00B050"/>
                </a:solidFill>
              </a:rPr>
              <a:t>F</a:t>
            </a:r>
            <a:r>
              <a:rPr lang="en-US" sz="1800" dirty="0" smtClean="0">
                <a:solidFill>
                  <a:srgbClr val="C00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W</a:t>
            </a:r>
            <a:r>
              <a:rPr lang="en-US" sz="1800" dirty="0" smtClean="0">
                <a:solidFill>
                  <a:srgbClr val="FF0000"/>
                </a:solidFill>
              </a:rPr>
              <a:t>S Solicitation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Jan. 2016 : NCSE 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Mar. 2016: Midwest Big Data Hub – </a:t>
            </a:r>
            <a:r>
              <a:rPr lang="en-US" sz="1800" dirty="0">
                <a:solidFill>
                  <a:srgbClr val="00B050"/>
                </a:solidFill>
              </a:rPr>
              <a:t>F</a:t>
            </a:r>
            <a:r>
              <a:rPr lang="en-US" sz="1800" dirty="0">
                <a:solidFill>
                  <a:srgbClr val="C00000"/>
                </a:solidFill>
              </a:rPr>
              <a:t>E</a:t>
            </a:r>
            <a:r>
              <a:rPr lang="en-US" sz="1800" dirty="0">
                <a:solidFill>
                  <a:srgbClr val="0070C0"/>
                </a:solidFill>
              </a:rPr>
              <a:t>W</a:t>
            </a:r>
            <a:r>
              <a:rPr lang="en-US" sz="1800" dirty="0" smtClean="0">
                <a:solidFill>
                  <a:srgbClr val="FF0000"/>
                </a:solidFill>
              </a:rPr>
              <a:t> Spoke 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1800" dirty="0" smtClean="0">
                <a:solidFill>
                  <a:srgbClr val="FF0000"/>
                </a:solidFill>
              </a:rPr>
              <a:t>Mar. 2016: Whitehouse Water Summit </a:t>
            </a: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Aug. 2016: ACM SIGKDD Workshop on </a:t>
            </a:r>
            <a:r>
              <a:rPr lang="en-US" sz="1800" dirty="0" smtClean="0">
                <a:solidFill>
                  <a:srgbClr val="00B050"/>
                </a:solidFill>
              </a:rPr>
              <a:t>F</a:t>
            </a:r>
            <a:r>
              <a:rPr lang="en-US" sz="1800" dirty="0" smtClean="0">
                <a:solidFill>
                  <a:srgbClr val="C00000"/>
                </a:solidFill>
              </a:rPr>
              <a:t>E</a:t>
            </a:r>
            <a:r>
              <a:rPr lang="en-US" sz="1800" dirty="0" smtClean="0">
                <a:solidFill>
                  <a:srgbClr val="0070C0"/>
                </a:solidFill>
              </a:rPr>
              <a:t>W</a:t>
            </a:r>
            <a:endParaRPr lang="en" sz="18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" sz="1800" dirty="0" smtClean="0">
                <a:solidFill>
                  <a:srgbClr val="FF0000"/>
                </a:solidFill>
              </a:rPr>
              <a:t>Dec. 2016: AGU session proposal</a:t>
            </a:r>
            <a:endParaRPr lang="en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76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" y="228600"/>
            <a:ext cx="6781800" cy="533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81000" y="5486400"/>
            <a:ext cx="7335199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Anticipated Funding Amount:</a:t>
            </a:r>
            <a:r>
              <a:rPr lang="en-US" dirty="0">
                <a:latin typeface="Arial"/>
                <a:cs typeface="Arial"/>
              </a:rPr>
              <a:t> $</a:t>
            </a:r>
            <a:r>
              <a:rPr lang="en-US" dirty="0" smtClean="0">
                <a:latin typeface="Arial"/>
                <a:cs typeface="Arial"/>
              </a:rPr>
              <a:t>50,000,000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With $</a:t>
            </a:r>
            <a:r>
              <a:rPr lang="en-US" sz="1600" dirty="0">
                <a:latin typeface="Arial"/>
                <a:cs typeface="Arial"/>
              </a:rPr>
              <a:t>9,000,000 to $15,000,000 for Track 2, Visualization and Decision Support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for </a:t>
            </a:r>
            <a:r>
              <a:rPr lang="en-US" sz="1600" dirty="0">
                <a:latin typeface="Arial"/>
                <a:cs typeface="Arial"/>
              </a:rPr>
              <a:t>Cyber-Human-Physical Systems at the FEW Nexus; 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496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914400"/>
            <a:ext cx="7772400" cy="44012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sz="20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Four Tracks</a:t>
            </a:r>
          </a:p>
          <a:p>
            <a:r>
              <a:rPr lang="en-US" b="1" dirty="0" smtClean="0">
                <a:latin typeface="Arial"/>
                <a:cs typeface="Arial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Arial"/>
                <a:cs typeface="Arial"/>
              </a:rPr>
              <a:t>Significantly </a:t>
            </a:r>
            <a:r>
              <a:rPr lang="en-US" sz="1600" b="1" dirty="0">
                <a:latin typeface="Arial"/>
                <a:cs typeface="Arial"/>
              </a:rPr>
              <a:t>advance our understanding </a:t>
            </a:r>
            <a:r>
              <a:rPr lang="en-US" sz="1600" dirty="0">
                <a:latin typeface="Arial"/>
                <a:cs typeface="Arial"/>
              </a:rPr>
              <a:t>of the food-energy-water system through quantitative and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computational </a:t>
            </a:r>
            <a:r>
              <a:rPr lang="en-US" sz="1600" b="1" dirty="0">
                <a:latin typeface="Arial"/>
                <a:cs typeface="Arial"/>
              </a:rPr>
              <a:t>modeling</a:t>
            </a:r>
            <a:r>
              <a:rPr lang="en-US" sz="1600" dirty="0">
                <a:latin typeface="Arial"/>
                <a:cs typeface="Arial"/>
              </a:rPr>
              <a:t>, including support for relevant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cyber</a:t>
            </a:r>
            <a:r>
              <a:rPr lang="en-US" sz="1600" dirty="0">
                <a:latin typeface="Arial"/>
                <a:cs typeface="Arial"/>
              </a:rPr>
              <a:t>infrastructure</a:t>
            </a:r>
            <a:r>
              <a:rPr lang="en-US" sz="1600" dirty="0" smtClean="0">
                <a:latin typeface="Arial"/>
                <a:cs typeface="Arial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/>
                <a:cs typeface="Arial"/>
              </a:rPr>
              <a:t>Develop real-time,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cyber</a:t>
            </a:r>
            <a:r>
              <a:rPr lang="en-US" sz="1600" dirty="0">
                <a:latin typeface="Arial"/>
                <a:cs typeface="Arial"/>
              </a:rPr>
              <a:t>-enabled interfaces that improve </a:t>
            </a:r>
            <a:r>
              <a:rPr lang="en-US" sz="1600" b="1" dirty="0">
                <a:latin typeface="Arial"/>
                <a:cs typeface="Arial"/>
              </a:rPr>
              <a:t>understanding of the behavior</a:t>
            </a:r>
            <a:r>
              <a:rPr lang="en-US" sz="1600" dirty="0">
                <a:latin typeface="Arial"/>
                <a:cs typeface="Arial"/>
              </a:rPr>
              <a:t> of </a:t>
            </a:r>
            <a:r>
              <a:rPr lang="en-US" sz="160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systems and increase </a:t>
            </a:r>
            <a:r>
              <a:rPr lang="en-US" sz="1600" b="1" dirty="0">
                <a:latin typeface="Arial"/>
                <a:cs typeface="Arial"/>
              </a:rPr>
              <a:t>decision support </a:t>
            </a:r>
            <a:r>
              <a:rPr lang="en-US" sz="1600" dirty="0">
                <a:latin typeface="Arial"/>
                <a:cs typeface="Arial"/>
              </a:rPr>
              <a:t>capability</a:t>
            </a:r>
            <a:r>
              <a:rPr lang="en-US" sz="1600" dirty="0" smtClean="0">
                <a:latin typeface="Arial"/>
                <a:cs typeface="Arial"/>
              </a:rPr>
              <a:t>;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/>
                <a:cs typeface="Arial"/>
              </a:rPr>
              <a:t>Enable research that will lead to </a:t>
            </a:r>
            <a:r>
              <a:rPr lang="en-US" sz="1600" b="1" dirty="0">
                <a:latin typeface="Arial"/>
                <a:cs typeface="Arial"/>
              </a:rPr>
              <a:t>innovative</a:t>
            </a:r>
            <a:r>
              <a:rPr lang="en-US" sz="1600" dirty="0">
                <a:latin typeface="Arial"/>
                <a:cs typeface="Arial"/>
              </a:rPr>
              <a:t> system and technological </a:t>
            </a:r>
            <a:r>
              <a:rPr lang="en-US" sz="1600" b="1" dirty="0">
                <a:latin typeface="Arial"/>
                <a:cs typeface="Arial"/>
              </a:rPr>
              <a:t>solutions</a:t>
            </a:r>
            <a:r>
              <a:rPr lang="en-US" sz="1600" dirty="0">
                <a:latin typeface="Arial"/>
                <a:cs typeface="Arial"/>
              </a:rPr>
              <a:t> to critical </a:t>
            </a:r>
            <a:r>
              <a:rPr lang="en-US" sz="160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W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problems; </a:t>
            </a:r>
            <a:r>
              <a:rPr lang="en-US" sz="1600" dirty="0" smtClean="0">
                <a:latin typeface="Arial"/>
                <a:cs typeface="Arial"/>
              </a:rPr>
              <a:t>and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Arial"/>
                <a:cs typeface="Arial"/>
              </a:rPr>
              <a:t>Grow the scientific </a:t>
            </a:r>
            <a:r>
              <a:rPr lang="en-US" sz="1600" b="1" dirty="0">
                <a:latin typeface="Arial"/>
                <a:cs typeface="Arial"/>
              </a:rPr>
              <a:t>workforce</a:t>
            </a:r>
            <a:r>
              <a:rPr lang="en-US" sz="1600" dirty="0">
                <a:latin typeface="Arial"/>
                <a:cs typeface="Arial"/>
              </a:rPr>
              <a:t> capable of studying and managing the </a:t>
            </a:r>
            <a:r>
              <a:rPr lang="en-US" sz="1600" dirty="0">
                <a:solidFill>
                  <a:srgbClr val="00B050"/>
                </a:solidFill>
                <a:latin typeface="Arial"/>
                <a:cs typeface="Arial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/>
                <a:cs typeface="Arial"/>
              </a:rPr>
              <a:t>W </a:t>
            </a:r>
            <a:r>
              <a:rPr lang="en-US" sz="1600" dirty="0" smtClean="0">
                <a:latin typeface="Arial"/>
                <a:cs typeface="Arial"/>
              </a:rPr>
              <a:t>system</a:t>
            </a:r>
            <a:r>
              <a:rPr lang="en-US" sz="1600" dirty="0">
                <a:latin typeface="Arial"/>
                <a:cs typeface="Arial"/>
              </a:rPr>
              <a:t>, through </a:t>
            </a:r>
            <a:r>
              <a:rPr lang="en-US" sz="1600" b="1" dirty="0">
                <a:latin typeface="Arial"/>
                <a:cs typeface="Arial"/>
              </a:rPr>
              <a:t>education</a:t>
            </a:r>
            <a:r>
              <a:rPr lang="en-US" sz="1600" dirty="0">
                <a:latin typeface="Arial"/>
                <a:cs typeface="Arial"/>
              </a:rPr>
              <a:t> and other </a:t>
            </a:r>
            <a:r>
              <a:rPr lang="en-US" sz="1600" b="1" dirty="0">
                <a:latin typeface="Arial"/>
                <a:cs typeface="Arial"/>
              </a:rPr>
              <a:t>professional development </a:t>
            </a:r>
            <a:r>
              <a:rPr lang="en-US" sz="1600" dirty="0">
                <a:latin typeface="Arial"/>
                <a:cs typeface="Arial"/>
              </a:rPr>
              <a:t>opportunities.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Calibri"/>
              <a:cs typeface="Arial"/>
              <a:sym typeface="Calibri"/>
            </a:endParaRPr>
          </a:p>
        </p:txBody>
      </p:sp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457200" y="293968"/>
            <a:ext cx="801573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 smtClean="0"/>
              <a:t>IN</a:t>
            </a:r>
            <a:r>
              <a:rPr lang="en-US" spc="-5" dirty="0" smtClean="0">
                <a:solidFill>
                  <a:srgbClr val="00B050"/>
                </a:solidFill>
              </a:rPr>
              <a:t>F</a:t>
            </a:r>
            <a:r>
              <a:rPr lang="en-US" spc="-5" dirty="0" smtClean="0">
                <a:solidFill>
                  <a:srgbClr val="FF0000"/>
                </a:solidFill>
              </a:rPr>
              <a:t>E</a:t>
            </a:r>
            <a:r>
              <a:rPr lang="en-US" spc="-5" dirty="0" smtClean="0">
                <a:solidFill>
                  <a:srgbClr val="0070C0"/>
                </a:solidFill>
              </a:rPr>
              <a:t>W</a:t>
            </a:r>
            <a:r>
              <a:rPr lang="en-US" spc="-5" dirty="0" smtClean="0"/>
              <a:t>S Goals</a:t>
            </a:r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68915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947208"/>
            <a:ext cx="8610600" cy="1938992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smtClean="0"/>
              <a:t>Highlights: </a:t>
            </a:r>
          </a:p>
          <a:p>
            <a:pPr marL="726621" lvl="1" indent="-285750">
              <a:buFont typeface="Arial" charset="0"/>
              <a:buChar char="•"/>
            </a:pPr>
            <a:r>
              <a:rPr lang="en-US" sz="1600" dirty="0" smtClean="0"/>
              <a:t>Participation from  NSF, USDA, USDOE, NOAA, USGS, NASA, USFS, etc.</a:t>
            </a:r>
          </a:p>
          <a:p>
            <a:pPr marL="726621" lvl="1" indent="-285750">
              <a:buFont typeface="Arial" charset="0"/>
              <a:buChar char="•"/>
            </a:pPr>
            <a:r>
              <a:rPr lang="en-US" sz="1600" dirty="0"/>
              <a:t>Many sessions related to NSF </a:t>
            </a:r>
            <a:r>
              <a:rPr lang="en-US" sz="1600" dirty="0" smtClean="0"/>
              <a:t>INFEWS</a:t>
            </a:r>
          </a:p>
          <a:p>
            <a:pPr marL="726621" lvl="1" indent="-285750">
              <a:buFont typeface="Arial" charset="0"/>
              <a:buChar char="•"/>
            </a:pPr>
            <a:r>
              <a:rPr lang="en-US" sz="1600" dirty="0" smtClean="0"/>
              <a:t>Ex. S-E2: </a:t>
            </a:r>
            <a:r>
              <a:rPr lang="en-US" sz="1600" dirty="0"/>
              <a:t>Towards a F-E-W nexus data science </a:t>
            </a:r>
            <a:r>
              <a:rPr lang="en-US" sz="1600" dirty="0" smtClean="0"/>
              <a:t>community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784554" cy="2055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57150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313131"/>
                </a:solidFill>
                <a:latin typeface="Arial"/>
                <a:cs typeface="Arial"/>
              </a:rPr>
              <a:t>NSF Director </a:t>
            </a:r>
            <a:r>
              <a:rPr lang="en-US" sz="1600" i="1" dirty="0" err="1" smtClean="0">
                <a:solidFill>
                  <a:srgbClr val="313131"/>
                </a:solidFill>
                <a:latin typeface="Arial"/>
                <a:cs typeface="Arial"/>
              </a:rPr>
              <a:t>Córdova</a:t>
            </a:r>
            <a:r>
              <a:rPr lang="en-US" sz="1600" i="1" dirty="0" smtClean="0">
                <a:solidFill>
                  <a:srgbClr val="313131"/>
                </a:solidFill>
                <a:latin typeface="Arial"/>
                <a:cs typeface="Arial"/>
              </a:rPr>
              <a:t> (right) with former NSF Director Rita Colwell, who received a lifetime achievement award from </a:t>
            </a:r>
            <a:r>
              <a:rPr lang="en-US" sz="1600" i="1" dirty="0" smtClean="0">
                <a:solidFill>
                  <a:srgbClr val="FF0000"/>
                </a:solidFill>
                <a:latin typeface="Arial"/>
                <a:cs typeface="Arial"/>
              </a:rPr>
              <a:t>National Council for Science &amp; Environment (NCSE).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 descr="Screen Shot 2016-05-06 at 5.51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89"/>
            <a:ext cx="8839200" cy="173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92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35572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U.N. Sustainable Development Goals 2030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51000"/>
            <a:ext cx="86868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1218" y="926070"/>
            <a:ext cx="8097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includes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Food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(2),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(7),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(6), 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Climate Action (13), …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00400" y="16002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32766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600" y="32766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876800"/>
            <a:ext cx="1424940" cy="1600200"/>
          </a:xfrm>
          <a:prstGeom prst="rect">
            <a:avLst/>
          </a:prstGeom>
          <a:noFill/>
          <a:ln w="76200" cap="flat">
            <a:solidFill>
              <a:schemeClr val="tx1"/>
            </a:solidFill>
            <a:prstDash val="sysDash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872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22577" r="8612" b="2950"/>
          <a:stretch/>
        </p:blipFill>
        <p:spPr>
          <a:xfrm>
            <a:off x="278859" y="2649166"/>
            <a:ext cx="3988340" cy="39802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5944" cy="80962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Community Building: NSF MBDH </a:t>
            </a:r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Spoke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3733800" y="937644"/>
            <a:ext cx="304800" cy="16353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19600" y="1143000"/>
            <a:ext cx="4515473" cy="533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92500" lnSpcReduction="200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spcBef>
                <a:spcPts val="0"/>
              </a:spcBef>
              <a:buNone/>
            </a:pP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Klara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Nahrstedt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spcBef>
                <a:spcPts val="0"/>
              </a:spcBef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Assisted by Shashi Shekhar,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Shaowen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</a:p>
          <a:p>
            <a:pPr marL="0" indent="0" hangingPunct="1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Over 40 partners</a:t>
            </a:r>
          </a:p>
          <a:p>
            <a:pPr marL="0" indent="0" hangingPunct="1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Multi-disciplinary</a:t>
            </a:r>
          </a:p>
          <a:p>
            <a:pPr hangingPunct="1"/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Food:  </a:t>
            </a:r>
            <a:r>
              <a:rPr lang="en-US" sz="16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AgMIP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/GABBS (Purdue)</a:t>
            </a:r>
          </a:p>
          <a:p>
            <a:pPr hangingPunct="1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Energy: NWU Inst … Ren. Energy</a:t>
            </a:r>
          </a:p>
          <a:p>
            <a:pPr hangingPunct="1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Water: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Eng. (UIUC, IU), Water Center at UMN &amp; NWU, </a:t>
            </a:r>
          </a:p>
          <a:p>
            <a:pPr hangingPunct="1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UMN Institute on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MN Population Center</a:t>
            </a:r>
          </a:p>
          <a:p>
            <a:pPr hangingPunct="1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NCSA </a:t>
            </a:r>
            <a:r>
              <a:rPr lang="en-US" sz="1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CyberGIS</a:t>
            </a:r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Multi-sector 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Academic: TAMU, NCSU, U Glasgow, …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Industry: IBM, Climate Corp.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Govt.: Chicago Water Distr.,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NCAR, USGS,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NGO: Nature Conservancy</a:t>
            </a:r>
          </a:p>
          <a:p>
            <a:pPr hangingPunct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International: U Glasgow, Govt. of Canada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9356" b="16944"/>
          <a:stretch/>
        </p:blipFill>
        <p:spPr>
          <a:xfrm>
            <a:off x="1371600" y="914400"/>
            <a:ext cx="1111703" cy="9971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37644"/>
            <a:ext cx="1156584" cy="96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880492"/>
            <a:ext cx="1019121" cy="111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06 at 3.4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477366"/>
            <a:ext cx="7086600" cy="1018434"/>
          </a:xfrm>
          <a:prstGeom prst="rect">
            <a:avLst/>
          </a:prstGeom>
        </p:spPr>
      </p:pic>
      <p:pic>
        <p:nvPicPr>
          <p:cNvPr id="7" name="Picture 6" descr="Screen Shot 2016-05-06 at 3.4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7" y="4442522"/>
            <a:ext cx="8501743" cy="9676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5581473"/>
            <a:ext cx="6812247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Details @ </a:t>
            </a:r>
            <a:r>
              <a:rPr lang="en-US" dirty="0" smtClean="0">
                <a:latin typeface="Arial"/>
                <a:cs typeface="Arial"/>
                <a:hlinkClick r:id="rId4"/>
              </a:rPr>
              <a:t>https</a:t>
            </a:r>
            <a:r>
              <a:rPr lang="en-US" dirty="0">
                <a:latin typeface="Arial"/>
                <a:cs typeface="Arial"/>
                <a:hlinkClick r:id="rId4"/>
              </a:rPr>
              <a:t>://</a:t>
            </a:r>
            <a:r>
              <a:rPr lang="en-US" dirty="0" smtClean="0">
                <a:latin typeface="Arial"/>
                <a:cs typeface="Arial"/>
                <a:hlinkClick r:id="rId4"/>
              </a:rPr>
              <a:t>sites.google.com/site/2016dsfew/home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	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Thanks: NSF MBDH Travel Support for Early Career Researchers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975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6794"/>
            <a:ext cx="8839200" cy="739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97" y="1320037"/>
            <a:ext cx="2374900" cy="12568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0399" y="1654382"/>
            <a:ext cx="332033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Monday, August 14</a:t>
            </a:r>
            <a:r>
              <a:rPr lang="en-US" baseline="30000" dirty="0" smtClean="0">
                <a:latin typeface="Arial"/>
                <a:cs typeface="Arial"/>
              </a:rPr>
              <a:t>th</a:t>
            </a:r>
            <a:r>
              <a:rPr lang="en-US" dirty="0" smtClean="0">
                <a:latin typeface="Arial"/>
                <a:cs typeface="Arial"/>
              </a:rPr>
              <a:t>, 2017.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http</a:t>
            </a:r>
            <a:r>
              <a:rPr lang="en-US" dirty="0">
                <a:latin typeface="Arial"/>
                <a:cs typeface="Arial"/>
              </a:rPr>
              <a:t>://ai4good.org/few17/</a:t>
            </a:r>
            <a:endParaRPr lang="en-US" dirty="0" smtClean="0">
              <a:latin typeface="Arial"/>
              <a:cs typeface="Arial"/>
            </a:endParaRPr>
          </a:p>
          <a:p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1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4343400"/>
            <a:ext cx="5905500" cy="1168400"/>
            <a:chOff x="609600" y="2438400"/>
            <a:chExt cx="5905500" cy="1168400"/>
          </a:xfrm>
        </p:grpSpPr>
        <p:pic>
          <p:nvPicPr>
            <p:cNvPr id="2" name="Picture 1" descr="Screen Shot 2016-05-06 at 6.01.0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2971800"/>
              <a:ext cx="5829300" cy="635000"/>
            </a:xfrm>
            <a:prstGeom prst="rect">
              <a:avLst/>
            </a:prstGeom>
          </p:spPr>
        </p:pic>
        <p:pic>
          <p:nvPicPr>
            <p:cNvPr id="3" name="Picture 2" descr="Screen Shot 2016-05-06 at 6.03.1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2438400"/>
              <a:ext cx="2603500" cy="520700"/>
            </a:xfrm>
            <a:prstGeom prst="rect">
              <a:avLst/>
            </a:prstGeom>
          </p:spPr>
        </p:pic>
        <p:pic>
          <p:nvPicPr>
            <p:cNvPr id="4" name="Picture 3" descr="Screen Shot 2016-05-06 at 6.03.36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2512146"/>
              <a:ext cx="1760663" cy="535854"/>
            </a:xfrm>
            <a:prstGeom prst="rect">
              <a:avLst/>
            </a:prstGeom>
          </p:spPr>
        </p:pic>
      </p:grpSp>
      <p:pic>
        <p:nvPicPr>
          <p:cNvPr id="10" name="Picture 9" descr="Screen Shot 2016-05-06 at 6.04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37"/>
            <a:ext cx="8940800" cy="1346200"/>
          </a:xfrm>
          <a:prstGeom prst="rect">
            <a:avLst/>
          </a:prstGeom>
        </p:spPr>
      </p:pic>
      <p:pic>
        <p:nvPicPr>
          <p:cNvPr id="12" name="Picture 11" descr="Screen Shot 2016-05-06 at 6.16.00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05544"/>
            <a:ext cx="5346700" cy="825653"/>
          </a:xfrm>
          <a:prstGeom prst="rect">
            <a:avLst/>
          </a:prstGeom>
        </p:spPr>
      </p:pic>
      <p:pic>
        <p:nvPicPr>
          <p:cNvPr id="13" name="Picture 12" descr="Screen Shot 2016-05-06 at 6.16.44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447800"/>
            <a:ext cx="2098513" cy="150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6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05400" y="838200"/>
            <a:ext cx="3838575" cy="3652839"/>
          </a:xfrm>
          <a:prstGeom prst="rect">
            <a:avLst/>
          </a:prstGeom>
          <a:blipFill>
            <a:blip r:embed="rId2" cstate="print"/>
            <a:srcRect/>
            <a:stretch>
              <a:fillRect l="-6814" r="-13499" b="-128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8600" y="304800"/>
            <a:ext cx="8534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400" b="1" spc="-20" dirty="0" smtClean="0">
                <a:latin typeface="Calibri"/>
                <a:cs typeface="Calibri"/>
              </a:rPr>
              <a:t>NSF Multi-year Cross-</a:t>
            </a:r>
            <a:r>
              <a:rPr lang="en-US" sz="2400" b="1" spc="-20" dirty="0" smtClean="0"/>
              <a:t>Directorate Initiative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4799" y="914400"/>
            <a:ext cx="6019801" cy="4719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ctr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08960" marR="0" indent="-365760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61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23359" marR="0" indent="-365759" algn="l" defTabSz="4572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indent="0" algn="l" hangingPunct="1"/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800" b="1" spc="-2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https://foodenergywater.wordpress.com/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l" hangingPunct="1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Research: </a:t>
            </a:r>
          </a:p>
          <a:p>
            <a:pPr marL="285750" lvl="2" indent="-285750" algn="l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Innovations for 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Nexus (IN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S)</a:t>
            </a:r>
          </a:p>
          <a:p>
            <a:pPr lvl="1" indent="0" algn="l" hangingPunct="1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Education: </a:t>
            </a:r>
          </a:p>
          <a:p>
            <a:pPr marL="285750" lvl="1" indent="-285750" algn="l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NRT solicitation - IN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as a priority</a:t>
            </a:r>
          </a:p>
          <a:p>
            <a:pPr lvl="1" indent="0" algn="l" hangingPunct="1"/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&amp; Community Building: </a:t>
            </a:r>
          </a:p>
          <a:p>
            <a:pPr marL="285750" lvl="1" indent="-285750" algn="l" hangingPunct="1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Hub, Big Data Spoke </a:t>
            </a:r>
          </a:p>
          <a:p>
            <a:pPr lvl="1" indent="0" algn="l" hangingPunct="1"/>
            <a:r>
              <a:rPr lang="en-US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EPSCoR</a:t>
            </a:r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indent="0" algn="l" hangingPunct="1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l" hangingPunct="1"/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algn="l" hangingPunct="1"/>
            <a:endParaRPr lang="en-US" sz="1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hangingPunct="1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" y="5141596"/>
            <a:ext cx="84582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2" indent="0"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INFEWS Data Science Workshop Draft report available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for comments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: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0"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://www.spatial.cs.umn.edu/few/few_report_draft.pdf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0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6"/>
          <p:cNvSpPr txBox="1">
            <a:spLocks/>
          </p:cNvSpPr>
          <p:nvPr/>
        </p:nvSpPr>
        <p:spPr>
          <a:xfrm>
            <a:off x="457200" y="0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chemeClr val="tx1"/>
                </a:solidFill>
              </a:rPr>
              <a:t>Outline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hape 286"/>
          <p:cNvSpPr txBox="1">
            <a:spLocks/>
          </p:cNvSpPr>
          <p:nvPr/>
        </p:nvSpPr>
        <p:spPr>
          <a:xfrm>
            <a:off x="457200" y="1752600"/>
            <a:ext cx="8229600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Agriculture Big Data (</a:t>
            </a:r>
            <a:r>
              <a:rPr lang="en-US" sz="2400" dirty="0" err="1" smtClean="0">
                <a:solidFill>
                  <a:schemeClr val="tx1"/>
                </a:solidFill>
              </a:rPr>
              <a:t>AgBD</a:t>
            </a:r>
            <a:r>
              <a:rPr lang="en-US" sz="2400" dirty="0" smtClean="0">
                <a:solidFill>
                  <a:schemeClr val="tx1"/>
                </a:solidFill>
              </a:rPr>
              <a:t>) Examples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Data Management Tools </a:t>
            </a:r>
          </a:p>
          <a:p>
            <a:pPr lvl="3" algn="l" hangingPunct="1">
              <a:lnSpc>
                <a:spcPct val="150000"/>
              </a:lnSpc>
              <a:tabLst>
                <a:tab pos="338138" algn="l"/>
              </a:tabLst>
            </a:pP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- Limitation of traditional tools</a:t>
            </a:r>
          </a:p>
          <a:p>
            <a:pPr lvl="3" algn="l" hangingPunct="1">
              <a:lnSpc>
                <a:spcPct val="150000"/>
              </a:lnSpc>
              <a:tabLst>
                <a:tab pos="33813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- Promising Spatial Tools 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Data Mining Tools 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Collaboration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19448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0979B-9B4D-4682-B937-896268A3589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000" smtClean="0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04799" y="152400"/>
            <a:ext cx="84581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latin typeface="Times New Roman" pitchFamily="18" charset="0"/>
              </a:rPr>
              <a:t>Food Big Data &amp; Collaboration Opportunities</a:t>
            </a:r>
            <a:endParaRPr lang="en-US" altLang="en-US" sz="2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1263" y="1295400"/>
            <a:ext cx="854039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 smtClean="0">
                <a:latin typeface="+mj-lt"/>
              </a:rPr>
              <a:t> </a:t>
            </a:r>
            <a:r>
              <a:rPr lang="en-US" altLang="en-US" dirty="0" smtClean="0">
                <a:latin typeface="+mj-lt"/>
              </a:rPr>
              <a:t>  Current Big Data Tools are too generic 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+mj-lt"/>
              </a:rPr>
              <a:t> </a:t>
            </a:r>
            <a:r>
              <a:rPr lang="en-US" altLang="en-US" dirty="0" smtClean="0">
                <a:latin typeface="+mj-lt"/>
              </a:rPr>
              <a:t>Click stream mining 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latin typeface="+mj-lt"/>
              </a:rPr>
              <a:t> false positive costs negligible</a:t>
            </a:r>
          </a:p>
          <a:p>
            <a:pPr lvl="1">
              <a:spcBef>
                <a:spcPct val="0"/>
              </a:spcBef>
            </a:pPr>
            <a:endParaRPr lang="en-US" altLang="en-US" dirty="0" smtClean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dirty="0" smtClean="0">
                <a:latin typeface="Times New Roman" pitchFamily="18" charset="0"/>
              </a:rPr>
              <a:t>   </a:t>
            </a:r>
            <a:r>
              <a:rPr lang="en-US" altLang="en-US" dirty="0" smtClean="0"/>
              <a:t>One </a:t>
            </a:r>
            <a:r>
              <a:rPr lang="en-US" altLang="en-US" dirty="0"/>
              <a:t>size big data tools do not fit all </a:t>
            </a:r>
            <a:r>
              <a:rPr lang="en-US" altLang="en-US" dirty="0" smtClean="0"/>
              <a:t>.Ag </a:t>
            </a:r>
            <a:r>
              <a:rPr lang="en-US" altLang="en-US" dirty="0"/>
              <a:t>big </a:t>
            </a:r>
            <a:r>
              <a:rPr lang="en-US" altLang="en-US" dirty="0" smtClean="0"/>
              <a:t>data</a:t>
            </a:r>
          </a:p>
          <a:p>
            <a:pPr>
              <a:spcBef>
                <a:spcPct val="0"/>
              </a:spcBef>
              <a:buNone/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  </a:t>
            </a:r>
            <a:endParaRPr lang="en-US" altLang="en-US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 lvl="1">
              <a:spcBef>
                <a:spcPct val="0"/>
              </a:spcBef>
            </a:pPr>
            <a:endParaRPr lang="en-US" altLang="en-US" sz="1600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7173" name="AutoShape 6" descr="data:image/jpeg;base64,/9j/4AAQSkZJRgABAQAAAQABAAD/2wCEAAkGBxQTEhQUExQWFhUWGBwZGBcYGBocGhgdHCAYFx0YHBgaHCggGRwlHB0VITEhJSkrLi4uHB8zODMsNygtLisBCgoKDg0OGxAQGzUkICQsLywsNCwsLCwsLCwsLCwsLCwsLCwsLCwsLCwsLCwsLCwsLCwsLCwsLCwsLCwsLCwsLP/AABEIARQAtwMBEQACEQEDEQH/xAAcAAABBAMBAAAAAAAAAAAAAAAGAwQFBwABAgj/xABNEAACAQIEAgUHBwkFCAEFAAABAgMAEQQFEiEGMQcTIkFRMlJhcYGRsRQjM3KhstIWNEJTYoKSwdE1c5Oi4RUXQ2N0o7PwVSQlg8Lx/8QAGgEAAgMBAQAAAAAAAAAAAAAAAwQAAQIFBv/EADoRAAICAQQAAwUHAwMDBQEAAAECAAMRBBIhMRNBUTJhcYGhBRQiM5GxwRXR8CNS4TRCciRTkrLxYv/aAAwDAQACEQMRAD8AtjDYCFYYyUXyV7h3geit5JMzgCOY8shIB6tfcP6VWTLxNjAw+Yv8I/pVZMk7GWxeYv8ACP6VMmXibXLYh/w0/hX+lTJknXyCL9Wn8K/0qsySpeP8ZGs7xqq3DEGwGwsPRXZ0deUBM5eqtw2BBzC5mqjdRcegb001WYst+IScFYlJcwiGgWKubEC2yt3WpXV17aT8oxprN1ols/IYv1afwr/SuNmdWZ8gj/Vp/Cv9Kkkz5BH+rT+Ff6VJIP8AH+DjGXYohEB0c9I8R6KY0n5ywOo/KaUCFHot7K9Dj3ThZM6MNudh66rAkywiYYDwqsTWTNXHo+yptkyYb9EUCnHkMFI6hzuAf0o6S14xV845omzZ8pdXyGL9Wn8K/wBK4uZ1YBZr0g4OCaSFsIxMblCQsViQbXFzenk0TsobPcVfVKpIIhLwrmUGOg66OAIuorZlS9xbfa476WuqNTbSYaqwWLkSY+Qxfq0/hX+lCzCSPz7BRiB7Rp+j+iPOX0VYMkf5et4o7+YvwFTzkjm1VJGao2+3efCr4lR4g2FVLnJksQPGpJOqkkGcy4Fwk8ryyK5dzc2kYDw5DlTVestRQo6Huiz6Wt23EcxqejXA+ZJ/iNW/v93r9Jn7lV6fWPcn4JwuGlWaJXDqCBdyRuLHY0OzV2WLtbr4TdemrRtwEJBS0YkNxbisRFhmfCprmBWy6S1wSAeyPRejUKjWAOcCCuZ1TKDJnfC+Jnkw0b4ldEx1a106bdpgOz3bWqrlRXITqXSzMgLdyVZb7GhQk46lfNHuFXkysCZ1K+aPcKmTJgRHGFI43kKiyKWNgL2UE7e6rXJIAlHAGYP8M8X4bGyGOKN1IXXd1UC1wO5jvuKYu01lQyxgKb0sOFEJ1iA5Ae6lcxnE6NSSUfxPwZjpMZiJEw7MjysykMm4J2O7V2adTUtYBbynLtosLkgSw+jHKpsNg+rnQo/WM2kkHY6bHYkeNIax1ezKnIxHNMjKmGjXpgmZMCpRmU9cm6kg8n7xWtCAbefSVqyRXx6ylZswmIN5Zf8AEf8ArXWKLjqc8M2e56MwGbwCOMGaO+hdta35D01wTU/+0zreIvrJRHBAINwdwR30Pqbm7VJJupJNWqSTdSSZUkgtk/FbTY6bCmHSIw/zmq+rSyr5OkWvfx7qas04SoWZ7i1eoLWFMdQoFKxmbqSTLVJJlSSB3EHGEmHxRhESsoRW1FiDc32sB6Kcp0osr3Z84rZeyPtxGQ49k2vCgBv+md/VtRPuS+RmfvJ8xJnhTij5W8qaAvVhTcG99WoezlQdRp/CAOe4Sm7xCR6SfxcAkR0byXUqbc7EEH40spwciHIyMSF4f4Qw+DcvCH1FdHaa4tcHw9Ao92pe0YaBr06VnKwgpeHmjUkjfB42OW5jdXCmx0sDY+BtyNaZWXsYlBgeo4tWZcBOmb8wX+/T4PTug/N+UV1n5fzlIy8jXXPU5oPMszJcrZ061yUsBue/b/330o9oXCjmMJVnLHiWlk4tBEL3+bXfx2Fcmzlz8Z0k9kR5WJqZUkmVJJlSSZUkmtNSSIYzHRxLqldY1va7sFF/C57+daVWY4UZmWYKMkxLBZvBKxWKaORgLkI6sbcr2B9VW1br7QxKWxW6OY9rE3MqSQC4swOrF6+/QoH20/p3xXiKWrl8wY4hwdlBbu5WvTdL5OBF7V4k30TteTE7WAWP4yUD7QH4V+f8QmjP4m+X8yyRXMj8ypJMqSTRqSSPyfJIcKHEK6Q7am7TG55X7RNqJZa9mNx6mErVM7fOSNDm41zDLop10TRpIt76XUMLjvse/c1pWZTlTiZZQ3BkBnfCmCWByuFgB23Ea+cPRRRfb/uP6zHg1+gkZjsQUjjKrcWUWI2OwF/QaYqUN2YG1iOoZZUT1MVxY6FuPDYbUk/tGMp7IjqszUq/MOkDFJLIgWKyuyi6tewYgfp+iusmhrKgkmcxtZYCQMQp4Ez+XGRytKEBRwo0gjawO9yfGk9XQtTAL5iNaW5rQS3kYT0rGZBcWcSpgY0d0Zg7aQFIvyLd59FH0+na4kA4xAX3ioAkSZgk1KG8QD796BjEMDkQT6T8DJNhFSJGdutU2UEm2lxfbu3FO6F1S3LHHEV1iMyYUZ5g90XZPPDipGlhkjUxEAspAJ1IbXPfzpjX3I9YCnPMX0VTpYSwxxLRrlTpzV6kkgs5yl5JNa6eQG5I/lR67AowYJ0JORITF8M4p7j5q3d2j9vZo66ioesC1TmO+COG5sK87SlCJAunSSbWLE3uB41nVahbQoXyl6elkJLecLqTjUY5zNIkLtCuqQDsqQTc3HcCCdr1usKWAbqZckLx3EeG8VNJArYhNEt2BUAiwDEDYkncWNXaqK+EORM1liuW7kjI1gT4ChzZgBwr0gyYvFRwmJFDarkFriylu/1V0b9EKqy2YjTrDY4XEsKudH4KcJ8NT4afESS4jrVl8lbudHaLfpG3IgbeFM33LYqgLjEBVUysSTnMms//ADd/3fvLS69w8ZYTKiyRHUNOhdregc6J4ncGUk3EllA8ABQoSd1JJVGY8D4x5ZWCJZndh2xyLEj7K7CaykKAT5ek5TaS0sSP3hb0f5JNhY5VmABZ9Qs19tIH8qS1ly2sCvkI3pKmrUhvMwqpSNTiWFW8pQfWAfjVgkdSiAe50BVS5lSSbtUkmVJI2wmDWMuVv221G5J35bX5D0VosTjPlKAAjmsy40zHGCFNZBI8Bb+daVdxwJlmwMxDJs3XEayqkaCAb23uL9xrVlZTGZSOG6klQ5uZapJMqSTTC9SSRWB4awkLiSLDxo63syrYi4sfsor32OMM2RBrSinIHMlqFCTKkkjuIPzd/wB37y1Y7kjjL/oo/qL8BVGSAUnSoilr4cgKSL9ZzsbctFdIfZxIzu+k5Z+0sNtC8/GMG6ZV7sI3+KPwVP6cf930ja6jI5E0vTKpIHyQ/wCKPwVP6cf930mzdhScR5D0rgmxwjADm3WAgf5Kn9OP+6Jf1NcezHuX9KmGkbS8csfp7LL9hv8AZWG+z7B0QYQfaFYGWBELMpzuDEgmGVXtzAPaX1qdx7RSdlT1nDDEbrtSwZU5i8MLB2Je6nkvhWSRibA5nWOxHVoWte1tr25m1QDJkJxIv/b+9jH/AJv9K1s98zvnTZ8PM/zf6VNkm+JTcR2G0d/3v9K0K8zJsxJuCTUqtyuAbevehmEERzDBLMmh72vfY25VaOVORKZQwwY1yfJ48KH0FrMdTFze1hbwFhWrLWsIzMpWKwcQb4h6T8HhiVTVO47ox2R/+RrA/u3o9eisfk8fGRbkb2TmCOJ6ZZyfm8NEo/admP2BaZXQL5mXunMHTLiAe3homH7Lsvx1VD9nr5MZN0Jsn6W8JIQsyyQE97DWn8S7j1lRS76GxfZ5lhhDvB4xJUDxOro3JlIIPqIpQgg4M1F6qSBvSVxJNgo4Wg0Xdyp1rfYC/iKc0dC2sQ0V1VzVKCsrnG9JeNdCrdTY2/4Z8QfPp9tBUBkZ/WJjXWE4l35f9FH9RfgK4hnWnmTMD87J9dvia9KnsicMgbj8Y0NWYzWQBNKKqas6JhHlBiRCxYksCum3I7b+rb7apwxOBOUWAJ3D3TnRE1lVT1l+fdfw9Va5zk9QY9kCI4XDYhcWBE+iYE2dD5Nue45iw79jQ3KlMt1OhQyoNijke+X/AMOYx5IVMunrQBr08j6QO69cG1VDHb1OtWWKjd3HGc/RN6x8RWV7m26gtIaMIEzSmrk6ieJ5E1FlN1DBNXULotq0ra/LkKBxu5huccTb4oRxa5iBYDUe6/o9tQDccLITgZMrjjbiJ5EIBtHyC+Ppbx9XKujpaQG985muvOzAlbTsjKfRzrqTlUixWG35SIbntWZ6GsMFG7uaqTc0akklOHeIp8FJrw76bntId0f6y/zG48aDbStgwwlg4l/cF8WRY+HWnZkWwkiJ3QnvHip3sfgQRXGupapsHryhAcyO6S+HZsbHCsAUlHLHU2nYi1G0d6VMS0V1dLWqAsrnG9G2ORGYrHYW5SekDwp9tfSR5/pEhobQfKXhl/0Uf1F+AriGdieY8w+lk+u3xNelT2ROGfaMbEVqFVpyDWYbGRiLYe5OxtViLahQgyRmLdW4J3Pr7zerixZCBxDrhXKlumrUSFBO2xLb8+ZP+lI6i1guBGdNUrPu93ylg5JPplVRya4+wkfCuY4yMzqrwcSYz9rQN6x8RQ07mnOBAg5mlrlu8j2j4054TekVNyjnM3hMxSTdWBqmqZexIlyvypjmaWwrIHMIzQ3wZ+bT6o+ApVu4wOpUvSDxU0mJ6mM/NxEj0M/Jj6bch7fGuxo9MFTc3ZnC12pZrMKeF/eDeaTmVVAuQOYtt76ZrTaeYrZdvwR5Qbxkpvp32ohM6GioBxYTGtVOlMqSTLVJJzaqEkluGM8kwWISdL9k2dR+mh8pT7Nx6QKHdSLVKmWDiemMHiVlRJEN0dQynxBFwfdXnyCDgwsa8Qfm7/u/eWrHckcZf9FH9RfgKoyTzJmH0sn12+Jr0yeyJwW9oxsaswyYnFZjCywjw5hzkaYzTonW51gnt/OlNLC9jtax57CkRe41Ozy/4hbKVeqBGXy7i9zvsBT85erqAPA4hqua/JsNtvJz5g6PAE+qlDV4r+6aS011hF5Y/STPRxn0uKxKgqLKCzMPVYfaRS+rpSuvIMb09lpt2N6SwuJr/J2t4r8RSFXtR6z2ZXs8CgIrEk3NvTzp4MeSIiyjgEzvBwRxu2n9I3t4WFrCo7MyjMutERiR5xnmWb6ZGQ7EXI8LemiVU5UMIC7UhXKmWPNjuqwIkvYiFSD6SoA+0iucE3W7ffOkX21bj6SlswIvZSCb+i59N67tefSebu25wDFsNC5Uh+yg32O/rJrLMA2V7hURimG4WC2bRqJDpfV6aKMnkx/SOyoQBkCEHCnR7icavWArFFuA7gkvbbsoNyPSSPRelbtWlR29mdBPxAGSWc9EuLhQvFImItuUVSjn6oJIY+i4oaa5GOCMTZWV/TsxMq5JlSSX30O48y5cqk3MLtH7NnX3KwHsri61dtufXmEU8Qn4g/N3/d+8tKr3NRxl/wBFH9RfgKoyTz9CIw8uqNHbW+zHncnlvzH869HtJUYOJ5p7SrniR2Oji0qUBVt7re49HOtgHzlpYxOBIo1DOmrHzj3EZvM8EeHaQ9SlykewF7kljbdtyed7UMVqGLAcw27jERgRlAex0+NEER1Do5KDuKYzMGkA1E3qYAHElOmIsDHkCW90OYeOOBtiJXN7n9JRy07bC9/Xz9XJ+0GJYDyEc0hDZfGCf2hVxpjBFhHc3IBXYellHfS2nTfYFhdTYK6yxlR47iQSKVF1bmDt7q61em2nmca3Usy8DEHZsfZvKbUPTTPHUFXRYw3Ad+cZYzMpHJJY8rVQwOp0k0SbcvyZc/Hs5XJEIPNcOPeY65Gl/wCp/WOX1769sp2LEAC+q9dmcSzTtuxtjxs10rpuWDc/R6qyVGcyqdPa4IHA98iLBnAvYEgX9Zteox4zOvp6ig/F3PVGEwyxRpGgsqKFUDuAFgPdXmySTkx0cSGxPGWAjdkfFwq6EqylwCpGxBHiDRRp7SMhTKyJW/EGSZVicTLOuaRR9YdRQaSAbC5B1Dmbn1k09XZeiBShOPjMkCR/5I5Z/wDMR/wr+KiePf8A+3+8rAmfkjlf/wAvH/Cv4qnj3/8At/vJgSxOjDLMPh4Zlw2KXEq0upmUABW0qNOxPcAfbSOqsd2BdccTSgDqEXEH5u/7v3lpZe5qOMv+ij+ovwFUZJ5vxtlldrm/WPy+sa9Onsj4TzVhLOwkfJzNXCocRFhVGOKZceT4OGTh354CyxTMGNrqytIVZT3G9vhXHtZl1f4fUR1MGvmU+uJa2k7jwrr5iJ0ik7lODOE5i3OpCONqENCLhniSSDEQszdlXW+/cTZh/CaFdUroQYtXWVdShPB+XpLb6WpCuVzEedF9siCuTovzh8/2nVvrDptM8/3rtTGxcYxMJqS1UKMCcvyNSWZf3FmCM2RsoFyuHjkA/uwknwU1xKW26jPvP1hD7MoWNR3kV3MRK2xwPwgzkiqhkzjkYmiKk3Lw4K6SMPLCkeKkWGZAFLPsj221BuQJ7wbb8r1x9Ro3VsoMibVuOZUfFUqvjcUykMrTyFWBuCCxIII5iunSCK1B9JkmR8MRY2FFxF77hWm6EmVcLs/lcvH+l6E9ypES91x4/CJNxcIRKLkEn08vdS51J8ofw324LGH3RnlgghmUfpSX/wAqj+VJauzewPujWkQopBOYrxbnxjWWPq72076rd6nlasV0bhnMI1m04hJl/wBFH9RfgKXMNPNOasTLJ9dvia9Mnsj4TzjDDGM7Vc0DNNGbX7qkNXYM4j2bPcQ2HTDGQ9Qm4jAABJJa7Ebtub7m1C8JQ5fHMbVzjHlI01uFBmla24qS2VWGGmwCxA7ybe01D1NKAowJfnS7/ZUv1ov/ACJXF0X5w+f7QzdSga7UHMqSTT8jUkPU9RZMgbCQKRcGFAR4goARXnXOHPxhR1POfE+Stg8VLA17I10PnId0b3bH0g13abRYgb/MwZGJFUWVNtUmUJI/FNVJonHcIeHcnZ2BZdudz4eFYssCLOTa51FgC+zDvLuHYASerBJ5ki/uvyrnPqHPnHE0yYxiTEWDVeQoBcmMBAJ0y1UhEIOEx2JPr/yFDt7EJX5wQ46m+dmXw0/BKd04/wBMGL2n8csPL/oo/qL8BXNMcnmnMvppf7x/vGvSp7I+E88/tGNg5HKtTIHrOCakIoxEyKoxlWmqqHUzmpDdwo6N8hbF42Pb5uEiWQ93ZN1X1swG3gG8KW1VorrPqeBNqMmWt0v/ANlzfXi/8iVztD+cPn+0I3UoCu1BzKkk0/I1JD1PUuQ/m2H/ALqP7q152z2j8YUdQZ6SuDvl0QeKwxEQOju1rzMZP2g9x9BNH0uo8JsHo/5mURmUN8mfX1ZUhw2kqRYhuViO412gQRmBdggyZOScKyRqzzdlB4G5J7gKGtyMcLFLrrVXIXEmuHOEL6JHHPe3gO6g3aoLkLMLXZeAbDx6Q2iy9FACgC3opAuW7jgrUDAjnDi1YabAxFSazLiTVuUZPcLLZH+t/IUKzuETzgrxdlZM00njpH2IKaqtxWFi9leXzDzL/oo/qL8BSJjc805mR10u4+kf7xr09fsj4Tzr+0Y0LDxFWZQBnJYeIqTfMUeIBb3FTEi3HdtxOMPh3kNo0Zz4IpY+5RWGIHJOI6jZ6hfw90ZYzEEGVfk8feX3cj9mMH71vbSlutrQfh5P0jSoxlu5HgMLl6x4aMhWkJI1HtysObE95tb0AbDauW7WXEufL6Q25VIXPJkX0vC+VzW86L/yJRdF+cPn+0ljBVyZ5+LDxrtYgwcjImax41MSAg9TbWsbm21WBA2XAD8PM9Q5M+nCQt4Qofcgrzj8ufjG84XMj+F+K0xpkCxOnVhSdenfVq8CfCjajTNTjJzmBo1AtJAGMRXNOF4JpROUCzAW1gbkeDeNvHmKGl7qu0HibepWIY9iReYZW6g6kuviBcf6VpX9JTL6wdxmeRxELe7HYKOdMpQz8+UVs1KV8efpJfCsWAJ2uOVAYYOIwhJEfYXLJHOwsvidvs5mslgJsKYpmeE6tgq3PZuT6bmsqcyEYkeVPgfca3Mwi4aHYf638hQ7O4RJA8WyEGXey9nfu/Ro1QysG5O6FuX/AEUf1F+ApUw876pPNX3CryZWBN9Snmr7hUyZMCZ1CeavuFVuMmBNfJ08xfcKvJkwJG8S484bDSSxqupdNgRtuyr3W8aLRWLLApgr3NaFhIfgviiXFySLIqAKoI0gg87b3Y0fVaZalBUwOm1DWsQYUS4NGdXZFLpfSxAJW/Ox7qTDEDAMaKgnJEXI8aqanPVjwHuqSTOrHgPdUzJM6tfAe6pmSbIFrd1SSIYXBRx36tFS9r6QBe3LlVly3ZlBQOp3iYywGltO/wD6KgIkMVqsy43mwUbm7Rox7iVBPvIrQcjozJRSckRSOFV5KB6gBWczWIpUkmVJJl6kkypJKb6Ts9b5RNALWUre/fsjV2NHQDUHM5Wq1BFm0S3Mv+ij+ovwFcczqzzdjZW6yTtHy27z4mvToo2iebdjuPMb9e3nN7zV7F9JYc+s6jzCVTdZZFPirsPgayyL5iaFjDowoyLpIxmHIEjdfH3rJ5XskG/vvSluiqfrgxqvWOvB5lq5LneFzOFgLMNusibZlN7i4B3FxsRsbVy3rs07+noZ0FdL1xJPLskggJaGJUJFiRfcc/GsPc78MczaVInKjEpvpUzaVcwkWOaZAqoNKSuq+SG5KQL711dGi+ECR6xaxm8QjyxJHhHO5XivJM507bufXub3rGppUN+ERXT2tyGPRkzm+emOLWJG/iO/q3oFVO5sYjF1+xNwMBeE8/nOZ4cvPMUaYAqZXK9q620k25kd1O6ipfCYADr0m9LkoCTJTpmxDrj1Cu6jqE2ViB5UncDQtCoNXI84w3cF8himncqJZBsf02/rTblEGSPpENUxLBE7hJmWUNBGHWaXbn22Po8fGg1Wq7YKxXU12Ku7dmOeE8+ZwyNIxN7qS29qHqaAPxATeluYE1ufhGfFSyxtrV30Nzs7c/ftRdOVZcEc/CC1KsrbgeD74KTZnMG2lf8Ajb+tHKL6Q2nr8ROSZafRLmzvhcYzsT1djub/AKLHa/LlXM1yDeoA7/vHaKmqDZOR5QOl4kxBUWllB8ese/xroDToD19JxG1NjDGT+phZkGZysnaeTbvZm395pHUVqrcTpaWxmT8UQzzPjHv1zgr3Bzv6xerpp3eUl9wBAB5kj0P59JiDixK7MQY2W5JsG1ja528kUPXVqm3aI7p0ZR+I5Jhtn8S9Q5sL9ne2/lLSCmHwJxwxhZI8PGsknWNYHUb8iBYb+FbudWbKjExUpUYY5lAZjhHEr3RgSzEXBFxcm/ur0aMConnbOGOYyKVuZBiZFQjM2DOSKzLjzJc1kwsyTQmzKeXcw71bxB/oeYFDtrWxSrQ1dhRsiejsizNMTBHPH5Mig27weRU+kG49leesrNbFT5TuI4dQwlB9JEmrM8Uf2wPciD+VdvSj/RX/ADziTn8ZkDDi3UaQx087d1MCKW0K+TjmOps1Zl0kkr3X7vUKnAORBLpGwMmNstxGieGTzJUa/wBVlasOMqfgZ1KxtAENOmv+0F/uE+9LSmg/K+cM55gVl2MMThgeVO8EYMT1NRcAr2JN51xN1yKoFh3+uhV0qhzANXdcQCMASDwOLMbhh3UXsYMY1Gn8RRjsSTzLiR5V0lRasJWqdQJ0ttntsPlIRjetx1ECLtEsfo4xGjLM1bzYyf8AtvSGqGbqx/nc0EGG98A4McRzvXRzOXboDn8MmH4nkCjSfZag+CkquvUsdvUZYnDzzAvp2axsN73/APeVEyAMS6WprbJyT644h70MYKSLETaxpEkWwPPssN/8xrn68goMes6NNwd8Af58Id47GyOkyspAW1jpIB7agbnntXPKgAEQ6sSSDJvL/oo/qL8BQjNwYzDCxNfUoJ3F+/386YR2XowFlaN2ILYjh28DQow3OxKb2vqsW92/op0an8Ycj6xD7nivYp8/SQeU8ATYmKV0dQ8Uhj6tgRqsFa4buvfa4pizWrWwBHBGYGnStYpOeRxiCGIhZGZGBVlJBB5gjYg+2mwQwyIAjBwYiaqQS4OhPGlsPPCTtHIGHoDjce9SfbXI+0Vw4b1E6uhbKEekrLi6XVjsWf8AnyD3MV/lXSoGKl+Ai7t/qH4xCTBWwcctuc8iX9SRMPt1VA2bCvuz9TCA/hzI2tzQInEoNjbwqxCg5nobMOFsFjkjxWIRmYwobh3HZsX5KR4muCl9lZKKfOMkAjJkVlHA2UYpDJDG7KDa/WTLvYHkWB5EUazUams4bg/AQVRrdcryJVHGeXph8diIYhaONgFBJNgVRuZNzuTXRoYtWGPZlnuQtGkzDDovyGDGYqSPEKWRYiwAZl3DIvNSDyJpTV2tWgK+s0oyYT5zlOS4aZ4Xw2ILJa5WRrbgN3yjx8KHV95sUMGH+fKL2aquttpEneJuH8PgcrxwwyFBKg1XdmuSQg8om3Pupam17b03eUaPAlEyGwJ8BXYEESJPZxl6RY2WJrhYyuw5+QrervodB3ID/ncV1ljIuAO+PhCDKTLKygHSqd4Fr1i7agJ8zObpzZYQM8CHvCeG0TqT3hh7xf8AlXMubK4nYpTDZhTn/wCbv+795aVXuNxxl/0Uf1F+AqjJB2Qi/toozBHEbYjFKASTYDnWlQ54mGYAcx5wRjlkincWCiUi52uAido/+8gK1qayjKp7x/eD0tq2KzjrP+GUtxZi1mxmIkTyWkJX0jlf22v7a7WnQrWqn0nMvcPYSJEEUUwUtXoOgOnFP3Exr7QHJ+8K5X2keVHxnU0A4YysM1fVPM3nSOfexNdJBhAPcIozfiM6lzNzh1wx09WshlG3a1EaTc35W7rVXhgPv88YmxYduIwtW5sGarMODPR/AcvWZbhCd/mVU/ujQR9lcHUjFzfGNpyokxgsBHCumJFRb3soAF+V7D1ChM7Mcscy1RUGFGJ566R/7Txf11+4ldzTfkr/AJ5wDD8eYNi3fR5l9/G2WH0Ij/66X/p2+/HSP2h+WPjC1Ek8yxM64FgxMzzO8oZ7XClbbAL3qe4UpVrXrTYAIKzRpY24mNOl2TTlco8WiX/Ov9KrRDNw+f7RluBKDBrtQXGcyUxmYvisQ80hUSPa+kWBsFQWBJ7gKzUgQbREte+E6yPOHWQ4BhYX7HMkcyfX4UpfYp+MDpKWXjyhnlItKh/aH27fzrnPyJ1F4hBn/wCbv+795aCvcNHGX/RR/UX4CqMkrLifPxG2hO0d7+A/rXV02m3Dc3U4+s1gQ7U5MDWzqXUx1ntHl3eGwroeCmMYnN8WzOc99zrDySiFlZ5BCSTpU2Qtt5Q7+Q51CF3Z8/4mRYwTaM4/mQ86+G9EmlPrGxqGGl9dHuUnCZeuoWdwZXHeNQ2B9IUKPXeuBqrBZbx11O3pq/Dq5+MoEknfx3rvTj55klLlVsGmJ1HtzNFptt2VD6r+0i3ooQszYU92YbZ+AP75F2oktWnJFUYUNL76IZ9WWRDzHkX/ADsw+wiuJrhi4/KdCg5SF02IVSoZgC5soJsWPOw8Ta9KgE9eUISB3PO/SN/aeM/vF+5HXd035K/55xdj+IyCw0Go0yBmJ6rUGvqWD0LoBmEwH6hvvx1z/tAf6Y+P94xo7C6At3LqrkR2AvTDvgkXzpk+wOf5U99njNvyMS19myrPvlJ5nhwvk87Hauzic/R6gsTvkrm2UfJcS8IDPoKgPYAnUqty9bW9lDpcOgYytaSXKBvlLIyHBFI1Dc7Dn3VytRYGc4j+lrKIMyfw1gQfSKVMaEmc/wDzd/3fvLWF7hY4y/6KP6i/AVRknnjGS/OP9Zvia9QnsieSsUbz8Y3JHhWpXMkMZmAaJIwdhv4b8vdQlrwxYzZclQvpIdzeizSiWHwDwC7uuIxSaUWzJGR2nI3BYdyjnY7n1c+Xq9YMFE79Z1NLpDne/XpLMz+TRhcQ3mxSH3Ka5lYy4HvnSsOFJ908zAbV6SeehbjorZJhj44qQ/Yy/wD60qp/9S3wEdb8gfGCBpqLgzVSbBlzdB898LOnmzX9jKn8wa5H2iP9QH3TpaQ5Uyw5IgSCQCVNxccjyuPA1z8mM4E879Io/wDueL+uv3Erv6X8lf8APOI2uQ/EhUxICgbn00xOc1DO5Y8Q66FDfHSn/kH78dIfaH5Y+P8AedLRjaNsuyuPHpX3TC3zECj9YT7lI/nXR+zR+Nj7py/tRgK1HvleZHCGxEIIv2t/CulcdtZnJ0wzYAfWWjnWFX5S7W32+6BXFRztxPRNWu/OJqOsGai4aqxLBkznL3wzHxCn7VrA7hY7y/6KP6i/AVkyQMl6LsOxJMs1ySead+/m10B9o2AYwJzj9m1k5JM4/wB1OG/XT+9PwVP6lZ6D6yv6ZX6mdR9FWFB3knI8LoPglUftGzyAml+zawezJnJ+H8BhpQkUadcF1dolnty1Ate2/hag2XXWLuY8fSHrqprbavf1hHS0ZjTNcEJ4ZIWJUSIUJFrgEWJF++tI5Rgw8pl13KV9YDnojw36+f3x/gp7+o2f7R9Yl/T09TJXEcAQPg4sGZJdETmQN2dRJ17Hs2t2j3dwoI1biw2YHMMdKpQJnqRH+6HC/r5/+3+Cjf1Kz0H1gvuCepjR+jPLw2k4xw17W1w3v4W08639+uxnZ+8r7rUDjd9YXcIcIx5eJBFJI4k0k69O2m/LSo8fspO/UNdjI6jNVIr6hEaBDQHz3oyw+KxEk7yzK0hBIUpYWAXa6E9wpyvWuiBQBxANpwxzmMP9z2F/X4j/ALf4K3/UH9B9ZX3YesmuFOA4cBK0sckrlkKWfTaxKtfsqN9qDfqmtAUibSoIcgyfyvGNKGLoUsbAG+/p3AoLqF6M0jE9xvxDw/HjFCylgFvbTbvt6PRWqrmqOVmLqFtGGkJlnR5h4HDq8psQQCVI+7R7Na7rtIEWr+z60cOCeIQYvKFdy5LAnwt6vClQxAjpXM4jyZLbMx939Km4ybROjk6ec32f0qbjJtE1nMenDMvgFH+ZaodzUd5d9FH9RfgKoyRzUkmVJJlSSJfJk169K67adVhqtztfnb0Ve44x5StozmKGqlwSy3K8WuNMjlup1ObGS4sdWnsX9Ip2yyo07R3x5RJK7RbuPXxhdSUdmVJJlSSA2YcFO+JaYOtmk12tyF725710E1oWvZjyxEG0ZNm/PnmHBrnx+NMHjxIzgK40mxLCwO5G2+/KtMhXGZlX3R5WZqC+WtjvlriXV8mu+nZLWv2dx2uVN2eB4I2+1x6xRPG8Y7vZ5hPSkbmWqSRPEhipCEBu4nlVjGeZRz5TMOGCqHN2sNRHInvNqhxniQZxzFaqXMqSRnmjEJtfn3e2tL3KMhMRITFNe/Jed/OFbI6lLEuCc5lnuj6bJGtrC3o8aPqaFrAI84tp7msYgyR4m4mhwKo02rtkhQoudhcncjbl7xQKaWtOFhrblqGWmcM8Tw45XaHV2CAwYAHcXB2J25+6pdS1Rw0lVy2jKx9nWZphoXmkvoQAnSLncgbC/prKIXYKPObdwi7jBIdKuC8Jv4B+KmvuFvu/WK/fqpMPxlhvkhxaszxBgraV7SsSFsVNrHceyg/drPE8PzhfvCbN/lIf/ergvNm/gH4qN9wt936wX32qO8b0h4WJIXZZdMyF0IQcgSpB7WxuPtFYXSWMSB5TbapFAJ847zLjTDw4eHENrKT+QFUFuV9xfa3KsJpnZyg7E0+oRVDHoznE8cYaPDR4ly6rLfq0K9t7GxIUHl6SbbjxqxprC5QeXco6lAgc+ci8v6UsHI4VhJEDsGcLp9pVjYem1qI+htUZ7g011bHHUleJONMPgpFjmEhLLrGhQRa5HMkeFCq0z2jKwtuoSs4aTeXYhZYklQWWRVcXFjZhqF/TvQWBU4MMpBGRB7BcfYaXEjDKJesLmPdRput776uWxphtK6pvPUAupQvsHc6w3HeGfFfJVEnWa2j3Uabre++rlse6qbSuE3+Ui6lC+wdyOPSpghtpm/gH4qJ9xt936zH32qO8r6RMLOzKgluqPIbqBsg1H9LnasvpLEGTNJqkc4Ec8OcbYfGyGKESBgpc6lAFgQOYY77is26Z6hlpqrUJYcLIzM+lDBxOUUSS2NiyBdPsLML+sbURNDYwz1Bvra1OO5NZNxdh8TDJLEx+aUs6EWdQAW5d97GxBtQbKHrYK3nC13o6ll8ohw7xvhsZIY4tYcLqs6gXHfbc3ttWrdNZUMtKq1KWHCzXD3G+HxkxhiEgcKW7SgCwIB3ufEVLdM9a7mlV6lLG2iS2fj/6d/3fvLQF7jEFejjyn/u1roa32FnP0fttBjpaxJnx8GGU+SFX1NKw/kE99F0Q21Fz/mIPWnfYEET6IsX1OOlgJ+kVl9bRkkfZrqa5d1Qf0/mVom22FZYHSR/ZuJ+qv30pHS/nLHtT+U0o/CTqMNiFMOpnMemW30VixIvbbWNuYvauywJdTn149ZxlICMCPT5QmwOHC5FiWDhi88d1F+xZkFjcczz225UuxJ1S8eR/mMoANMefONOCEZrgZemKUyKGkZSerBsCNh4b1rU4HO/bM6bP+zMNeljI0XAxNEgVcO9gqiwCPsQB9bRSeitPiEE9iN62seFkeUrfFY9sRBgsMty0RdQPEyONP8hXQChGdz5/xOez71RB5Sc6VMMIZ8NAvkxYVFUepnBPtsKDoW3KzephtaNrKo8hGXG+BjjGB6tFXXhI2awtqY3ux8T6a3pmJL5PnMalQoXA8p3x25ZMvJNycFHc+1qrSjlx/wD0ZepOQhPpLm4V/MsL/cR/cWuRf+Y3xM61P5a/ASm+Gv7aT/qZPjJXXu/6Y/ATl1f9R84tkf8Abo/6qX4yVm0f+m+Q/iSv/qfnHvS3ksGGbDdREsesSatPfYx2v7z76xobGcNuOepvW1qm3aPWEfDGSQLlXygRKJmw0t5P0jcOD9gFL3WMb9pPGYzTWop3Y5xAfo+cq2NI2IwUxB/hp3Vchf8AyEQ0nbf+JnHAOBjlfFCRFcLhJWXUL6WGmzDwI8avVMVC4PmJNKoYtn0nfR256zFC+xwc1/TYLaq1Y/Cv/kJek7b4GQGVYySCRJ473jYG/dvfsn0MAw9V6YdQylT5wCMyncPKF/Q+18wY/wDJf70dKa78r5iNaE5tJ90tviD83f8Ad+8tche514K9HPlP/drXQ1vsLOfo/aaQ+N6PcRisfJNiCghkdidD3fSAVQAFbXsEB9tWurSuoKvf0lNpGe3c3UTy7o9xWGx6TQlDDHKCup+2UOzAgLa+ksKt9Wj1FW7IkTSOlm5eoe8YZa+Jwc0MdtbgAajYbMp3NvAGkaHCWBjHLkLoVEA8p6PsUmDxkLmIPN1RSzkj5tmYgnTtzFPPq6zYrDyzEk0jitlPnidYDgTFpl+JwxEWuWSN0Ic2spGoE6dth9tU2qrNqv6Ay10ziop6yOwXAOawgiKZYwTchJ3UE+JstFbV6dvaGflBrpb19k4+csHDZJK+W/JcQ2qVomVmLFu0blTqO5t2fdXPNgF29Osx4Vk1bG7xAvg/o6xMOLhln6rRGdVlcsSwB07aR32Psp2/WI1ZVezFKNGyOGaEHSLwW2N0SwsolQadLbB1ve1wNiDf0b0vpdT4WQejD6rTeLgjuCEXR5mE7xjEOqoihAzOGKoOSqq8/bamjrKUBKDkxX7pa5G89Sc464EnxDwDDCMRxQrENbkHsk2/RN9rUHS6pUB39k5htTpWfG3yEbZHwlm0U0Baf5mN0ugncjQpF1C2sRba1bt1GnZTheT7pmvT3qwyePjEuIOj3FpimxGCYG7mRe1pdGYkkb7EXJ7+WxHjKtZWa9lg90qzSWB96GO+COAsRHihisWy3UswUNqZna92YjYDcnmbms6jVq1exJrT6Vlfe8k+kvhTEY0wGDR82HDa2t5Wi1tj4Gh6S9Ks7vOE1VDW42+UmMoyaSPLBhW09b1LpsezdtVt7ctx3UGyxWu3jrMMiEVbT3iCvAnAmIw00pxAjMckLRnS5JOor3aR3A01qdUrqNnYOYrptKyMd3RGJDTdHeYYeR/krhkdSmoOEYo3NWB5d3Ki/fKXA3iCOjtQnYYQ8IcAyYaHENIUM8sLxKqnsoGB5tbck6e7a3fS+o1YsYAdA5h6NKa1JPZEacK9HcqR4qLFaNM0aqpRtRVlJYNuByNjW79YpZWTymadIQrK3nFuj3gnFYPFGWbq9BjZey5JuShGxUbbGq1WqS1ML6y9LpnqfJhzn/5u/wC795aQXuPxHIMqjhRWQEFkW+5PcD30Sy134MGlSocrBTHZ5mS5iMGrYez3kS6NtHdtib+VpU91r0ytdJp8Q5/5ixttFuziRGO6RcQgmUNF1iYrq0Uob9UOsBJGrc3CC/poq6NTjvGM/ODbVsMgeuPlJrMeM5UzVMKNHUakjclTq1Otx2r2G5Xu7jQU0wNBc9wragi7Z5RPJM8zKTMGwkjYe0OlpSqsLqdBIQ352Ycx41dlVIqDjPPUqu202lDjic8acZYjB4maJer09Qrw3XfUWVDc33FusNXp9MliA+/mVfqGrYj3cRhi+PsV1GJnj6rTG0KJdCd3Qs9+1vuK2ukTeqnzz+/Eo6l9pYeWITcM8QTT43GQPp0QhNFlsd+dzfelralWtWHZh67Szsp8p30e59NjIJXm06llKDSLCwCnfc77mpqqlrYBfSTT2tYpJ9ZEZ7nmYx49cLG2HtNdotSsbKNR7Zvz7J5A91FrrpNRcg8dwdllotCDHMjJuPcWuLeIdSyriepEek9YylmFwQ3dYC9uZG1EGkrNYPPWc+UEdU4fHHeJLY7jSVc2XCjR1GtI2OntanW4s1/OKi1u40JdMpo3+fcK2oIu2eUhcZ0j4hHxEXzYdMRoj7J3QM6MCL7sLIb+ujDRoQreWOfjBHVsCV8wZJni3GNmT4depVUlCdS/Zd497yK5Ni1rEAeI2NjQvArFO7nrv+ITx7DaV98TyDi/FzTT6pMPogMhaKxErogO67kWvpF6u7ToijAOTjnykqvdmPI4/WNMk49xjyR9b1RSeOZ0CqQYzGJLb37QunLwPdW7NLWAcZ4x8+v7zFepckZ88/LEzhzj7FzPpfqXDQyyHQpBiMYcgv2iLEqu3gwqXaWtRkZ7HzzJVqnY+XR+WJH/AO9DFfJ7/Ndd1nmG3V6b3tq87von3FN/u/mD++vtz5/xDHjDiabDYTCzIUDSsgcstxZkLGwvtuKUopV7GU+WY1dcURWHnB/EdIs4jxrp1brHMiQsFNtLGU6jv2uygty50caNcoD6ZP0gDq2wxHkcCabjrGpDiNXVGTDTojuENmRjIh2vsdSjfwPKp91rLLjzBljUvg58jHOU8eTz4mOFDH28W6eT/wABRqB8ryrBt6y+lVELH0+s0mpZ22j1+kO8/wDzd/3fvLSC9x6OMu+ij+ovwFUZJC4nhxmzKPG9YAqRGPRp3Pl76r7eV4d1HF2KjXjzgDTm0WZg1iujRnEvzyanxHXBurN1Xt/N31X5sD7OVMDW4xx5YgG0mc8+eYrj+jySSaSf5TaRsQJlGg6AFvpBGq5YbDVflfbeqXWAKF28YxLbSktuz55k/lvDbR5hiMYZARMgUJp3WwQX1X38nw76A1waoV46hlpxYX9Y34q4OGMxOHmLgLECHUrfWL3Avfbv99ap1BqUqPOZu04sYE+UiI+jlhl7YQTrqeYSmTQbbALbTq/nRfvn+qLMeWIMaTFezPnmPIOEMTHjJMRDi1RZWUunVAllW3Z1E7XF9x41g6hDWFZevfNihw5ZW7nfCPCWJwUn50rQFmZohGBqJFgdRJItZfdVX6hLR7PPrmSmhqz7XEkcy4caXMMPjBIAIVKlNJu1w4vqvt5Xh3VhLttRrx3NtVmwPnqD2M6OWeSaQToGfEidT1ZuoBkJS+q++pd/2aONYAAMeWIE6TJJz55m8Z0eSPO+I+U2kbECYDR2AFuVUi9yw2Gq9rX23qLrAF2bfLEttKS27d55nON6Nus6w9codsS06toOytuYz2t9wpv6OW9RdbjHHliUdJn9cxzjeBpZcUsr4nVEs3WqGUmVN9XVq5OyXtt6BtesrqlWvAXnGPd8ZptOzPknjOffJDhvg5cOMUJGV2nZ+2EsyK+xUEkmh26jeVx5TdVATOfOQuT9HDxSKXxAZYkkSIBLH5wOLsb92tjYUazWBhwvJxn5QSaQqck9ZxOst6OmiMJE6Xjjmja0ZGvrBIAfK/R1jnfyaj6zdnjsj6S10u3GD0D9Y2fotJQjr1DGFY79WfKDhi9tXeoC29da+/c5x55mDo8jvyhFxPwo2Kw2HgEir1LIxJUkNpUpa1xa96BTqPDZmx3D20+IoXPUh8R0b6kxa9cqieVZIwqWEekydki+4s9trcqKusxt46GII6TIbnuLYTgBvk2MSWYNNimVi4SyqVbWLLfftE+FU2r/ABqQOFljS/hYE8md8OcADDYqGfrFYRxaCoS13tpL3vte52qrdWXQrjsy69KEcN6Qpz/83f8Ad+8tKL3G44y/6KP6i/AVRklPcXZti4MTjMOks27rKhDt2ECvIwG+y9obDzK61FVbIrED0+c5V9tiuyg+/wCU1mGdYh8DNixNMnWYwKgEjDSio5sLHYXIvbzatKkFgTA4X098jWuai+ezD3hUEYKZuulkchyesmSZoyFsAHj2FwA1vTSF3NgGP0GI7V7BOfrmD3DmeM2TYjViCcQEmK3kvKLC4IudW3O9M21AakADjj4QFVhNByeeZFz5ziMPBl2LMsrK8cqOC7EMwMgUkE2J7XP9geFEFSOz1gDPH8QRtZER8+USzXEYmKHLFbET6pld5LTFGOooVGtzpFlIF22G9Wi1lrCAOOuMyOzqEyTzLO4adFgij68ysVLXeRXkNyb3ZdmCm63G21c23JYnGPoJ0K8BQM5lZ8a5rioMXjII5ZvnNEkdnbsKFMjad9h5Q27lro6eut0VyOuD74hfY6uyg9xHFcRYpsHicSssqiWeOJe0ewqozNp37JJ03IrS0VixUIHAJmDc5rLgnkgTeIzieKHMYkxMrrDJF1chkJcXcg9sb2IHLltUFaMyMVHIOZZsdVcA9YxOcPnOJGGx4OInBRYCgkcmRdTpqYMOQIPIHkRUNdZdDgefXUniOEfk8Y77k/0bZu80874mZx1UMemN3ITTpAMp1GxJspufPJ76Bq6gigIOyf8A8htLaXYlj0IQ9JGbmHAs0b6XlZURwbWudRYMP2A24oGlr328jqH1Nm2vg9wFfiGdsqss8nXR4vq+sVzqZWV2U6r3K3uBfzRTvgoL+RwRmJ+K5p4PIOI3PEmKkizCRpJUdRANIdhoYOsb6Rfs3Ia4HjateBWrIMZHPz4mTc5VyTgjEIejvNZjjGgM7zxnDpLd21lXKxEgN3WLstvQO8Uvqq18MMBg5Ih9NY3ibc5GMxLPsDN/taPDLjMUqYgNIdMhGi/WnSg5ADSBV1MvgFyo44lWK3jBNxwZDZ/n2KSTMkV5iomUK4kIEIDvtz21ctvCjVU1kIcDr9YGy1wXAz2PlHWMzecTYsddLZcAjga22YphzqG+zbtv6TWFrTapwPa/vNtY29hn/t/tGuRcRYqSWNJJJQUws36bdv5uSSNyO9rFe16BW7KKwpIHmPlyMiZqudmAb0PzjngDOJ58XhY555QipIyAu1pm1Me0Se0AL/4dqzq6kRGKj0+UvTWMzqGP/MtLP/zd/wB37y1y17nUjjLvoo/qL8BVGSN8VkeHkkMrwo0hQoWI3KkFSvqIJHtrYscDAPEwa1JyREm4bwphEBgTqlbUEt2Qxvv69zV+M+7dnmV4SY244i2X5NBAjJFEsaPuyqNjcW39m1U1jMcsZaoqjAEZQcI4JL6cNGLqVNhzVhYj1EXrR1Fh7aZFNY6EczcP4V4VgaFDEhuqEbA77j3t76oWuG3A8yzWhG3HEzMsgw0+jroUfQLLqHkjbYe4VS3OmdpxLapW7ETwfDsEUsckaBOrjaNFXZQHbW3p5+nvPjVtczAgnOZQqVTkRfE5NBJJ1rxI0gUprI30kMCvqszD2mqFjAbQeJZrUnJHM4XIMKIThxAnUk3Mduzfnf18t6nivu3Z5leGm3bjiIw8LYNYmhXDxiNiCy28ojkSTubVo3vu3buZBUgGMcTp+GcIdd4EPWBVfbygunSD420r7qgvfjnqQ1J6RPE8K4VlcCJULxdSWUb6LBQu9xYALzHcKgvcefnn5yjUnpHc2TwOkSSRq6w2MYbfSVAAPrsKyLGBJB7mti4APlG78M4Q674ePtuHbbmw1WY+ntN76sXWevUrwk9J3Pw7hXMpaCMmaxk28vSbgn1HeoLnGMHqQ1Ic8dxXK8lw+Hv1EKR6uZVbE25XPOqe139o5lrWq+yJ3NlcLTLO0amVBZXPlAb7A+1vfVCxgu0Hgyyi7t2OY2m4bwrdbqgQ9cQ0lx5ZBJBPtJNbF1gxg9dTJqQ5yO5tuHMKSzGBLugjY28pAFAU+iyr7hVeM/HPXMnhJ3ibHDuGurdQl1j6pTbcJYro9ViR7aniv6++X4a94moeG8KhjKwIpiv1ZA8i5LG3rJJ9pqG5znJ77lCpBjA6mZ/ik6iQa1vttqF/KFUqnPU1uX1imS4+OREVGBIRbjfbYCo9bLyRKWxWOAZJVibmVJJF8RTSJEHjvcMLgC97gqPtKn2UrrHdE3J6/wDH78xrRoj2bX9P+f2yIzzHEyp1wUklUiK7DdizBu7vAFAustXcAeguPjnmGoqpfYW8y2fhjibw80jHCHW1nVusGkbkC++229xVo9jeEcnkHPHu/vKdKwLRtHBGOff/AGjKLMJzHiDqbUoW3ZA0sXZSo7O/ZCnv50Bb7ylnJ4xjjo5IwOPTEYbT0B6xgYOc89jaDk8+uZKQ4iT5GXJPWCNjewvcX7rfyptXf7tuPtYP6xNq0+87R7OR+ki8Hmk7JOW1ArGgQaR5e6FhtvdhekqtTeyOW7CjHHn0T+sdt0tCvWF6JOefLsD9I8gxMrHCHUQHBEg0jmgv4bXII9tMq9reEc9+18ou9dS+Lx1jHwP+ZjV8dNoxFmbUJQqiw2Bcry0eHfvQDddsfB5DYHwz8PT4wopp31gjgqSfjj4+vwktl2KkaOK6sdSAs/ZABtyK3v7h305TY5Rcjscnjv4dxO+tA7YOMHgc9fHqREWYTdTdncHrgrOq37JFyVGgG17DcE0mt9vhZZjncATjyx5DHXyjrUVeLhVGNuQM45z589/OOhjJvlJS5MYLW2/5asBy5X35+iii23xyv/bz/wDUfzBGmn7uG/7uP/sR+0YYDFzCAldRbrI7XW17qupNxyvtel6bbhTleTlex7hkRm6qk3YbgYbz95wf5iozGa+E3azjtjSN+2Bv2dtr+HjRPHuzV3z3x7/Pj0gzp6QLeOuufd8Zt8dNoxBDtqWUKuw2XWV2Gjw7+1UN12ywg87sD4bsenp7zKFNO+vIGCuT8dufX1+E7TMJteGBLEOiFuyBqJJDX7JtYW22rQvt3V5J5Azx2T3njy+UpqKtthAHBOOegBxjnz+cTfHTdXPZ21CUKuw2Bcrt2PDv7XsrBuv8NyDzuwPhnHp6fGaFNPiICBjbk/HHx9fhCDKpGaGNmN2KKSbW3tvt3V0aGLVKW7wJzr1C2sq9AmO6NBTKkkqHidPnMR/eN9+u3Wf9MfCcSz8w/GH/AAzlBiAcuG1RqLWtbkfGuZddvGMTp1U7DnMnqXjE4hiCiw8SeZPM376snMoDE3LIFFyQB4k2qgM9SEgdzEYEXBBB7xU6k4M6tUlzLVJIPx8QMYpZBGPm3CWudyTbuF7bju8a5o1xNbOF6OO/+J0ToQLFTd2Cevd8YrPnpSSOMpu4jPM7F20kbi+w33t7K2+t2WKhHJx9Tj6TFei31s4PAz9BmcJxBd5V0bxLIx356CAO7v39VqyuvyzLj2Q30P8AP0mjoMKjZ9oqP/l/aLR5rIeo+bX54kHtMNNrtyKgnsg+Hd662NS5Ff4fa9548/T0gzpkBs/F7PuHPl6+pneV5v1sjx6badW++9nZO8eAv9lao1XiuUx1n6Ej+JV+l8JA+e8fsD/n6znE5sy/KCEGmEc9W7Gwa1rbCx51T6pl8Q44T39nAP8AMtNKreGM8t7uhkj+Ihic/KqDoBJlaIdrbsmwN7d591YfWlVBx2xX9IRNCGJG7/tDdesVx2cMnW2QEo6INzvqAN9gT38gDWrdWU3YGcED9QPdMVaMPtyewT+h+InSZsflAh0Ddb6rnnbVyI/19FaGpPj+Fjy/jMydKBR4ufP+cSSnmVBqY2HjTgGYmcCKCpLm7VJJlSSRmImmE6hR83tc29+9EAXb74Mlt2PKSlDhJU/FCEPPfvdvvV2aj/pj4Tj2giw/GHmBz6ARxjUfIX9FvAeiub93s9J0fvFfrJXCYpZF1Ibj1W5euhMpU4MKrhhkReszUSxEIcaTyq1Yg5EogEYM1hYAihRyH/8AajMWOTIq7RgRaqlzKkkY/wCyorMvVizW1DxsSR9poH3arBG3gw33m3IO7kdTiXCwhkDKNRsE2J+juw37rXPPxrX3dDzt6x9Opn7w44z3n69xX/Zse50DcMD6Qxuw9pqvAr9PX69/rL8ezj8XWPp1+k3Fl8ahAFACElfQTcEj2E1YpRQAB11Ka6xiST33751h8EiEsqgE3ufWSx+0k1a1IpyB/nf7yNa7DDHP/wCY/acvl0ZZ2KAlxpY+cOVj9lUaKyScd9++WLrAAAeByPdODlUWkJ1a6Rcgek8zWfu1W0Lt4l/ebd27dzOpsujbUGQHUQW9JGwPsFqtqK2ByO+/lKW+xSCD11850uAjDBwo1DYHv2Gn4VYpQNuxzKNrldueI4ZQRuL+uiwc0ZB4ipKyJnWjxHvqYMmRO6kuZUkmVJIGcR8L3WWQy82vbTyuw2vf006mrwAuIm2kLNndAiLPJAqjSnkjubw+tTMCEBMI8j4qlWIALHzPc34qTvXLxygYWSB4vm82P3N+KhbBDRtl/GM5U3EZ37w3o/arTVjMypyI5/K+bzY/c34qzsE1M/K+bzY/c34qmwSTPyvm82P3N+KpsEkz8r5vNj9zfiqbBJM/K6bzY/c34qnhiSZ+V83mx+5vxVNgkmflfN5sfub8VTYJJn5XzebH7m/FU2CSZ+V83mx+5vxVNgkmflfN5sfub8VTYJJn5XzebH7m/FU2CSZ+V83mx+5vxVNgkmHi+bzY/c34qooJRglnWfSNM5KpuR3HwH7VdGg4rE5t6/6hjL/bT+anuP4qLuMCFGYdDi6bzY/c34q5WwGdkTPyvm82P3N+KpsEkz8r5vNj9zfiqbBJGeb8VzNCwKx93c3iP2qmwCS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1813228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0979B-9B4D-4682-B937-896268A3589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000" smtClean="0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chemeClr val="tx2"/>
                </a:solidFill>
                <a:latin typeface="Times New Roman" pitchFamily="18" charset="0"/>
              </a:rPr>
              <a:t>Big </a:t>
            </a:r>
            <a:r>
              <a:rPr lang="en-US" altLang="en-US" sz="2800" b="1" dirty="0" err="1" smtClean="0">
                <a:solidFill>
                  <a:schemeClr val="tx2"/>
                </a:solidFill>
                <a:latin typeface="Times New Roman" pitchFamily="18" charset="0"/>
              </a:rPr>
              <a:t>DataTools</a:t>
            </a:r>
            <a:endParaRPr lang="en-US" altLang="en-US" sz="28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28600" y="1017587"/>
            <a:ext cx="85344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>
              <a:spcBef>
                <a:spcPct val="0"/>
              </a:spcBef>
            </a:pPr>
            <a:endParaRPr lang="en-US" altLang="en-US" sz="1600" dirty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dirty="0" smtClean="0">
                <a:latin typeface="+mj-lt"/>
              </a:rPr>
              <a:t>  Current Big Data Tools (e.g., Machine Learning, Hadoop) 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+mj-lt"/>
              </a:rPr>
              <a:t> </a:t>
            </a:r>
            <a:r>
              <a:rPr lang="en-US" altLang="en-US" dirty="0" smtClean="0">
                <a:latin typeface="+mj-lt"/>
              </a:rPr>
              <a:t>For click-stream mining to choose advertisements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+mj-lt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+mj-lt"/>
              </a:rPr>
              <a:t>False positive</a:t>
            </a:r>
            <a:r>
              <a:rPr lang="en-US" altLang="en-US" dirty="0" smtClean="0">
                <a:latin typeface="+mj-lt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+mj-lt"/>
              </a:rPr>
              <a:t>cost  negligible, </a:t>
            </a:r>
            <a:r>
              <a:rPr lang="en-US" altLang="en-US" dirty="0" smtClean="0">
                <a:latin typeface="+mj-lt"/>
              </a:rPr>
              <a:t>Sanity Check via A/B expt.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rgbClr val="FF0000"/>
                </a:solidFill>
                <a:latin typeface="+mj-lt"/>
              </a:rPr>
              <a:t>Google Flu Trends experience</a:t>
            </a:r>
          </a:p>
          <a:p>
            <a:pPr>
              <a:spcBef>
                <a:spcPct val="0"/>
              </a:spcBef>
            </a:pPr>
            <a:endParaRPr lang="en-US" altLang="en-US" dirty="0" smtClean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dirty="0" smtClean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altLang="en-US" dirty="0">
                <a:solidFill>
                  <a:srgbClr val="3333FF"/>
                </a:solidFill>
              </a:rPr>
              <a:t>One size big data tools do not fit </a:t>
            </a:r>
            <a:r>
              <a:rPr lang="en-US" altLang="en-US" dirty="0" smtClean="0">
                <a:solidFill>
                  <a:srgbClr val="3333FF"/>
                </a:solidFill>
              </a:rPr>
              <a:t>all (Food) </a:t>
            </a:r>
            <a:r>
              <a:rPr lang="en-US" altLang="en-US" dirty="0">
                <a:solidFill>
                  <a:srgbClr val="3333FF"/>
                </a:solidFill>
              </a:rPr>
              <a:t>big </a:t>
            </a:r>
            <a:r>
              <a:rPr lang="en-US" altLang="en-US" dirty="0" smtClean="0">
                <a:solidFill>
                  <a:srgbClr val="3333FF"/>
                </a:solidFill>
              </a:rPr>
              <a:t>data</a:t>
            </a:r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 smtClean="0"/>
              <a:t>Farm to Table Food Data </a:t>
            </a:r>
            <a:endParaRPr lang="en-US" altLang="en-US" sz="1800" dirty="0"/>
          </a:p>
          <a:p>
            <a:pPr lvl="1">
              <a:spcBef>
                <a:spcPct val="0"/>
              </a:spcBef>
            </a:pPr>
            <a:r>
              <a:rPr lang="en-US" altLang="en-US" dirty="0"/>
              <a:t> Physical Spaces: </a:t>
            </a:r>
            <a:r>
              <a:rPr lang="en-US" altLang="en-US" dirty="0" smtClean="0"/>
              <a:t>farms, precision agriculture, remote sensing, …</a:t>
            </a:r>
            <a:endParaRPr lang="en-US" altLang="en-US" dirty="0"/>
          </a:p>
          <a:p>
            <a:pPr lvl="1">
              <a:spcBef>
                <a:spcPct val="0"/>
              </a:spcBef>
            </a:pPr>
            <a:r>
              <a:rPr lang="en-US" altLang="en-US" dirty="0"/>
              <a:t> Location-aware </a:t>
            </a:r>
          </a:p>
          <a:p>
            <a:pPr lvl="1"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 err="1"/>
              <a:t>Spatio</a:t>
            </a:r>
            <a:r>
              <a:rPr lang="en-US" altLang="en-US" dirty="0"/>
              <a:t>-temporal context, e.g., neighbors</a:t>
            </a:r>
          </a:p>
          <a:p>
            <a:pPr lvl="1"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rgbClr val="FF0000"/>
                </a:solidFill>
              </a:rPr>
              <a:t>False positive costs </a:t>
            </a:r>
            <a:r>
              <a:rPr lang="en-US" altLang="en-US" dirty="0" smtClean="0">
                <a:solidFill>
                  <a:srgbClr val="FF0000"/>
                </a:solidFill>
              </a:rPr>
              <a:t>may be </a:t>
            </a:r>
            <a:r>
              <a:rPr lang="en-US" altLang="en-US" dirty="0">
                <a:solidFill>
                  <a:srgbClr val="FF0000"/>
                </a:solidFill>
              </a:rPr>
              <a:t>high</a:t>
            </a:r>
            <a:endParaRPr lang="en-US" altLang="en-US" sz="2000" dirty="0">
              <a:solidFill>
                <a:srgbClr val="FF0000"/>
              </a:solidFill>
            </a:endParaRPr>
          </a:p>
          <a:p>
            <a:pPr lvl="1">
              <a:spcBef>
                <a:spcPct val="0"/>
              </a:spcBef>
            </a:pPr>
            <a:endParaRPr lang="en-US" altLang="en-US" sz="1600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7173" name="AutoShape 6" descr="data:image/jpeg;base64,/9j/4AAQSkZJRgABAQAAAQABAAD/2wCEAAkGBxQTEhQUExQWFhUWGBwZGBcYGBocGhgdHCAYFx0YHBgaHCggGRwlHB0VITEhJSkrLi4uHB8zODMsNygtLisBCgoKDg0OGxAQGzUkICQsLywsNCwsLCwsLCwsLCwsLCwsLCwsLCwsLCwsLCwsLCwsLCwsLCwsLCwsLCwsLCwsLP/AABEIARQAtwMBEQACEQEDEQH/xAAcAAABBAMBAAAAAAAAAAAAAAAGAwQFBwABAgj/xABNEAACAQIEAgUHBwkFCAEFAAABAgMAEQQFEiEGMQcTIkFRMlJhcYGRsRQjM3KhstIWNEJTYoKSwdE1c5Oi4RUXQ2N0o7PwVSQlg8Lx/8QAGgEAAgMBAQAAAAAAAAAAAAAAAwQAAQIFBv/EADoRAAICAQQAAwUHAwMDBQEAAAECAAMRBBIhMRNBUTJhcYGhBRQiM5GxwRXR8CNS4TRCciRTkrLxYv/aAAwDAQACEQMRAD8AtjDYCFYYyUXyV7h3geit5JMzgCOY8shIB6tfcP6VWTLxNjAw+Yv8I/pVZMk7GWxeYv8ACP6VMmXibXLYh/w0/hX+lTJknXyCL9Wn8K/0qsySpeP8ZGs7xqq3DEGwGwsPRXZ0deUBM5eqtw2BBzC5mqjdRcegb001WYst+IScFYlJcwiGgWKubEC2yt3WpXV17aT8oxprN1ols/IYv1afwr/SuNmdWZ8gj/Vp/Cv9Kkkz5BH+rT+Ff6VJIP8AH+DjGXYohEB0c9I8R6KY0n5ywOo/KaUCFHot7K9Dj3ThZM6MNudh66rAkywiYYDwqsTWTNXHo+yptkyYb9EUCnHkMFI6hzuAf0o6S14xV845omzZ8pdXyGL9Wn8K/wBK4uZ1YBZr0g4OCaSFsIxMblCQsViQbXFzenk0TsobPcVfVKpIIhLwrmUGOg66OAIuorZlS9xbfa476WuqNTbSYaqwWLkSY+Qxfq0/hX+lCzCSPz7BRiB7Rp+j+iPOX0VYMkf5et4o7+YvwFTzkjm1VJGao2+3efCr4lR4g2FVLnJksQPGpJOqkkGcy4Fwk8ryyK5dzc2kYDw5DlTVestRQo6Huiz6Wt23EcxqejXA+ZJ/iNW/v93r9Jn7lV6fWPcn4JwuGlWaJXDqCBdyRuLHY0OzV2WLtbr4TdemrRtwEJBS0YkNxbisRFhmfCprmBWy6S1wSAeyPRejUKjWAOcCCuZ1TKDJnfC+Jnkw0b4ldEx1a106bdpgOz3bWqrlRXITqXSzMgLdyVZb7GhQk46lfNHuFXkysCZ1K+aPcKmTJgRHGFI43kKiyKWNgL2UE7e6rXJIAlHAGYP8M8X4bGyGOKN1IXXd1UC1wO5jvuKYu01lQyxgKb0sOFEJ1iA5Ae6lcxnE6NSSUfxPwZjpMZiJEw7MjysykMm4J2O7V2adTUtYBbynLtosLkgSw+jHKpsNg+rnQo/WM2kkHY6bHYkeNIax1ezKnIxHNMjKmGjXpgmZMCpRmU9cm6kg8n7xWtCAbefSVqyRXx6ylZswmIN5Zf8AEf8ArXWKLjqc8M2e56MwGbwCOMGaO+hdta35D01wTU/+0zreIvrJRHBAINwdwR30Pqbm7VJJupJNWqSTdSSZUkgtk/FbTY6bCmHSIw/zmq+rSyr5OkWvfx7qas04SoWZ7i1eoLWFMdQoFKxmbqSTLVJJlSSB3EHGEmHxRhESsoRW1FiDc32sB6Kcp0osr3Z84rZeyPtxGQ49k2vCgBv+md/VtRPuS+RmfvJ8xJnhTij5W8qaAvVhTcG99WoezlQdRp/CAOe4Sm7xCR6SfxcAkR0byXUqbc7EEH40spwciHIyMSF4f4Qw+DcvCH1FdHaa4tcHw9Ao92pe0YaBr06VnKwgpeHmjUkjfB42OW5jdXCmx0sDY+BtyNaZWXsYlBgeo4tWZcBOmb8wX+/T4PTug/N+UV1n5fzlIy8jXXPU5oPMszJcrZ061yUsBue/b/330o9oXCjmMJVnLHiWlk4tBEL3+bXfx2Fcmzlz8Z0k9kR5WJqZUkmVJJlSSZUkmtNSSIYzHRxLqldY1va7sFF/C57+daVWY4UZmWYKMkxLBZvBKxWKaORgLkI6sbcr2B9VW1br7QxKWxW6OY9rE3MqSQC4swOrF6+/QoH20/p3xXiKWrl8wY4hwdlBbu5WvTdL5OBF7V4k30TteTE7WAWP4yUD7QH4V+f8QmjP4m+X8yyRXMj8ypJMqSTRqSSPyfJIcKHEK6Q7am7TG55X7RNqJZa9mNx6mErVM7fOSNDm41zDLop10TRpIt76XUMLjvse/c1pWZTlTiZZQ3BkBnfCmCWByuFgB23Ea+cPRRRfb/uP6zHg1+gkZjsQUjjKrcWUWI2OwF/QaYqUN2YG1iOoZZUT1MVxY6FuPDYbUk/tGMp7IjqszUq/MOkDFJLIgWKyuyi6tewYgfp+iusmhrKgkmcxtZYCQMQp4Ez+XGRytKEBRwo0gjawO9yfGk9XQtTAL5iNaW5rQS3kYT0rGZBcWcSpgY0d0Zg7aQFIvyLd59FH0+na4kA4xAX3ioAkSZgk1KG8QD796BjEMDkQT6T8DJNhFSJGdutU2UEm2lxfbu3FO6F1S3LHHEV1iMyYUZ5g90XZPPDipGlhkjUxEAspAJ1IbXPfzpjX3I9YCnPMX0VTpYSwxxLRrlTpzV6kkgs5yl5JNa6eQG5I/lR67AowYJ0JORITF8M4p7j5q3d2j9vZo66ioesC1TmO+COG5sK87SlCJAunSSbWLE3uB41nVahbQoXyl6elkJLecLqTjUY5zNIkLtCuqQDsqQTc3HcCCdr1usKWAbqZckLx3EeG8VNJArYhNEt2BUAiwDEDYkncWNXaqK+EORM1liuW7kjI1gT4ChzZgBwr0gyYvFRwmJFDarkFriylu/1V0b9EKqy2YjTrDY4XEsKudH4KcJ8NT4afESS4jrVl8lbudHaLfpG3IgbeFM33LYqgLjEBVUysSTnMms//ADd/3fvLS69w8ZYTKiyRHUNOhdregc6J4ncGUk3EllA8ABQoSd1JJVGY8D4x5ZWCJZndh2xyLEj7K7CaykKAT5ek5TaS0sSP3hb0f5JNhY5VmABZ9Qs19tIH8qS1ly2sCvkI3pKmrUhvMwqpSNTiWFW8pQfWAfjVgkdSiAe50BVS5lSSbtUkmVJI2wmDWMuVv221G5J35bX5D0VosTjPlKAAjmsy40zHGCFNZBI8Bb+daVdxwJlmwMxDJs3XEayqkaCAb23uL9xrVlZTGZSOG6klQ5uZapJMqSTTC9SSRWB4awkLiSLDxo63syrYi4sfsor32OMM2RBrSinIHMlqFCTKkkjuIPzd/wB37y1Y7kjjL/oo/qL8BVGSAUnSoilr4cgKSL9ZzsbctFdIfZxIzu+k5Z+0sNtC8/GMG6ZV7sI3+KPwVP6cf930ja6jI5E0vTKpIHyQ/wCKPwVP6cf930mzdhScR5D0rgmxwjADm3WAgf5Kn9OP+6Jf1NcezHuX9KmGkbS8csfp7LL9hv8AZWG+z7B0QYQfaFYGWBELMpzuDEgmGVXtzAPaX1qdx7RSdlT1nDDEbrtSwZU5i8MLB2Je6nkvhWSRibA5nWOxHVoWte1tr25m1QDJkJxIv/b+9jH/AJv9K1s98zvnTZ8PM/zf6VNkm+JTcR2G0d/3v9K0K8zJsxJuCTUqtyuAbevehmEERzDBLMmh72vfY25VaOVORKZQwwY1yfJ48KH0FrMdTFze1hbwFhWrLWsIzMpWKwcQb4h6T8HhiVTVO47ox2R/+RrA/u3o9eisfk8fGRbkb2TmCOJ6ZZyfm8NEo/admP2BaZXQL5mXunMHTLiAe3homH7Lsvx1VD9nr5MZN0Jsn6W8JIQsyyQE97DWn8S7j1lRS76GxfZ5lhhDvB4xJUDxOro3JlIIPqIpQgg4M1F6qSBvSVxJNgo4Wg0Xdyp1rfYC/iKc0dC2sQ0V1VzVKCsrnG9JeNdCrdTY2/4Z8QfPp9tBUBkZ/WJjXWE4l35f9FH9RfgK4hnWnmTMD87J9dvia9KnsicMgbj8Y0NWYzWQBNKKqas6JhHlBiRCxYksCum3I7b+rb7apwxOBOUWAJ3D3TnRE1lVT1l+fdfw9Va5zk9QY9kCI4XDYhcWBE+iYE2dD5Nue45iw79jQ3KlMt1OhQyoNijke+X/AMOYx5IVMunrQBr08j6QO69cG1VDHb1OtWWKjd3HGc/RN6x8RWV7m26gtIaMIEzSmrk6ieJ5E1FlN1DBNXULotq0ra/LkKBxu5huccTb4oRxa5iBYDUe6/o9tQDccLITgZMrjjbiJ5EIBtHyC+Ppbx9XKujpaQG985muvOzAlbTsjKfRzrqTlUixWG35SIbntWZ6GsMFG7uaqTc0akklOHeIp8FJrw76bntId0f6y/zG48aDbStgwwlg4l/cF8WRY+HWnZkWwkiJ3QnvHip3sfgQRXGupapsHryhAcyO6S+HZsbHCsAUlHLHU2nYi1G0d6VMS0V1dLWqAsrnG9G2ORGYrHYW5SekDwp9tfSR5/pEhobQfKXhl/0Uf1F+AriGdieY8w+lk+u3xNelT2ROGfaMbEVqFVpyDWYbGRiLYe5OxtViLahQgyRmLdW4J3Pr7zerixZCBxDrhXKlumrUSFBO2xLb8+ZP+lI6i1guBGdNUrPu93ylg5JPplVRya4+wkfCuY4yMzqrwcSYz9rQN6x8RQ07mnOBAg5mlrlu8j2j4054TekVNyjnM3hMxSTdWBqmqZexIlyvypjmaWwrIHMIzQ3wZ+bT6o+ApVu4wOpUvSDxU0mJ6mM/NxEj0M/Jj6bch7fGuxo9MFTc3ZnC12pZrMKeF/eDeaTmVVAuQOYtt76ZrTaeYrZdvwR5Qbxkpvp32ohM6GioBxYTGtVOlMqSTLVJJzaqEkluGM8kwWISdL9k2dR+mh8pT7Nx6QKHdSLVKmWDiemMHiVlRJEN0dQynxBFwfdXnyCDgwsa8Qfm7/u/eWrHckcZf9FH9RfgKoyTzJmH0sn12+Jr0yeyJwW9oxsaswyYnFZjCywjw5hzkaYzTonW51gnt/OlNLC9jtax57CkRe41Ozy/4hbKVeqBGXy7i9zvsBT85erqAPA4hqua/JsNtvJz5g6PAE+qlDV4r+6aS011hF5Y/STPRxn0uKxKgqLKCzMPVYfaRS+rpSuvIMb09lpt2N6SwuJr/J2t4r8RSFXtR6z2ZXs8CgIrEk3NvTzp4MeSIiyjgEzvBwRxu2n9I3t4WFrCo7MyjMutERiR5xnmWb6ZGQ7EXI8LemiVU5UMIC7UhXKmWPNjuqwIkvYiFSD6SoA+0iucE3W7ffOkX21bj6SlswIvZSCb+i59N67tefSebu25wDFsNC5Uh+yg32O/rJrLMA2V7hURimG4WC2bRqJDpfV6aKMnkx/SOyoQBkCEHCnR7icavWArFFuA7gkvbbsoNyPSSPRelbtWlR29mdBPxAGSWc9EuLhQvFImItuUVSjn6oJIY+i4oaa5GOCMTZWV/TsxMq5JlSSX30O48y5cqk3MLtH7NnX3KwHsri61dtufXmEU8Qn4g/N3/d+8tKr3NRxl/wBFH9RfgKoyTz9CIw8uqNHbW+zHncnlvzH869HtJUYOJ5p7SrniR2Oji0qUBVt7re49HOtgHzlpYxOBIo1DOmrHzj3EZvM8EeHaQ9SlykewF7kljbdtyed7UMVqGLAcw27jERgRlAex0+NEER1Do5KDuKYzMGkA1E3qYAHElOmIsDHkCW90OYeOOBtiJXN7n9JRy07bC9/Xz9XJ+0GJYDyEc0hDZfGCf2hVxpjBFhHc3IBXYellHfS2nTfYFhdTYK6yxlR47iQSKVF1bmDt7q61em2nmca3Usy8DEHZsfZvKbUPTTPHUFXRYw3Ad+cZYzMpHJJY8rVQwOp0k0SbcvyZc/Hs5XJEIPNcOPeY65Gl/wCp/WOX1769sp2LEAC+q9dmcSzTtuxtjxs10rpuWDc/R6qyVGcyqdPa4IHA98iLBnAvYEgX9Zteox4zOvp6ig/F3PVGEwyxRpGgsqKFUDuAFgPdXmySTkx0cSGxPGWAjdkfFwq6EqylwCpGxBHiDRRp7SMhTKyJW/EGSZVicTLOuaRR9YdRQaSAbC5B1Dmbn1k09XZeiBShOPjMkCR/5I5Z/wDMR/wr+KiePf8A+3+8rAmfkjlf/wAvH/Cv4qnj3/8At/vJgSxOjDLMPh4Zlw2KXEq0upmUABW0qNOxPcAfbSOqsd2BdccTSgDqEXEH5u/7v3lpZe5qOMv+ij+ovwFUZJ5vxtlldrm/WPy+sa9Onsj4TzVhLOwkfJzNXCocRFhVGOKZceT4OGTh354CyxTMGNrqytIVZT3G9vhXHtZl1f4fUR1MGvmU+uJa2k7jwrr5iJ0ik7lODOE5i3OpCONqENCLhniSSDEQszdlXW+/cTZh/CaFdUroQYtXWVdShPB+XpLb6WpCuVzEedF9siCuTovzh8/2nVvrDptM8/3rtTGxcYxMJqS1UKMCcvyNSWZf3FmCM2RsoFyuHjkA/uwknwU1xKW26jPvP1hD7MoWNR3kV3MRK2xwPwgzkiqhkzjkYmiKk3Lw4K6SMPLCkeKkWGZAFLPsj221BuQJ7wbb8r1x9Ro3VsoMibVuOZUfFUqvjcUykMrTyFWBuCCxIII5iunSCK1B9JkmR8MRY2FFxF77hWm6EmVcLs/lcvH+l6E9ypES91x4/CJNxcIRKLkEn08vdS51J8ofw324LGH3RnlgghmUfpSX/wAqj+VJauzewPujWkQopBOYrxbnxjWWPq72076rd6nlasV0bhnMI1m04hJl/wBFH9RfgKXMNPNOasTLJ9dvia9Mnsj4TzjDDGM7Vc0DNNGbX7qkNXYM4j2bPcQ2HTDGQ9Qm4jAABJJa7Ebtub7m1C8JQ5fHMbVzjHlI01uFBmla24qS2VWGGmwCxA7ybe01D1NKAowJfnS7/ZUv1ov/ACJXF0X5w+f7QzdSga7UHMqSTT8jUkPU9RZMgbCQKRcGFAR4goARXnXOHPxhR1POfE+Stg8VLA17I10PnId0b3bH0g13abRYgb/MwZGJFUWVNtUmUJI/FNVJonHcIeHcnZ2BZdudz4eFYssCLOTa51FgC+zDvLuHYASerBJ5ki/uvyrnPqHPnHE0yYxiTEWDVeQoBcmMBAJ0y1UhEIOEx2JPr/yFDt7EJX5wQ46m+dmXw0/BKd04/wBMGL2n8csPL/oo/qL8BXNMcnmnMvppf7x/vGvSp7I+E88/tGNg5HKtTIHrOCakIoxEyKoxlWmqqHUzmpDdwo6N8hbF42Pb5uEiWQ93ZN1X1swG3gG8KW1VorrPqeBNqMmWt0v/ANlzfXi/8iVztD+cPn+0I3UoCu1BzKkk0/I1JD1PUuQ/m2H/ALqP7q152z2j8YUdQZ6SuDvl0QeKwxEQOju1rzMZP2g9x9BNH0uo8JsHo/5mURmUN8mfX1ZUhw2kqRYhuViO412gQRmBdggyZOScKyRqzzdlB4G5J7gKGtyMcLFLrrVXIXEmuHOEL6JHHPe3gO6g3aoLkLMLXZeAbDx6Q2iy9FACgC3opAuW7jgrUDAjnDi1YabAxFSazLiTVuUZPcLLZH+t/IUKzuETzgrxdlZM00njpH2IKaqtxWFi9leXzDzL/oo/qL8BSJjc805mR10u4+kf7xr09fsj4Tzr+0Y0LDxFWZQBnJYeIqTfMUeIBb3FTEi3HdtxOMPh3kNo0Zz4IpY+5RWGIHJOI6jZ6hfw90ZYzEEGVfk8feX3cj9mMH71vbSlutrQfh5P0jSoxlu5HgMLl6x4aMhWkJI1HtysObE95tb0AbDauW7WXEufL6Q25VIXPJkX0vC+VzW86L/yJRdF+cPn+0ljBVyZ5+LDxrtYgwcjImax41MSAg9TbWsbm21WBA2XAD8PM9Q5M+nCQt4Qofcgrzj8ufjG84XMj+F+K0xpkCxOnVhSdenfVq8CfCjajTNTjJzmBo1AtJAGMRXNOF4JpROUCzAW1gbkeDeNvHmKGl7qu0HibepWIY9iReYZW6g6kuviBcf6VpX9JTL6wdxmeRxELe7HYKOdMpQz8+UVs1KV8efpJfCsWAJ2uOVAYYOIwhJEfYXLJHOwsvidvs5mslgJsKYpmeE6tgq3PZuT6bmsqcyEYkeVPgfca3Mwi4aHYf638hQ7O4RJA8WyEGXey9nfu/Ro1QysG5O6FuX/AEUf1F+ApUw876pPNX3CryZWBN9Snmr7hUyZMCZ1CeavuFVuMmBNfJ08xfcKvJkwJG8S484bDSSxqupdNgRtuyr3W8aLRWLLApgr3NaFhIfgviiXFySLIqAKoI0gg87b3Y0fVaZalBUwOm1DWsQYUS4NGdXZFLpfSxAJW/Ox7qTDEDAMaKgnJEXI8aqanPVjwHuqSTOrHgPdUzJM6tfAe6pmSbIFrd1SSIYXBRx36tFS9r6QBe3LlVly3ZlBQOp3iYywGltO/wD6KgIkMVqsy43mwUbm7Rox7iVBPvIrQcjozJRSckRSOFV5KB6gBWczWIpUkmVJJl6kkypJKb6Ts9b5RNALWUre/fsjV2NHQDUHM5Wq1BFm0S3Mv+ij+ovwFcczqzzdjZW6yTtHy27z4mvToo2iebdjuPMb9e3nN7zV7F9JYc+s6jzCVTdZZFPirsPgayyL5iaFjDowoyLpIxmHIEjdfH3rJ5XskG/vvSluiqfrgxqvWOvB5lq5LneFzOFgLMNusibZlN7i4B3FxsRsbVy3rs07+noZ0FdL1xJPLskggJaGJUJFiRfcc/GsPc78MczaVInKjEpvpUzaVcwkWOaZAqoNKSuq+SG5KQL711dGi+ECR6xaxm8QjyxJHhHO5XivJM507bufXub3rGppUN+ERXT2tyGPRkzm+emOLWJG/iO/q3oFVO5sYjF1+xNwMBeE8/nOZ4cvPMUaYAqZXK9q620k25kd1O6ipfCYADr0m9LkoCTJTpmxDrj1Cu6jqE2ViB5UncDQtCoNXI84w3cF8himncqJZBsf02/rTblEGSPpENUxLBE7hJmWUNBGHWaXbn22Po8fGg1Wq7YKxXU12Ku7dmOeE8+ZwyNIxN7qS29qHqaAPxATeluYE1ufhGfFSyxtrV30Nzs7c/ftRdOVZcEc/CC1KsrbgeD74KTZnMG2lf8Ajb+tHKL6Q2nr8ROSZafRLmzvhcYzsT1djub/AKLHa/LlXM1yDeoA7/vHaKmqDZOR5QOl4kxBUWllB8ese/xroDToD19JxG1NjDGT+phZkGZysnaeTbvZm395pHUVqrcTpaWxmT8UQzzPjHv1zgr3Bzv6xerpp3eUl9wBAB5kj0P59JiDixK7MQY2W5JsG1ja528kUPXVqm3aI7p0ZR+I5Jhtn8S9Q5sL9ne2/lLSCmHwJxwxhZI8PGsknWNYHUb8iBYb+FbudWbKjExUpUYY5lAZjhHEr3RgSzEXBFxcm/ur0aMConnbOGOYyKVuZBiZFQjM2DOSKzLjzJc1kwsyTQmzKeXcw71bxB/oeYFDtrWxSrQ1dhRsiejsizNMTBHPH5Mig27weRU+kG49leesrNbFT5TuI4dQwlB9JEmrM8Uf2wPciD+VdvSj/RX/ADziTn8ZkDDi3UaQx087d1MCKW0K+TjmOps1Zl0kkr3X7vUKnAORBLpGwMmNstxGieGTzJUa/wBVlasOMqfgZ1KxtAENOmv+0F/uE+9LSmg/K+cM55gVl2MMThgeVO8EYMT1NRcAr2JN51xN1yKoFh3+uhV0qhzANXdcQCMASDwOLMbhh3UXsYMY1Gn8RRjsSTzLiR5V0lRasJWqdQJ0ttntsPlIRjetx1ECLtEsfo4xGjLM1bzYyf8AtvSGqGbqx/nc0EGG98A4McRzvXRzOXboDn8MmH4nkCjSfZag+CkquvUsdvUZYnDzzAvp2axsN73/APeVEyAMS6WprbJyT644h70MYKSLETaxpEkWwPPssN/8xrn68goMes6NNwd8Af58Id47GyOkyspAW1jpIB7agbnntXPKgAEQ6sSSDJvL/oo/qL8BQjNwYzDCxNfUoJ3F+/386YR2XowFlaN2ILYjh28DQow3OxKb2vqsW92/op0an8Ycj6xD7nivYp8/SQeU8ATYmKV0dQ8Uhj6tgRqsFa4buvfa4pizWrWwBHBGYGnStYpOeRxiCGIhZGZGBVlJBB5gjYg+2mwQwyIAjBwYiaqQS4OhPGlsPPCTtHIGHoDjce9SfbXI+0Vw4b1E6uhbKEekrLi6XVjsWf8AnyD3MV/lXSoGKl+Ai7t/qH4xCTBWwcctuc8iX9SRMPt1VA2bCvuz9TCA/hzI2tzQInEoNjbwqxCg5nobMOFsFjkjxWIRmYwobh3HZsX5KR4muCl9lZKKfOMkAjJkVlHA2UYpDJDG7KDa/WTLvYHkWB5EUazUams4bg/AQVRrdcryJVHGeXph8diIYhaONgFBJNgVRuZNzuTXRoYtWGPZlnuQtGkzDDovyGDGYqSPEKWRYiwAZl3DIvNSDyJpTV2tWgK+s0oyYT5zlOS4aZ4Xw2ILJa5WRrbgN3yjx8KHV95sUMGH+fKL2aquttpEneJuH8PgcrxwwyFBKg1XdmuSQg8om3Pupam17b03eUaPAlEyGwJ8BXYEESJPZxl6RY2WJrhYyuw5+QrervodB3ID/ncV1ljIuAO+PhCDKTLKygHSqd4Fr1i7agJ8zObpzZYQM8CHvCeG0TqT3hh7xf8AlXMubK4nYpTDZhTn/wCbv+795aVXuNxxl/0Uf1F+AqjJB2Qi/toozBHEbYjFKASTYDnWlQ54mGYAcx5wRjlkincWCiUi52uAido/+8gK1qayjKp7x/eD0tq2KzjrP+GUtxZi1mxmIkTyWkJX0jlf22v7a7WnQrWqn0nMvcPYSJEEUUwUtXoOgOnFP3Exr7QHJ+8K5X2keVHxnU0A4YysM1fVPM3nSOfexNdJBhAPcIozfiM6lzNzh1wx09WshlG3a1EaTc35W7rVXhgPv88YmxYduIwtW5sGarMODPR/AcvWZbhCd/mVU/ujQR9lcHUjFzfGNpyokxgsBHCumJFRb3soAF+V7D1ChM7Mcscy1RUGFGJ566R/7Txf11+4ldzTfkr/AJ5wDD8eYNi3fR5l9/G2WH0Ij/66X/p2+/HSP2h+WPjC1Ek8yxM64FgxMzzO8oZ7XClbbAL3qe4UpVrXrTYAIKzRpY24mNOl2TTlco8WiX/Ov9KrRDNw+f7RluBKDBrtQXGcyUxmYvisQ80hUSPa+kWBsFQWBJ7gKzUgQbREte+E6yPOHWQ4BhYX7HMkcyfX4UpfYp+MDpKWXjyhnlItKh/aH27fzrnPyJ1F4hBn/wCbv+795aCvcNHGX/RR/UX4CqMkrLifPxG2hO0d7+A/rXV02m3Dc3U4+s1gQ7U5MDWzqXUx1ntHl3eGwroeCmMYnN8WzOc99zrDySiFlZ5BCSTpU2Qtt5Q7+Q51CF3Z8/4mRYwTaM4/mQ86+G9EmlPrGxqGGl9dHuUnCZeuoWdwZXHeNQ2B9IUKPXeuBqrBZbx11O3pq/Dq5+MoEknfx3rvTj55klLlVsGmJ1HtzNFptt2VD6r+0i3ooQszYU92YbZ+AP75F2oktWnJFUYUNL76IZ9WWRDzHkX/ADsw+wiuJrhi4/KdCg5SF02IVSoZgC5soJsWPOw8Ta9KgE9eUISB3PO/SN/aeM/vF+5HXd035K/55xdj+IyCw0Go0yBmJ6rUGvqWD0LoBmEwH6hvvx1z/tAf6Y+P94xo7C6At3LqrkR2AvTDvgkXzpk+wOf5U99njNvyMS19myrPvlJ5nhwvk87Hauzic/R6gsTvkrm2UfJcS8IDPoKgPYAnUqty9bW9lDpcOgYytaSXKBvlLIyHBFI1Dc7Dn3VytRYGc4j+lrKIMyfw1gQfSKVMaEmc/wDzd/3fvLWF7hY4y/6KP6i/AVRknnjGS/OP9Zvia9QnsieSsUbz8Y3JHhWpXMkMZmAaJIwdhv4b8vdQlrwxYzZclQvpIdzeizSiWHwDwC7uuIxSaUWzJGR2nI3BYdyjnY7n1c+Xq9YMFE79Z1NLpDne/XpLMz+TRhcQ3mxSH3Ka5lYy4HvnSsOFJ908zAbV6SeehbjorZJhj44qQ/Yy/wD60qp/9S3wEdb8gfGCBpqLgzVSbBlzdB898LOnmzX9jKn8wa5H2iP9QH3TpaQ5Uyw5IgSCQCVNxccjyuPA1z8mM4E879Io/wDueL+uv3Erv6X8lf8APOI2uQ/EhUxICgbn00xOc1DO5Y8Q66FDfHSn/kH78dIfaH5Y+P8AedLRjaNsuyuPHpX3TC3zECj9YT7lI/nXR+zR+Nj7py/tRgK1HvleZHCGxEIIv2t/CulcdtZnJ0wzYAfWWjnWFX5S7W32+6BXFRztxPRNWu/OJqOsGai4aqxLBkznL3wzHxCn7VrA7hY7y/6KP6i/AVkyQMl6LsOxJMs1ySead+/m10B9o2AYwJzj9m1k5JM4/wB1OG/XT+9PwVP6lZ6D6yv6ZX6mdR9FWFB3knI8LoPglUftGzyAml+zawezJnJ+H8BhpQkUadcF1dolnty1Ate2/hag2XXWLuY8fSHrqprbavf1hHS0ZjTNcEJ4ZIWJUSIUJFrgEWJF++tI5Rgw8pl13KV9YDnojw36+f3x/gp7+o2f7R9Yl/T09TJXEcAQPg4sGZJdETmQN2dRJ17Hs2t2j3dwoI1biw2YHMMdKpQJnqRH+6HC/r5/+3+Cjf1Kz0H1gvuCepjR+jPLw2k4xw17W1w3v4W08639+uxnZ+8r7rUDjd9YXcIcIx5eJBFJI4k0k69O2m/LSo8fspO/UNdjI6jNVIr6hEaBDQHz3oyw+KxEk7yzK0hBIUpYWAXa6E9wpyvWuiBQBxANpwxzmMP9z2F/X4j/ALf4K3/UH9B9ZX3YesmuFOA4cBK0sckrlkKWfTaxKtfsqN9qDfqmtAUibSoIcgyfyvGNKGLoUsbAG+/p3AoLqF6M0jE9xvxDw/HjFCylgFvbTbvt6PRWqrmqOVmLqFtGGkJlnR5h4HDq8psQQCVI+7R7Na7rtIEWr+z60cOCeIQYvKFdy5LAnwt6vClQxAjpXM4jyZLbMx939Km4ybROjk6ec32f0qbjJtE1nMenDMvgFH+ZaodzUd5d9FH9RfgKoyRzUkmVJJlSSJfJk169K67adVhqtztfnb0Ve44x5StozmKGqlwSy3K8WuNMjlup1ObGS4sdWnsX9Ip2yyo07R3x5RJK7RbuPXxhdSUdmVJJlSSA2YcFO+JaYOtmk12tyF725710E1oWvZjyxEG0ZNm/PnmHBrnx+NMHjxIzgK40mxLCwO5G2+/KtMhXGZlX3R5WZqC+WtjvlriXV8mu+nZLWv2dx2uVN2eB4I2+1x6xRPG8Y7vZ5hPSkbmWqSRPEhipCEBu4nlVjGeZRz5TMOGCqHN2sNRHInvNqhxniQZxzFaqXMqSRnmjEJtfn3e2tL3KMhMRITFNe/Jed/OFbI6lLEuCc5lnuj6bJGtrC3o8aPqaFrAI84tp7msYgyR4m4mhwKo02rtkhQoudhcncjbl7xQKaWtOFhrblqGWmcM8Tw45XaHV2CAwYAHcXB2J25+6pdS1Rw0lVy2jKx9nWZphoXmkvoQAnSLncgbC/prKIXYKPObdwi7jBIdKuC8Jv4B+KmvuFvu/WK/fqpMPxlhvkhxaszxBgraV7SsSFsVNrHceyg/drPE8PzhfvCbN/lIf/ergvNm/gH4qN9wt936wX32qO8b0h4WJIXZZdMyF0IQcgSpB7WxuPtFYXSWMSB5TbapFAJ847zLjTDw4eHENrKT+QFUFuV9xfa3KsJpnZyg7E0+oRVDHoznE8cYaPDR4ly6rLfq0K9t7GxIUHl6SbbjxqxprC5QeXco6lAgc+ci8v6UsHI4VhJEDsGcLp9pVjYem1qI+htUZ7g011bHHUleJONMPgpFjmEhLLrGhQRa5HMkeFCq0z2jKwtuoSs4aTeXYhZYklQWWRVcXFjZhqF/TvQWBU4MMpBGRB7BcfYaXEjDKJesLmPdRput776uWxphtK6pvPUAupQvsHc6w3HeGfFfJVEnWa2j3Uabre++rlse6qbSuE3+Ui6lC+wdyOPSpghtpm/gH4qJ9xt936zH32qO8r6RMLOzKgluqPIbqBsg1H9LnasvpLEGTNJqkc4Ec8OcbYfGyGKESBgpc6lAFgQOYY77is26Z6hlpqrUJYcLIzM+lDBxOUUSS2NiyBdPsLML+sbURNDYwz1Bvra1OO5NZNxdh8TDJLEx+aUs6EWdQAW5d97GxBtQbKHrYK3nC13o6ll8ohw7xvhsZIY4tYcLqs6gXHfbc3ttWrdNZUMtKq1KWHCzXD3G+HxkxhiEgcKW7SgCwIB3ufEVLdM9a7mlV6lLG2iS2fj/6d/3fvLQF7jEFejjyn/u1roa32FnP0fttBjpaxJnx8GGU+SFX1NKw/kE99F0Q21Fz/mIPWnfYEET6IsX1OOlgJ+kVl9bRkkfZrqa5d1Qf0/mVom22FZYHSR/ZuJ+qv30pHS/nLHtT+U0o/CTqMNiFMOpnMemW30VixIvbbWNuYvauywJdTn149ZxlICMCPT5QmwOHC5FiWDhi88d1F+xZkFjcczz225UuxJ1S8eR/mMoANMefONOCEZrgZemKUyKGkZSerBsCNh4b1rU4HO/bM6bP+zMNeljI0XAxNEgVcO9gqiwCPsQB9bRSeitPiEE9iN62seFkeUrfFY9sRBgsMty0RdQPEyONP8hXQChGdz5/xOez71RB5Sc6VMMIZ8NAvkxYVFUepnBPtsKDoW3KzephtaNrKo8hGXG+BjjGB6tFXXhI2awtqY3ux8T6a3pmJL5PnMalQoXA8p3x25ZMvJNycFHc+1qrSjlx/wD0ZepOQhPpLm4V/MsL/cR/cWuRf+Y3xM61P5a/ASm+Gv7aT/qZPjJXXu/6Y/ATl1f9R84tkf8Abo/6qX4yVm0f+m+Q/iSv/qfnHvS3ksGGbDdREsesSatPfYx2v7z76xobGcNuOepvW1qm3aPWEfDGSQLlXygRKJmw0t5P0jcOD9gFL3WMb9pPGYzTWop3Y5xAfo+cq2NI2IwUxB/hp3Vchf8AyEQ0nbf+JnHAOBjlfFCRFcLhJWXUL6WGmzDwI8avVMVC4PmJNKoYtn0nfR256zFC+xwc1/TYLaq1Y/Cv/kJek7b4GQGVYySCRJ473jYG/dvfsn0MAw9V6YdQylT5wCMyncPKF/Q+18wY/wDJf70dKa78r5iNaE5tJ90tviD83f8Ad+8tche514K9HPlP/drXQ1vsLOfo/aaQ+N6PcRisfJNiCghkdidD3fSAVQAFbXsEB9tWurSuoKvf0lNpGe3c3UTy7o9xWGx6TQlDDHKCup+2UOzAgLa+ksKt9Wj1FW7IkTSOlm5eoe8YZa+Jwc0MdtbgAajYbMp3NvAGkaHCWBjHLkLoVEA8p6PsUmDxkLmIPN1RSzkj5tmYgnTtzFPPq6zYrDyzEk0jitlPnidYDgTFpl+JwxEWuWSN0Ic2spGoE6dth9tU2qrNqv6Ay10ziop6yOwXAOawgiKZYwTchJ3UE+JstFbV6dvaGflBrpb19k4+csHDZJK+W/JcQ2qVomVmLFu0blTqO5t2fdXPNgF29Osx4Vk1bG7xAvg/o6xMOLhln6rRGdVlcsSwB07aR32Psp2/WI1ZVezFKNGyOGaEHSLwW2N0SwsolQadLbB1ve1wNiDf0b0vpdT4WQejD6rTeLgjuCEXR5mE7xjEOqoihAzOGKoOSqq8/bamjrKUBKDkxX7pa5G89Sc464EnxDwDDCMRxQrENbkHsk2/RN9rUHS6pUB39k5htTpWfG3yEbZHwlm0U0Baf5mN0ugncjQpF1C2sRba1bt1GnZTheT7pmvT3qwyePjEuIOj3FpimxGCYG7mRe1pdGYkkb7EXJ7+WxHjKtZWa9lg90qzSWB96GO+COAsRHihisWy3UswUNqZna92YjYDcnmbms6jVq1exJrT6Vlfe8k+kvhTEY0wGDR82HDa2t5Wi1tj4Gh6S9Ks7vOE1VDW42+UmMoyaSPLBhW09b1LpsezdtVt7ctx3UGyxWu3jrMMiEVbT3iCvAnAmIw00pxAjMckLRnS5JOor3aR3A01qdUrqNnYOYrptKyMd3RGJDTdHeYYeR/krhkdSmoOEYo3NWB5d3Ki/fKXA3iCOjtQnYYQ8IcAyYaHENIUM8sLxKqnsoGB5tbck6e7a3fS+o1YsYAdA5h6NKa1JPZEacK9HcqR4qLFaNM0aqpRtRVlJYNuByNjW79YpZWTymadIQrK3nFuj3gnFYPFGWbq9BjZey5JuShGxUbbGq1WqS1ML6y9LpnqfJhzn/5u/wC795aQXuPxHIMqjhRWQEFkW+5PcD30Sy134MGlSocrBTHZ5mS5iMGrYez3kS6NtHdtib+VpU91r0ytdJp8Q5/5ixttFuziRGO6RcQgmUNF1iYrq0Uob9UOsBJGrc3CC/poq6NTjvGM/ODbVsMgeuPlJrMeM5UzVMKNHUakjclTq1Otx2r2G5Xu7jQU0wNBc9wragi7Z5RPJM8zKTMGwkjYe0OlpSqsLqdBIQ352Ycx41dlVIqDjPPUqu202lDjic8acZYjB4maJer09Qrw3XfUWVDc33FusNXp9MliA+/mVfqGrYj3cRhi+PsV1GJnj6rTG0KJdCd3Qs9+1vuK2ukTeqnzz+/Eo6l9pYeWITcM8QTT43GQPp0QhNFlsd+dzfelralWtWHZh67Szsp8p30e59NjIJXm06llKDSLCwCnfc77mpqqlrYBfSTT2tYpJ9ZEZ7nmYx49cLG2HtNdotSsbKNR7Zvz7J5A91FrrpNRcg8dwdllotCDHMjJuPcWuLeIdSyriepEek9YylmFwQ3dYC9uZG1EGkrNYPPWc+UEdU4fHHeJLY7jSVc2XCjR1GtI2OntanW4s1/OKi1u40JdMpo3+fcK2oIu2eUhcZ0j4hHxEXzYdMRoj7J3QM6MCL7sLIb+ujDRoQreWOfjBHVsCV8wZJni3GNmT4depVUlCdS/Zd497yK5Ni1rEAeI2NjQvArFO7nrv+ITx7DaV98TyDi/FzTT6pMPogMhaKxErogO67kWvpF6u7ToijAOTjnykqvdmPI4/WNMk49xjyR9b1RSeOZ0CqQYzGJLb37QunLwPdW7NLWAcZ4x8+v7zFepckZ88/LEzhzj7FzPpfqXDQyyHQpBiMYcgv2iLEqu3gwqXaWtRkZ7HzzJVqnY+XR+WJH/AO9DFfJ7/Ndd1nmG3V6b3tq87von3FN/u/mD++vtz5/xDHjDiabDYTCzIUDSsgcstxZkLGwvtuKUopV7GU+WY1dcURWHnB/EdIs4jxrp1brHMiQsFNtLGU6jv2uygty50caNcoD6ZP0gDq2wxHkcCabjrGpDiNXVGTDTojuENmRjIh2vsdSjfwPKp91rLLjzBljUvg58jHOU8eTz4mOFDH28W6eT/wABRqB8ryrBt6y+lVELH0+s0mpZ22j1+kO8/wDzd/3fvLSC9x6OMu+ij+ovwFUZJC4nhxmzKPG9YAqRGPRp3Pl76r7eV4d1HF2KjXjzgDTm0WZg1iujRnEvzyanxHXBurN1Xt/N31X5sD7OVMDW4xx5YgG0mc8+eYrj+jySSaSf5TaRsQJlGg6AFvpBGq5YbDVflfbeqXWAKF28YxLbSktuz55k/lvDbR5hiMYZARMgUJp3WwQX1X38nw76A1waoV46hlpxYX9Y34q4OGMxOHmLgLECHUrfWL3Avfbv99ap1BqUqPOZu04sYE+UiI+jlhl7YQTrqeYSmTQbbALbTq/nRfvn+qLMeWIMaTFezPnmPIOEMTHjJMRDi1RZWUunVAllW3Z1E7XF9x41g6hDWFZevfNihw5ZW7nfCPCWJwUn50rQFmZohGBqJFgdRJItZfdVX6hLR7PPrmSmhqz7XEkcy4caXMMPjBIAIVKlNJu1w4vqvt5Xh3VhLttRrx3NtVmwPnqD2M6OWeSaQToGfEidT1ZuoBkJS+q++pd/2aONYAAMeWIE6TJJz55m8Z0eSPO+I+U2kbECYDR2AFuVUi9yw2Gq9rX23qLrAF2bfLEttKS27d55nON6Nus6w9codsS06toOytuYz2t9wpv6OW9RdbjHHliUdJn9cxzjeBpZcUsr4nVEs3WqGUmVN9XVq5OyXtt6BtesrqlWvAXnGPd8ZptOzPknjOffJDhvg5cOMUJGV2nZ+2EsyK+xUEkmh26jeVx5TdVATOfOQuT9HDxSKXxAZYkkSIBLH5wOLsb92tjYUazWBhwvJxn5QSaQqck9ZxOst6OmiMJE6Xjjmja0ZGvrBIAfK/R1jnfyaj6zdnjsj6S10u3GD0D9Y2fotJQjr1DGFY79WfKDhi9tXeoC29da+/c5x55mDo8jvyhFxPwo2Kw2HgEir1LIxJUkNpUpa1xa96BTqPDZmx3D20+IoXPUh8R0b6kxa9cqieVZIwqWEekydki+4s9trcqKusxt46GII6TIbnuLYTgBvk2MSWYNNimVi4SyqVbWLLfftE+FU2r/ABqQOFljS/hYE8md8OcADDYqGfrFYRxaCoS13tpL3vte52qrdWXQrjsy69KEcN6Qpz/83f8Ad+8tKL3G44y/6KP6i/AVRklPcXZti4MTjMOks27rKhDt2ECvIwG+y9obDzK61FVbIrED0+c5V9tiuyg+/wCU1mGdYh8DNixNMnWYwKgEjDSio5sLHYXIvbzatKkFgTA4X098jWuai+ezD3hUEYKZuulkchyesmSZoyFsAHj2FwA1vTSF3NgGP0GI7V7BOfrmD3DmeM2TYjViCcQEmK3kvKLC4IudW3O9M21AakADjj4QFVhNByeeZFz5ziMPBl2LMsrK8cqOC7EMwMgUkE2J7XP9geFEFSOz1gDPH8QRtZER8+USzXEYmKHLFbET6pld5LTFGOooVGtzpFlIF22G9Wi1lrCAOOuMyOzqEyTzLO4adFgij68ysVLXeRXkNyb3ZdmCm63G21c23JYnGPoJ0K8BQM5lZ8a5rioMXjII5ZvnNEkdnbsKFMjad9h5Q27lro6eut0VyOuD74hfY6uyg9xHFcRYpsHicSssqiWeOJe0ewqozNp37JJ03IrS0VixUIHAJmDc5rLgnkgTeIzieKHMYkxMrrDJF1chkJcXcg9sb2IHLltUFaMyMVHIOZZsdVcA9YxOcPnOJGGx4OInBRYCgkcmRdTpqYMOQIPIHkRUNdZdDgefXUniOEfk8Y77k/0bZu80874mZx1UMemN3ITTpAMp1GxJspufPJ76Bq6gigIOyf8A8htLaXYlj0IQ9JGbmHAs0b6XlZURwbWudRYMP2A24oGlr328jqH1Nm2vg9wFfiGdsqss8nXR4vq+sVzqZWV2U6r3K3uBfzRTvgoL+RwRmJ+K5p4PIOI3PEmKkizCRpJUdRANIdhoYOsb6Rfs3Ia4HjateBWrIMZHPz4mTc5VyTgjEIejvNZjjGgM7zxnDpLd21lXKxEgN3WLstvQO8Uvqq18MMBg5Ih9NY3ibc5GMxLPsDN/taPDLjMUqYgNIdMhGi/WnSg5ADSBV1MvgFyo44lWK3jBNxwZDZ/n2KSTMkV5iomUK4kIEIDvtz21ctvCjVU1kIcDr9YGy1wXAz2PlHWMzecTYsddLZcAjga22YphzqG+zbtv6TWFrTapwPa/vNtY29hn/t/tGuRcRYqSWNJJJQUws36bdv5uSSNyO9rFe16BW7KKwpIHmPlyMiZqudmAb0PzjngDOJ58XhY555QipIyAu1pm1Me0Se0AL/4dqzq6kRGKj0+UvTWMzqGP/MtLP/zd/wB37y1y17nUjjLvoo/qL8BVGSN8VkeHkkMrwo0hQoWI3KkFSvqIJHtrYscDAPEwa1JyREm4bwphEBgTqlbUEt2Qxvv69zV+M+7dnmV4SY244i2X5NBAjJFEsaPuyqNjcW39m1U1jMcsZaoqjAEZQcI4JL6cNGLqVNhzVhYj1EXrR1Fh7aZFNY6EczcP4V4VgaFDEhuqEbA77j3t76oWuG3A8yzWhG3HEzMsgw0+jroUfQLLqHkjbYe4VS3OmdpxLapW7ETwfDsEUsckaBOrjaNFXZQHbW3p5+nvPjVtczAgnOZQqVTkRfE5NBJJ1rxI0gUprI30kMCvqszD2mqFjAbQeJZrUnJHM4XIMKIThxAnUk3Mduzfnf18t6nivu3Z5leGm3bjiIw8LYNYmhXDxiNiCy28ojkSTubVo3vu3buZBUgGMcTp+GcIdd4EPWBVfbygunSD420r7qgvfjnqQ1J6RPE8K4VlcCJULxdSWUb6LBQu9xYALzHcKgvcefnn5yjUnpHc2TwOkSSRq6w2MYbfSVAAPrsKyLGBJB7mti4APlG78M4Q674ePtuHbbmw1WY+ntN76sXWevUrwk9J3Pw7hXMpaCMmaxk28vSbgn1HeoLnGMHqQ1Ic8dxXK8lw+Hv1EKR6uZVbE25XPOqe139o5lrWq+yJ3NlcLTLO0amVBZXPlAb7A+1vfVCxgu0Hgyyi7t2OY2m4bwrdbqgQ9cQ0lx5ZBJBPtJNbF1gxg9dTJqQ5yO5tuHMKSzGBLugjY28pAFAU+iyr7hVeM/HPXMnhJ3ibHDuGurdQl1j6pTbcJYro9ViR7aniv6++X4a94moeG8KhjKwIpiv1ZA8i5LG3rJJ9pqG5znJ77lCpBjA6mZ/ik6iQa1vttqF/KFUqnPU1uX1imS4+OREVGBIRbjfbYCo9bLyRKWxWOAZJVibmVJJF8RTSJEHjvcMLgC97gqPtKn2UrrHdE3J6/wDH78xrRoj2bX9P+f2yIzzHEyp1wUklUiK7DdizBu7vAFAustXcAeguPjnmGoqpfYW8y2fhjibw80jHCHW1nVusGkbkC++229xVo9jeEcnkHPHu/vKdKwLRtHBGOff/AGjKLMJzHiDqbUoW3ZA0sXZSo7O/ZCnv50Bb7ylnJ4xjjo5IwOPTEYbT0B6xgYOc89jaDk8+uZKQ4iT5GXJPWCNjewvcX7rfyptXf7tuPtYP6xNq0+87R7OR+ki8Hmk7JOW1ArGgQaR5e6FhtvdhekqtTeyOW7CjHHn0T+sdt0tCvWF6JOefLsD9I8gxMrHCHUQHBEg0jmgv4bXII9tMq9reEc9+18ou9dS+Lx1jHwP+ZjV8dNoxFmbUJQqiw2Bcry0eHfvQDddsfB5DYHwz8PT4wopp31gjgqSfjj4+vwktl2KkaOK6sdSAs/ZABtyK3v7h305TY5Rcjscnjv4dxO+tA7YOMHgc9fHqREWYTdTdncHrgrOq37JFyVGgG17DcE0mt9vhZZjncATjyx5DHXyjrUVeLhVGNuQM45z589/OOhjJvlJS5MYLW2/5asBy5X35+iii23xyv/bz/wDUfzBGmn7uG/7uP/sR+0YYDFzCAldRbrI7XW17qupNxyvtel6bbhTleTlex7hkRm6qk3YbgYbz95wf5iozGa+E3azjtjSN+2Bv2dtr+HjRPHuzV3z3x7/Pj0gzp6QLeOuufd8Zt8dNoxBDtqWUKuw2XWV2Gjw7+1UN12ywg87sD4bsenp7zKFNO+vIGCuT8dufX1+E7TMJteGBLEOiFuyBqJJDX7JtYW22rQvt3V5J5Azx2T3njy+UpqKtthAHBOOegBxjnz+cTfHTdXPZ21CUKuw2Bcrt2PDv7XsrBuv8NyDzuwPhnHp6fGaFNPiICBjbk/HHx9fhCDKpGaGNmN2KKSbW3tvt3V0aGLVKW7wJzr1C2sq9AmO6NBTKkkqHidPnMR/eN9+u3Wf9MfCcSz8w/GH/AAzlBiAcuG1RqLWtbkfGuZddvGMTp1U7DnMnqXjE4hiCiw8SeZPM376snMoDE3LIFFyQB4k2qgM9SEgdzEYEXBBB7xU6k4M6tUlzLVJIPx8QMYpZBGPm3CWudyTbuF7bju8a5o1xNbOF6OO/+J0ToQLFTd2Cevd8YrPnpSSOMpu4jPM7F20kbi+w33t7K2+t2WKhHJx9Tj6TFei31s4PAz9BmcJxBd5V0bxLIx356CAO7v39VqyuvyzLj2Q30P8AP0mjoMKjZ9oqP/l/aLR5rIeo+bX54kHtMNNrtyKgnsg+Hd662NS5Ff4fa9548/T0gzpkBs/F7PuHPl6+pneV5v1sjx6badW++9nZO8eAv9lao1XiuUx1n6Ej+JV+l8JA+e8fsD/n6znE5sy/KCEGmEc9W7Gwa1rbCx51T6pl8Q44T39nAP8AMtNKreGM8t7uhkj+Ihic/KqDoBJlaIdrbsmwN7d591YfWlVBx2xX9IRNCGJG7/tDdesVx2cMnW2QEo6INzvqAN9gT38gDWrdWU3YGcED9QPdMVaMPtyewT+h+InSZsflAh0Ddb6rnnbVyI/19FaGpPj+Fjy/jMydKBR4ufP+cSSnmVBqY2HjTgGYmcCKCpLm7VJJlSSRmImmE6hR83tc29+9EAXb74Mlt2PKSlDhJU/FCEPPfvdvvV2aj/pj4Tj2giw/GHmBz6ARxjUfIX9FvAeiub93s9J0fvFfrJXCYpZF1Ibj1W5euhMpU4MKrhhkReszUSxEIcaTyq1Yg5EogEYM1hYAihRyH/8AajMWOTIq7RgRaqlzKkkY/wCyorMvVizW1DxsSR9poH3arBG3gw33m3IO7kdTiXCwhkDKNRsE2J+juw37rXPPxrX3dDzt6x9Opn7w44z3n69xX/Zse50DcMD6Qxuw9pqvAr9PX69/rL8ezj8XWPp1+k3Fl8ahAFACElfQTcEj2E1YpRQAB11Ka6xiST33751h8EiEsqgE3ufWSx+0k1a1IpyB/nf7yNa7DDHP/wCY/acvl0ZZ2KAlxpY+cOVj9lUaKyScd9++WLrAAAeByPdODlUWkJ1a6Rcgek8zWfu1W0Lt4l/ebd27dzOpsujbUGQHUQW9JGwPsFqtqK2ByO+/lKW+xSCD11850uAjDBwo1DYHv2Gn4VYpQNuxzKNrldueI4ZQRuL+uiwc0ZB4ipKyJnWjxHvqYMmRO6kuZUkmVJIGcR8L3WWQy82vbTyuw2vf006mrwAuIm2kLNndAiLPJAqjSnkjubw+tTMCEBMI8j4qlWIALHzPc34qTvXLxygYWSB4vm82P3N+KhbBDRtl/GM5U3EZ37w3o/arTVjMypyI5/K+bzY/c34qzsE1M/K+bzY/c34qmwSTPyvm82P3N+KpsEkz8r5vNj9zfiqbBJM/K6bzY/c34qnhiSZ+V83mx+5vxVNgkmflfN5sfub8VTYJJn5XzebH7m/FU2CSZ+V83mx+5vxVNgkmflfN5sfub8VTYJJn5XzebH7m/FU2CSZ+V83mx+5vxVNgkmHi+bzY/c34qooJRglnWfSNM5KpuR3HwH7VdGg4rE5t6/6hjL/bT+anuP4qLuMCFGYdDi6bzY/c34q5WwGdkTPyvm82P3N+KpsEkz8r5vNj9zfiqbBJGeb8VzNCwKx93c3iP2qmwCS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66" y="4734883"/>
            <a:ext cx="3094591" cy="1816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14" y="3122341"/>
            <a:ext cx="1910752" cy="147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0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Food Big Data Curation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5104"/>
            <a:ext cx="5638800" cy="5029200"/>
          </a:xfrm>
        </p:spPr>
        <p:txBody>
          <a:bodyPr/>
          <a:lstStyle/>
          <a:p>
            <a:r>
              <a:rPr lang="en-US" sz="1800" dirty="0" smtClean="0"/>
              <a:t>Meta-data, Schema, DBMS (SQL, Hadoop)</a:t>
            </a:r>
          </a:p>
          <a:p>
            <a:r>
              <a:rPr lang="en-US" sz="1800" dirty="0" smtClean="0"/>
              <a:t>Challenge: One size does not fit all!</a:t>
            </a:r>
          </a:p>
          <a:p>
            <a:endParaRPr lang="en-US" sz="1800" dirty="0" smtClean="0"/>
          </a:p>
          <a:p>
            <a:r>
              <a:rPr lang="en-US" sz="1800" dirty="0" smtClean="0"/>
              <a:t>Ex. Spatial </a:t>
            </a:r>
            <a:r>
              <a:rPr lang="en-US" sz="1800" dirty="0"/>
              <a:t>Querying </a:t>
            </a:r>
          </a:p>
          <a:p>
            <a:pPr lvl="1"/>
            <a:r>
              <a:rPr lang="en-US" sz="1600" dirty="0" smtClean="0"/>
              <a:t>Geo-tag. </a:t>
            </a:r>
            <a:r>
              <a:rPr lang="en-US" sz="1600" dirty="0" err="1" smtClean="0"/>
              <a:t>Checkin</a:t>
            </a:r>
            <a:r>
              <a:rPr lang="en-US" sz="1600" dirty="0" smtClean="0"/>
              <a:t>, Geo-fence</a:t>
            </a:r>
            <a:endParaRPr lang="en-US" sz="1800" dirty="0" smtClean="0"/>
          </a:p>
          <a:p>
            <a:pPr>
              <a:buFont typeface="Arial" charset="0"/>
              <a:buChar char="•"/>
            </a:pPr>
            <a:r>
              <a:rPr lang="en-US" sz="1800" dirty="0" smtClean="0"/>
              <a:t>Spatial Querying Software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ea typeface="ＭＳ Ｐゴシック" charset="0"/>
              </a:rPr>
              <a:t>OGC Spatial Data Type &amp; Operations</a:t>
            </a:r>
            <a:endParaRPr lang="en-US" sz="1600" dirty="0" smtClean="0"/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Data-structures: B-tree =&gt; R-tree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/>
              <a:t>Algorithms: Sorting =&gt; Geometric</a:t>
            </a:r>
          </a:p>
          <a:p>
            <a:pPr lvl="1"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Partitioning: random =&gt; proximity aware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9" name="Picture 8" descr="IC25990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05900"/>
            <a:ext cx="3892947" cy="2246900"/>
          </a:xfrm>
          <a:prstGeom prst="rect">
            <a:avLst/>
          </a:prstGeom>
        </p:spPr>
      </p:pic>
      <p:pic>
        <p:nvPicPr>
          <p:cNvPr id="3074" name="Picture 2" descr="https://encrypted-tbn1.gstatic.com/images?q=tbn:ANd9GcQUTAnnFHq8xSVeMEi7FbGqdXc3H1vsQ5H1b8NA8Sd59bbauf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22373" r="10390" b="14822"/>
          <a:stretch/>
        </p:blipFill>
        <p:spPr bwMode="auto">
          <a:xfrm>
            <a:off x="7315200" y="1097280"/>
            <a:ext cx="15544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fj091DgSOFSIjKdHvDcgyQo1TWjEYw5SrWepamkRHT3VV84W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r="20082" b="8315"/>
          <a:stretch/>
        </p:blipFill>
        <p:spPr bwMode="auto">
          <a:xfrm>
            <a:off x="76200" y="4808156"/>
            <a:ext cx="13716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/>
          <a:stretch/>
        </p:blipFill>
        <p:spPr>
          <a:xfrm>
            <a:off x="6399510" y="3657601"/>
            <a:ext cx="2470170" cy="176975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8156"/>
            <a:ext cx="1269650" cy="170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stgres_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264261"/>
            <a:ext cx="1041400" cy="958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82" y="4309925"/>
            <a:ext cx="3137256" cy="21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74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6"/>
          <p:cNvSpPr txBox="1">
            <a:spLocks/>
          </p:cNvSpPr>
          <p:nvPr/>
        </p:nvSpPr>
        <p:spPr>
          <a:xfrm>
            <a:off x="457200" y="0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chemeClr val="tx1"/>
                </a:solidFill>
              </a:rPr>
              <a:t>Outline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hape 286"/>
          <p:cNvSpPr txBox="1">
            <a:spLocks/>
          </p:cNvSpPr>
          <p:nvPr/>
        </p:nvSpPr>
        <p:spPr>
          <a:xfrm>
            <a:off x="457200" y="1752600"/>
            <a:ext cx="8229600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Agriculture Big Data (</a:t>
            </a:r>
            <a:r>
              <a:rPr lang="en-US" sz="2400" dirty="0" err="1" smtClean="0">
                <a:solidFill>
                  <a:schemeClr val="tx1"/>
                </a:solidFill>
              </a:rPr>
              <a:t>AgBD</a:t>
            </a:r>
            <a:r>
              <a:rPr lang="en-US" sz="2400" dirty="0" smtClean="0">
                <a:solidFill>
                  <a:schemeClr val="tx1"/>
                </a:solidFill>
              </a:rPr>
              <a:t>) Examples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Data Management Tools 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Data Mining Tools </a:t>
            </a:r>
          </a:p>
          <a:p>
            <a:pPr lvl="3" algn="l" hangingPunct="1">
              <a:lnSpc>
                <a:spcPct val="150000"/>
              </a:lnSpc>
              <a:tabLst>
                <a:tab pos="338138" algn="l"/>
              </a:tabLst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- Limitation of traditional tools</a:t>
            </a:r>
          </a:p>
          <a:p>
            <a:pPr lvl="3" algn="l" hangingPunct="1">
              <a:lnSpc>
                <a:spcPct val="150000"/>
              </a:lnSpc>
              <a:tabLst>
                <a:tab pos="33813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- Promising Spatial Tools 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Collaboration Opportunities </a:t>
            </a:r>
          </a:p>
        </p:txBody>
      </p:sp>
    </p:spTree>
    <p:extLst>
      <p:ext uri="{BB962C8B-B14F-4D97-AF65-F5344CB8AC3E}">
        <p14:creationId xmlns:p14="http://schemas.microsoft.com/office/powerpoint/2010/main" val="6389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0979B-9B4D-4682-B937-896268A3589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000" smtClean="0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04799" y="152400"/>
            <a:ext cx="84581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tx2"/>
                </a:solidFill>
                <a:latin typeface="Times New Roman" pitchFamily="18" charset="0"/>
              </a:rPr>
              <a:t>Food Big Data Mining</a:t>
            </a:r>
            <a:endParaRPr lang="en-US" altLang="en-US" sz="2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1263" y="1295400"/>
            <a:ext cx="854039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 smtClean="0">
                <a:latin typeface="+mj-lt"/>
              </a:rPr>
              <a:t> </a:t>
            </a:r>
            <a:r>
              <a:rPr lang="en-US" altLang="en-US" dirty="0" smtClean="0">
                <a:latin typeface="+mj-lt"/>
              </a:rPr>
              <a:t>  Current Big Data Mining Tools are generic </a:t>
            </a:r>
          </a:p>
          <a:p>
            <a:pPr lvl="1">
              <a:spcBef>
                <a:spcPct val="0"/>
              </a:spcBef>
            </a:pPr>
            <a:r>
              <a:rPr lang="en-US" altLang="en-US" dirty="0">
                <a:latin typeface="+mj-lt"/>
              </a:rPr>
              <a:t> </a:t>
            </a:r>
            <a:r>
              <a:rPr lang="en-US" altLang="en-US" dirty="0" smtClean="0">
                <a:latin typeface="+mj-lt"/>
              </a:rPr>
              <a:t>Click stream mining </a:t>
            </a:r>
          </a:p>
          <a:p>
            <a:pPr lvl="1">
              <a:spcBef>
                <a:spcPct val="0"/>
              </a:spcBef>
            </a:pPr>
            <a:r>
              <a:rPr lang="en-US" altLang="en-US" dirty="0" smtClean="0">
                <a:latin typeface="+mj-lt"/>
              </a:rPr>
              <a:t> false positive costs negligible</a:t>
            </a:r>
          </a:p>
          <a:p>
            <a:pPr lvl="1">
              <a:spcBef>
                <a:spcPct val="0"/>
              </a:spcBef>
            </a:pPr>
            <a:endParaRPr lang="en-US" altLang="en-US" dirty="0" smtClean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dirty="0" smtClean="0">
                <a:latin typeface="Times New Roman" pitchFamily="18" charset="0"/>
              </a:rPr>
              <a:t>   </a:t>
            </a:r>
            <a:r>
              <a:rPr lang="en-US" altLang="en-US" dirty="0" smtClean="0"/>
              <a:t>One </a:t>
            </a:r>
            <a:r>
              <a:rPr lang="en-US" altLang="en-US" dirty="0"/>
              <a:t>size big </a:t>
            </a:r>
            <a:r>
              <a:rPr lang="en-US" altLang="en-US" dirty="0" smtClean="0"/>
              <a:t>data mining </a:t>
            </a:r>
            <a:r>
              <a:rPr lang="en-US" altLang="en-US" dirty="0"/>
              <a:t>tools do not fit all sensor big </a:t>
            </a:r>
            <a:r>
              <a:rPr lang="en-US" altLang="en-US" dirty="0" smtClean="0"/>
              <a:t>data</a:t>
            </a:r>
          </a:p>
          <a:p>
            <a:pPr>
              <a:spcBef>
                <a:spcPct val="0"/>
              </a:spcBef>
              <a:buNone/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  Food Big Data </a:t>
            </a:r>
          </a:p>
          <a:p>
            <a:pPr lvl="1">
              <a:spcBef>
                <a:spcPct val="0"/>
              </a:spcBef>
            </a:pPr>
            <a:r>
              <a:rPr lang="en-US" altLang="en-US" dirty="0"/>
              <a:t> </a:t>
            </a:r>
            <a:r>
              <a:rPr lang="en-US" altLang="en-US" dirty="0" smtClean="0"/>
              <a:t>are </a:t>
            </a:r>
            <a:r>
              <a:rPr lang="en-US" altLang="en-US" dirty="0"/>
              <a:t>often </a:t>
            </a:r>
            <a:r>
              <a:rPr lang="en-US" altLang="en-US" sz="1600" dirty="0"/>
              <a:t>in Physical Spaces 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 smtClean="0"/>
              <a:t> High cost of false positives</a:t>
            </a:r>
            <a:endParaRPr lang="en-US" altLang="en-US" sz="1600" dirty="0"/>
          </a:p>
          <a:p>
            <a:pPr>
              <a:spcBef>
                <a:spcPct val="0"/>
              </a:spcBef>
              <a:buNone/>
            </a:pPr>
            <a:endParaRPr lang="en-US" altLang="en-US" dirty="0" smtClean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 lvl="1">
              <a:spcBef>
                <a:spcPct val="0"/>
              </a:spcBef>
            </a:pPr>
            <a:endParaRPr lang="en-US" altLang="en-US" sz="1600" dirty="0" smtClean="0">
              <a:latin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7173" name="AutoShape 6" descr="data:image/jpeg;base64,/9j/4AAQSkZJRgABAQAAAQABAAD/2wCEAAkGBxQTEhQUExQWFhUWGBwZGBcYGBocGhgdHCAYFx0YHBgaHCggGRwlHB0VITEhJSkrLi4uHB8zODMsNygtLisBCgoKDg0OGxAQGzUkICQsLywsNCwsLCwsLCwsLCwsLCwsLCwsLCwsLCwsLCwsLCwsLCwsLCwsLCwsLCwsLCwsLP/AABEIARQAtwMBEQACEQEDEQH/xAAcAAABBAMBAAAAAAAAAAAAAAAGAwQFBwABAgj/xABNEAACAQIEAgUHBwkFCAEFAAABAgMAEQQFEiEGMQcTIkFRMlJhcYGRsRQjM3KhstIWNEJTYoKSwdE1c5Oi4RUXQ2N0o7PwVSQlg8Lx/8QAGgEAAgMBAQAAAAAAAAAAAAAAAwQAAQIFBv/EADoRAAICAQQAAwUHAwMDBQEAAAECAAMRBBIhMRNBUTJhcYGhBRQiM5GxwRXR8CNS4TRCciRTkrLxYv/aAAwDAQACEQMRAD8AtjDYCFYYyUXyV7h3geit5JMzgCOY8shIB6tfcP6VWTLxNjAw+Yv8I/pVZMk7GWxeYv8ACP6VMmXibXLYh/w0/hX+lTJknXyCL9Wn8K/0qsySpeP8ZGs7xqq3DEGwGwsPRXZ0deUBM5eqtw2BBzC5mqjdRcegb001WYst+IScFYlJcwiGgWKubEC2yt3WpXV17aT8oxprN1ols/IYv1afwr/SuNmdWZ8gj/Vp/Cv9Kkkz5BH+rT+Ff6VJIP8AH+DjGXYohEB0c9I8R6KY0n5ywOo/KaUCFHot7K9Dj3ThZM6MNudh66rAkywiYYDwqsTWTNXHo+yptkyYb9EUCnHkMFI6hzuAf0o6S14xV845omzZ8pdXyGL9Wn8K/wBK4uZ1YBZr0g4OCaSFsIxMblCQsViQbXFzenk0TsobPcVfVKpIIhLwrmUGOg66OAIuorZlS9xbfa476WuqNTbSYaqwWLkSY+Qxfq0/hX+lCzCSPz7BRiB7Rp+j+iPOX0VYMkf5et4o7+YvwFTzkjm1VJGao2+3efCr4lR4g2FVLnJksQPGpJOqkkGcy4Fwk8ryyK5dzc2kYDw5DlTVestRQo6Huiz6Wt23EcxqejXA+ZJ/iNW/v93r9Jn7lV6fWPcn4JwuGlWaJXDqCBdyRuLHY0OzV2WLtbr4TdemrRtwEJBS0YkNxbisRFhmfCprmBWy6S1wSAeyPRejUKjWAOcCCuZ1TKDJnfC+Jnkw0b4ldEx1a106bdpgOz3bWqrlRXITqXSzMgLdyVZb7GhQk46lfNHuFXkysCZ1K+aPcKmTJgRHGFI43kKiyKWNgL2UE7e6rXJIAlHAGYP8M8X4bGyGOKN1IXXd1UC1wO5jvuKYu01lQyxgKb0sOFEJ1iA5Ae6lcxnE6NSSUfxPwZjpMZiJEw7MjysykMm4J2O7V2adTUtYBbynLtosLkgSw+jHKpsNg+rnQo/WM2kkHY6bHYkeNIax1ezKnIxHNMjKmGjXpgmZMCpRmU9cm6kg8n7xWtCAbefSVqyRXx6ylZswmIN5Zf8AEf8ArXWKLjqc8M2e56MwGbwCOMGaO+hdta35D01wTU/+0zreIvrJRHBAINwdwR30Pqbm7VJJupJNWqSTdSSZUkgtk/FbTY6bCmHSIw/zmq+rSyr5OkWvfx7qas04SoWZ7i1eoLWFMdQoFKxmbqSTLVJJlSSB3EHGEmHxRhESsoRW1FiDc32sB6Kcp0osr3Z84rZeyPtxGQ49k2vCgBv+md/VtRPuS+RmfvJ8xJnhTij5W8qaAvVhTcG99WoezlQdRp/CAOe4Sm7xCR6SfxcAkR0byXUqbc7EEH40spwciHIyMSF4f4Qw+DcvCH1FdHaa4tcHw9Ao92pe0YaBr06VnKwgpeHmjUkjfB42OW5jdXCmx0sDY+BtyNaZWXsYlBgeo4tWZcBOmb8wX+/T4PTug/N+UV1n5fzlIy8jXXPU5oPMszJcrZ061yUsBue/b/330o9oXCjmMJVnLHiWlk4tBEL3+bXfx2Fcmzlz8Z0k9kR5WJqZUkmVJJlSSZUkmtNSSIYzHRxLqldY1va7sFF/C57+daVWY4UZmWYKMkxLBZvBKxWKaORgLkI6sbcr2B9VW1br7QxKWxW6OY9rE3MqSQC4swOrF6+/QoH20/p3xXiKWrl8wY4hwdlBbu5WvTdL5OBF7V4k30TteTE7WAWP4yUD7QH4V+f8QmjP4m+X8yyRXMj8ypJMqSTRqSSPyfJIcKHEK6Q7am7TG55X7RNqJZa9mNx6mErVM7fOSNDm41zDLop10TRpIt76XUMLjvse/c1pWZTlTiZZQ3BkBnfCmCWByuFgB23Ea+cPRRRfb/uP6zHg1+gkZjsQUjjKrcWUWI2OwF/QaYqUN2YG1iOoZZUT1MVxY6FuPDYbUk/tGMp7IjqszUq/MOkDFJLIgWKyuyi6tewYgfp+iusmhrKgkmcxtZYCQMQp4Ez+XGRytKEBRwo0gjawO9yfGk9XQtTAL5iNaW5rQS3kYT0rGZBcWcSpgY0d0Zg7aQFIvyLd59FH0+na4kA4xAX3ioAkSZgk1KG8QD796BjEMDkQT6T8DJNhFSJGdutU2UEm2lxfbu3FO6F1S3LHHEV1iMyYUZ5g90XZPPDipGlhkjUxEAspAJ1IbXPfzpjX3I9YCnPMX0VTpYSwxxLRrlTpzV6kkgs5yl5JNa6eQG5I/lR67AowYJ0JORITF8M4p7j5q3d2j9vZo66ioesC1TmO+COG5sK87SlCJAunSSbWLE3uB41nVahbQoXyl6elkJLecLqTjUY5zNIkLtCuqQDsqQTc3HcCCdr1usKWAbqZckLx3EeG8VNJArYhNEt2BUAiwDEDYkncWNXaqK+EORM1liuW7kjI1gT4ChzZgBwr0gyYvFRwmJFDarkFriylu/1V0b9EKqy2YjTrDY4XEsKudH4KcJ8NT4afESS4jrVl8lbudHaLfpG3IgbeFM33LYqgLjEBVUysSTnMms//ADd/3fvLS69w8ZYTKiyRHUNOhdregc6J4ncGUk3EllA8ABQoSd1JJVGY8D4x5ZWCJZndh2xyLEj7K7CaykKAT5ek5TaS0sSP3hb0f5JNhY5VmABZ9Qs19tIH8qS1ly2sCvkI3pKmrUhvMwqpSNTiWFW8pQfWAfjVgkdSiAe50BVS5lSSbtUkmVJI2wmDWMuVv221G5J35bX5D0VosTjPlKAAjmsy40zHGCFNZBI8Bb+daVdxwJlmwMxDJs3XEayqkaCAb23uL9xrVlZTGZSOG6klQ5uZapJMqSTTC9SSRWB4awkLiSLDxo63syrYi4sfsor32OMM2RBrSinIHMlqFCTKkkjuIPzd/wB37y1Y7kjjL/oo/qL8BVGSAUnSoilr4cgKSL9ZzsbctFdIfZxIzu+k5Z+0sNtC8/GMG6ZV7sI3+KPwVP6cf930ja6jI5E0vTKpIHyQ/wCKPwVP6cf930mzdhScR5D0rgmxwjADm3WAgf5Kn9OP+6Jf1NcezHuX9KmGkbS8csfp7LL9hv8AZWG+z7B0QYQfaFYGWBELMpzuDEgmGVXtzAPaX1qdx7RSdlT1nDDEbrtSwZU5i8MLB2Je6nkvhWSRibA5nWOxHVoWte1tr25m1QDJkJxIv/b+9jH/AJv9K1s98zvnTZ8PM/zf6VNkm+JTcR2G0d/3v9K0K8zJsxJuCTUqtyuAbevehmEERzDBLMmh72vfY25VaOVORKZQwwY1yfJ48KH0FrMdTFze1hbwFhWrLWsIzMpWKwcQb4h6T8HhiVTVO47ox2R/+RrA/u3o9eisfk8fGRbkb2TmCOJ6ZZyfm8NEo/admP2BaZXQL5mXunMHTLiAe3homH7Lsvx1VD9nr5MZN0Jsn6W8JIQsyyQE97DWn8S7j1lRS76GxfZ5lhhDvB4xJUDxOro3JlIIPqIpQgg4M1F6qSBvSVxJNgo4Wg0Xdyp1rfYC/iKc0dC2sQ0V1VzVKCsrnG9JeNdCrdTY2/4Z8QfPp9tBUBkZ/WJjXWE4l35f9FH9RfgK4hnWnmTMD87J9dvia9KnsicMgbj8Y0NWYzWQBNKKqas6JhHlBiRCxYksCum3I7b+rb7apwxOBOUWAJ3D3TnRE1lVT1l+fdfw9Va5zk9QY9kCI4XDYhcWBE+iYE2dD5Nue45iw79jQ3KlMt1OhQyoNijke+X/AMOYx5IVMunrQBr08j6QO69cG1VDHb1OtWWKjd3HGc/RN6x8RWV7m26gtIaMIEzSmrk6ieJ5E1FlN1DBNXULotq0ra/LkKBxu5huccTb4oRxa5iBYDUe6/o9tQDccLITgZMrjjbiJ5EIBtHyC+Ppbx9XKujpaQG985muvOzAlbTsjKfRzrqTlUixWG35SIbntWZ6GsMFG7uaqTc0akklOHeIp8FJrw76bntId0f6y/zG48aDbStgwwlg4l/cF8WRY+HWnZkWwkiJ3QnvHip3sfgQRXGupapsHryhAcyO6S+HZsbHCsAUlHLHU2nYi1G0d6VMS0V1dLWqAsrnG9G2ORGYrHYW5SekDwp9tfSR5/pEhobQfKXhl/0Uf1F+AriGdieY8w+lk+u3xNelT2ROGfaMbEVqFVpyDWYbGRiLYe5OxtViLahQgyRmLdW4J3Pr7zerixZCBxDrhXKlumrUSFBO2xLb8+ZP+lI6i1guBGdNUrPu93ylg5JPplVRya4+wkfCuY4yMzqrwcSYz9rQN6x8RQ07mnOBAg5mlrlu8j2j4054TekVNyjnM3hMxSTdWBqmqZexIlyvypjmaWwrIHMIzQ3wZ+bT6o+ApVu4wOpUvSDxU0mJ6mM/NxEj0M/Jj6bch7fGuxo9MFTc3ZnC12pZrMKeF/eDeaTmVVAuQOYtt76ZrTaeYrZdvwR5Qbxkpvp32ohM6GioBxYTGtVOlMqSTLVJJzaqEkluGM8kwWISdL9k2dR+mh8pT7Nx6QKHdSLVKmWDiemMHiVlRJEN0dQynxBFwfdXnyCDgwsa8Qfm7/u/eWrHckcZf9FH9RfgKoyTzJmH0sn12+Jr0yeyJwW9oxsaswyYnFZjCywjw5hzkaYzTonW51gnt/OlNLC9jtax57CkRe41Ozy/4hbKVeqBGXy7i9zvsBT85erqAPA4hqua/JsNtvJz5g6PAE+qlDV4r+6aS011hF5Y/STPRxn0uKxKgqLKCzMPVYfaRS+rpSuvIMb09lpt2N6SwuJr/J2t4r8RSFXtR6z2ZXs8CgIrEk3NvTzp4MeSIiyjgEzvBwRxu2n9I3t4WFrCo7MyjMutERiR5xnmWb6ZGQ7EXI8LemiVU5UMIC7UhXKmWPNjuqwIkvYiFSD6SoA+0iucE3W7ffOkX21bj6SlswIvZSCb+i59N67tefSebu25wDFsNC5Uh+yg32O/rJrLMA2V7hURimG4WC2bRqJDpfV6aKMnkx/SOyoQBkCEHCnR7icavWArFFuA7gkvbbsoNyPSSPRelbtWlR29mdBPxAGSWc9EuLhQvFImItuUVSjn6oJIY+i4oaa5GOCMTZWV/TsxMq5JlSSX30O48y5cqk3MLtH7NnX3KwHsri61dtufXmEU8Qn4g/N3/d+8tKr3NRxl/wBFH9RfgKoyTz9CIw8uqNHbW+zHncnlvzH869HtJUYOJ5p7SrniR2Oji0qUBVt7re49HOtgHzlpYxOBIo1DOmrHzj3EZvM8EeHaQ9SlykewF7kljbdtyed7UMVqGLAcw27jERgRlAex0+NEER1Do5KDuKYzMGkA1E3qYAHElOmIsDHkCW90OYeOOBtiJXN7n9JRy07bC9/Xz9XJ+0GJYDyEc0hDZfGCf2hVxpjBFhHc3IBXYellHfS2nTfYFhdTYK6yxlR47iQSKVF1bmDt7q61em2nmca3Usy8DEHZsfZvKbUPTTPHUFXRYw3Ad+cZYzMpHJJY8rVQwOp0k0SbcvyZc/Hs5XJEIPNcOPeY65Gl/wCp/WOX1769sp2LEAC+q9dmcSzTtuxtjxs10rpuWDc/R6qyVGcyqdPa4IHA98iLBnAvYEgX9Zteox4zOvp6ig/F3PVGEwyxRpGgsqKFUDuAFgPdXmySTkx0cSGxPGWAjdkfFwq6EqylwCpGxBHiDRRp7SMhTKyJW/EGSZVicTLOuaRR9YdRQaSAbC5B1Dmbn1k09XZeiBShOPjMkCR/5I5Z/wDMR/wr+KiePf8A+3+8rAmfkjlf/wAvH/Cv4qnj3/8At/vJgSxOjDLMPh4Zlw2KXEq0upmUABW0qNOxPcAfbSOqsd2BdccTSgDqEXEH5u/7v3lpZe5qOMv+ij+ovwFUZJ5vxtlldrm/WPy+sa9Onsj4TzVhLOwkfJzNXCocRFhVGOKZceT4OGTh354CyxTMGNrqytIVZT3G9vhXHtZl1f4fUR1MGvmU+uJa2k7jwrr5iJ0ik7lODOE5i3OpCONqENCLhniSSDEQszdlXW+/cTZh/CaFdUroQYtXWVdShPB+XpLb6WpCuVzEedF9siCuTovzh8/2nVvrDptM8/3rtTGxcYxMJqS1UKMCcvyNSWZf3FmCM2RsoFyuHjkA/uwknwU1xKW26jPvP1hD7MoWNR3kV3MRK2xwPwgzkiqhkzjkYmiKk3Lw4K6SMPLCkeKkWGZAFLPsj221BuQJ7wbb8r1x9Ro3VsoMibVuOZUfFUqvjcUykMrTyFWBuCCxIII5iunSCK1B9JkmR8MRY2FFxF77hWm6EmVcLs/lcvH+l6E9ypES91x4/CJNxcIRKLkEn08vdS51J8ofw324LGH3RnlgghmUfpSX/wAqj+VJauzewPujWkQopBOYrxbnxjWWPq72076rd6nlasV0bhnMI1m04hJl/wBFH9RfgKXMNPNOasTLJ9dvia9Mnsj4TzjDDGM7Vc0DNNGbX7qkNXYM4j2bPcQ2HTDGQ9Qm4jAABJJa7Ebtub7m1C8JQ5fHMbVzjHlI01uFBmla24qS2VWGGmwCxA7ybe01D1NKAowJfnS7/ZUv1ov/ACJXF0X5w+f7QzdSga7UHMqSTT8jUkPU9RZMgbCQKRcGFAR4goARXnXOHPxhR1POfE+Stg8VLA17I10PnId0b3bH0g13abRYgb/MwZGJFUWVNtUmUJI/FNVJonHcIeHcnZ2BZdudz4eFYssCLOTa51FgC+zDvLuHYASerBJ5ki/uvyrnPqHPnHE0yYxiTEWDVeQoBcmMBAJ0y1UhEIOEx2JPr/yFDt7EJX5wQ46m+dmXw0/BKd04/wBMGL2n8csPL/oo/qL8BXNMcnmnMvppf7x/vGvSp7I+E88/tGNg5HKtTIHrOCakIoxEyKoxlWmqqHUzmpDdwo6N8hbF42Pb5uEiWQ93ZN1X1swG3gG8KW1VorrPqeBNqMmWt0v/ANlzfXi/8iVztD+cPn+0I3UoCu1BzKkk0/I1JD1PUuQ/m2H/ALqP7q152z2j8YUdQZ6SuDvl0QeKwxEQOju1rzMZP2g9x9BNH0uo8JsHo/5mURmUN8mfX1ZUhw2kqRYhuViO412gQRmBdggyZOScKyRqzzdlB4G5J7gKGtyMcLFLrrVXIXEmuHOEL6JHHPe3gO6g3aoLkLMLXZeAbDx6Q2iy9FACgC3opAuW7jgrUDAjnDi1YabAxFSazLiTVuUZPcLLZH+t/IUKzuETzgrxdlZM00njpH2IKaqtxWFi9leXzDzL/oo/qL8BSJjc805mR10u4+kf7xr09fsj4Tzr+0Y0LDxFWZQBnJYeIqTfMUeIBb3FTEi3HdtxOMPh3kNo0Zz4IpY+5RWGIHJOI6jZ6hfw90ZYzEEGVfk8feX3cj9mMH71vbSlutrQfh5P0jSoxlu5HgMLl6x4aMhWkJI1HtysObE95tb0AbDauW7WXEufL6Q25VIXPJkX0vC+VzW86L/yJRdF+cPn+0ljBVyZ5+LDxrtYgwcjImax41MSAg9TbWsbm21WBA2XAD8PM9Q5M+nCQt4Qofcgrzj8ufjG84XMj+F+K0xpkCxOnVhSdenfVq8CfCjajTNTjJzmBo1AtJAGMRXNOF4JpROUCzAW1gbkeDeNvHmKGl7qu0HibepWIY9iReYZW6g6kuviBcf6VpX9JTL6wdxmeRxELe7HYKOdMpQz8+UVs1KV8efpJfCsWAJ2uOVAYYOIwhJEfYXLJHOwsvidvs5mslgJsKYpmeE6tgq3PZuT6bmsqcyEYkeVPgfca3Mwi4aHYf638hQ7O4RJA8WyEGXey9nfu/Ro1QysG5O6FuX/AEUf1F+ApUw876pPNX3CryZWBN9Snmr7hUyZMCZ1CeavuFVuMmBNfJ08xfcKvJkwJG8S484bDSSxqupdNgRtuyr3W8aLRWLLApgr3NaFhIfgviiXFySLIqAKoI0gg87b3Y0fVaZalBUwOm1DWsQYUS4NGdXZFLpfSxAJW/Ox7qTDEDAMaKgnJEXI8aqanPVjwHuqSTOrHgPdUzJM6tfAe6pmSbIFrd1SSIYXBRx36tFS9r6QBe3LlVly3ZlBQOp3iYywGltO/wD6KgIkMVqsy43mwUbm7Rox7iVBPvIrQcjozJRSckRSOFV5KB6gBWczWIpUkmVJJl6kkypJKb6Ts9b5RNALWUre/fsjV2NHQDUHM5Wq1BFm0S3Mv+ij+ovwFcczqzzdjZW6yTtHy27z4mvToo2iebdjuPMb9e3nN7zV7F9JYc+s6jzCVTdZZFPirsPgayyL5iaFjDowoyLpIxmHIEjdfH3rJ5XskG/vvSluiqfrgxqvWOvB5lq5LneFzOFgLMNusibZlN7i4B3FxsRsbVy3rs07+noZ0FdL1xJPLskggJaGJUJFiRfcc/GsPc78MczaVInKjEpvpUzaVcwkWOaZAqoNKSuq+SG5KQL711dGi+ECR6xaxm8QjyxJHhHO5XivJM507bufXub3rGppUN+ERXT2tyGPRkzm+emOLWJG/iO/q3oFVO5sYjF1+xNwMBeE8/nOZ4cvPMUaYAqZXK9q620k25kd1O6ipfCYADr0m9LkoCTJTpmxDrj1Cu6jqE2ViB5UncDQtCoNXI84w3cF8himncqJZBsf02/rTblEGSPpENUxLBE7hJmWUNBGHWaXbn22Po8fGg1Wq7YKxXU12Ku7dmOeE8+ZwyNIxN7qS29qHqaAPxATeluYE1ufhGfFSyxtrV30Nzs7c/ftRdOVZcEc/CC1KsrbgeD74KTZnMG2lf8Ajb+tHKL6Q2nr8ROSZafRLmzvhcYzsT1djub/AKLHa/LlXM1yDeoA7/vHaKmqDZOR5QOl4kxBUWllB8ese/xroDToD19JxG1NjDGT+phZkGZysnaeTbvZm395pHUVqrcTpaWxmT8UQzzPjHv1zgr3Bzv6xerpp3eUl9wBAB5kj0P59JiDixK7MQY2W5JsG1ja528kUPXVqm3aI7p0ZR+I5Jhtn8S9Q5sL9ne2/lLSCmHwJxwxhZI8PGsknWNYHUb8iBYb+FbudWbKjExUpUYY5lAZjhHEr3RgSzEXBFxcm/ur0aMConnbOGOYyKVuZBiZFQjM2DOSKzLjzJc1kwsyTQmzKeXcw71bxB/oeYFDtrWxSrQ1dhRsiejsizNMTBHPH5Mig27weRU+kG49leesrNbFT5TuI4dQwlB9JEmrM8Uf2wPciD+VdvSj/RX/ADziTn8ZkDDi3UaQx087d1MCKW0K+TjmOps1Zl0kkr3X7vUKnAORBLpGwMmNstxGieGTzJUa/wBVlasOMqfgZ1KxtAENOmv+0F/uE+9LSmg/K+cM55gVl2MMThgeVO8EYMT1NRcAr2JN51xN1yKoFh3+uhV0qhzANXdcQCMASDwOLMbhh3UXsYMY1Gn8RRjsSTzLiR5V0lRasJWqdQJ0ttntsPlIRjetx1ECLtEsfo4xGjLM1bzYyf8AtvSGqGbqx/nc0EGG98A4McRzvXRzOXboDn8MmH4nkCjSfZag+CkquvUsdvUZYnDzzAvp2axsN73/APeVEyAMS6WprbJyT644h70MYKSLETaxpEkWwPPssN/8xrn68goMes6NNwd8Af58Id47GyOkyspAW1jpIB7agbnntXPKgAEQ6sSSDJvL/oo/qL8BQjNwYzDCxNfUoJ3F+/386YR2XowFlaN2ILYjh28DQow3OxKb2vqsW92/op0an8Ycj6xD7nivYp8/SQeU8ATYmKV0dQ8Uhj6tgRqsFa4buvfa4pizWrWwBHBGYGnStYpOeRxiCGIhZGZGBVlJBB5gjYg+2mwQwyIAjBwYiaqQS4OhPGlsPPCTtHIGHoDjce9SfbXI+0Vw4b1E6uhbKEekrLi6XVjsWf8AnyD3MV/lXSoGKl+Ai7t/qH4xCTBWwcctuc8iX9SRMPt1VA2bCvuz9TCA/hzI2tzQInEoNjbwqxCg5nobMOFsFjkjxWIRmYwobh3HZsX5KR4muCl9lZKKfOMkAjJkVlHA2UYpDJDG7KDa/WTLvYHkWB5EUazUams4bg/AQVRrdcryJVHGeXph8diIYhaONgFBJNgVRuZNzuTXRoYtWGPZlnuQtGkzDDovyGDGYqSPEKWRYiwAZl3DIvNSDyJpTV2tWgK+s0oyYT5zlOS4aZ4Xw2ILJa5WRrbgN3yjx8KHV95sUMGH+fKL2aquttpEneJuH8PgcrxwwyFBKg1XdmuSQg8om3Pupam17b03eUaPAlEyGwJ8BXYEESJPZxl6RY2WJrhYyuw5+QrervodB3ID/ncV1ljIuAO+PhCDKTLKygHSqd4Fr1i7agJ8zObpzZYQM8CHvCeG0TqT3hh7xf8AlXMubK4nYpTDZhTn/wCbv+795aVXuNxxl/0Uf1F+AqjJB2Qi/toozBHEbYjFKASTYDnWlQ54mGYAcx5wRjlkincWCiUi52uAido/+8gK1qayjKp7x/eD0tq2KzjrP+GUtxZi1mxmIkTyWkJX0jlf22v7a7WnQrWqn0nMvcPYSJEEUUwUtXoOgOnFP3Exr7QHJ+8K5X2keVHxnU0A4YysM1fVPM3nSOfexNdJBhAPcIozfiM6lzNzh1wx09WshlG3a1EaTc35W7rVXhgPv88YmxYduIwtW5sGarMODPR/AcvWZbhCd/mVU/ujQR9lcHUjFzfGNpyokxgsBHCumJFRb3soAF+V7D1ChM7Mcscy1RUGFGJ566R/7Txf11+4ldzTfkr/AJ5wDD8eYNi3fR5l9/G2WH0Ij/66X/p2+/HSP2h+WPjC1Ek8yxM64FgxMzzO8oZ7XClbbAL3qe4UpVrXrTYAIKzRpY24mNOl2TTlco8WiX/Ov9KrRDNw+f7RluBKDBrtQXGcyUxmYvisQ80hUSPa+kWBsFQWBJ7gKzUgQbREte+E6yPOHWQ4BhYX7HMkcyfX4UpfYp+MDpKWXjyhnlItKh/aH27fzrnPyJ1F4hBn/wCbv+795aCvcNHGX/RR/UX4CqMkrLifPxG2hO0d7+A/rXV02m3Dc3U4+s1gQ7U5MDWzqXUx1ntHl3eGwroeCmMYnN8WzOc99zrDySiFlZ5BCSTpU2Qtt5Q7+Q51CF3Z8/4mRYwTaM4/mQ86+G9EmlPrGxqGGl9dHuUnCZeuoWdwZXHeNQ2B9IUKPXeuBqrBZbx11O3pq/Dq5+MoEknfx3rvTj55klLlVsGmJ1HtzNFptt2VD6r+0i3ooQszYU92YbZ+AP75F2oktWnJFUYUNL76IZ9WWRDzHkX/ADsw+wiuJrhi4/KdCg5SF02IVSoZgC5soJsWPOw8Ta9KgE9eUISB3PO/SN/aeM/vF+5HXd035K/55xdj+IyCw0Go0yBmJ6rUGvqWD0LoBmEwH6hvvx1z/tAf6Y+P94xo7C6At3LqrkR2AvTDvgkXzpk+wOf5U99njNvyMS19myrPvlJ5nhwvk87Hauzic/R6gsTvkrm2UfJcS8IDPoKgPYAnUqty9bW9lDpcOgYytaSXKBvlLIyHBFI1Dc7Dn3VytRYGc4j+lrKIMyfw1gQfSKVMaEmc/wDzd/3fvLWF7hY4y/6KP6i/AVRknnjGS/OP9Zvia9QnsieSsUbz8Y3JHhWpXMkMZmAaJIwdhv4b8vdQlrwxYzZclQvpIdzeizSiWHwDwC7uuIxSaUWzJGR2nI3BYdyjnY7n1c+Xq9YMFE79Z1NLpDne/XpLMz+TRhcQ3mxSH3Ka5lYy4HvnSsOFJ908zAbV6SeehbjorZJhj44qQ/Yy/wD60qp/9S3wEdb8gfGCBpqLgzVSbBlzdB898LOnmzX9jKn8wa5H2iP9QH3TpaQ5Uyw5IgSCQCVNxccjyuPA1z8mM4E879Io/wDueL+uv3Erv6X8lf8APOI2uQ/EhUxICgbn00xOc1DO5Y8Q66FDfHSn/kH78dIfaH5Y+P8AedLRjaNsuyuPHpX3TC3zECj9YT7lI/nXR+zR+Nj7py/tRgK1HvleZHCGxEIIv2t/CulcdtZnJ0wzYAfWWjnWFX5S7W32+6BXFRztxPRNWu/OJqOsGai4aqxLBkznL3wzHxCn7VrA7hY7y/6KP6i/AVkyQMl6LsOxJMs1ySead+/m10B9o2AYwJzj9m1k5JM4/wB1OG/XT+9PwVP6lZ6D6yv6ZX6mdR9FWFB3knI8LoPglUftGzyAml+zawezJnJ+H8BhpQkUadcF1dolnty1Ate2/hag2XXWLuY8fSHrqprbavf1hHS0ZjTNcEJ4ZIWJUSIUJFrgEWJF++tI5Rgw8pl13KV9YDnojw36+f3x/gp7+o2f7R9Yl/T09TJXEcAQPg4sGZJdETmQN2dRJ17Hs2t2j3dwoI1biw2YHMMdKpQJnqRH+6HC/r5/+3+Cjf1Kz0H1gvuCepjR+jPLw2k4xw17W1w3v4W08639+uxnZ+8r7rUDjd9YXcIcIx5eJBFJI4k0k69O2m/LSo8fspO/UNdjI6jNVIr6hEaBDQHz3oyw+KxEk7yzK0hBIUpYWAXa6E9wpyvWuiBQBxANpwxzmMP9z2F/X4j/ALf4K3/UH9B9ZX3YesmuFOA4cBK0sckrlkKWfTaxKtfsqN9qDfqmtAUibSoIcgyfyvGNKGLoUsbAG+/p3AoLqF6M0jE9xvxDw/HjFCylgFvbTbvt6PRWqrmqOVmLqFtGGkJlnR5h4HDq8psQQCVI+7R7Na7rtIEWr+z60cOCeIQYvKFdy5LAnwt6vClQxAjpXM4jyZLbMx939Km4ybROjk6ec32f0qbjJtE1nMenDMvgFH+ZaodzUd5d9FH9RfgKoyRzUkmVJJlSSJfJk169K67adVhqtztfnb0Ve44x5StozmKGqlwSy3K8WuNMjlup1ObGS4sdWnsX9Ip2yyo07R3x5RJK7RbuPXxhdSUdmVJJlSSA2YcFO+JaYOtmk12tyF725710E1oWvZjyxEG0ZNm/PnmHBrnx+NMHjxIzgK40mxLCwO5G2+/KtMhXGZlX3R5WZqC+WtjvlriXV8mu+nZLWv2dx2uVN2eB4I2+1x6xRPG8Y7vZ5hPSkbmWqSRPEhipCEBu4nlVjGeZRz5TMOGCqHN2sNRHInvNqhxniQZxzFaqXMqSRnmjEJtfn3e2tL3KMhMRITFNe/Jed/OFbI6lLEuCc5lnuj6bJGtrC3o8aPqaFrAI84tp7msYgyR4m4mhwKo02rtkhQoudhcncjbl7xQKaWtOFhrblqGWmcM8Tw45XaHV2CAwYAHcXB2J25+6pdS1Rw0lVy2jKx9nWZphoXmkvoQAnSLncgbC/prKIXYKPObdwi7jBIdKuC8Jv4B+KmvuFvu/WK/fqpMPxlhvkhxaszxBgraV7SsSFsVNrHceyg/drPE8PzhfvCbN/lIf/ergvNm/gH4qN9wt936wX32qO8b0h4WJIXZZdMyF0IQcgSpB7WxuPtFYXSWMSB5TbapFAJ847zLjTDw4eHENrKT+QFUFuV9xfa3KsJpnZyg7E0+oRVDHoznE8cYaPDR4ly6rLfq0K9t7GxIUHl6SbbjxqxprC5QeXco6lAgc+ci8v6UsHI4VhJEDsGcLp9pVjYem1qI+htUZ7g011bHHUleJONMPgpFjmEhLLrGhQRa5HMkeFCq0z2jKwtuoSs4aTeXYhZYklQWWRVcXFjZhqF/TvQWBU4MMpBGRB7BcfYaXEjDKJesLmPdRput776uWxphtK6pvPUAupQvsHc6w3HeGfFfJVEnWa2j3Uabre++rlse6qbSuE3+Ui6lC+wdyOPSpghtpm/gH4qJ9xt936zH32qO8r6RMLOzKgluqPIbqBsg1H9LnasvpLEGTNJqkc4Ec8OcbYfGyGKESBgpc6lAFgQOYY77is26Z6hlpqrUJYcLIzM+lDBxOUUSS2NiyBdPsLML+sbURNDYwz1Bvra1OO5NZNxdh8TDJLEx+aUs6EWdQAW5d97GxBtQbKHrYK3nC13o6ll8ohw7xvhsZIY4tYcLqs6gXHfbc3ttWrdNZUMtKq1KWHCzXD3G+HxkxhiEgcKW7SgCwIB3ufEVLdM9a7mlV6lLG2iS2fj/6d/3fvLQF7jEFejjyn/u1roa32FnP0fttBjpaxJnx8GGU+SFX1NKw/kE99F0Q21Fz/mIPWnfYEET6IsX1OOlgJ+kVl9bRkkfZrqa5d1Qf0/mVom22FZYHSR/ZuJ+qv30pHS/nLHtT+U0o/CTqMNiFMOpnMemW30VixIvbbWNuYvauywJdTn149ZxlICMCPT5QmwOHC5FiWDhi88d1F+xZkFjcczz225UuxJ1S8eR/mMoANMefONOCEZrgZemKUyKGkZSerBsCNh4b1rU4HO/bM6bP+zMNeljI0XAxNEgVcO9gqiwCPsQB9bRSeitPiEE9iN62seFkeUrfFY9sRBgsMty0RdQPEyONP8hXQChGdz5/xOez71RB5Sc6VMMIZ8NAvkxYVFUepnBPtsKDoW3KzephtaNrKo8hGXG+BjjGB6tFXXhI2awtqY3ux8T6a3pmJL5PnMalQoXA8p3x25ZMvJNycFHc+1qrSjlx/wD0ZepOQhPpLm4V/MsL/cR/cWuRf+Y3xM61P5a/ASm+Gv7aT/qZPjJXXu/6Y/ATl1f9R84tkf8Abo/6qX4yVm0f+m+Q/iSv/qfnHvS3ksGGbDdREsesSatPfYx2v7z76xobGcNuOepvW1qm3aPWEfDGSQLlXygRKJmw0t5P0jcOD9gFL3WMb9pPGYzTWop3Y5xAfo+cq2NI2IwUxB/hp3Vchf8AyEQ0nbf+JnHAOBjlfFCRFcLhJWXUL6WGmzDwI8avVMVC4PmJNKoYtn0nfR256zFC+xwc1/TYLaq1Y/Cv/kJek7b4GQGVYySCRJ473jYG/dvfsn0MAw9V6YdQylT5wCMyncPKF/Q+18wY/wDJf70dKa78r5iNaE5tJ90tviD83f8Ad+8tche514K9HPlP/drXQ1vsLOfo/aaQ+N6PcRisfJNiCghkdidD3fSAVQAFbXsEB9tWurSuoKvf0lNpGe3c3UTy7o9xWGx6TQlDDHKCup+2UOzAgLa+ksKt9Wj1FW7IkTSOlm5eoe8YZa+Jwc0MdtbgAajYbMp3NvAGkaHCWBjHLkLoVEA8p6PsUmDxkLmIPN1RSzkj5tmYgnTtzFPPq6zYrDyzEk0jitlPnidYDgTFpl+JwxEWuWSN0Ic2spGoE6dth9tU2qrNqv6Ay10ziop6yOwXAOawgiKZYwTchJ3UE+JstFbV6dvaGflBrpb19k4+csHDZJK+W/JcQ2qVomVmLFu0blTqO5t2fdXPNgF29Osx4Vk1bG7xAvg/o6xMOLhln6rRGdVlcsSwB07aR32Psp2/WI1ZVezFKNGyOGaEHSLwW2N0SwsolQadLbB1ve1wNiDf0b0vpdT4WQejD6rTeLgjuCEXR5mE7xjEOqoihAzOGKoOSqq8/bamjrKUBKDkxX7pa5G89Sc464EnxDwDDCMRxQrENbkHsk2/RN9rUHS6pUB39k5htTpWfG3yEbZHwlm0U0Baf5mN0ugncjQpF1C2sRba1bt1GnZTheT7pmvT3qwyePjEuIOj3FpimxGCYG7mRe1pdGYkkb7EXJ7+WxHjKtZWa9lg90qzSWB96GO+COAsRHihisWy3UswUNqZna92YjYDcnmbms6jVq1exJrT6Vlfe8k+kvhTEY0wGDR82HDa2t5Wi1tj4Gh6S9Ks7vOE1VDW42+UmMoyaSPLBhW09b1LpsezdtVt7ctx3UGyxWu3jrMMiEVbT3iCvAnAmIw00pxAjMckLRnS5JOor3aR3A01qdUrqNnYOYrptKyMd3RGJDTdHeYYeR/krhkdSmoOEYo3NWB5d3Ki/fKXA3iCOjtQnYYQ8IcAyYaHENIUM8sLxKqnsoGB5tbck6e7a3fS+o1YsYAdA5h6NKa1JPZEacK9HcqR4qLFaNM0aqpRtRVlJYNuByNjW79YpZWTymadIQrK3nFuj3gnFYPFGWbq9BjZey5JuShGxUbbGq1WqS1ML6y9LpnqfJhzn/5u/wC795aQXuPxHIMqjhRWQEFkW+5PcD30Sy134MGlSocrBTHZ5mS5iMGrYez3kS6NtHdtib+VpU91r0ytdJp8Q5/5ixttFuziRGO6RcQgmUNF1iYrq0Uob9UOsBJGrc3CC/poq6NTjvGM/ODbVsMgeuPlJrMeM5UzVMKNHUakjclTq1Otx2r2G5Xu7jQU0wNBc9wragi7Z5RPJM8zKTMGwkjYe0OlpSqsLqdBIQ352Ycx41dlVIqDjPPUqu202lDjic8acZYjB4maJer09Qrw3XfUWVDc33FusNXp9MliA+/mVfqGrYj3cRhi+PsV1GJnj6rTG0KJdCd3Qs9+1vuK2ukTeqnzz+/Eo6l9pYeWITcM8QTT43GQPp0QhNFlsd+dzfelralWtWHZh67Szsp8p30e59NjIJXm06llKDSLCwCnfc77mpqqlrYBfSTT2tYpJ9ZEZ7nmYx49cLG2HtNdotSsbKNR7Zvz7J5A91FrrpNRcg8dwdllotCDHMjJuPcWuLeIdSyriepEek9YylmFwQ3dYC9uZG1EGkrNYPPWc+UEdU4fHHeJLY7jSVc2XCjR1GtI2OntanW4s1/OKi1u40JdMpo3+fcK2oIu2eUhcZ0j4hHxEXzYdMRoj7J3QM6MCL7sLIb+ujDRoQreWOfjBHVsCV8wZJni3GNmT4depVUlCdS/Zd497yK5Ni1rEAeI2NjQvArFO7nrv+ITx7DaV98TyDi/FzTT6pMPogMhaKxErogO67kWvpF6u7ToijAOTjnykqvdmPI4/WNMk49xjyR9b1RSeOZ0CqQYzGJLb37QunLwPdW7NLWAcZ4x8+v7zFepckZ88/LEzhzj7FzPpfqXDQyyHQpBiMYcgv2iLEqu3gwqXaWtRkZ7HzzJVqnY+XR+WJH/AO9DFfJ7/Ndd1nmG3V6b3tq87von3FN/u/mD++vtz5/xDHjDiabDYTCzIUDSsgcstxZkLGwvtuKUopV7GU+WY1dcURWHnB/EdIs4jxrp1brHMiQsFNtLGU6jv2uygty50caNcoD6ZP0gDq2wxHkcCabjrGpDiNXVGTDTojuENmRjIh2vsdSjfwPKp91rLLjzBljUvg58jHOU8eTz4mOFDH28W6eT/wABRqB8ryrBt6y+lVELH0+s0mpZ22j1+kO8/wDzd/3fvLSC9x6OMu+ij+ovwFUZJC4nhxmzKPG9YAqRGPRp3Pl76r7eV4d1HF2KjXjzgDTm0WZg1iujRnEvzyanxHXBurN1Xt/N31X5sD7OVMDW4xx5YgG0mc8+eYrj+jySSaSf5TaRsQJlGg6AFvpBGq5YbDVflfbeqXWAKF28YxLbSktuz55k/lvDbR5hiMYZARMgUJp3WwQX1X38nw76A1waoV46hlpxYX9Y34q4OGMxOHmLgLECHUrfWL3Avfbv99ap1BqUqPOZu04sYE+UiI+jlhl7YQTrqeYSmTQbbALbTq/nRfvn+qLMeWIMaTFezPnmPIOEMTHjJMRDi1RZWUunVAllW3Z1E7XF9x41g6hDWFZevfNihw5ZW7nfCPCWJwUn50rQFmZohGBqJFgdRJItZfdVX6hLR7PPrmSmhqz7XEkcy4caXMMPjBIAIVKlNJu1w4vqvt5Xh3VhLttRrx3NtVmwPnqD2M6OWeSaQToGfEidT1ZuoBkJS+q++pd/2aONYAAMeWIE6TJJz55m8Z0eSPO+I+U2kbECYDR2AFuVUi9yw2Gq9rX23qLrAF2bfLEttKS27d55nON6Nus6w9codsS06toOytuYz2t9wpv6OW9RdbjHHliUdJn9cxzjeBpZcUsr4nVEs3WqGUmVN9XVq5OyXtt6BtesrqlWvAXnGPd8ZptOzPknjOffJDhvg5cOMUJGV2nZ+2EsyK+xUEkmh26jeVx5TdVATOfOQuT9HDxSKXxAZYkkSIBLH5wOLsb92tjYUazWBhwvJxn5QSaQqck9ZxOst6OmiMJE6Xjjmja0ZGvrBIAfK/R1jnfyaj6zdnjsj6S10u3GD0D9Y2fotJQjr1DGFY79WfKDhi9tXeoC29da+/c5x55mDo8jvyhFxPwo2Kw2HgEir1LIxJUkNpUpa1xa96BTqPDZmx3D20+IoXPUh8R0b6kxa9cqieVZIwqWEekydki+4s9trcqKusxt46GII6TIbnuLYTgBvk2MSWYNNimVi4SyqVbWLLfftE+FU2r/ABqQOFljS/hYE8md8OcADDYqGfrFYRxaCoS13tpL3vte52qrdWXQrjsy69KEcN6Qpz/83f8Ad+8tKL3G44y/6KP6i/AVRklPcXZti4MTjMOks27rKhDt2ECvIwG+y9obDzK61FVbIrED0+c5V9tiuyg+/wCU1mGdYh8DNixNMnWYwKgEjDSio5sLHYXIvbzatKkFgTA4X098jWuai+ezD3hUEYKZuulkchyesmSZoyFsAHj2FwA1vTSF3NgGP0GI7V7BOfrmD3DmeM2TYjViCcQEmK3kvKLC4IudW3O9M21AakADjj4QFVhNByeeZFz5ziMPBl2LMsrK8cqOC7EMwMgUkE2J7XP9geFEFSOz1gDPH8QRtZER8+USzXEYmKHLFbET6pld5LTFGOooVGtzpFlIF22G9Wi1lrCAOOuMyOzqEyTzLO4adFgij68ysVLXeRXkNyb3ZdmCm63G21c23JYnGPoJ0K8BQM5lZ8a5rioMXjII5ZvnNEkdnbsKFMjad9h5Q27lro6eut0VyOuD74hfY6uyg9xHFcRYpsHicSssqiWeOJe0ewqozNp37JJ03IrS0VixUIHAJmDc5rLgnkgTeIzieKHMYkxMrrDJF1chkJcXcg9sb2IHLltUFaMyMVHIOZZsdVcA9YxOcPnOJGGx4OInBRYCgkcmRdTpqYMOQIPIHkRUNdZdDgefXUniOEfk8Y77k/0bZu80874mZx1UMemN3ITTpAMp1GxJspufPJ76Bq6gigIOyf8A8htLaXYlj0IQ9JGbmHAs0b6XlZURwbWudRYMP2A24oGlr328jqH1Nm2vg9wFfiGdsqss8nXR4vq+sVzqZWV2U6r3K3uBfzRTvgoL+RwRmJ+K5p4PIOI3PEmKkizCRpJUdRANIdhoYOsb6Rfs3Ia4HjateBWrIMZHPz4mTc5VyTgjEIejvNZjjGgM7zxnDpLd21lXKxEgN3WLstvQO8Uvqq18MMBg5Ih9NY3ibc5GMxLPsDN/taPDLjMUqYgNIdMhGi/WnSg5ADSBV1MvgFyo44lWK3jBNxwZDZ/n2KSTMkV5iomUK4kIEIDvtz21ctvCjVU1kIcDr9YGy1wXAz2PlHWMzecTYsddLZcAjga22YphzqG+zbtv6TWFrTapwPa/vNtY29hn/t/tGuRcRYqSWNJJJQUws36bdv5uSSNyO9rFe16BW7KKwpIHmPlyMiZqudmAb0PzjngDOJ58XhY555QipIyAu1pm1Me0Se0AL/4dqzq6kRGKj0+UvTWMzqGP/MtLP/zd/wB37y1y17nUjjLvoo/qL8BVGSN8VkeHkkMrwo0hQoWI3KkFSvqIJHtrYscDAPEwa1JyREm4bwphEBgTqlbUEt2Qxvv69zV+M+7dnmV4SY244i2X5NBAjJFEsaPuyqNjcW39m1U1jMcsZaoqjAEZQcI4JL6cNGLqVNhzVhYj1EXrR1Fh7aZFNY6EczcP4V4VgaFDEhuqEbA77j3t76oWuG3A8yzWhG3HEzMsgw0+jroUfQLLqHkjbYe4VS3OmdpxLapW7ETwfDsEUsckaBOrjaNFXZQHbW3p5+nvPjVtczAgnOZQqVTkRfE5NBJJ1rxI0gUprI30kMCvqszD2mqFjAbQeJZrUnJHM4XIMKIThxAnUk3Mduzfnf18t6nivu3Z5leGm3bjiIw8LYNYmhXDxiNiCy28ojkSTubVo3vu3buZBUgGMcTp+GcIdd4EPWBVfbygunSD420r7qgvfjnqQ1J6RPE8K4VlcCJULxdSWUb6LBQu9xYALzHcKgvcefnn5yjUnpHc2TwOkSSRq6w2MYbfSVAAPrsKyLGBJB7mti4APlG78M4Q674ePtuHbbmw1WY+ntN76sXWevUrwk9J3Pw7hXMpaCMmaxk28vSbgn1HeoLnGMHqQ1Ic8dxXK8lw+Hv1EKR6uZVbE25XPOqe139o5lrWq+yJ3NlcLTLO0amVBZXPlAb7A+1vfVCxgu0Hgyyi7t2OY2m4bwrdbqgQ9cQ0lx5ZBJBPtJNbF1gxg9dTJqQ5yO5tuHMKSzGBLugjY28pAFAU+iyr7hVeM/HPXMnhJ3ibHDuGurdQl1j6pTbcJYro9ViR7aniv6++X4a94moeG8KhjKwIpiv1ZA8i5LG3rJJ9pqG5znJ77lCpBjA6mZ/ik6iQa1vttqF/KFUqnPU1uX1imS4+OREVGBIRbjfbYCo9bLyRKWxWOAZJVibmVJJF8RTSJEHjvcMLgC97gqPtKn2UrrHdE3J6/wDH78xrRoj2bX9P+f2yIzzHEyp1wUklUiK7DdizBu7vAFAustXcAeguPjnmGoqpfYW8y2fhjibw80jHCHW1nVusGkbkC++229xVo9jeEcnkHPHu/vKdKwLRtHBGOff/AGjKLMJzHiDqbUoW3ZA0sXZSo7O/ZCnv50Bb7ylnJ4xjjo5IwOPTEYbT0B6xgYOc89jaDk8+uZKQ4iT5GXJPWCNjewvcX7rfyptXf7tuPtYP6xNq0+87R7OR+ki8Hmk7JOW1ArGgQaR5e6FhtvdhekqtTeyOW7CjHHn0T+sdt0tCvWF6JOefLsD9I8gxMrHCHUQHBEg0jmgv4bXII9tMq9reEc9+18ou9dS+Lx1jHwP+ZjV8dNoxFmbUJQqiw2Bcry0eHfvQDddsfB5DYHwz8PT4wopp31gjgqSfjj4+vwktl2KkaOK6sdSAs/ZABtyK3v7h305TY5Rcjscnjv4dxO+tA7YOMHgc9fHqREWYTdTdncHrgrOq37JFyVGgG17DcE0mt9vhZZjncATjyx5DHXyjrUVeLhVGNuQM45z589/OOhjJvlJS5MYLW2/5asBy5X35+iii23xyv/bz/wDUfzBGmn7uG/7uP/sR+0YYDFzCAldRbrI7XW17qupNxyvtel6bbhTleTlex7hkRm6qk3YbgYbz95wf5iozGa+E3azjtjSN+2Bv2dtr+HjRPHuzV3z3x7/Pj0gzp6QLeOuufd8Zt8dNoxBDtqWUKuw2XWV2Gjw7+1UN12ywg87sD4bsenp7zKFNO+vIGCuT8dufX1+E7TMJteGBLEOiFuyBqJJDX7JtYW22rQvt3V5J5Azx2T3njy+UpqKtthAHBOOegBxjnz+cTfHTdXPZ21CUKuw2Bcrt2PDv7XsrBuv8NyDzuwPhnHp6fGaFNPiICBjbk/HHx9fhCDKpGaGNmN2KKSbW3tvt3V0aGLVKW7wJzr1C2sq9AmO6NBTKkkqHidPnMR/eN9+u3Wf9MfCcSz8w/GH/AAzlBiAcuG1RqLWtbkfGuZddvGMTp1U7DnMnqXjE4hiCiw8SeZPM376snMoDE3LIFFyQB4k2qgM9SEgdzEYEXBBB7xU6k4M6tUlzLVJIPx8QMYpZBGPm3CWudyTbuF7bju8a5o1xNbOF6OO/+J0ToQLFTd2Cevd8YrPnpSSOMpu4jPM7F20kbi+w33t7K2+t2WKhHJx9Tj6TFei31s4PAz9BmcJxBd5V0bxLIx356CAO7v39VqyuvyzLj2Q30P8AP0mjoMKjZ9oqP/l/aLR5rIeo+bX54kHtMNNrtyKgnsg+Hd662NS5Ff4fa9548/T0gzpkBs/F7PuHPl6+pneV5v1sjx6badW++9nZO8eAv9lao1XiuUx1n6Ej+JV+l8JA+e8fsD/n6znE5sy/KCEGmEc9W7Gwa1rbCx51T6pl8Q44T39nAP8AMtNKreGM8t7uhkj+Ihic/KqDoBJlaIdrbsmwN7d591YfWlVBx2xX9IRNCGJG7/tDdesVx2cMnW2QEo6INzvqAN9gT38gDWrdWU3YGcED9QPdMVaMPtyewT+h+InSZsflAh0Ddb6rnnbVyI/19FaGpPj+Fjy/jMydKBR4ufP+cSSnmVBqY2HjTgGYmcCKCpLm7VJJlSSRmImmE6hR83tc29+9EAXb74Mlt2PKSlDhJU/FCEPPfvdvvV2aj/pj4Tj2giw/GHmBz6ARxjUfIX9FvAeiub93s9J0fvFfrJXCYpZF1Ibj1W5euhMpU4MKrhhkReszUSxEIcaTyq1Yg5EogEYM1hYAihRyH/8AajMWOTIq7RgRaqlzKkkY/wCyorMvVizW1DxsSR9poH3arBG3gw33m3IO7kdTiXCwhkDKNRsE2J+juw37rXPPxrX3dDzt6x9Opn7w44z3n69xX/Zse50DcMD6Qxuw9pqvAr9PX69/rL8ezj8XWPp1+k3Fl8ahAFACElfQTcEj2E1YpRQAB11Ka6xiST33751h8EiEsqgE3ufWSx+0k1a1IpyB/nf7yNa7DDHP/wCY/acvl0ZZ2KAlxpY+cOVj9lUaKyScd9++WLrAAAeByPdODlUWkJ1a6Rcgek8zWfu1W0Lt4l/ebd27dzOpsujbUGQHUQW9JGwPsFqtqK2ByO+/lKW+xSCD11850uAjDBwo1DYHv2Gn4VYpQNuxzKNrldueI4ZQRuL+uiwc0ZB4ipKyJnWjxHvqYMmRO6kuZUkmVJIGcR8L3WWQy82vbTyuw2vf006mrwAuIm2kLNndAiLPJAqjSnkjubw+tTMCEBMI8j4qlWIALHzPc34qTvXLxygYWSB4vm82P3N+KhbBDRtl/GM5U3EZ37w3o/arTVjMypyI5/K+bzY/c34qzsE1M/K+bzY/c34qmwSTPyvm82P3N+KpsEkz8r5vNj9zfiqbBJM/K6bzY/c34qnhiSZ+V83mx+5vxVNgkmflfN5sfub8VTYJJn5XzebH7m/FU2CSZ+V83mx+5vxVNgkmflfN5sfub8VTYJJn5XzebH7m/FU2CSZ+V83mx+5vxVNgkmHi+bzY/c34qooJRglnWfSNM5KpuR3HwH7VdGg4rE5t6/6hjL/bT+anuP4qLuMCFGYdDi6bzY/c34q5WwGdkTPyvm82P3N+KpsEkz8r5vNj9zfiqbBJGeb8VzNCwKx93c3iP2qmwCS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808736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66825"/>
            <a:ext cx="8277694" cy="47196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Piece-meal policies =&gt; unanticipated problems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Fertilizers affect Water quality (e.g., Great Lakes, Mississippi River)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Ex. Bio-fuel subsidy =&gt; Rise in food prices (2008)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Crucial to understand interactions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across Water, Food, Energy Systems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priority </a:t>
            </a:r>
          </a:p>
          <a:p>
            <a:pPr lvl="2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Reports: USDOD/NIC, NSF, USDA USDOE, USGS, …</a:t>
            </a:r>
          </a:p>
          <a:p>
            <a:pPr lvl="2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Initiatives: NSF/USDA, USDOE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priority with initiatives from U.N. University and many countries</a:t>
            </a:r>
          </a:p>
          <a:p>
            <a:pPr marL="457200" lvl="1" indent="0">
              <a:buNone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4375" y="304802"/>
            <a:ext cx="7886700" cy="80962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Downside of Piece-meal Approach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t="187" r="1039" b="25306"/>
          <a:stretch/>
        </p:blipFill>
        <p:spPr>
          <a:xfrm>
            <a:off x="1" y="2286000"/>
            <a:ext cx="6858000" cy="1826803"/>
          </a:xfrm>
          <a:prstGeom prst="rect">
            <a:avLst/>
          </a:prstGeom>
        </p:spPr>
      </p:pic>
      <p:grpSp>
        <p:nvGrpSpPr>
          <p:cNvPr id="6" name="Group 142"/>
          <p:cNvGrpSpPr/>
          <p:nvPr/>
        </p:nvGrpSpPr>
        <p:grpSpPr>
          <a:xfrm>
            <a:off x="6885710" y="2318153"/>
            <a:ext cx="2029690" cy="2025247"/>
            <a:chOff x="-3477" y="0"/>
            <a:chExt cx="1737671" cy="1762494"/>
          </a:xfrm>
        </p:grpSpPr>
        <p:pic>
          <p:nvPicPr>
            <p:cNvPr id="7" name="Aral_Sea_1989-2008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34194" cy="14736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Shape 141"/>
            <p:cNvSpPr/>
            <p:nvPr/>
          </p:nvSpPr>
          <p:spPr>
            <a:xfrm>
              <a:off x="-3478" y="1468370"/>
              <a:ext cx="1729919" cy="294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defTabSz="914400">
                <a:defRPr sz="800"/>
              </a:lvl1pPr>
            </a:lstStyle>
            <a:p>
              <a:r>
                <a:t>Courtesy: Wikipedia</a:t>
              </a:r>
            </a:p>
          </p:txBody>
        </p:sp>
      </p:grpSp>
      <p:pic>
        <p:nvPicPr>
          <p:cNvPr id="2" name="Picture 1" descr="food_price_protest_ma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6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8" y="76200"/>
            <a:ext cx="8765892" cy="1107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8" y="1151490"/>
            <a:ext cx="3431892" cy="563031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41654" y="1607170"/>
            <a:ext cx="6586152" cy="4837897"/>
            <a:chOff x="1941654" y="1607170"/>
            <a:chExt cx="6586152" cy="483789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607170"/>
              <a:ext cx="4717806" cy="4837897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 bwMode="auto">
            <a:xfrm flipV="1">
              <a:off x="1941654" y="2514600"/>
              <a:ext cx="3468546" cy="198120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7312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Legionnaires’ Disease Outbreak in New </a:t>
            </a:r>
            <a:r>
              <a:rPr lang="en-US" sz="3200" dirty="0" smtClean="0"/>
              <a:t>York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0" y="1600200"/>
            <a:ext cx="785116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E998A-9537-4549-AE34-742C37FAC2F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7225" y="6477000"/>
            <a:ext cx="8426595" cy="29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u="sng" dirty="0" smtClean="0">
                <a:ea typeface="Gulim" pitchFamily="34" charset="-127"/>
              </a:rPr>
              <a:t>Source: Ring-Shaped </a:t>
            </a:r>
            <a:r>
              <a:rPr lang="en-US" altLang="en-US" sz="1400" u="sng" dirty="0">
                <a:ea typeface="Gulim" pitchFamily="34" charset="-127"/>
              </a:rPr>
              <a:t>Hotspot Detection: A Summary of Results,</a:t>
            </a:r>
            <a:r>
              <a:rPr lang="en-US" altLang="en-US" sz="1400" dirty="0">
                <a:ea typeface="Gulim" pitchFamily="34" charset="-127"/>
              </a:rPr>
              <a:t> </a:t>
            </a:r>
            <a:r>
              <a:rPr lang="en-US" altLang="en-US" sz="1400" dirty="0" smtClean="0">
                <a:ea typeface="Gulim" pitchFamily="34" charset="-127"/>
              </a:rPr>
              <a:t>IEEE ICDM 2014 (w/ E. </a:t>
            </a:r>
            <a:r>
              <a:rPr lang="en-US" altLang="en-US" sz="1400" dirty="0" err="1">
                <a:ea typeface="Gulim" pitchFamily="34" charset="-127"/>
              </a:rPr>
              <a:t>Eftelioglu</a:t>
            </a:r>
            <a:r>
              <a:rPr lang="en-US" altLang="en-US" sz="1400" dirty="0">
                <a:ea typeface="Gulim" pitchFamily="34" charset="-127"/>
              </a:rPr>
              <a:t> et al</a:t>
            </a:r>
            <a:r>
              <a:rPr lang="en-US" altLang="en-US" sz="1400" dirty="0" smtClean="0">
                <a:ea typeface="Gulim" pitchFamily="34" charset="-127"/>
              </a:rPr>
              <a:t>.)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9631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34446" y="1567807"/>
            <a:ext cx="7242754" cy="1556393"/>
            <a:chOff x="115629" y="623455"/>
            <a:chExt cx="10217205" cy="26181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29" y="623456"/>
              <a:ext cx="3262112" cy="258809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5206" t="9905" r="51229" b="61542"/>
            <a:stretch/>
          </p:blipFill>
          <p:spPr>
            <a:xfrm>
              <a:off x="3691493" y="623455"/>
              <a:ext cx="3204868" cy="25880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4877" t="61045" r="51847" b="10402"/>
            <a:stretch/>
          </p:blipFill>
          <p:spPr>
            <a:xfrm>
              <a:off x="7150224" y="653520"/>
              <a:ext cx="3182610" cy="258809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077096" y="381000"/>
            <a:ext cx="49744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 smtClean="0">
                <a:ea typeface="Arial" charset="0"/>
                <a:cs typeface="Arial" charset="0"/>
              </a:rPr>
              <a:t>Necrotic </a:t>
            </a:r>
            <a:r>
              <a:rPr lang="en-US" sz="2700" b="1" dirty="0">
                <a:ea typeface="Arial" charset="0"/>
                <a:cs typeface="Arial" charset="0"/>
              </a:rPr>
              <a:t>Ring Spot </a:t>
            </a:r>
            <a:r>
              <a:rPr lang="en-US" sz="2700" b="1" dirty="0" smtClean="0">
                <a:ea typeface="Arial" charset="0"/>
                <a:cs typeface="Arial" charset="0"/>
              </a:rPr>
              <a:t>Detection</a:t>
            </a:r>
            <a:endParaRPr lang="en-US" sz="2700" b="1" dirty="0"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6831" y="124566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Original 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88908" y="1216347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ea typeface="Arial" charset="0"/>
                <a:cs typeface="Arial" charset="0"/>
              </a:rPr>
              <a:t>Grayscale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55044" y="118271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a typeface="Arial" charset="0"/>
                <a:cs typeface="Arial" charset="0"/>
              </a:rPr>
              <a:t>Bitmap (0,1)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66939" y="3276600"/>
            <a:ext cx="2271861" cy="1538520"/>
            <a:chOff x="3366939" y="3276600"/>
            <a:chExt cx="2271861" cy="15385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5206" t="9905" r="51229" b="61542"/>
            <a:stretch/>
          </p:blipFill>
          <p:spPr>
            <a:xfrm>
              <a:off x="3366939" y="3276600"/>
              <a:ext cx="2271861" cy="1538520"/>
            </a:xfrm>
            <a:prstGeom prst="rect">
              <a:avLst/>
            </a:prstGeom>
          </p:spPr>
        </p:pic>
        <p:sp>
          <p:nvSpPr>
            <p:cNvPr id="12" name="Donut 11"/>
            <p:cNvSpPr/>
            <p:nvPr/>
          </p:nvSpPr>
          <p:spPr>
            <a:xfrm>
              <a:off x="3846036" y="3491298"/>
              <a:ext cx="1047832" cy="1041636"/>
            </a:xfrm>
            <a:prstGeom prst="donut">
              <a:avLst>
                <a:gd name="adj" fmla="val 23386"/>
              </a:avLst>
            </a:prstGeom>
            <a:solidFill>
              <a:srgbClr val="FF0000">
                <a:alpha val="1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819400" y="4827680"/>
            <a:ext cx="3148619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ea typeface="Arial" charset="0"/>
                <a:cs typeface="Arial" charset="0"/>
              </a:rPr>
              <a:t>Log Likelihood Ratio:</a:t>
            </a:r>
            <a:r>
              <a:rPr lang="en-US" dirty="0">
                <a:ea typeface="Arial" charset="0"/>
                <a:cs typeface="Arial" charset="0"/>
              </a:rPr>
              <a:t> 3129</a:t>
            </a:r>
          </a:p>
          <a:p>
            <a:pPr algn="ctr"/>
            <a:r>
              <a:rPr lang="en-US" b="1" dirty="0">
                <a:ea typeface="Arial" charset="0"/>
                <a:cs typeface="Arial" charset="0"/>
              </a:rPr>
              <a:t>p-value:</a:t>
            </a:r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dirty="0" smtClean="0">
                <a:ea typeface="Arial" charset="0"/>
                <a:cs typeface="Arial" charset="0"/>
              </a:rPr>
              <a:t>0.01</a:t>
            </a:r>
          </a:p>
          <a:p>
            <a:endParaRPr lang="en-US" dirty="0"/>
          </a:p>
          <a:p>
            <a:pPr algn="ctr"/>
            <a:r>
              <a:rPr lang="en-US" sz="1600" dirty="0" smtClean="0">
                <a:ea typeface="Arial" charset="0"/>
                <a:cs typeface="Arial" charset="0"/>
              </a:rPr>
              <a:t>Number of Pixels Included: 4169</a:t>
            </a:r>
          </a:p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Inner Radius: 179 pixels </a:t>
            </a:r>
          </a:p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Outer Radius: 229 pixels</a:t>
            </a:r>
          </a:p>
        </p:txBody>
      </p:sp>
    </p:spTree>
    <p:extLst>
      <p:ext uri="{BB962C8B-B14F-4D97-AF65-F5344CB8AC3E}">
        <p14:creationId xmlns:p14="http://schemas.microsoft.com/office/powerpoint/2010/main" val="40138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6"/>
          <p:cNvSpPr txBox="1">
            <a:spLocks/>
          </p:cNvSpPr>
          <p:nvPr/>
        </p:nvSpPr>
        <p:spPr>
          <a:xfrm>
            <a:off x="457200" y="0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chemeClr val="tx1"/>
                </a:solidFill>
              </a:rPr>
              <a:t>Outline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Shape 286"/>
          <p:cNvSpPr txBox="1">
            <a:spLocks/>
          </p:cNvSpPr>
          <p:nvPr/>
        </p:nvSpPr>
        <p:spPr>
          <a:xfrm>
            <a:off x="457200" y="1752600"/>
            <a:ext cx="8229600" cy="38862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Agriculture Big Data (</a:t>
            </a:r>
            <a:r>
              <a:rPr lang="en-US" sz="2400" dirty="0" err="1" smtClean="0">
                <a:solidFill>
                  <a:schemeClr val="tx1"/>
                </a:solidFill>
              </a:rPr>
              <a:t>AgBD</a:t>
            </a:r>
            <a:r>
              <a:rPr lang="en-US" sz="2400" dirty="0" smtClean="0">
                <a:solidFill>
                  <a:schemeClr val="tx1"/>
                </a:solidFill>
              </a:rPr>
              <a:t>) Examples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>
                <a:solidFill>
                  <a:schemeClr val="tx1"/>
                </a:solidFill>
              </a:rPr>
              <a:t>Data Management Tools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>
                <a:solidFill>
                  <a:schemeClr val="tx1"/>
                </a:solidFill>
              </a:rPr>
              <a:t>Data Mining Tools </a:t>
            </a: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r>
              <a:rPr lang="en-US" sz="2400" dirty="0" smtClean="0">
                <a:solidFill>
                  <a:srgbClr val="FF0000"/>
                </a:solidFill>
              </a:rPr>
              <a:t>Collaboration Opportunities </a:t>
            </a:r>
          </a:p>
          <a:p>
            <a:pPr lvl="3" algn="l" hangingPunct="1">
              <a:lnSpc>
                <a:spcPct val="150000"/>
              </a:lnSpc>
              <a:tabLst>
                <a:tab pos="338138" algn="l"/>
              </a:tabLst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- </a:t>
            </a:r>
            <a:r>
              <a:rPr lang="en-US" sz="2000" dirty="0" smtClean="0">
                <a:solidFill>
                  <a:srgbClr val="FF0000"/>
                </a:solidFill>
              </a:rPr>
              <a:t>USDA/NIFA FACT</a:t>
            </a:r>
            <a:endParaRPr lang="en-US" sz="2000" dirty="0">
              <a:solidFill>
                <a:srgbClr val="FF0000"/>
              </a:solidFill>
            </a:endParaRPr>
          </a:p>
          <a:p>
            <a:pPr lvl="3" algn="l" hangingPunct="1">
              <a:lnSpc>
                <a:spcPct val="150000"/>
              </a:lnSpc>
              <a:tabLst>
                <a:tab pos="338138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	- </a:t>
            </a:r>
            <a:r>
              <a:rPr lang="en-US" sz="2000" dirty="0" smtClean="0">
                <a:solidFill>
                  <a:srgbClr val="FF0000"/>
                </a:solidFill>
              </a:rPr>
              <a:t>NSF: INFEWS, CPS/Ag, NRI/Ag, </a:t>
            </a:r>
            <a:r>
              <a:rPr lang="is-IS" sz="2000" dirty="0" smtClean="0">
                <a:solidFill>
                  <a:srgbClr val="FF0000"/>
                </a:solidFill>
              </a:rPr>
              <a:t>…</a:t>
            </a:r>
            <a:endParaRPr lang="en-US" sz="2000" dirty="0">
              <a:solidFill>
                <a:srgbClr val="FF0000"/>
              </a:solidFill>
            </a:endParaRPr>
          </a:p>
          <a:p>
            <a:pPr marL="342900" lvl="1" indent="-342900" algn="l" hangingPunct="1">
              <a:lnSpc>
                <a:spcPct val="150000"/>
              </a:lnSpc>
              <a:buFont typeface="Arial" charset="0"/>
              <a:buChar char="•"/>
              <a:tabLst>
                <a:tab pos="338138" algn="l"/>
              </a:tabLs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6"/>
          <p:cNvSpPr txBox="1">
            <a:spLocks/>
          </p:cNvSpPr>
          <p:nvPr/>
        </p:nvSpPr>
        <p:spPr>
          <a:xfrm>
            <a:off x="457200" y="0"/>
            <a:ext cx="8229600" cy="86836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chemeClr val="tx1"/>
                </a:solidFill>
              </a:rPr>
              <a:t>NIFA </a:t>
            </a:r>
            <a:r>
              <a:rPr lang="en-US" sz="3500" dirty="0" smtClean="0">
                <a:solidFill>
                  <a:schemeClr val="tx1"/>
                </a:solidFill>
              </a:rPr>
              <a:t>Food &amp; Ag </a:t>
            </a:r>
            <a:r>
              <a:rPr lang="en-US" sz="3500" dirty="0" err="1" smtClean="0">
                <a:solidFill>
                  <a:schemeClr val="tx1"/>
                </a:solidFill>
              </a:rPr>
              <a:t>Cyberinfo</a:t>
            </a:r>
            <a:r>
              <a:rPr lang="en-US" sz="3500" dirty="0" smtClean="0">
                <a:solidFill>
                  <a:schemeClr val="tx1"/>
                </a:solidFill>
              </a:rPr>
              <a:t>. Tools </a:t>
            </a:r>
            <a:r>
              <a:rPr lang="en-US" sz="4000" dirty="0" smtClean="0">
                <a:solidFill>
                  <a:schemeClr val="tx1"/>
                </a:solidFill>
              </a:rPr>
              <a:t>(FACT)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787900"/>
            <a:ext cx="7315200" cy="199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68991"/>
            <a:ext cx="8915400" cy="15456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400" y="2617631"/>
            <a:ext cx="8534400" cy="811369"/>
            <a:chOff x="152400" y="2617631"/>
            <a:chExt cx="8534400" cy="8113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17631"/>
              <a:ext cx="8534400" cy="81136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52400" y="3124200"/>
              <a:ext cx="1676400" cy="247175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3429000"/>
            <a:ext cx="8686800" cy="1295400"/>
            <a:chOff x="228600" y="3429000"/>
            <a:chExt cx="8686800" cy="1295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434875"/>
              <a:ext cx="8686800" cy="128952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228600" y="3723482"/>
              <a:ext cx="1066800" cy="212088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715000" y="3429000"/>
              <a:ext cx="3200400" cy="210025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7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6"/>
          <p:cNvSpPr txBox="1">
            <a:spLocks/>
          </p:cNvSpPr>
          <p:nvPr/>
        </p:nvSpPr>
        <p:spPr>
          <a:xfrm>
            <a:off x="457200" y="0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chemeClr val="tx1"/>
                </a:solidFill>
              </a:rPr>
              <a:t>NSF CPS/Ag</a:t>
            </a:r>
            <a:endParaRPr lang="en-US" sz="4000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4673600"/>
            <a:ext cx="8939200" cy="1879600"/>
            <a:chOff x="152400" y="4673600"/>
            <a:chExt cx="8939200" cy="1879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4673600"/>
              <a:ext cx="8939200" cy="1879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52400" y="5631814"/>
              <a:ext cx="7086600" cy="247175"/>
            </a:xfrm>
            <a:prstGeom prst="rect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>
            <a:off x="8229600" y="5438301"/>
            <a:ext cx="762000" cy="193513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8839200" cy="23753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1066800"/>
            <a:ext cx="627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Excerpts from NSF 17-529: Cyber Physical Systems (CPS)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52400" y="2819400"/>
            <a:ext cx="7239000" cy="17097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62600" y="2579132"/>
            <a:ext cx="3048000" cy="24026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07037"/>
            <a:ext cx="8786800" cy="5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6"/>
          <p:cNvSpPr txBox="1">
            <a:spLocks/>
          </p:cNvSpPr>
          <p:nvPr/>
        </p:nvSpPr>
        <p:spPr>
          <a:xfrm>
            <a:off x="457200" y="0"/>
            <a:ext cx="8229600" cy="8683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4000" dirty="0" smtClean="0">
                <a:solidFill>
                  <a:schemeClr val="tx1"/>
                </a:solidFill>
              </a:rPr>
              <a:t>NSF CPS/Ag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27500"/>
            <a:ext cx="7721600" cy="2654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90600"/>
            <a:ext cx="76073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References </a:t>
            </a: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1" y="990600"/>
            <a:ext cx="68580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kern="0" dirty="0" smtClean="0">
                <a:solidFill>
                  <a:srgbClr val="FF0000"/>
                </a:solidFill>
                <a:latin typeface="Arial" charset="0"/>
              </a:rPr>
              <a:t>Spatial Computing</a:t>
            </a:r>
            <a:r>
              <a:rPr lang="en-US" sz="1600" kern="0" dirty="0" smtClean="0">
                <a:solidFill>
                  <a:srgbClr val="FF0000"/>
                </a:solidFill>
                <a:latin typeface="Arial" charset="0"/>
              </a:rPr>
              <a:t>, Communications of the ACM, 59(1), Jan. 2016.</a:t>
            </a:r>
          </a:p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kern="0" dirty="0" smtClean="0">
              <a:solidFill>
                <a:srgbClr val="FF0000"/>
              </a:solidFill>
              <a:latin typeface="Arial" charset="0"/>
            </a:endParaRPr>
          </a:p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1600" kern="0" dirty="0" smtClean="0">
                <a:latin typeface="Arial" charset="0"/>
              </a:rPr>
              <a:t>From </a:t>
            </a:r>
            <a:r>
              <a:rPr lang="en-US" sz="1600" kern="0" dirty="0">
                <a:latin typeface="Arial" charset="0"/>
              </a:rPr>
              <a:t>GPS and Virtual Globes </a:t>
            </a:r>
            <a:r>
              <a:rPr lang="en-US" sz="1600" kern="0" dirty="0" smtClean="0">
                <a:latin typeface="Arial" charset="0"/>
              </a:rPr>
              <a:t>to </a:t>
            </a:r>
            <a:r>
              <a:rPr lang="en-US" sz="1600" kern="0" dirty="0">
                <a:latin typeface="Arial" charset="0"/>
              </a:rPr>
              <a:t>Spatial Computing </a:t>
            </a:r>
            <a:r>
              <a:rPr lang="en-US" sz="1600" kern="0" dirty="0" smtClean="0">
                <a:latin typeface="Arial" charset="0"/>
              </a:rPr>
              <a:t>2020, Computing Community Consortium Report, 2013.    </a:t>
            </a:r>
            <a:r>
              <a:rPr lang="en-US" sz="1200" kern="0" dirty="0" smtClean="0">
                <a:latin typeface="Arial" charset="0"/>
              </a:rPr>
              <a:t>  </a:t>
            </a:r>
            <a:r>
              <a:rPr lang="en-US" sz="1200" kern="0" dirty="0" smtClean="0">
                <a:latin typeface="Arial" charset="0"/>
                <a:hlinkClick r:id="rId3"/>
              </a:rPr>
              <a:t>www.cra.org/ccc/visioning/visioning-activities/spatial-computing</a:t>
            </a:r>
            <a:endParaRPr lang="en-US" sz="1200" kern="0" dirty="0" smtClean="0">
              <a:latin typeface="Arial" charset="0"/>
            </a:endParaRPr>
          </a:p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kern="0" dirty="0">
              <a:latin typeface="Arial" charset="0"/>
            </a:endParaRPr>
          </a:p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1600" dirty="0"/>
              <a:t>Spatiotemporal Data Mining: A Computational Perspective , </a:t>
            </a:r>
            <a:r>
              <a:rPr lang="en-US" sz="1600" dirty="0" smtClean="0"/>
              <a:t>ISPRS </a:t>
            </a:r>
            <a:r>
              <a:rPr lang="en-US" sz="1600" dirty="0"/>
              <a:t>International Journal on Geo-</a:t>
            </a:r>
            <a:r>
              <a:rPr lang="en-US" sz="1600" dirty="0" err="1"/>
              <a:t>Informtion</a:t>
            </a:r>
            <a:r>
              <a:rPr lang="en-US" sz="1600" dirty="0"/>
              <a:t>, 4(4):2306-2338, 2015 (DOI: 10.3390/ijgi4042306</a:t>
            </a:r>
            <a:r>
              <a:rPr lang="en-US" sz="1600" dirty="0" smtClean="0"/>
              <a:t>).</a:t>
            </a:r>
          </a:p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endParaRPr lang="en-US" sz="1600" dirty="0"/>
          </a:p>
          <a:p>
            <a:pPr marL="342900" lvl="1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1600" dirty="0" smtClean="0"/>
              <a:t> </a:t>
            </a:r>
            <a:r>
              <a:rPr lang="en-US" sz="1600" dirty="0"/>
              <a:t>Identifying patterns in spatial information: a survey of methods , Wiley Interdisciplinary Reviews: Data Mining and Knowledge Discovery, 193-214, 1(3), May/June 2011. (DOI: 10.1002/widm.25). </a:t>
            </a:r>
            <a:endParaRPr lang="en-US" sz="1600" kern="0" dirty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400" kern="0" dirty="0" smtClean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200" kern="0" dirty="0" smtClean="0">
              <a:latin typeface="Arial" charset="0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endParaRPr lang="en-US" sz="1600" kern="0" dirty="0">
              <a:latin typeface="Arial" charset="0"/>
            </a:endParaRPr>
          </a:p>
        </p:txBody>
      </p:sp>
      <p:pic>
        <p:nvPicPr>
          <p:cNvPr id="7" name="Picture 6" descr="Screen Shot 2013-11-22 at 1.02.37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44" y="4114800"/>
            <a:ext cx="1820056" cy="2362200"/>
          </a:xfrm>
          <a:prstGeom prst="rect">
            <a:avLst/>
          </a:prstGeom>
        </p:spPr>
      </p:pic>
      <p:pic>
        <p:nvPicPr>
          <p:cNvPr id="8" name="Picture 7" descr="cacm_1_16_co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68" y="1272886"/>
            <a:ext cx="1840832" cy="23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74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ctrTitle"/>
          </p:nvPr>
        </p:nvSpPr>
        <p:spPr>
          <a:xfrm>
            <a:off x="434566" y="152400"/>
            <a:ext cx="8428778" cy="84733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Interactions among </a:t>
            </a:r>
            <a:r>
              <a:rPr lang="en-US" sz="2800" b="1" dirty="0" smtClean="0">
                <a:solidFill>
                  <a:srgbClr val="00B050"/>
                </a:solidFill>
              </a:rPr>
              <a:t>Food</a:t>
            </a:r>
            <a:r>
              <a:rPr lang="en-US" sz="2800" b="1" dirty="0" smtClean="0"/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Energy,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Water</a:t>
            </a:r>
            <a:r>
              <a:rPr lang="en-US" sz="2800" b="1" dirty="0" smtClean="0"/>
              <a:t> Systems</a:t>
            </a:r>
            <a:endParaRPr sz="2400" b="1" dirty="0"/>
          </a:p>
        </p:txBody>
      </p:sp>
      <p:pic>
        <p:nvPicPr>
          <p:cNvPr id="129" name="image1.png"/>
          <p:cNvPicPr>
            <a:picLocks noChangeAspect="1"/>
          </p:cNvPicPr>
          <p:nvPr/>
        </p:nvPicPr>
        <p:blipFill>
          <a:blip r:embed="rId2">
            <a:extLst/>
          </a:blip>
          <a:srcRect l="3914" b="8125"/>
          <a:stretch>
            <a:fillRect/>
          </a:stretch>
        </p:blipFill>
        <p:spPr>
          <a:xfrm>
            <a:off x="3441641" y="990600"/>
            <a:ext cx="5623944" cy="55626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52401" y="1219200"/>
            <a:ext cx="3200400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Piecemeal decisions in one affect the other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abundance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one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reduces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scarcity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others!</a:t>
            </a:r>
          </a:p>
          <a:p>
            <a:pPr lvl="2" indent="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Chokepoint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Scarcity in one constraints growth in others!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Stressors: </a:t>
            </a:r>
          </a:p>
          <a:p>
            <a:pPr marL="466344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Population Growth</a:t>
            </a:r>
          </a:p>
          <a:p>
            <a:pPr marL="466344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Climate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344" lvl="2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Rising Economy</a:t>
            </a:r>
          </a:p>
          <a:p>
            <a:pPr lvl="2" indent="0"/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094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/>
              <a:t>Outline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077200" cy="4876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</a:pP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0070C0"/>
                </a:solidFill>
              </a:rPr>
              <a:t>W </a:t>
            </a:r>
            <a:r>
              <a:rPr lang="en" sz="2400" dirty="0" smtClean="0"/>
              <a:t>Nexus</a:t>
            </a:r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>
                <a:solidFill>
                  <a:srgbClr val="FF0000"/>
                </a:solidFill>
              </a:rPr>
              <a:t>Role of Computing</a:t>
            </a:r>
            <a:endParaRPr lang="en" sz="2400" dirty="0" smtClean="0">
              <a:solidFill>
                <a:srgbClr val="FF0000"/>
              </a:solidFill>
            </a:endParaRPr>
          </a:p>
          <a:p>
            <a:pPr marL="898071" lvl="1" indent="-228600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Precision Agriculture</a:t>
            </a:r>
          </a:p>
          <a:p>
            <a:pPr marL="898071" lvl="1" indent="-228600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Crop Monitoring </a:t>
            </a:r>
          </a:p>
          <a:p>
            <a:pPr marL="669471" lvl="1" indent="0">
              <a:spcBef>
                <a:spcPts val="0"/>
              </a:spcBef>
              <a:buNone/>
            </a:pPr>
            <a:endParaRPr lang="en" sz="2000" dirty="0">
              <a:solidFill>
                <a:srgbClr val="FF0000"/>
              </a:solidFill>
            </a:endParaRPr>
          </a:p>
          <a:p>
            <a:pPr marL="457200" lvl="0" indent="-228600" rtl="0">
              <a:spcBef>
                <a:spcPts val="0"/>
              </a:spcBef>
            </a:pPr>
            <a:r>
              <a:rPr lang="en-US" sz="2400" dirty="0" smtClean="0"/>
              <a:t>Computing Challenges in FEW Nexus</a:t>
            </a:r>
            <a:endParaRPr lang="en" sz="2400" dirty="0" smtClean="0"/>
          </a:p>
          <a:p>
            <a:pPr marL="228600" lvl="0" indent="0" rtl="0">
              <a:spcBef>
                <a:spcPts val="0"/>
              </a:spcBef>
              <a:buNone/>
            </a:pPr>
            <a:endParaRPr lang="en" sz="2400" dirty="0" smtClean="0"/>
          </a:p>
          <a:p>
            <a:pPr marL="457200" lvl="0" indent="-228600" rtl="0">
              <a:spcBef>
                <a:spcPts val="0"/>
              </a:spcBef>
            </a:pPr>
            <a:r>
              <a:rPr lang="en" sz="2400" dirty="0" smtClean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2725768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9067800" cy="6553200"/>
          </a:xfrm>
          <a:prstGeom prst="rect">
            <a:avLst/>
          </a:prstGeom>
        </p:spPr>
      </p:pic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6553200" y="381000"/>
            <a:ext cx="24384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11"/>
          <p:cNvSpPr>
            <a:spLocks noChangeArrowheads="1"/>
          </p:cNvSpPr>
          <p:nvPr/>
        </p:nvSpPr>
        <p:spPr bwMode="auto">
          <a:xfrm>
            <a:off x="6781800" y="2286000"/>
            <a:ext cx="1981200" cy="304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3048000" y="685800"/>
            <a:ext cx="3429000" cy="49773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642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990663"/>
            <a:ext cx="8500110" cy="5205730"/>
          </a:xfrm>
          <a:custGeom>
            <a:avLst/>
            <a:gdLst/>
            <a:ahLst/>
            <a:cxnLst/>
            <a:rect l="l" t="t" r="r" b="b"/>
            <a:pathLst>
              <a:path w="4156709" h="5205730">
                <a:moveTo>
                  <a:pt x="0" y="5205603"/>
                </a:moveTo>
                <a:lnTo>
                  <a:pt x="4156329" y="5205603"/>
                </a:lnTo>
                <a:lnTo>
                  <a:pt x="4156329" y="0"/>
                </a:lnTo>
                <a:lnTo>
                  <a:pt x="0" y="0"/>
                </a:lnTo>
                <a:lnTo>
                  <a:pt x="0" y="5205603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1000" y="1016761"/>
            <a:ext cx="8296275" cy="19851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marR="149225" lvl="4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latin typeface="Arial"/>
                <a:cs typeface="Arial"/>
              </a:rPr>
              <a:t>Reduce fertilizer run-offs, water use</a:t>
            </a:r>
          </a:p>
          <a:p>
            <a:pPr marL="457200" marR="149225" lvl="4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latin typeface="Arial"/>
                <a:cs typeface="Arial"/>
              </a:rPr>
              <a:t>Improves yield</a:t>
            </a:r>
          </a:p>
          <a:p>
            <a:pPr marL="457200" marR="149225" lvl="4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-10" dirty="0" smtClean="0">
                <a:latin typeface="Arial"/>
                <a:cs typeface="Arial"/>
              </a:rPr>
              <a:t>Computing is critical</a:t>
            </a:r>
          </a:p>
          <a:p>
            <a:pPr marL="731520" marR="149225" lvl="6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spc="-10" dirty="0" smtClean="0">
                <a:latin typeface="Arial"/>
                <a:cs typeface="Arial"/>
              </a:rPr>
              <a:t>Cyber-Physical Systems</a:t>
            </a:r>
          </a:p>
          <a:p>
            <a:pPr marL="731520" marR="149225" lvl="6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z="1600" spc="-10" dirty="0" smtClean="0">
                <a:latin typeface="Arial"/>
                <a:cs typeface="Arial"/>
              </a:rPr>
              <a:t>Data &amp; Data Science Elements</a:t>
            </a:r>
            <a:endParaRPr lang="en-US" sz="1600" spc="-10" dirty="0">
              <a:latin typeface="Arial"/>
              <a:cs typeface="Arial"/>
            </a:endParaRPr>
          </a:p>
          <a:p>
            <a:pPr marL="457200" marR="149225" lvl="1" indent="-286385">
              <a:spcBef>
                <a:spcPts val="5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293968"/>
            <a:ext cx="8015731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5" dirty="0" smtClean="0"/>
              <a:t>Precision Agriculture</a:t>
            </a:r>
            <a:endParaRPr spc="-5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2121" r="4887" b="23637"/>
          <a:stretch/>
        </p:blipFill>
        <p:spPr>
          <a:xfrm>
            <a:off x="4599211" y="1014982"/>
            <a:ext cx="4424241" cy="1652018"/>
          </a:xfrm>
          <a:prstGeom prst="rect">
            <a:avLst/>
          </a:prstGeom>
        </p:spPr>
      </p:pic>
      <p:pic>
        <p:nvPicPr>
          <p:cNvPr id="8" name="Picture 7" descr="precision_ag_CAS_herausforderungen_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19400"/>
            <a:ext cx="7781804" cy="36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48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304800"/>
            <a:ext cx="8610599" cy="809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67500" lnSpcReduction="200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Support (Farm-level) Decisions and (Insurance) Policy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71730"/>
            <a:ext cx="8935645" cy="54094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179471"/>
            <a:ext cx="2152650" cy="1030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6129976" cy="409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06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2607</Words>
  <Application>Microsoft Macintosh PowerPoint</Application>
  <PresentationFormat>On-screen Show (4:3)</PresentationFormat>
  <Paragraphs>642</Paragraphs>
  <Slides>47</Slides>
  <Notes>15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Calibri</vt:lpstr>
      <vt:lpstr>Calibri Light</vt:lpstr>
      <vt:lpstr>Courier New</vt:lpstr>
      <vt:lpstr>DengXian</vt:lpstr>
      <vt:lpstr>Garamond</vt:lpstr>
      <vt:lpstr>Gulim</vt:lpstr>
      <vt:lpstr>Helvetica</vt:lpstr>
      <vt:lpstr>Helvetica Neue</vt:lpstr>
      <vt:lpstr>MS PGothic</vt:lpstr>
      <vt:lpstr>ＭＳ Ｐゴシック</vt:lpstr>
      <vt:lpstr>Times New Roman</vt:lpstr>
      <vt:lpstr>Verdana</vt:lpstr>
      <vt:lpstr>Arial</vt:lpstr>
      <vt:lpstr>Default</vt:lpstr>
      <vt:lpstr>Computing Challenges in Food-Energy-Water Nexus : A Perspective  Oct.  30th, 2017  AIChE Annual Meeting  “Topical Conference on Food, Energy, Water Nexus”</vt:lpstr>
      <vt:lpstr>Outline</vt:lpstr>
      <vt:lpstr>U.N. Sustainable Development Goals 2030 </vt:lpstr>
      <vt:lpstr>Downside of Piece-meal Approach</vt:lpstr>
      <vt:lpstr>Interactions among Food, Energy, Water Systems</vt:lpstr>
      <vt:lpstr>Outline</vt:lpstr>
      <vt:lpstr>PowerPoint Presentation</vt:lpstr>
      <vt:lpstr>Precision Agriculture</vt:lpstr>
      <vt:lpstr>PowerPoint Presentation</vt:lpstr>
      <vt:lpstr>PowerPoint Presentation</vt:lpstr>
      <vt:lpstr> Communicate with public and stakeholders </vt:lpstr>
      <vt:lpstr>Outline</vt:lpstr>
      <vt:lpstr>PowerPoint Presentation</vt:lpstr>
      <vt:lpstr>2015 Workshops</vt:lpstr>
      <vt:lpstr>NSF INFEWS Data Science Workshop </vt:lpstr>
      <vt:lpstr>Multi-disciplinary Multi-sectoral Participation</vt:lpstr>
      <vt:lpstr>Panels, Presentations &amp; Breakouts</vt:lpstr>
      <vt:lpstr>PowerPoint Presentation</vt:lpstr>
      <vt:lpstr>Outcomes: Data Science Gaps</vt:lpstr>
      <vt:lpstr>Limitations of Hadoop </vt:lpstr>
      <vt:lpstr>Food Big Data Analysis</vt:lpstr>
      <vt:lpstr>Limitation of Traditional Clustering</vt:lpstr>
      <vt:lpstr>Sensor Big Data Analysis: Spatial Methods</vt:lpstr>
      <vt:lpstr>Food Big Data Analysis</vt:lpstr>
      <vt:lpstr>Gap Example: Spatial Fragmentation in Optimization</vt:lpstr>
      <vt:lpstr>Outline</vt:lpstr>
      <vt:lpstr>PowerPoint Presentation</vt:lpstr>
      <vt:lpstr>INFEWS Goals</vt:lpstr>
      <vt:lpstr>PowerPoint Presentation</vt:lpstr>
      <vt:lpstr> Community Building: NSF MBDH FEW Spoke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Big Data Curation</vt:lpstr>
      <vt:lpstr>PowerPoint Presentation</vt:lpstr>
      <vt:lpstr>PowerPoint Presentation</vt:lpstr>
      <vt:lpstr>PowerPoint Presentation</vt:lpstr>
      <vt:lpstr>Legionnaires’ Disease Outbreak in New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Science approaches and challenges  to enhance understanding of FEW Nexus  An Interim Report</dc:title>
  <dc:creator>shashi</dc:creator>
  <cp:lastModifiedBy>Microsoft Office User</cp:lastModifiedBy>
  <cp:revision>225</cp:revision>
  <dcterms:modified xsi:type="dcterms:W3CDTF">2017-10-27T23:10:56Z</dcterms:modified>
</cp:coreProperties>
</file>