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651" r:id="rId2"/>
    <p:sldId id="748" r:id="rId3"/>
    <p:sldId id="652" r:id="rId4"/>
    <p:sldId id="725" r:id="rId5"/>
    <p:sldId id="752" r:id="rId6"/>
    <p:sldId id="753" r:id="rId7"/>
    <p:sldId id="726" r:id="rId8"/>
    <p:sldId id="727" r:id="rId9"/>
    <p:sldId id="657" r:id="rId10"/>
    <p:sldId id="728" r:id="rId11"/>
    <p:sldId id="733" r:id="rId12"/>
    <p:sldId id="731" r:id="rId13"/>
    <p:sldId id="734" r:id="rId14"/>
    <p:sldId id="729" r:id="rId15"/>
    <p:sldId id="732" r:id="rId16"/>
    <p:sldId id="730" r:id="rId17"/>
    <p:sldId id="735" r:id="rId18"/>
    <p:sldId id="740" r:id="rId19"/>
    <p:sldId id="738" r:id="rId20"/>
    <p:sldId id="741" r:id="rId21"/>
    <p:sldId id="736" r:id="rId22"/>
    <p:sldId id="744" r:id="rId23"/>
    <p:sldId id="745" r:id="rId24"/>
    <p:sldId id="746" r:id="rId25"/>
    <p:sldId id="750" r:id="rId26"/>
    <p:sldId id="751" r:id="rId27"/>
    <p:sldId id="654" r:id="rId28"/>
    <p:sldId id="742" r:id="rId29"/>
    <p:sldId id="749" r:id="rId30"/>
    <p:sldId id="722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58"/>
    <p:restoredTop sz="94697"/>
  </p:normalViewPr>
  <p:slideViewPr>
    <p:cSldViewPr>
      <p:cViewPr varScale="1">
        <p:scale>
          <a:sx n="101" d="100"/>
          <a:sy n="101" d="100"/>
        </p:scale>
        <p:origin x="11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FB1C59-AD21-41AE-8B0C-4F7AACCAB977}" type="doc">
      <dgm:prSet loTypeId="urn:microsoft.com/office/officeart/2005/8/layout/radial1" loCatId="relationship" qsTypeId="urn:microsoft.com/office/officeart/2005/8/quickstyle/simple1#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04B550-DD55-4319-90E5-F53D556CD405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Social Equity</a:t>
          </a:r>
          <a:endParaRPr lang="en-US" dirty="0"/>
        </a:p>
      </dgm:t>
    </dgm:pt>
    <dgm:pt modelId="{446E4C5B-946A-46DF-A888-4E38A8E137FA}" type="parTrans" cxnId="{18F828F2-51A3-4AFB-B0CB-F04F5448D073}">
      <dgm:prSet/>
      <dgm:spPr/>
      <dgm:t>
        <a:bodyPr/>
        <a:lstStyle/>
        <a:p>
          <a:endParaRPr lang="en-US"/>
        </a:p>
      </dgm:t>
    </dgm:pt>
    <dgm:pt modelId="{F7A1663E-ED03-48BA-B314-ADEEF2EBFF1A}" type="sibTrans" cxnId="{18F828F2-51A3-4AFB-B0CB-F04F5448D073}">
      <dgm:prSet/>
      <dgm:spPr/>
      <dgm:t>
        <a:bodyPr/>
        <a:lstStyle/>
        <a:p>
          <a:endParaRPr lang="en-US"/>
        </a:p>
      </dgm:t>
    </dgm:pt>
    <dgm:pt modelId="{812D160A-DF71-4F90-AD47-927EEA16F225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600" b="0" dirty="0" smtClean="0"/>
            <a:t>Research</a:t>
          </a:r>
          <a:endParaRPr lang="en-US" sz="1600" b="0" dirty="0"/>
        </a:p>
      </dgm:t>
    </dgm:pt>
    <dgm:pt modelId="{F1548751-4781-4E6D-B107-29761A51C6BC}" type="parTrans" cxnId="{48FA9CD9-50FC-4B28-811E-D469C710A9AE}">
      <dgm:prSet/>
      <dgm:spPr/>
      <dgm:t>
        <a:bodyPr/>
        <a:lstStyle/>
        <a:p>
          <a:endParaRPr lang="en-US"/>
        </a:p>
      </dgm:t>
    </dgm:pt>
    <dgm:pt modelId="{EC456A6C-1303-42D1-8E3B-21E2C709C654}" type="sibTrans" cxnId="{48FA9CD9-50FC-4B28-811E-D469C710A9AE}">
      <dgm:prSet/>
      <dgm:spPr/>
      <dgm:t>
        <a:bodyPr/>
        <a:lstStyle/>
        <a:p>
          <a:endParaRPr lang="en-US"/>
        </a:p>
      </dgm:t>
    </dgm:pt>
    <dgm:pt modelId="{B06C2721-9CB4-441E-9F62-35CFE866EA08}">
      <dgm:prSet phldrT="[Text]" custT="1"/>
      <dgm:spPr>
        <a:solidFill>
          <a:schemeClr val="accent6">
            <a:lumMod val="75000"/>
          </a:schemeClr>
        </a:solidFill>
      </dgm:spPr>
      <dgm:t>
        <a:bodyPr lIns="0" tIns="0" rIns="0" bIns="0"/>
        <a:lstStyle/>
        <a:p>
          <a:r>
            <a:rPr lang="en-US" sz="1200" b="0" dirty="0" smtClean="0"/>
            <a:t>Education</a:t>
          </a:r>
          <a:endParaRPr lang="en-US" sz="1200" b="0" dirty="0"/>
        </a:p>
      </dgm:t>
    </dgm:pt>
    <dgm:pt modelId="{8D60D060-CC84-4A5E-A14A-E1189C302EE6}" type="parTrans" cxnId="{8B1D6803-4FC2-427D-9A4F-991C178E5798}">
      <dgm:prSet/>
      <dgm:spPr/>
      <dgm:t>
        <a:bodyPr/>
        <a:lstStyle/>
        <a:p>
          <a:endParaRPr lang="en-US"/>
        </a:p>
      </dgm:t>
    </dgm:pt>
    <dgm:pt modelId="{DC00AAE6-BF60-475E-961D-5D4F8E2EE2C2}" type="sibTrans" cxnId="{8B1D6803-4FC2-427D-9A4F-991C178E5798}">
      <dgm:prSet/>
      <dgm:spPr/>
      <dgm:t>
        <a:bodyPr/>
        <a:lstStyle/>
        <a:p>
          <a:endParaRPr lang="en-US"/>
        </a:p>
      </dgm:t>
    </dgm:pt>
    <dgm:pt modelId="{21CF0E80-C359-4CCA-8A6C-BF6311DA9D4E}">
      <dgm:prSet phldrT="[Text]" custT="1"/>
      <dgm:spPr>
        <a:solidFill>
          <a:srgbClr val="CC0066"/>
        </a:solidFill>
      </dgm:spPr>
      <dgm:t>
        <a:bodyPr lIns="0" tIns="0" rIns="0" bIns="0"/>
        <a:lstStyle/>
        <a:p>
          <a:r>
            <a:rPr lang="en-US" sz="1600" b="0" dirty="0" smtClean="0"/>
            <a:t>Community Partners &amp; Outreach</a:t>
          </a:r>
          <a:endParaRPr lang="en-US" sz="1600" b="0" dirty="0"/>
        </a:p>
      </dgm:t>
    </dgm:pt>
    <dgm:pt modelId="{A2098D88-C009-41E5-A8CA-1C4220C8B53B}" type="parTrans" cxnId="{B95C6E1C-BC3B-406F-8E76-A3AE2FA28722}">
      <dgm:prSet/>
      <dgm:spPr/>
      <dgm:t>
        <a:bodyPr/>
        <a:lstStyle/>
        <a:p>
          <a:endParaRPr lang="en-US"/>
        </a:p>
      </dgm:t>
    </dgm:pt>
    <dgm:pt modelId="{E385489B-8EF4-4E14-9727-BE075A376BB0}" type="sibTrans" cxnId="{B95C6E1C-BC3B-406F-8E76-A3AE2FA28722}">
      <dgm:prSet/>
      <dgm:spPr/>
      <dgm:t>
        <a:bodyPr/>
        <a:lstStyle/>
        <a:p>
          <a:endParaRPr lang="en-US"/>
        </a:p>
      </dgm:t>
    </dgm:pt>
    <dgm:pt modelId="{E168A993-92B9-4B5B-B3A7-D4B487502ED0}">
      <dgm:prSet phldrT="[Text]" custT="1"/>
      <dgm:spPr>
        <a:solidFill>
          <a:srgbClr val="FF9933"/>
        </a:solidFill>
      </dgm:spPr>
      <dgm:t>
        <a:bodyPr lIns="0" tIns="0" rIns="0" bIns="0"/>
        <a:lstStyle/>
        <a:p>
          <a:r>
            <a:rPr lang="en-US" sz="1200" b="0" dirty="0" smtClean="0"/>
            <a:t>Diversity</a:t>
          </a:r>
          <a:endParaRPr lang="en-US" sz="1200" b="0" dirty="0"/>
        </a:p>
      </dgm:t>
    </dgm:pt>
    <dgm:pt modelId="{D422363D-AEAA-403C-B0B7-4188B7649E55}" type="parTrans" cxnId="{A4681CA2-F04C-4E04-9A44-ACDA3112FF8E}">
      <dgm:prSet/>
      <dgm:spPr/>
      <dgm:t>
        <a:bodyPr/>
        <a:lstStyle/>
        <a:p>
          <a:endParaRPr lang="en-US"/>
        </a:p>
      </dgm:t>
    </dgm:pt>
    <dgm:pt modelId="{D7F0FF5E-02C5-4303-8FF8-D676FB54A6D4}" type="sibTrans" cxnId="{A4681CA2-F04C-4E04-9A44-ACDA3112FF8E}">
      <dgm:prSet/>
      <dgm:spPr/>
      <dgm:t>
        <a:bodyPr/>
        <a:lstStyle/>
        <a:p>
          <a:endParaRPr lang="en-US"/>
        </a:p>
      </dgm:t>
    </dgm:pt>
    <dgm:pt modelId="{F6EF9C8C-1CC4-457D-A463-EE412402F70F}" type="pres">
      <dgm:prSet presAssocID="{6CFB1C59-AD21-41AE-8B0C-4F7AACCAB97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DF64BF-4348-4748-8382-245272D37C93}" type="pres">
      <dgm:prSet presAssocID="{A204B550-DD55-4319-90E5-F53D556CD405}" presName="centerShape" presStyleLbl="node0" presStyleIdx="0" presStyleCnt="1"/>
      <dgm:spPr/>
      <dgm:t>
        <a:bodyPr/>
        <a:lstStyle/>
        <a:p>
          <a:endParaRPr lang="en-US"/>
        </a:p>
      </dgm:t>
    </dgm:pt>
    <dgm:pt modelId="{3C6E2744-BC56-4AAB-B4F9-B98A30A644E5}" type="pres">
      <dgm:prSet presAssocID="{F1548751-4781-4E6D-B107-29761A51C6BC}" presName="Name9" presStyleLbl="parChTrans1D2" presStyleIdx="0" presStyleCnt="4"/>
      <dgm:spPr/>
      <dgm:t>
        <a:bodyPr/>
        <a:lstStyle/>
        <a:p>
          <a:endParaRPr lang="en-US"/>
        </a:p>
      </dgm:t>
    </dgm:pt>
    <dgm:pt modelId="{74113F4A-189E-4B35-BA3F-6B7B199CD847}" type="pres">
      <dgm:prSet presAssocID="{F1548751-4781-4E6D-B107-29761A51C6BC}" presName="connTx" presStyleLbl="parChTrans1D2" presStyleIdx="0" presStyleCnt="4"/>
      <dgm:spPr/>
      <dgm:t>
        <a:bodyPr/>
        <a:lstStyle/>
        <a:p>
          <a:endParaRPr lang="en-US"/>
        </a:p>
      </dgm:t>
    </dgm:pt>
    <dgm:pt modelId="{4E93EC6A-FD0A-4155-AB45-CCCBA89B78C8}" type="pres">
      <dgm:prSet presAssocID="{812D160A-DF71-4F90-AD47-927EEA16F225}" presName="node" presStyleLbl="node1" presStyleIdx="0" presStyleCnt="4" custScaleX="210811" custScaleY="54339" custRadScaleRad="70072" custRadScaleInc="-109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9937E2-59D9-44D5-BFA0-5A1111EF2759}" type="pres">
      <dgm:prSet presAssocID="{8D60D060-CC84-4A5E-A14A-E1189C302EE6}" presName="Name9" presStyleLbl="parChTrans1D2" presStyleIdx="1" presStyleCnt="4"/>
      <dgm:spPr/>
      <dgm:t>
        <a:bodyPr/>
        <a:lstStyle/>
        <a:p>
          <a:endParaRPr lang="en-US"/>
        </a:p>
      </dgm:t>
    </dgm:pt>
    <dgm:pt modelId="{15B27E03-22E0-4171-BF4C-30A46E1476D8}" type="pres">
      <dgm:prSet presAssocID="{8D60D060-CC84-4A5E-A14A-E1189C302EE6}" presName="connTx" presStyleLbl="parChTrans1D2" presStyleIdx="1" presStyleCnt="4"/>
      <dgm:spPr/>
      <dgm:t>
        <a:bodyPr/>
        <a:lstStyle/>
        <a:p>
          <a:endParaRPr lang="en-US"/>
        </a:p>
      </dgm:t>
    </dgm:pt>
    <dgm:pt modelId="{02BD8A70-C1F8-48CF-AEA8-FD491759D01A}" type="pres">
      <dgm:prSet presAssocID="{B06C2721-9CB4-441E-9F62-35CFE866EA08}" presName="node" presStyleLbl="node1" presStyleIdx="1" presStyleCnt="4" custScaleX="169986" custScaleY="68162" custRadScaleRad="1270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C8F489-49BB-47FF-A604-E99D32D19ACC}" type="pres">
      <dgm:prSet presAssocID="{A2098D88-C009-41E5-A8CA-1C4220C8B53B}" presName="Name9" presStyleLbl="parChTrans1D2" presStyleIdx="2" presStyleCnt="4"/>
      <dgm:spPr/>
      <dgm:t>
        <a:bodyPr/>
        <a:lstStyle/>
        <a:p>
          <a:endParaRPr lang="en-US"/>
        </a:p>
      </dgm:t>
    </dgm:pt>
    <dgm:pt modelId="{48A3588D-E0A1-45C0-BA1C-7B483CDD56E9}" type="pres">
      <dgm:prSet presAssocID="{A2098D88-C009-41E5-A8CA-1C4220C8B53B}" presName="connTx" presStyleLbl="parChTrans1D2" presStyleIdx="2" presStyleCnt="4"/>
      <dgm:spPr/>
      <dgm:t>
        <a:bodyPr/>
        <a:lstStyle/>
        <a:p>
          <a:endParaRPr lang="en-US"/>
        </a:p>
      </dgm:t>
    </dgm:pt>
    <dgm:pt modelId="{1A52944D-B03C-457C-9FF4-6C0AD0712AF3}" type="pres">
      <dgm:prSet presAssocID="{21CF0E80-C359-4CCA-8A6C-BF6311DA9D4E}" presName="node" presStyleLbl="node1" presStyleIdx="2" presStyleCnt="4" custScaleX="393504" custScaleY="64152" custRadScaleRad="93800" custRadScaleInc="-16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CFA749-5D43-4CEB-A8C8-EF73E792E1E2}" type="pres">
      <dgm:prSet presAssocID="{D422363D-AEAA-403C-B0B7-4188B7649E55}" presName="Name9" presStyleLbl="parChTrans1D2" presStyleIdx="3" presStyleCnt="4"/>
      <dgm:spPr/>
      <dgm:t>
        <a:bodyPr/>
        <a:lstStyle/>
        <a:p>
          <a:endParaRPr lang="en-US"/>
        </a:p>
      </dgm:t>
    </dgm:pt>
    <dgm:pt modelId="{23CF89E1-F758-4BAD-956D-875252504802}" type="pres">
      <dgm:prSet presAssocID="{D422363D-AEAA-403C-B0B7-4188B7649E55}" presName="connTx" presStyleLbl="parChTrans1D2" presStyleIdx="3" presStyleCnt="4"/>
      <dgm:spPr/>
      <dgm:t>
        <a:bodyPr/>
        <a:lstStyle/>
        <a:p>
          <a:endParaRPr lang="en-US"/>
        </a:p>
      </dgm:t>
    </dgm:pt>
    <dgm:pt modelId="{486A7A00-2369-42BB-97EB-705BAF701DCA}" type="pres">
      <dgm:prSet presAssocID="{E168A993-92B9-4B5B-B3A7-D4B487502ED0}" presName="node" presStyleLbl="node1" presStyleIdx="3" presStyleCnt="4" custScaleX="156918" custScaleY="46118" custRadScaleRad="1205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1D6803-4FC2-427D-9A4F-991C178E5798}" srcId="{A204B550-DD55-4319-90E5-F53D556CD405}" destId="{B06C2721-9CB4-441E-9F62-35CFE866EA08}" srcOrd="1" destOrd="0" parTransId="{8D60D060-CC84-4A5E-A14A-E1189C302EE6}" sibTransId="{DC00AAE6-BF60-475E-961D-5D4F8E2EE2C2}"/>
    <dgm:cxn modelId="{B37E5BA7-3F13-344F-9393-AC635EC27A59}" type="presOf" srcId="{B06C2721-9CB4-441E-9F62-35CFE866EA08}" destId="{02BD8A70-C1F8-48CF-AEA8-FD491759D01A}" srcOrd="0" destOrd="0" presId="urn:microsoft.com/office/officeart/2005/8/layout/radial1"/>
    <dgm:cxn modelId="{60B9095D-DD53-3945-BFDB-F51857CE117E}" type="presOf" srcId="{6CFB1C59-AD21-41AE-8B0C-4F7AACCAB977}" destId="{F6EF9C8C-1CC4-457D-A463-EE412402F70F}" srcOrd="0" destOrd="0" presId="urn:microsoft.com/office/officeart/2005/8/layout/radial1"/>
    <dgm:cxn modelId="{D00CE490-EF62-7149-81B4-A5CE58D25D61}" type="presOf" srcId="{21CF0E80-C359-4CCA-8A6C-BF6311DA9D4E}" destId="{1A52944D-B03C-457C-9FF4-6C0AD0712AF3}" srcOrd="0" destOrd="0" presId="urn:microsoft.com/office/officeart/2005/8/layout/radial1"/>
    <dgm:cxn modelId="{8783FC7C-CA11-A644-800D-683C3B58968E}" type="presOf" srcId="{812D160A-DF71-4F90-AD47-927EEA16F225}" destId="{4E93EC6A-FD0A-4155-AB45-CCCBA89B78C8}" srcOrd="0" destOrd="0" presId="urn:microsoft.com/office/officeart/2005/8/layout/radial1"/>
    <dgm:cxn modelId="{29280F4F-A53A-0A4C-9A73-354494EF3DC0}" type="presOf" srcId="{F1548751-4781-4E6D-B107-29761A51C6BC}" destId="{74113F4A-189E-4B35-BA3F-6B7B199CD847}" srcOrd="1" destOrd="0" presId="urn:microsoft.com/office/officeart/2005/8/layout/radial1"/>
    <dgm:cxn modelId="{9711B35B-AA30-AA41-9A44-04946D7776EA}" type="presOf" srcId="{D422363D-AEAA-403C-B0B7-4188B7649E55}" destId="{23CF89E1-F758-4BAD-956D-875252504802}" srcOrd="1" destOrd="0" presId="urn:microsoft.com/office/officeart/2005/8/layout/radial1"/>
    <dgm:cxn modelId="{5856AA44-792F-2840-983A-77BB0F78DDBF}" type="presOf" srcId="{E168A993-92B9-4B5B-B3A7-D4B487502ED0}" destId="{486A7A00-2369-42BB-97EB-705BAF701DCA}" srcOrd="0" destOrd="0" presId="urn:microsoft.com/office/officeart/2005/8/layout/radial1"/>
    <dgm:cxn modelId="{9565057D-74DA-284B-B99B-8BE9B114DFA1}" type="presOf" srcId="{8D60D060-CC84-4A5E-A14A-E1189C302EE6}" destId="{A79937E2-59D9-44D5-BFA0-5A1111EF2759}" srcOrd="0" destOrd="0" presId="urn:microsoft.com/office/officeart/2005/8/layout/radial1"/>
    <dgm:cxn modelId="{CD30E4C7-2410-934B-94AB-B47AB2880C28}" type="presOf" srcId="{D422363D-AEAA-403C-B0B7-4188B7649E55}" destId="{2BCFA749-5D43-4CEB-A8C8-EF73E792E1E2}" srcOrd="0" destOrd="0" presId="urn:microsoft.com/office/officeart/2005/8/layout/radial1"/>
    <dgm:cxn modelId="{6E458193-B873-4442-AFA1-EF4CA7810037}" type="presOf" srcId="{A204B550-DD55-4319-90E5-F53D556CD405}" destId="{BCDF64BF-4348-4748-8382-245272D37C93}" srcOrd="0" destOrd="0" presId="urn:microsoft.com/office/officeart/2005/8/layout/radial1"/>
    <dgm:cxn modelId="{18F828F2-51A3-4AFB-B0CB-F04F5448D073}" srcId="{6CFB1C59-AD21-41AE-8B0C-4F7AACCAB977}" destId="{A204B550-DD55-4319-90E5-F53D556CD405}" srcOrd="0" destOrd="0" parTransId="{446E4C5B-946A-46DF-A888-4E38A8E137FA}" sibTransId="{F7A1663E-ED03-48BA-B314-ADEEF2EBFF1A}"/>
    <dgm:cxn modelId="{A4681CA2-F04C-4E04-9A44-ACDA3112FF8E}" srcId="{A204B550-DD55-4319-90E5-F53D556CD405}" destId="{E168A993-92B9-4B5B-B3A7-D4B487502ED0}" srcOrd="3" destOrd="0" parTransId="{D422363D-AEAA-403C-B0B7-4188B7649E55}" sibTransId="{D7F0FF5E-02C5-4303-8FF8-D676FB54A6D4}"/>
    <dgm:cxn modelId="{86B45624-A232-6A44-8F30-B154A979F2AD}" type="presOf" srcId="{A2098D88-C009-41E5-A8CA-1C4220C8B53B}" destId="{03C8F489-49BB-47FF-A604-E99D32D19ACC}" srcOrd="0" destOrd="0" presId="urn:microsoft.com/office/officeart/2005/8/layout/radial1"/>
    <dgm:cxn modelId="{48FA9CD9-50FC-4B28-811E-D469C710A9AE}" srcId="{A204B550-DD55-4319-90E5-F53D556CD405}" destId="{812D160A-DF71-4F90-AD47-927EEA16F225}" srcOrd="0" destOrd="0" parTransId="{F1548751-4781-4E6D-B107-29761A51C6BC}" sibTransId="{EC456A6C-1303-42D1-8E3B-21E2C709C654}"/>
    <dgm:cxn modelId="{B95C6E1C-BC3B-406F-8E76-A3AE2FA28722}" srcId="{A204B550-DD55-4319-90E5-F53D556CD405}" destId="{21CF0E80-C359-4CCA-8A6C-BF6311DA9D4E}" srcOrd="2" destOrd="0" parTransId="{A2098D88-C009-41E5-A8CA-1C4220C8B53B}" sibTransId="{E385489B-8EF4-4E14-9727-BE075A376BB0}"/>
    <dgm:cxn modelId="{FB718153-E85A-8D45-8EA5-DF6B2D1C2E1B}" type="presOf" srcId="{8D60D060-CC84-4A5E-A14A-E1189C302EE6}" destId="{15B27E03-22E0-4171-BF4C-30A46E1476D8}" srcOrd="1" destOrd="0" presId="urn:microsoft.com/office/officeart/2005/8/layout/radial1"/>
    <dgm:cxn modelId="{1E23BE27-69A1-4A4B-9D3D-3BB483CD86A8}" type="presOf" srcId="{A2098D88-C009-41E5-A8CA-1C4220C8B53B}" destId="{48A3588D-E0A1-45C0-BA1C-7B483CDD56E9}" srcOrd="1" destOrd="0" presId="urn:microsoft.com/office/officeart/2005/8/layout/radial1"/>
    <dgm:cxn modelId="{9EA823BB-753A-9048-8514-2C0BE70A2DD7}" type="presOf" srcId="{F1548751-4781-4E6D-B107-29761A51C6BC}" destId="{3C6E2744-BC56-4AAB-B4F9-B98A30A644E5}" srcOrd="0" destOrd="0" presId="urn:microsoft.com/office/officeart/2005/8/layout/radial1"/>
    <dgm:cxn modelId="{EB137363-5826-8D44-95C2-A38F95B78926}" type="presParOf" srcId="{F6EF9C8C-1CC4-457D-A463-EE412402F70F}" destId="{BCDF64BF-4348-4748-8382-245272D37C93}" srcOrd="0" destOrd="0" presId="urn:microsoft.com/office/officeart/2005/8/layout/radial1"/>
    <dgm:cxn modelId="{CB349FDF-6546-CC45-A7B9-8166B8961B7F}" type="presParOf" srcId="{F6EF9C8C-1CC4-457D-A463-EE412402F70F}" destId="{3C6E2744-BC56-4AAB-B4F9-B98A30A644E5}" srcOrd="1" destOrd="0" presId="urn:microsoft.com/office/officeart/2005/8/layout/radial1"/>
    <dgm:cxn modelId="{9F85A568-4F81-BA4C-B49D-DB7ECEACA9A1}" type="presParOf" srcId="{3C6E2744-BC56-4AAB-B4F9-B98A30A644E5}" destId="{74113F4A-189E-4B35-BA3F-6B7B199CD847}" srcOrd="0" destOrd="0" presId="urn:microsoft.com/office/officeart/2005/8/layout/radial1"/>
    <dgm:cxn modelId="{A8A26091-7718-1A4A-8115-F574ECE773A5}" type="presParOf" srcId="{F6EF9C8C-1CC4-457D-A463-EE412402F70F}" destId="{4E93EC6A-FD0A-4155-AB45-CCCBA89B78C8}" srcOrd="2" destOrd="0" presId="urn:microsoft.com/office/officeart/2005/8/layout/radial1"/>
    <dgm:cxn modelId="{5223A8E8-AA75-4844-AAE7-93B25A944066}" type="presParOf" srcId="{F6EF9C8C-1CC4-457D-A463-EE412402F70F}" destId="{A79937E2-59D9-44D5-BFA0-5A1111EF2759}" srcOrd="3" destOrd="0" presId="urn:microsoft.com/office/officeart/2005/8/layout/radial1"/>
    <dgm:cxn modelId="{791D5C3D-5694-F54B-ADFD-BC22A35ED30A}" type="presParOf" srcId="{A79937E2-59D9-44D5-BFA0-5A1111EF2759}" destId="{15B27E03-22E0-4171-BF4C-30A46E1476D8}" srcOrd="0" destOrd="0" presId="urn:microsoft.com/office/officeart/2005/8/layout/radial1"/>
    <dgm:cxn modelId="{966AEC49-236A-3E4C-91EE-858BBD0167FA}" type="presParOf" srcId="{F6EF9C8C-1CC4-457D-A463-EE412402F70F}" destId="{02BD8A70-C1F8-48CF-AEA8-FD491759D01A}" srcOrd="4" destOrd="0" presId="urn:microsoft.com/office/officeart/2005/8/layout/radial1"/>
    <dgm:cxn modelId="{80BDEFA4-D15A-1E4D-AB81-C54C951B6720}" type="presParOf" srcId="{F6EF9C8C-1CC4-457D-A463-EE412402F70F}" destId="{03C8F489-49BB-47FF-A604-E99D32D19ACC}" srcOrd="5" destOrd="0" presId="urn:microsoft.com/office/officeart/2005/8/layout/radial1"/>
    <dgm:cxn modelId="{A1FBCE6C-6595-1540-96A0-A8F7221CB478}" type="presParOf" srcId="{03C8F489-49BB-47FF-A604-E99D32D19ACC}" destId="{48A3588D-E0A1-45C0-BA1C-7B483CDD56E9}" srcOrd="0" destOrd="0" presId="urn:microsoft.com/office/officeart/2005/8/layout/radial1"/>
    <dgm:cxn modelId="{54DC8178-A048-6E4D-A203-5B736D0FA911}" type="presParOf" srcId="{F6EF9C8C-1CC4-457D-A463-EE412402F70F}" destId="{1A52944D-B03C-457C-9FF4-6C0AD0712AF3}" srcOrd="6" destOrd="0" presId="urn:microsoft.com/office/officeart/2005/8/layout/radial1"/>
    <dgm:cxn modelId="{14E22A9B-40D4-3C41-81F3-308F10D9F560}" type="presParOf" srcId="{F6EF9C8C-1CC4-457D-A463-EE412402F70F}" destId="{2BCFA749-5D43-4CEB-A8C8-EF73E792E1E2}" srcOrd="7" destOrd="0" presId="urn:microsoft.com/office/officeart/2005/8/layout/radial1"/>
    <dgm:cxn modelId="{FD8A450F-A5A6-D044-A14C-9BF89F07624A}" type="presParOf" srcId="{2BCFA749-5D43-4CEB-A8C8-EF73E792E1E2}" destId="{23CF89E1-F758-4BAD-956D-875252504802}" srcOrd="0" destOrd="0" presId="urn:microsoft.com/office/officeart/2005/8/layout/radial1"/>
    <dgm:cxn modelId="{A7F1FF27-E70E-C14F-AAAC-0B5C504A4336}" type="presParOf" srcId="{F6EF9C8C-1CC4-457D-A463-EE412402F70F}" destId="{486A7A00-2369-42BB-97EB-705BAF701DCA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FB1C59-AD21-41AE-8B0C-4F7AACCAB977}" type="doc">
      <dgm:prSet loTypeId="urn:microsoft.com/office/officeart/2005/8/layout/radial1" loCatId="relationship" qsTypeId="urn:microsoft.com/office/officeart/2005/8/quickstyle/simple1#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04B550-DD55-4319-90E5-F53D556CD405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Social Equity</a:t>
          </a:r>
          <a:endParaRPr lang="en-US" dirty="0"/>
        </a:p>
      </dgm:t>
    </dgm:pt>
    <dgm:pt modelId="{446E4C5B-946A-46DF-A888-4E38A8E137FA}" type="parTrans" cxnId="{18F828F2-51A3-4AFB-B0CB-F04F5448D073}">
      <dgm:prSet/>
      <dgm:spPr/>
      <dgm:t>
        <a:bodyPr/>
        <a:lstStyle/>
        <a:p>
          <a:endParaRPr lang="en-US"/>
        </a:p>
      </dgm:t>
    </dgm:pt>
    <dgm:pt modelId="{F7A1663E-ED03-48BA-B314-ADEEF2EBFF1A}" type="sibTrans" cxnId="{18F828F2-51A3-4AFB-B0CB-F04F5448D073}">
      <dgm:prSet/>
      <dgm:spPr/>
      <dgm:t>
        <a:bodyPr/>
        <a:lstStyle/>
        <a:p>
          <a:endParaRPr lang="en-US"/>
        </a:p>
      </dgm:t>
    </dgm:pt>
    <dgm:pt modelId="{812D160A-DF71-4F90-AD47-927EEA16F225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400" b="0" dirty="0" smtClean="0"/>
            <a:t>Research</a:t>
          </a:r>
          <a:endParaRPr lang="en-US" sz="1400" b="0" dirty="0"/>
        </a:p>
      </dgm:t>
    </dgm:pt>
    <dgm:pt modelId="{F1548751-4781-4E6D-B107-29761A51C6BC}" type="parTrans" cxnId="{48FA9CD9-50FC-4B28-811E-D469C710A9AE}">
      <dgm:prSet/>
      <dgm:spPr/>
      <dgm:t>
        <a:bodyPr/>
        <a:lstStyle/>
        <a:p>
          <a:endParaRPr lang="en-US"/>
        </a:p>
      </dgm:t>
    </dgm:pt>
    <dgm:pt modelId="{EC456A6C-1303-42D1-8E3B-21E2C709C654}" type="sibTrans" cxnId="{48FA9CD9-50FC-4B28-811E-D469C710A9AE}">
      <dgm:prSet/>
      <dgm:spPr/>
      <dgm:t>
        <a:bodyPr/>
        <a:lstStyle/>
        <a:p>
          <a:endParaRPr lang="en-US"/>
        </a:p>
      </dgm:t>
    </dgm:pt>
    <dgm:pt modelId="{B06C2721-9CB4-441E-9F62-35CFE866EA08}">
      <dgm:prSet phldrT="[Text]" custT="1"/>
      <dgm:spPr>
        <a:solidFill>
          <a:schemeClr val="accent6">
            <a:lumMod val="75000"/>
          </a:schemeClr>
        </a:solidFill>
      </dgm:spPr>
      <dgm:t>
        <a:bodyPr lIns="0" tIns="0" rIns="0" bIns="0"/>
        <a:lstStyle/>
        <a:p>
          <a:r>
            <a:rPr lang="en-US" sz="1200" b="0" dirty="0" smtClean="0"/>
            <a:t>Education</a:t>
          </a:r>
          <a:endParaRPr lang="en-US" sz="1200" b="0" dirty="0"/>
        </a:p>
      </dgm:t>
    </dgm:pt>
    <dgm:pt modelId="{8D60D060-CC84-4A5E-A14A-E1189C302EE6}" type="parTrans" cxnId="{8B1D6803-4FC2-427D-9A4F-991C178E5798}">
      <dgm:prSet/>
      <dgm:spPr/>
      <dgm:t>
        <a:bodyPr/>
        <a:lstStyle/>
        <a:p>
          <a:endParaRPr lang="en-US"/>
        </a:p>
      </dgm:t>
    </dgm:pt>
    <dgm:pt modelId="{DC00AAE6-BF60-475E-961D-5D4F8E2EE2C2}" type="sibTrans" cxnId="{8B1D6803-4FC2-427D-9A4F-991C178E5798}">
      <dgm:prSet/>
      <dgm:spPr/>
      <dgm:t>
        <a:bodyPr/>
        <a:lstStyle/>
        <a:p>
          <a:endParaRPr lang="en-US"/>
        </a:p>
      </dgm:t>
    </dgm:pt>
    <dgm:pt modelId="{21CF0E80-C359-4CCA-8A6C-BF6311DA9D4E}">
      <dgm:prSet phldrT="[Text]" custT="1"/>
      <dgm:spPr>
        <a:solidFill>
          <a:srgbClr val="CC0066"/>
        </a:solidFill>
      </dgm:spPr>
      <dgm:t>
        <a:bodyPr lIns="0" tIns="0" rIns="0" bIns="0"/>
        <a:lstStyle/>
        <a:p>
          <a:r>
            <a:rPr lang="en-US" sz="1400" b="0" dirty="0" smtClean="0"/>
            <a:t>Community Partners &amp; Outreach</a:t>
          </a:r>
          <a:endParaRPr lang="en-US" sz="1400" b="0" dirty="0"/>
        </a:p>
      </dgm:t>
    </dgm:pt>
    <dgm:pt modelId="{A2098D88-C009-41E5-A8CA-1C4220C8B53B}" type="parTrans" cxnId="{B95C6E1C-BC3B-406F-8E76-A3AE2FA28722}">
      <dgm:prSet/>
      <dgm:spPr/>
      <dgm:t>
        <a:bodyPr/>
        <a:lstStyle/>
        <a:p>
          <a:endParaRPr lang="en-US"/>
        </a:p>
      </dgm:t>
    </dgm:pt>
    <dgm:pt modelId="{E385489B-8EF4-4E14-9727-BE075A376BB0}" type="sibTrans" cxnId="{B95C6E1C-BC3B-406F-8E76-A3AE2FA28722}">
      <dgm:prSet/>
      <dgm:spPr/>
      <dgm:t>
        <a:bodyPr/>
        <a:lstStyle/>
        <a:p>
          <a:endParaRPr lang="en-US"/>
        </a:p>
      </dgm:t>
    </dgm:pt>
    <dgm:pt modelId="{E168A993-92B9-4B5B-B3A7-D4B487502ED0}">
      <dgm:prSet phldrT="[Text]" custT="1"/>
      <dgm:spPr>
        <a:solidFill>
          <a:srgbClr val="FF9933"/>
        </a:solidFill>
      </dgm:spPr>
      <dgm:t>
        <a:bodyPr lIns="0" tIns="0" rIns="0" bIns="0"/>
        <a:lstStyle/>
        <a:p>
          <a:r>
            <a:rPr lang="en-US" sz="1200" b="0" dirty="0" smtClean="0"/>
            <a:t>Diversity</a:t>
          </a:r>
          <a:endParaRPr lang="en-US" sz="1200" b="0" dirty="0"/>
        </a:p>
      </dgm:t>
    </dgm:pt>
    <dgm:pt modelId="{D422363D-AEAA-403C-B0B7-4188B7649E55}" type="parTrans" cxnId="{A4681CA2-F04C-4E04-9A44-ACDA3112FF8E}">
      <dgm:prSet/>
      <dgm:spPr/>
      <dgm:t>
        <a:bodyPr/>
        <a:lstStyle/>
        <a:p>
          <a:endParaRPr lang="en-US"/>
        </a:p>
      </dgm:t>
    </dgm:pt>
    <dgm:pt modelId="{D7F0FF5E-02C5-4303-8FF8-D676FB54A6D4}" type="sibTrans" cxnId="{A4681CA2-F04C-4E04-9A44-ACDA3112FF8E}">
      <dgm:prSet/>
      <dgm:spPr/>
      <dgm:t>
        <a:bodyPr/>
        <a:lstStyle/>
        <a:p>
          <a:endParaRPr lang="en-US"/>
        </a:p>
      </dgm:t>
    </dgm:pt>
    <dgm:pt modelId="{F6EF9C8C-1CC4-457D-A463-EE412402F70F}" type="pres">
      <dgm:prSet presAssocID="{6CFB1C59-AD21-41AE-8B0C-4F7AACCAB97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DF64BF-4348-4748-8382-245272D37C93}" type="pres">
      <dgm:prSet presAssocID="{A204B550-DD55-4319-90E5-F53D556CD405}" presName="centerShape" presStyleLbl="node0" presStyleIdx="0" presStyleCnt="1"/>
      <dgm:spPr/>
      <dgm:t>
        <a:bodyPr/>
        <a:lstStyle/>
        <a:p>
          <a:endParaRPr lang="en-US"/>
        </a:p>
      </dgm:t>
    </dgm:pt>
    <dgm:pt modelId="{3C6E2744-BC56-4AAB-B4F9-B98A30A644E5}" type="pres">
      <dgm:prSet presAssocID="{F1548751-4781-4E6D-B107-29761A51C6BC}" presName="Name9" presStyleLbl="parChTrans1D2" presStyleIdx="0" presStyleCnt="4"/>
      <dgm:spPr/>
      <dgm:t>
        <a:bodyPr/>
        <a:lstStyle/>
        <a:p>
          <a:endParaRPr lang="en-US"/>
        </a:p>
      </dgm:t>
    </dgm:pt>
    <dgm:pt modelId="{74113F4A-189E-4B35-BA3F-6B7B199CD847}" type="pres">
      <dgm:prSet presAssocID="{F1548751-4781-4E6D-B107-29761A51C6BC}" presName="connTx" presStyleLbl="parChTrans1D2" presStyleIdx="0" presStyleCnt="4"/>
      <dgm:spPr/>
      <dgm:t>
        <a:bodyPr/>
        <a:lstStyle/>
        <a:p>
          <a:endParaRPr lang="en-US"/>
        </a:p>
      </dgm:t>
    </dgm:pt>
    <dgm:pt modelId="{4E93EC6A-FD0A-4155-AB45-CCCBA89B78C8}" type="pres">
      <dgm:prSet presAssocID="{812D160A-DF71-4F90-AD47-927EEA16F225}" presName="node" presStyleLbl="node1" presStyleIdx="0" presStyleCnt="4" custScaleX="210811" custScaleY="54339" custRadScaleRad="70072" custRadScaleInc="-109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9937E2-59D9-44D5-BFA0-5A1111EF2759}" type="pres">
      <dgm:prSet presAssocID="{8D60D060-CC84-4A5E-A14A-E1189C302EE6}" presName="Name9" presStyleLbl="parChTrans1D2" presStyleIdx="1" presStyleCnt="4"/>
      <dgm:spPr/>
      <dgm:t>
        <a:bodyPr/>
        <a:lstStyle/>
        <a:p>
          <a:endParaRPr lang="en-US"/>
        </a:p>
      </dgm:t>
    </dgm:pt>
    <dgm:pt modelId="{15B27E03-22E0-4171-BF4C-30A46E1476D8}" type="pres">
      <dgm:prSet presAssocID="{8D60D060-CC84-4A5E-A14A-E1189C302EE6}" presName="connTx" presStyleLbl="parChTrans1D2" presStyleIdx="1" presStyleCnt="4"/>
      <dgm:spPr/>
      <dgm:t>
        <a:bodyPr/>
        <a:lstStyle/>
        <a:p>
          <a:endParaRPr lang="en-US"/>
        </a:p>
      </dgm:t>
    </dgm:pt>
    <dgm:pt modelId="{02BD8A70-C1F8-48CF-AEA8-FD491759D01A}" type="pres">
      <dgm:prSet presAssocID="{B06C2721-9CB4-441E-9F62-35CFE866EA08}" presName="node" presStyleLbl="node1" presStyleIdx="1" presStyleCnt="4" custScaleX="169986" custScaleY="68162" custRadScaleRad="1270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C8F489-49BB-47FF-A604-E99D32D19ACC}" type="pres">
      <dgm:prSet presAssocID="{A2098D88-C009-41E5-A8CA-1C4220C8B53B}" presName="Name9" presStyleLbl="parChTrans1D2" presStyleIdx="2" presStyleCnt="4"/>
      <dgm:spPr/>
      <dgm:t>
        <a:bodyPr/>
        <a:lstStyle/>
        <a:p>
          <a:endParaRPr lang="en-US"/>
        </a:p>
      </dgm:t>
    </dgm:pt>
    <dgm:pt modelId="{48A3588D-E0A1-45C0-BA1C-7B483CDD56E9}" type="pres">
      <dgm:prSet presAssocID="{A2098D88-C009-41E5-A8CA-1C4220C8B53B}" presName="connTx" presStyleLbl="parChTrans1D2" presStyleIdx="2" presStyleCnt="4"/>
      <dgm:spPr/>
      <dgm:t>
        <a:bodyPr/>
        <a:lstStyle/>
        <a:p>
          <a:endParaRPr lang="en-US"/>
        </a:p>
      </dgm:t>
    </dgm:pt>
    <dgm:pt modelId="{1A52944D-B03C-457C-9FF4-6C0AD0712AF3}" type="pres">
      <dgm:prSet presAssocID="{21CF0E80-C359-4CCA-8A6C-BF6311DA9D4E}" presName="node" presStyleLbl="node1" presStyleIdx="2" presStyleCnt="4" custScaleX="393504" custScaleY="81198" custRadScaleRad="93800" custRadScaleInc="-16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CFA749-5D43-4CEB-A8C8-EF73E792E1E2}" type="pres">
      <dgm:prSet presAssocID="{D422363D-AEAA-403C-B0B7-4188B7649E55}" presName="Name9" presStyleLbl="parChTrans1D2" presStyleIdx="3" presStyleCnt="4"/>
      <dgm:spPr/>
      <dgm:t>
        <a:bodyPr/>
        <a:lstStyle/>
        <a:p>
          <a:endParaRPr lang="en-US"/>
        </a:p>
      </dgm:t>
    </dgm:pt>
    <dgm:pt modelId="{23CF89E1-F758-4BAD-956D-875252504802}" type="pres">
      <dgm:prSet presAssocID="{D422363D-AEAA-403C-B0B7-4188B7649E55}" presName="connTx" presStyleLbl="parChTrans1D2" presStyleIdx="3" presStyleCnt="4"/>
      <dgm:spPr/>
      <dgm:t>
        <a:bodyPr/>
        <a:lstStyle/>
        <a:p>
          <a:endParaRPr lang="en-US"/>
        </a:p>
      </dgm:t>
    </dgm:pt>
    <dgm:pt modelId="{486A7A00-2369-42BB-97EB-705BAF701DCA}" type="pres">
      <dgm:prSet presAssocID="{E168A993-92B9-4B5B-B3A7-D4B487502ED0}" presName="node" presStyleLbl="node1" presStyleIdx="3" presStyleCnt="4" custScaleX="156918" custScaleY="46118" custRadScaleRad="1205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1D6803-4FC2-427D-9A4F-991C178E5798}" srcId="{A204B550-DD55-4319-90E5-F53D556CD405}" destId="{B06C2721-9CB4-441E-9F62-35CFE866EA08}" srcOrd="1" destOrd="0" parTransId="{8D60D060-CC84-4A5E-A14A-E1189C302EE6}" sibTransId="{DC00AAE6-BF60-475E-961D-5D4F8E2EE2C2}"/>
    <dgm:cxn modelId="{B8FBF10B-4644-024C-82EC-333CB97DBBE1}" type="presOf" srcId="{8D60D060-CC84-4A5E-A14A-E1189C302EE6}" destId="{15B27E03-22E0-4171-BF4C-30A46E1476D8}" srcOrd="1" destOrd="0" presId="urn:microsoft.com/office/officeart/2005/8/layout/radial1"/>
    <dgm:cxn modelId="{CA1EAE2D-5306-3048-9573-8686BAE4C18D}" type="presOf" srcId="{8D60D060-CC84-4A5E-A14A-E1189C302EE6}" destId="{A79937E2-59D9-44D5-BFA0-5A1111EF2759}" srcOrd="0" destOrd="0" presId="urn:microsoft.com/office/officeart/2005/8/layout/radial1"/>
    <dgm:cxn modelId="{5C2A7248-22B6-5D47-A497-E3C6C912BD88}" type="presOf" srcId="{A204B550-DD55-4319-90E5-F53D556CD405}" destId="{BCDF64BF-4348-4748-8382-245272D37C93}" srcOrd="0" destOrd="0" presId="urn:microsoft.com/office/officeart/2005/8/layout/radial1"/>
    <dgm:cxn modelId="{1CE9DBD5-792D-BA4B-B1B1-0A7C33CC76BB}" type="presOf" srcId="{A2098D88-C009-41E5-A8CA-1C4220C8B53B}" destId="{03C8F489-49BB-47FF-A604-E99D32D19ACC}" srcOrd="0" destOrd="0" presId="urn:microsoft.com/office/officeart/2005/8/layout/radial1"/>
    <dgm:cxn modelId="{184909E5-6DDE-1D4B-9921-3835FACC0C5D}" type="presOf" srcId="{A2098D88-C009-41E5-A8CA-1C4220C8B53B}" destId="{48A3588D-E0A1-45C0-BA1C-7B483CDD56E9}" srcOrd="1" destOrd="0" presId="urn:microsoft.com/office/officeart/2005/8/layout/radial1"/>
    <dgm:cxn modelId="{3BBF097E-84BE-8C44-81DF-DB65AA58379D}" type="presOf" srcId="{F1548751-4781-4E6D-B107-29761A51C6BC}" destId="{74113F4A-189E-4B35-BA3F-6B7B199CD847}" srcOrd="1" destOrd="0" presId="urn:microsoft.com/office/officeart/2005/8/layout/radial1"/>
    <dgm:cxn modelId="{9685B0D8-5AE5-7549-846D-03F12B0B8CB0}" type="presOf" srcId="{F1548751-4781-4E6D-B107-29761A51C6BC}" destId="{3C6E2744-BC56-4AAB-B4F9-B98A30A644E5}" srcOrd="0" destOrd="0" presId="urn:microsoft.com/office/officeart/2005/8/layout/radial1"/>
    <dgm:cxn modelId="{18F828F2-51A3-4AFB-B0CB-F04F5448D073}" srcId="{6CFB1C59-AD21-41AE-8B0C-4F7AACCAB977}" destId="{A204B550-DD55-4319-90E5-F53D556CD405}" srcOrd="0" destOrd="0" parTransId="{446E4C5B-946A-46DF-A888-4E38A8E137FA}" sibTransId="{F7A1663E-ED03-48BA-B314-ADEEF2EBFF1A}"/>
    <dgm:cxn modelId="{E94D4349-FCBE-A244-81FA-925CEF062E32}" type="presOf" srcId="{E168A993-92B9-4B5B-B3A7-D4B487502ED0}" destId="{486A7A00-2369-42BB-97EB-705BAF701DCA}" srcOrd="0" destOrd="0" presId="urn:microsoft.com/office/officeart/2005/8/layout/radial1"/>
    <dgm:cxn modelId="{371B5EEF-65C2-1543-90FA-1D0BA3BD7894}" type="presOf" srcId="{812D160A-DF71-4F90-AD47-927EEA16F225}" destId="{4E93EC6A-FD0A-4155-AB45-CCCBA89B78C8}" srcOrd="0" destOrd="0" presId="urn:microsoft.com/office/officeart/2005/8/layout/radial1"/>
    <dgm:cxn modelId="{F5FDBBE2-0A3A-3B48-9876-A7A3DBFF5534}" type="presOf" srcId="{B06C2721-9CB4-441E-9F62-35CFE866EA08}" destId="{02BD8A70-C1F8-48CF-AEA8-FD491759D01A}" srcOrd="0" destOrd="0" presId="urn:microsoft.com/office/officeart/2005/8/layout/radial1"/>
    <dgm:cxn modelId="{1436D305-3A9D-1D42-9CA6-6692D0E878DA}" type="presOf" srcId="{21CF0E80-C359-4CCA-8A6C-BF6311DA9D4E}" destId="{1A52944D-B03C-457C-9FF4-6C0AD0712AF3}" srcOrd="0" destOrd="0" presId="urn:microsoft.com/office/officeart/2005/8/layout/radial1"/>
    <dgm:cxn modelId="{A4681CA2-F04C-4E04-9A44-ACDA3112FF8E}" srcId="{A204B550-DD55-4319-90E5-F53D556CD405}" destId="{E168A993-92B9-4B5B-B3A7-D4B487502ED0}" srcOrd="3" destOrd="0" parTransId="{D422363D-AEAA-403C-B0B7-4188B7649E55}" sibTransId="{D7F0FF5E-02C5-4303-8FF8-D676FB54A6D4}"/>
    <dgm:cxn modelId="{48FA9CD9-50FC-4B28-811E-D469C710A9AE}" srcId="{A204B550-DD55-4319-90E5-F53D556CD405}" destId="{812D160A-DF71-4F90-AD47-927EEA16F225}" srcOrd="0" destOrd="0" parTransId="{F1548751-4781-4E6D-B107-29761A51C6BC}" sibTransId="{EC456A6C-1303-42D1-8E3B-21E2C709C654}"/>
    <dgm:cxn modelId="{B95C6E1C-BC3B-406F-8E76-A3AE2FA28722}" srcId="{A204B550-DD55-4319-90E5-F53D556CD405}" destId="{21CF0E80-C359-4CCA-8A6C-BF6311DA9D4E}" srcOrd="2" destOrd="0" parTransId="{A2098D88-C009-41E5-A8CA-1C4220C8B53B}" sibTransId="{E385489B-8EF4-4E14-9727-BE075A376BB0}"/>
    <dgm:cxn modelId="{406A1E0B-0967-674F-882F-60765ACB6E0B}" type="presOf" srcId="{6CFB1C59-AD21-41AE-8B0C-4F7AACCAB977}" destId="{F6EF9C8C-1CC4-457D-A463-EE412402F70F}" srcOrd="0" destOrd="0" presId="urn:microsoft.com/office/officeart/2005/8/layout/radial1"/>
    <dgm:cxn modelId="{9E16DA0F-7932-D346-9369-ACE676A4FCA6}" type="presOf" srcId="{D422363D-AEAA-403C-B0B7-4188B7649E55}" destId="{2BCFA749-5D43-4CEB-A8C8-EF73E792E1E2}" srcOrd="0" destOrd="0" presId="urn:microsoft.com/office/officeart/2005/8/layout/radial1"/>
    <dgm:cxn modelId="{F61B0717-D5A2-6A4E-845A-7C45E0D45C32}" type="presOf" srcId="{D422363D-AEAA-403C-B0B7-4188B7649E55}" destId="{23CF89E1-F758-4BAD-956D-875252504802}" srcOrd="1" destOrd="0" presId="urn:microsoft.com/office/officeart/2005/8/layout/radial1"/>
    <dgm:cxn modelId="{B6AD633F-3AF7-2548-82F3-0648E580DC47}" type="presParOf" srcId="{F6EF9C8C-1CC4-457D-A463-EE412402F70F}" destId="{BCDF64BF-4348-4748-8382-245272D37C93}" srcOrd="0" destOrd="0" presId="urn:microsoft.com/office/officeart/2005/8/layout/radial1"/>
    <dgm:cxn modelId="{F3D4A224-FFE8-9E4E-9034-9164A8FD4104}" type="presParOf" srcId="{F6EF9C8C-1CC4-457D-A463-EE412402F70F}" destId="{3C6E2744-BC56-4AAB-B4F9-B98A30A644E5}" srcOrd="1" destOrd="0" presId="urn:microsoft.com/office/officeart/2005/8/layout/radial1"/>
    <dgm:cxn modelId="{0603967C-62AA-3B4C-A1E2-AFCC55F1B778}" type="presParOf" srcId="{3C6E2744-BC56-4AAB-B4F9-B98A30A644E5}" destId="{74113F4A-189E-4B35-BA3F-6B7B199CD847}" srcOrd="0" destOrd="0" presId="urn:microsoft.com/office/officeart/2005/8/layout/radial1"/>
    <dgm:cxn modelId="{F7D061BC-ECE5-6E4E-8F59-3842EF07B75B}" type="presParOf" srcId="{F6EF9C8C-1CC4-457D-A463-EE412402F70F}" destId="{4E93EC6A-FD0A-4155-AB45-CCCBA89B78C8}" srcOrd="2" destOrd="0" presId="urn:microsoft.com/office/officeart/2005/8/layout/radial1"/>
    <dgm:cxn modelId="{69121ABB-34C8-574C-8322-6A18193FFA5B}" type="presParOf" srcId="{F6EF9C8C-1CC4-457D-A463-EE412402F70F}" destId="{A79937E2-59D9-44D5-BFA0-5A1111EF2759}" srcOrd="3" destOrd="0" presId="urn:microsoft.com/office/officeart/2005/8/layout/radial1"/>
    <dgm:cxn modelId="{C1EC7D20-33E5-0E42-A36C-7B2B1D3AC824}" type="presParOf" srcId="{A79937E2-59D9-44D5-BFA0-5A1111EF2759}" destId="{15B27E03-22E0-4171-BF4C-30A46E1476D8}" srcOrd="0" destOrd="0" presId="urn:microsoft.com/office/officeart/2005/8/layout/radial1"/>
    <dgm:cxn modelId="{6D1CAC47-9FFB-E34D-B0AC-100A1BB0EE37}" type="presParOf" srcId="{F6EF9C8C-1CC4-457D-A463-EE412402F70F}" destId="{02BD8A70-C1F8-48CF-AEA8-FD491759D01A}" srcOrd="4" destOrd="0" presId="urn:microsoft.com/office/officeart/2005/8/layout/radial1"/>
    <dgm:cxn modelId="{BA78287E-ACBA-5B49-BD3A-A92E2DF3D988}" type="presParOf" srcId="{F6EF9C8C-1CC4-457D-A463-EE412402F70F}" destId="{03C8F489-49BB-47FF-A604-E99D32D19ACC}" srcOrd="5" destOrd="0" presId="urn:microsoft.com/office/officeart/2005/8/layout/radial1"/>
    <dgm:cxn modelId="{B66748CB-E63E-064B-A917-95B7DED687FF}" type="presParOf" srcId="{03C8F489-49BB-47FF-A604-E99D32D19ACC}" destId="{48A3588D-E0A1-45C0-BA1C-7B483CDD56E9}" srcOrd="0" destOrd="0" presId="urn:microsoft.com/office/officeart/2005/8/layout/radial1"/>
    <dgm:cxn modelId="{F7194D53-2009-7C45-A6B9-351C94C7C71F}" type="presParOf" srcId="{F6EF9C8C-1CC4-457D-A463-EE412402F70F}" destId="{1A52944D-B03C-457C-9FF4-6C0AD0712AF3}" srcOrd="6" destOrd="0" presId="urn:microsoft.com/office/officeart/2005/8/layout/radial1"/>
    <dgm:cxn modelId="{0A347407-927A-F74F-93C6-9E63AD5D6D57}" type="presParOf" srcId="{F6EF9C8C-1CC4-457D-A463-EE412402F70F}" destId="{2BCFA749-5D43-4CEB-A8C8-EF73E792E1E2}" srcOrd="7" destOrd="0" presId="urn:microsoft.com/office/officeart/2005/8/layout/radial1"/>
    <dgm:cxn modelId="{0968E4A4-3DC9-4E4F-AE7C-BDB37F5F7739}" type="presParOf" srcId="{2BCFA749-5D43-4CEB-A8C8-EF73E792E1E2}" destId="{23CF89E1-F758-4BAD-956D-875252504802}" srcOrd="0" destOrd="0" presId="urn:microsoft.com/office/officeart/2005/8/layout/radial1"/>
    <dgm:cxn modelId="{5932196F-D8B2-C841-8D55-B1D06A3D8978}" type="presParOf" srcId="{F6EF9C8C-1CC4-457D-A463-EE412402F70F}" destId="{486A7A00-2369-42BB-97EB-705BAF701DCA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DF64BF-4348-4748-8382-245272D37C93}">
      <dsp:nvSpPr>
        <dsp:cNvPr id="0" name=""/>
        <dsp:cNvSpPr/>
      </dsp:nvSpPr>
      <dsp:spPr>
        <a:xfrm>
          <a:off x="932259" y="696086"/>
          <a:ext cx="538683" cy="538683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Social Equity</a:t>
          </a:r>
          <a:endParaRPr lang="en-US" sz="1000" kern="1200" dirty="0"/>
        </a:p>
      </dsp:txBody>
      <dsp:txXfrm>
        <a:off x="1011147" y="774974"/>
        <a:ext cx="380907" cy="380907"/>
      </dsp:txXfrm>
    </dsp:sp>
    <dsp:sp modelId="{3C6E2744-BC56-4AAB-B4F9-B98A30A644E5}">
      <dsp:nvSpPr>
        <dsp:cNvPr id="0" name=""/>
        <dsp:cNvSpPr/>
      </dsp:nvSpPr>
      <dsp:spPr>
        <a:xfrm rot="15903405">
          <a:off x="1137481" y="639680"/>
          <a:ext cx="75330" cy="39765"/>
        </a:xfrm>
        <a:custGeom>
          <a:avLst/>
          <a:gdLst/>
          <a:ahLst/>
          <a:cxnLst/>
          <a:rect l="0" t="0" r="0" b="0"/>
          <a:pathLst>
            <a:path>
              <a:moveTo>
                <a:pt x="0" y="19882"/>
              </a:moveTo>
              <a:lnTo>
                <a:pt x="75330" y="198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173262" y="657679"/>
        <a:ext cx="3766" cy="3766"/>
      </dsp:txXfrm>
    </dsp:sp>
    <dsp:sp modelId="{4E93EC6A-FD0A-4155-AB45-CCCBA89B78C8}">
      <dsp:nvSpPr>
        <dsp:cNvPr id="0" name=""/>
        <dsp:cNvSpPr/>
      </dsp:nvSpPr>
      <dsp:spPr>
        <a:xfrm>
          <a:off x="591443" y="329359"/>
          <a:ext cx="1135603" cy="292715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Research</a:t>
          </a:r>
          <a:endParaRPr lang="en-US" sz="1600" b="0" kern="1200" dirty="0"/>
        </a:p>
      </dsp:txBody>
      <dsp:txXfrm>
        <a:off x="757748" y="372226"/>
        <a:ext cx="802993" cy="206981"/>
      </dsp:txXfrm>
    </dsp:sp>
    <dsp:sp modelId="{A79937E2-59D9-44D5-BFA0-5A1111EF2759}">
      <dsp:nvSpPr>
        <dsp:cNvPr id="0" name=""/>
        <dsp:cNvSpPr/>
      </dsp:nvSpPr>
      <dsp:spPr>
        <a:xfrm>
          <a:off x="1470942" y="945545"/>
          <a:ext cx="51770" cy="39765"/>
        </a:xfrm>
        <a:custGeom>
          <a:avLst/>
          <a:gdLst/>
          <a:ahLst/>
          <a:cxnLst/>
          <a:rect l="0" t="0" r="0" b="0"/>
          <a:pathLst>
            <a:path>
              <a:moveTo>
                <a:pt x="0" y="19882"/>
              </a:moveTo>
              <a:lnTo>
                <a:pt x="51770" y="198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95533" y="964133"/>
        <a:ext cx="2588" cy="2588"/>
      </dsp:txXfrm>
    </dsp:sp>
    <dsp:sp modelId="{02BD8A70-C1F8-48CF-AEA8-FD491759D01A}">
      <dsp:nvSpPr>
        <dsp:cNvPr id="0" name=""/>
        <dsp:cNvSpPr/>
      </dsp:nvSpPr>
      <dsp:spPr>
        <a:xfrm>
          <a:off x="1522713" y="781839"/>
          <a:ext cx="915685" cy="367177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Education</a:t>
          </a:r>
          <a:endParaRPr lang="en-US" sz="1200" b="0" kern="1200" dirty="0"/>
        </a:p>
      </dsp:txBody>
      <dsp:txXfrm>
        <a:off x="1656812" y="835611"/>
        <a:ext cx="647487" cy="259633"/>
      </dsp:txXfrm>
    </dsp:sp>
    <dsp:sp modelId="{03C8F489-49BB-47FF-A604-E99D32D19ACC}">
      <dsp:nvSpPr>
        <dsp:cNvPr id="0" name=""/>
        <dsp:cNvSpPr/>
      </dsp:nvSpPr>
      <dsp:spPr>
        <a:xfrm rot="5355747">
          <a:off x="1098535" y="1322776"/>
          <a:ext cx="215842" cy="39765"/>
        </a:xfrm>
        <a:custGeom>
          <a:avLst/>
          <a:gdLst/>
          <a:ahLst/>
          <a:cxnLst/>
          <a:rect l="0" t="0" r="0" b="0"/>
          <a:pathLst>
            <a:path>
              <a:moveTo>
                <a:pt x="0" y="19882"/>
              </a:moveTo>
              <a:lnTo>
                <a:pt x="215842" y="198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201060" y="1337263"/>
        <a:ext cx="10792" cy="10792"/>
      </dsp:txXfrm>
    </dsp:sp>
    <dsp:sp modelId="{1A52944D-B03C-457C-9FF4-6C0AD0712AF3}">
      <dsp:nvSpPr>
        <dsp:cNvPr id="0" name=""/>
        <dsp:cNvSpPr/>
      </dsp:nvSpPr>
      <dsp:spPr>
        <a:xfrm>
          <a:off x="150200" y="1450571"/>
          <a:ext cx="2119739" cy="345576"/>
        </a:xfrm>
        <a:prstGeom prst="ellipse">
          <a:avLst/>
        </a:prstGeom>
        <a:solidFill>
          <a:srgbClr val="CC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Community Partners &amp; Outreach</a:t>
          </a:r>
          <a:endParaRPr lang="en-US" sz="1600" b="0" kern="1200" dirty="0"/>
        </a:p>
      </dsp:txBody>
      <dsp:txXfrm>
        <a:off x="460629" y="1501179"/>
        <a:ext cx="1498881" cy="244360"/>
      </dsp:txXfrm>
    </dsp:sp>
    <dsp:sp modelId="{2BCFA749-5D43-4CEB-A8C8-EF73E792E1E2}">
      <dsp:nvSpPr>
        <dsp:cNvPr id="0" name=""/>
        <dsp:cNvSpPr/>
      </dsp:nvSpPr>
      <dsp:spPr>
        <a:xfrm rot="10800000">
          <a:off x="845290" y="945545"/>
          <a:ext cx="86968" cy="39765"/>
        </a:xfrm>
        <a:custGeom>
          <a:avLst/>
          <a:gdLst/>
          <a:ahLst/>
          <a:cxnLst/>
          <a:rect l="0" t="0" r="0" b="0"/>
          <a:pathLst>
            <a:path>
              <a:moveTo>
                <a:pt x="0" y="19882"/>
              </a:moveTo>
              <a:lnTo>
                <a:pt x="86968" y="198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886600" y="963253"/>
        <a:ext cx="4348" cy="4348"/>
      </dsp:txXfrm>
    </dsp:sp>
    <dsp:sp modelId="{486A7A00-2369-42BB-97EB-705BAF701DCA}">
      <dsp:nvSpPr>
        <dsp:cNvPr id="0" name=""/>
        <dsp:cNvSpPr/>
      </dsp:nvSpPr>
      <dsp:spPr>
        <a:xfrm>
          <a:off x="0" y="841212"/>
          <a:ext cx="845290" cy="248429"/>
        </a:xfrm>
        <a:prstGeom prst="ellipse">
          <a:avLst/>
        </a:prstGeom>
        <a:solidFill>
          <a:srgbClr val="FF99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Diversity</a:t>
          </a:r>
          <a:endParaRPr lang="en-US" sz="1200" b="0" kern="1200" dirty="0"/>
        </a:p>
      </dsp:txBody>
      <dsp:txXfrm>
        <a:off x="123790" y="877594"/>
        <a:ext cx="597710" cy="1756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DF64BF-4348-4748-8382-245272D37C93}">
      <dsp:nvSpPr>
        <dsp:cNvPr id="0" name=""/>
        <dsp:cNvSpPr/>
      </dsp:nvSpPr>
      <dsp:spPr>
        <a:xfrm>
          <a:off x="1144086" y="890896"/>
          <a:ext cx="713223" cy="713223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Social Equity</a:t>
          </a:r>
          <a:endParaRPr lang="en-US" sz="1300" kern="1200" dirty="0"/>
        </a:p>
      </dsp:txBody>
      <dsp:txXfrm>
        <a:off x="1248535" y="995345"/>
        <a:ext cx="504325" cy="504325"/>
      </dsp:txXfrm>
    </dsp:sp>
    <dsp:sp modelId="{3C6E2744-BC56-4AAB-B4F9-B98A30A644E5}">
      <dsp:nvSpPr>
        <dsp:cNvPr id="0" name=""/>
        <dsp:cNvSpPr/>
      </dsp:nvSpPr>
      <dsp:spPr>
        <a:xfrm rot="15903405">
          <a:off x="1415872" y="821543"/>
          <a:ext cx="99610" cy="42119"/>
        </a:xfrm>
        <a:custGeom>
          <a:avLst/>
          <a:gdLst/>
          <a:ahLst/>
          <a:cxnLst/>
          <a:rect l="0" t="0" r="0" b="0"/>
          <a:pathLst>
            <a:path>
              <a:moveTo>
                <a:pt x="0" y="21059"/>
              </a:moveTo>
              <a:lnTo>
                <a:pt x="99610" y="210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463187" y="840113"/>
        <a:ext cx="4980" cy="4980"/>
      </dsp:txXfrm>
    </dsp:sp>
    <dsp:sp modelId="{4E93EC6A-FD0A-4155-AB45-CCCBA89B78C8}">
      <dsp:nvSpPr>
        <dsp:cNvPr id="0" name=""/>
        <dsp:cNvSpPr/>
      </dsp:nvSpPr>
      <dsp:spPr>
        <a:xfrm>
          <a:off x="692853" y="405473"/>
          <a:ext cx="1503553" cy="387558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Research</a:t>
          </a:r>
          <a:endParaRPr lang="en-US" sz="1400" b="0" kern="1200" dirty="0"/>
        </a:p>
      </dsp:txBody>
      <dsp:txXfrm>
        <a:off x="913043" y="462230"/>
        <a:ext cx="1063173" cy="274044"/>
      </dsp:txXfrm>
    </dsp:sp>
    <dsp:sp modelId="{A79937E2-59D9-44D5-BFA0-5A1111EF2759}">
      <dsp:nvSpPr>
        <dsp:cNvPr id="0" name=""/>
        <dsp:cNvSpPr/>
      </dsp:nvSpPr>
      <dsp:spPr>
        <a:xfrm rot="10800000">
          <a:off x="1835618" y="1226449"/>
          <a:ext cx="21691" cy="42119"/>
        </a:xfrm>
        <a:custGeom>
          <a:avLst/>
          <a:gdLst/>
          <a:ahLst/>
          <a:cxnLst/>
          <a:rect l="0" t="0" r="0" b="0"/>
          <a:pathLst>
            <a:path>
              <a:moveTo>
                <a:pt x="0" y="21059"/>
              </a:moveTo>
              <a:lnTo>
                <a:pt x="21691" y="210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845922" y="1246966"/>
        <a:ext cx="1084" cy="1084"/>
      </dsp:txXfrm>
    </dsp:sp>
    <dsp:sp modelId="{02BD8A70-C1F8-48CF-AEA8-FD491759D01A}">
      <dsp:nvSpPr>
        <dsp:cNvPr id="0" name=""/>
        <dsp:cNvSpPr/>
      </dsp:nvSpPr>
      <dsp:spPr>
        <a:xfrm>
          <a:off x="1835618" y="1004435"/>
          <a:ext cx="1212380" cy="486147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Education</a:t>
          </a:r>
          <a:endParaRPr lang="en-US" sz="1200" b="0" kern="1200" dirty="0"/>
        </a:p>
      </dsp:txBody>
      <dsp:txXfrm>
        <a:off x="2013167" y="1075630"/>
        <a:ext cx="857282" cy="343757"/>
      </dsp:txXfrm>
    </dsp:sp>
    <dsp:sp modelId="{03C8F489-49BB-47FF-A604-E99D32D19ACC}">
      <dsp:nvSpPr>
        <dsp:cNvPr id="0" name=""/>
        <dsp:cNvSpPr/>
      </dsp:nvSpPr>
      <dsp:spPr>
        <a:xfrm rot="5355747">
          <a:off x="1394328" y="1695429"/>
          <a:ext cx="224814" cy="42119"/>
        </a:xfrm>
        <a:custGeom>
          <a:avLst/>
          <a:gdLst/>
          <a:ahLst/>
          <a:cxnLst/>
          <a:rect l="0" t="0" r="0" b="0"/>
          <a:pathLst>
            <a:path>
              <a:moveTo>
                <a:pt x="0" y="21059"/>
              </a:moveTo>
              <a:lnTo>
                <a:pt x="224814" y="210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501115" y="1710868"/>
        <a:ext cx="11240" cy="11240"/>
      </dsp:txXfrm>
    </dsp:sp>
    <dsp:sp modelId="{1A52944D-B03C-457C-9FF4-6C0AD0712AF3}">
      <dsp:nvSpPr>
        <dsp:cNvPr id="0" name=""/>
        <dsp:cNvSpPr/>
      </dsp:nvSpPr>
      <dsp:spPr>
        <a:xfrm>
          <a:off x="108628" y="1828885"/>
          <a:ext cx="2806563" cy="579123"/>
        </a:xfrm>
        <a:prstGeom prst="ellipse">
          <a:avLst/>
        </a:prstGeom>
        <a:solidFill>
          <a:srgbClr val="CC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Community Partners &amp; Outreach</a:t>
          </a:r>
          <a:endParaRPr lang="en-US" sz="1400" b="0" kern="1200" dirty="0"/>
        </a:p>
      </dsp:txBody>
      <dsp:txXfrm>
        <a:off x="519640" y="1913696"/>
        <a:ext cx="1984539" cy="409501"/>
      </dsp:txXfrm>
    </dsp:sp>
    <dsp:sp modelId="{2BCFA749-5D43-4CEB-A8C8-EF73E792E1E2}">
      <dsp:nvSpPr>
        <dsp:cNvPr id="0" name=""/>
        <dsp:cNvSpPr/>
      </dsp:nvSpPr>
      <dsp:spPr>
        <a:xfrm rot="10800000">
          <a:off x="1119176" y="1226449"/>
          <a:ext cx="24910" cy="42119"/>
        </a:xfrm>
        <a:custGeom>
          <a:avLst/>
          <a:gdLst/>
          <a:ahLst/>
          <a:cxnLst/>
          <a:rect l="0" t="0" r="0" b="0"/>
          <a:pathLst>
            <a:path>
              <a:moveTo>
                <a:pt x="0" y="21059"/>
              </a:moveTo>
              <a:lnTo>
                <a:pt x="24910" y="210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131008" y="1246886"/>
        <a:ext cx="1245" cy="1245"/>
      </dsp:txXfrm>
    </dsp:sp>
    <dsp:sp modelId="{486A7A00-2369-42BB-97EB-705BAF701DCA}">
      <dsp:nvSpPr>
        <dsp:cNvPr id="0" name=""/>
        <dsp:cNvSpPr/>
      </dsp:nvSpPr>
      <dsp:spPr>
        <a:xfrm>
          <a:off x="0" y="1083046"/>
          <a:ext cx="1119176" cy="328924"/>
        </a:xfrm>
        <a:prstGeom prst="ellipse">
          <a:avLst/>
        </a:prstGeom>
        <a:solidFill>
          <a:srgbClr val="FF99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Diversity</a:t>
          </a:r>
          <a:endParaRPr lang="en-US" sz="1200" b="0" kern="1200" dirty="0"/>
        </a:p>
      </dsp:txBody>
      <dsp:txXfrm>
        <a:off x="163900" y="1131216"/>
        <a:ext cx="791376" cy="2325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2BD91FF8-BBE1-4E41-9AF2-E4D93738BB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72AEE2-93DF-404F-A46E-482361FF69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1DC62-D685-B644-95BC-8AAA18281239}" type="datetimeFigureOut">
              <a:rPr lang="en-US" smtClean="0"/>
              <a:t>9/25/18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6159046-22A0-2944-A6A0-8E8F421818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F3D02FC-48D9-C546-9226-D4D19BE8EE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64CF6-91EE-8448-8872-5A32DF5B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44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xmlns="" id="{93DA7D86-24B7-4E47-8DDF-71485C3AFB5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xmlns="" id="{9497E904-9164-0D4C-9908-D8ED59CAB88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xmlns="" id="{8AC42DB8-1D00-0E47-AEF7-1F5F8FF1D46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xmlns="" id="{C87CC388-C436-C347-BB85-ACF9BB7545B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xmlns="" id="{7C794882-AD7F-C540-B675-4DCAF06978D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xmlns="" id="{13E6B9EB-D3AA-6A4B-880D-E9F1BE368D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EBF17AC-D28A-7D47-B002-4896849557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316" y="8685856"/>
            <a:ext cx="2972115" cy="45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2" tIns="45282" rIns="90562" bIns="45282" anchor="b"/>
          <a:lstStyle>
            <a:lvl1pPr defTabSz="90646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7E26528D-AA12-4BB8-88B1-5BEDDA6423D9}" type="slidenum">
              <a:rPr lang="en-US" altLang="en-US" sz="1200"/>
              <a:pPr algn="r" eaLnBrk="1" hangingPunct="1"/>
              <a:t>1</a:t>
            </a:fld>
            <a:endParaRPr lang="en-US" altLang="en-US" sz="1200"/>
          </a:p>
        </p:txBody>
      </p:sp>
      <p:sp>
        <p:nvSpPr>
          <p:cNvPr id="2048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pPr defTabSz="913576"/>
            <a:endParaRPr lang="en-US" altLang="en-US" smtClean="0">
              <a:latin typeface="Calibri" pitchFamily="34" charset="0"/>
            </a:endParaRPr>
          </a:p>
        </p:txBody>
      </p:sp>
      <p:sp>
        <p:nvSpPr>
          <p:cNvPr id="20485" name="Slide Number Placeholder 3"/>
          <p:cNvSpPr txBox="1">
            <a:spLocks noGrp="1"/>
          </p:cNvSpPr>
          <p:nvPr/>
        </p:nvSpPr>
        <p:spPr bwMode="auto">
          <a:xfrm>
            <a:off x="3884316" y="8685856"/>
            <a:ext cx="2972115" cy="45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 anchor="b"/>
          <a:lstStyle>
            <a:lvl1pPr defTabSz="90011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0011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0011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0011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0011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240F462D-2FDA-43BE-8A7F-9E1534F2ACD1}" type="slidenum">
              <a:rPr lang="en-US" altLang="en-US" sz="1200"/>
              <a:pPr algn="r" eaLnBrk="1" hangingPunct="1"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030741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 brief background:</a:t>
            </a:r>
            <a:r>
              <a:rPr lang="en-US" b="1" baseline="0" dirty="0"/>
              <a:t> P</a:t>
            </a:r>
            <a:r>
              <a:rPr lang="en-US" b="1" dirty="0"/>
              <a:t>lease describe the</a:t>
            </a:r>
            <a:r>
              <a:rPr lang="en-US" b="1" baseline="0" dirty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19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</a:rPr>
              <a:pPr algn="r">
                <a:buSzPct val="25000"/>
              </a:pPr>
              <a:t>4</a:t>
            </a:fld>
            <a:endParaRPr lang="en-US" sz="13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4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 brief background:</a:t>
            </a:r>
            <a:r>
              <a:rPr lang="en-US" b="1" baseline="0" dirty="0"/>
              <a:t> P</a:t>
            </a:r>
            <a:r>
              <a:rPr lang="en-US" b="1" dirty="0"/>
              <a:t>lease describe the</a:t>
            </a:r>
            <a:r>
              <a:rPr lang="en-US" b="1" baseline="0" dirty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9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 brief background:</a:t>
            </a:r>
            <a:r>
              <a:rPr lang="en-US" b="1" baseline="0" dirty="0"/>
              <a:t> P</a:t>
            </a:r>
            <a:r>
              <a:rPr lang="en-US" b="1" dirty="0"/>
              <a:t>lease describe the</a:t>
            </a:r>
            <a:r>
              <a:rPr lang="en-US" b="1" baseline="0" dirty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04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</a:rPr>
              <a:pPr algn="r">
                <a:buSzPct val="25000"/>
              </a:pPr>
              <a:t>24</a:t>
            </a:fld>
            <a:endParaRPr lang="en-US" sz="13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89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701360" y="4416110"/>
            <a:ext cx="5607653" cy="4182381"/>
          </a:xfrm>
          <a:prstGeom prst="rect">
            <a:avLst/>
          </a:prstGeom>
          <a:noFill/>
          <a:ln>
            <a:noFill/>
          </a:ln>
        </p:spPr>
        <p:txBody>
          <a:bodyPr lIns="92275" tIns="92275" rIns="92275" bIns="92275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endParaRPr sz="1300" dirty="0"/>
          </a:p>
        </p:txBody>
      </p:sp>
      <p:sp>
        <p:nvSpPr>
          <p:cNvPr id="529" name="Shape 52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5174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 brief background:</a:t>
            </a:r>
            <a:r>
              <a:rPr lang="en-US" b="1" baseline="0" dirty="0"/>
              <a:t> P</a:t>
            </a:r>
            <a:r>
              <a:rPr lang="en-US" b="1" dirty="0"/>
              <a:t>lease describe the</a:t>
            </a:r>
            <a:r>
              <a:rPr lang="en-US" b="1" baseline="0" dirty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14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6" name="Shape 756"/>
          <p:cNvSpPr txBox="1">
            <a:spLocks noGrp="1"/>
          </p:cNvSpPr>
          <p:nvPr>
            <p:ph type="body" idx="1"/>
          </p:nvPr>
        </p:nvSpPr>
        <p:spPr>
          <a:xfrm>
            <a:off x="701360" y="4416110"/>
            <a:ext cx="5607653" cy="4182381"/>
          </a:xfrm>
          <a:prstGeom prst="rect">
            <a:avLst/>
          </a:prstGeom>
          <a:noFill/>
          <a:ln>
            <a:noFill/>
          </a:ln>
        </p:spPr>
        <p:txBody>
          <a:bodyPr lIns="92275" tIns="92275" rIns="92275" bIns="92275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endParaRPr lang="en-US" sz="1300" dirty="0"/>
          </a:p>
        </p:txBody>
      </p:sp>
      <p:sp>
        <p:nvSpPr>
          <p:cNvPr id="757" name="Shape 757"/>
          <p:cNvSpPr txBox="1">
            <a:spLocks noGrp="1"/>
          </p:cNvSpPr>
          <p:nvPr>
            <p:ph type="sldNum" idx="12"/>
          </p:nvPr>
        </p:nvSpPr>
        <p:spPr>
          <a:xfrm>
            <a:off x="3970635" y="8830621"/>
            <a:ext cx="3038123" cy="464306"/>
          </a:xfrm>
          <a:prstGeom prst="rect">
            <a:avLst/>
          </a:prstGeom>
          <a:noFill/>
          <a:ln>
            <a:noFill/>
          </a:ln>
        </p:spPr>
        <p:txBody>
          <a:bodyPr lIns="93158" tIns="46580" rIns="93158" bIns="46580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58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UofM-3_TM">
            <a:extLst>
              <a:ext uri="{FF2B5EF4-FFF2-40B4-BE49-F238E27FC236}">
                <a16:creationId xmlns:a16="http://schemas.microsoft.com/office/drawing/2014/main" xmlns="" id="{5447F5FE-D28F-5E42-8A22-52C0F5068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91455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9196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D11BEA0-3FE2-5748-850C-92562FFB6D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A9B0A-4205-9F47-ACEC-424B61AEB9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975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20EDA2-770C-EB4F-8033-A01A203C70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A9B0A-4205-9F47-ACEC-424B61AEB9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0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AAA8A5-89EC-AE48-8023-519F20F107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A9B0A-4205-9F47-ACEC-424B61AEB9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107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8983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3D7C446-D837-0A49-B84B-5840183BA1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A9B0A-4205-9F47-ACEC-424B61AEB9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392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0362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90600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0362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A00E3D-D49D-5642-99B2-357EF02D48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A9B0A-4205-9F47-ACEC-424B61AEB9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169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FAB24EB-EE40-D04D-BB3B-DC2AE265A4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A9B0A-4205-9F47-ACEC-424B61AEB9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781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933CCCD-B4E2-7E46-8B39-0D9D6FDD44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A9B0A-4205-9F47-ACEC-424B61AEB9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611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638E5D-00E1-1647-B964-181776BD7F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A9B0A-4205-9F47-ACEC-424B61AEB9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18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2829E5-B18F-764E-9255-8EC1FC1F7E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A9B0A-4205-9F47-ACEC-424B61AEB9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14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file:////Users/ranja/Desktop/presentation_templates/working%20files/maroon-banner.png" TargetMode="Externa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311AA47C-5DB1-2644-A15D-F191B09B66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9AF2230B-8866-F84A-837C-3BBE98546C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1028" name="maroon-banner.png" descr="/Users/ranja/Desktop/presentation_templates/working files/maroon-banner.png">
            <a:extLst>
              <a:ext uri="{FF2B5EF4-FFF2-40B4-BE49-F238E27FC236}">
                <a16:creationId xmlns:a16="http://schemas.microsoft.com/office/drawing/2014/main" xmlns="" id="{941BC052-F344-6346-8FC6-39E402D7FFF5}"/>
              </a:ext>
            </a:extLst>
          </p:cNvPr>
          <p:cNvPicPr>
            <a:picLocks noChangeAspect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4218057-FE46-A74C-8F31-EB31AA4B3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218237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77FA9B0A-4205-9F47-ACEC-424B61AEB9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A001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mn.edu/~shekhar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Relationship Id="rId3" Type="http://schemas.openxmlformats.org/officeDocument/2006/relationships/hyperlink" Target="https://nar.ucar.edu/sites/default/files/labs/ral/2016/6.1.directors_2.pn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R9k72W8XK8" TargetMode="External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PR9k72W8XK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hyperlink" Target="https://www.youtube.com/watch?v=PR9k72W8XK8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diagramData" Target="../diagrams/data1.xml"/><Relationship Id="rId12" Type="http://schemas.openxmlformats.org/officeDocument/2006/relationships/diagramLayout" Target="../diagrams/layout1.xml"/><Relationship Id="rId13" Type="http://schemas.openxmlformats.org/officeDocument/2006/relationships/diagramQuickStyle" Target="../diagrams/quickStyle1.xml"/><Relationship Id="rId14" Type="http://schemas.openxmlformats.org/officeDocument/2006/relationships/diagramColors" Target="../diagrams/colors1.xml"/><Relationship Id="rId15" Type="http://schemas.microsoft.com/office/2007/relationships/diagramDrawing" Target="../diagrams/drawing1.xml"/><Relationship Id="rId16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6" Type="http://schemas.openxmlformats.org/officeDocument/2006/relationships/image" Target="../media/image46.jpe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jpeg"/><Relationship Id="rId10" Type="http://schemas.openxmlformats.org/officeDocument/2006/relationships/hyperlink" Target="https://www.cs.umn.edu/news/filter/highlights/professor-shekhar-leads-u-m-team-granted-25-million-nsf-grant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Relationship Id="rId3" Type="http://schemas.openxmlformats.org/officeDocument/2006/relationships/image" Target="../media/image5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gov/research-portal/appmanager/base/desktop?_nfpb=true&amp;_windowLabel=rsrViewAllAwards_1_2&amp;wsrp-urlType=blockingAction&amp;wsrp-url=&amp;wsrp-requiresRewrite=&amp;wsrp-navigationalState=eJyLL07OL0i1Tc-JT0rMUYNQtgBZ6Af8&amp;wsrp-interactionState=wlprsrViewAllAwards_1_2_action=viewRsrDetail&amp;wlprsrViewAllAwards_1_2_fedAwrdId=1840432&amp;wsrp-mode=wsrp:view&amp;wsrp-windowState=" TargetMode="External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s.umn.edu/news/filter/highlights/professor-shekhar-leads-u-m-team-granted-25-million-nsf-grant" TargetMode="External"/><Relationship Id="rId3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2.xml"/><Relationship Id="rId12" Type="http://schemas.openxmlformats.org/officeDocument/2006/relationships/diagramQuickStyle" Target="../diagrams/quickStyle2.xml"/><Relationship Id="rId13" Type="http://schemas.openxmlformats.org/officeDocument/2006/relationships/diagramColors" Target="../diagrams/colors2.xml"/><Relationship Id="rId14" Type="http://schemas.microsoft.com/office/2007/relationships/diagramDrawing" Target="../diagrams/drawing2.xml"/><Relationship Id="rId15" Type="http://schemas.openxmlformats.org/officeDocument/2006/relationships/hyperlink" Target="https://www.cs.umn.edu/news/filter/highlights/professor-shekhar-leads-u-m-team-granted-25-million-nsf-grant" TargetMode="External"/><Relationship Id="rId16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6" Type="http://schemas.openxmlformats.org/officeDocument/2006/relationships/image" Target="../media/image46.jpe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jpeg"/><Relationship Id="rId10" Type="http://schemas.openxmlformats.org/officeDocument/2006/relationships/diagramData" Target="../diagrams/data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gov/research-portal/appmanager/base/desktop?_nfpb=true&amp;_windowLabel=rsrViewAllAwards_1_2&amp;wsrp-urlType=blockingAction&amp;wsrp-url=&amp;wsrp-requiresRewrite=&amp;wsrp-navigationalState=eJyLL07OL0i1Tc-JT0rMUYNQtgBZ6Af8&amp;wsrp-interactionState=wlprsrViewAllAwards_1_2_action=viewRsrDetail&amp;wlprsrViewAllAwards_1_2_fedAwrdId=1840432&amp;wsrp-mode=wsrp:view&amp;wsrp-windowState=" TargetMode="External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jpeg"/><Relationship Id="rId12" Type="http://schemas.openxmlformats.org/officeDocument/2006/relationships/image" Target="../media/image23.jpeg"/><Relationship Id="rId13" Type="http://schemas.openxmlformats.org/officeDocument/2006/relationships/image" Target="../media/image24.png"/><Relationship Id="rId14" Type="http://schemas.openxmlformats.org/officeDocument/2006/relationships/image" Target="../media/image25.jpeg"/><Relationship Id="rId15" Type="http://schemas.openxmlformats.org/officeDocument/2006/relationships/image" Target="../media/image26.jpeg"/><Relationship Id="rId16" Type="http://schemas.openxmlformats.org/officeDocument/2006/relationships/image" Target="../media/image27.png"/><Relationship Id="rId17" Type="http://schemas.openxmlformats.org/officeDocument/2006/relationships/image" Target="../media/image28.tiff"/><Relationship Id="rId18" Type="http://schemas.openxmlformats.org/officeDocument/2006/relationships/image" Target="../media/image29.tiff"/><Relationship Id="rId19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g"/><Relationship Id="rId9" Type="http://schemas.openxmlformats.org/officeDocument/2006/relationships/image" Target="../media/image20.png"/><Relationship Id="rId10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Relationship Id="rId3" Type="http://schemas.openxmlformats.org/officeDocument/2006/relationships/image" Target="../media/image3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3897" y="275922"/>
            <a:ext cx="8109292" cy="96039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/>
            </a:r>
            <a:b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</a:br>
            <a:r>
              <a:rPr lang="en-US" sz="2700" dirty="0" smtClean="0">
                <a:solidFill>
                  <a:srgbClr val="C00000"/>
                </a:solidFill>
                <a:latin typeface="Arial" charset="0"/>
              </a:rPr>
              <a:t>Transforming Smart Cities with Spatial Computing</a:t>
            </a:r>
            <a:r>
              <a:rPr lang="en-US" sz="1800" dirty="0" smtClean="0">
                <a:latin typeface="Arial" charset="0"/>
              </a:rPr>
              <a:t/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IEEE Intl. Conf. on Smart Cities, </a:t>
            </a:r>
            <a:r>
              <a:rPr lang="en-US" sz="1800" dirty="0">
                <a:latin typeface="Arial" charset="0"/>
              </a:rPr>
              <a:t>Sept. 17</a:t>
            </a:r>
            <a:r>
              <a:rPr lang="en-US" sz="1800" baseline="30000" dirty="0">
                <a:latin typeface="Arial" charset="0"/>
              </a:rPr>
              <a:t>th</a:t>
            </a:r>
            <a:r>
              <a:rPr lang="en-US" sz="1800" dirty="0">
                <a:latin typeface="Arial" charset="0"/>
              </a:rPr>
              <a:t>, </a:t>
            </a:r>
            <a:r>
              <a:rPr lang="en-US" sz="1800" dirty="0" smtClean="0">
                <a:latin typeface="Arial" charset="0"/>
              </a:rPr>
              <a:t>2018.</a:t>
            </a:r>
            <a:r>
              <a:rPr lang="en-US" sz="1200" dirty="0">
                <a:solidFill>
                  <a:srgbClr val="C00000"/>
                </a:solidFill>
                <a:latin typeface="Arial" charset="0"/>
              </a:rPr>
              <a:t/>
            </a:r>
            <a:br>
              <a:rPr lang="en-US" sz="1200" dirty="0">
                <a:solidFill>
                  <a:srgbClr val="C00000"/>
                </a:solidFill>
                <a:latin typeface="Arial" charset="0"/>
              </a:rPr>
            </a:br>
            <a:r>
              <a:rPr lang="en-US" sz="1050" dirty="0"/>
              <a:t>.</a:t>
            </a:r>
            <a:endParaRPr lang="en-US" sz="105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3897" y="1371600"/>
            <a:ext cx="7727795" cy="1593378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1875" dirty="0" err="1">
                <a:solidFill>
                  <a:srgbClr val="C00000"/>
                </a:solidFill>
                <a:latin typeface="Arial" charset="0"/>
              </a:rPr>
              <a:t>Shashi</a:t>
            </a:r>
            <a:r>
              <a:rPr lang="en-US" sz="1875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875" dirty="0" err="1">
                <a:solidFill>
                  <a:srgbClr val="C00000"/>
                </a:solidFill>
                <a:latin typeface="Arial" charset="0"/>
              </a:rPr>
              <a:t>Shekhar</a:t>
            </a:r>
            <a:endParaRPr lang="en-US" sz="1875" dirty="0">
              <a:solidFill>
                <a:srgbClr val="C00000"/>
              </a:solidFill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1600" dirty="0">
                <a:latin typeface="Arial" charset="0"/>
              </a:rPr>
              <a:t>McKnight Distinguished University Professor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1600" dirty="0">
                <a:latin typeface="Arial" charset="0"/>
              </a:rPr>
              <a:t>Dept. of Computer Sc. and Eng., University of Minnesota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1600" dirty="0">
                <a:latin typeface="Arial" charset="0"/>
                <a:hlinkClick r:id="rId3"/>
              </a:rPr>
              <a:t>www.cs.umn.edu/~shekhar</a:t>
            </a:r>
            <a:r>
              <a:rPr lang="en-US" sz="1600" dirty="0">
                <a:latin typeface="Arial" charset="0"/>
              </a:rPr>
              <a:t>    :     </a:t>
            </a:r>
            <a:r>
              <a:rPr lang="en-US" sz="1600" dirty="0" err="1">
                <a:latin typeface="Arial" charset="0"/>
              </a:rPr>
              <a:t>shekhar@umn.edu</a:t>
            </a:r>
            <a:endParaRPr lang="en-US" sz="16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600" dirty="0"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7533" y="2971800"/>
            <a:ext cx="4540135" cy="1833719"/>
            <a:chOff x="607533" y="3810000"/>
            <a:chExt cx="4540135" cy="1833719"/>
          </a:xfrm>
        </p:grpSpPr>
        <p:pic>
          <p:nvPicPr>
            <p:cNvPr id="4103" name="Picture 4" descr="large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533" y="3810000"/>
              <a:ext cx="1340644" cy="1809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3" r="16002"/>
            <a:stretch>
              <a:fillRect/>
            </a:stretch>
          </p:blipFill>
          <p:spPr bwMode="auto">
            <a:xfrm>
              <a:off x="2341197" y="3810000"/>
              <a:ext cx="1227535" cy="1779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6" descr="1070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418" y="3862257"/>
              <a:ext cx="1238250" cy="17814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440202" y="3024056"/>
            <a:ext cx="3049648" cy="1793571"/>
            <a:chOff x="5440202" y="3862256"/>
            <a:chExt cx="3049648" cy="1793571"/>
          </a:xfrm>
        </p:grpSpPr>
        <p:pic>
          <p:nvPicPr>
            <p:cNvPr id="11" name="Picture 10" descr="cacm_1_16_cover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339" y="3862256"/>
              <a:ext cx="1384511" cy="1793571"/>
            </a:xfrm>
            <a:prstGeom prst="rect">
              <a:avLst/>
            </a:prstGeom>
          </p:spPr>
        </p:pic>
        <p:pic>
          <p:nvPicPr>
            <p:cNvPr id="12" name="Picture 11" descr="Screen Shot 2013-11-22 at 1.02.37 PM.png">
              <a:extLst>
                <a:ext uri="{FF2B5EF4-FFF2-40B4-BE49-F238E27FC236}">
                  <a16:creationId xmlns="" xmlns:a16="http://schemas.microsoft.com/office/drawing/2014/main" id="{102FFD74-CEA4-8F42-9FEF-C5145261C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202" y="3862256"/>
              <a:ext cx="1372603" cy="1781463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514974" y="5240328"/>
            <a:ext cx="79244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Details: </a:t>
            </a:r>
            <a:r>
              <a:rPr lang="en-US" sz="1600" dirty="0"/>
              <a:t>Transforming Smart Cities with Spatial Computing</a:t>
            </a:r>
            <a:r>
              <a:rPr lang="en-US" sz="1600" i="1" dirty="0"/>
              <a:t>, </a:t>
            </a:r>
            <a:endParaRPr lang="en-US" sz="1600" i="1" dirty="0" smtClean="0"/>
          </a:p>
          <a:p>
            <a:r>
              <a:rPr lang="en-US" sz="1600" i="1" dirty="0" smtClean="0"/>
              <a:t>	Proc. IEEE </a:t>
            </a:r>
            <a:r>
              <a:rPr lang="en-US" sz="1600" i="1" dirty="0"/>
              <a:t>International Smart Cities </a:t>
            </a:r>
            <a:r>
              <a:rPr lang="en-US" sz="1600" i="1" dirty="0" smtClean="0"/>
              <a:t>Conference, </a:t>
            </a:r>
            <a:r>
              <a:rPr lang="en-US" sz="1600" dirty="0" smtClean="0"/>
              <a:t>2018 (w/ Y. </a:t>
            </a:r>
            <a:r>
              <a:rPr lang="en-US" sz="1600" dirty="0" err="1" smtClean="0"/>
              <a:t>Xie</a:t>
            </a:r>
            <a:r>
              <a:rPr lang="en-US" sz="1600" dirty="0" smtClean="0"/>
              <a:t> et al.).</a:t>
            </a:r>
            <a:endParaRPr lang="en-US" sz="12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0117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20" b="8657"/>
          <a:stretch/>
        </p:blipFill>
        <p:spPr>
          <a:xfrm>
            <a:off x="4010132" y="708425"/>
            <a:ext cx="5164911" cy="48888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9013" y="62417"/>
            <a:ext cx="8260219" cy="58770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Advancing Science Discovery to Application</a:t>
            </a:r>
          </a:p>
        </p:txBody>
      </p:sp>
      <p:sp>
        <p:nvSpPr>
          <p:cNvPr id="5" name="Shape 286"/>
          <p:cNvSpPr txBox="1">
            <a:spLocks/>
          </p:cNvSpPr>
          <p:nvPr/>
        </p:nvSpPr>
        <p:spPr>
          <a:xfrm>
            <a:off x="264887" y="921822"/>
            <a:ext cx="5678713" cy="536746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75" indent="-257175" algn="l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Knowledge </a:t>
            </a:r>
            <a:r>
              <a:rPr lang="en-US" sz="2000" b="1" dirty="0">
                <a:solidFill>
                  <a:srgbClr val="00B050"/>
                </a:solidFill>
              </a:rPr>
              <a:t>co-production</a:t>
            </a:r>
            <a:r>
              <a:rPr lang="en-US" sz="2000" dirty="0">
                <a:solidFill>
                  <a:schemeClr val="tx1"/>
                </a:solidFill>
              </a:rPr>
              <a:t> with users</a:t>
            </a:r>
          </a:p>
          <a:p>
            <a:pPr marL="257175" lvl="3" indent="257175" algn="l">
              <a:buFont typeface="Arial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Co-Visioning</a:t>
            </a:r>
          </a:p>
          <a:p>
            <a:pPr marL="257175" lvl="3" indent="257175" algn="l">
              <a:buFont typeface="Arial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Co-define Problems</a:t>
            </a:r>
          </a:p>
          <a:p>
            <a:pPr marL="257175" lvl="3" indent="257175" algn="l">
              <a:buFont typeface="Arial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Co-select Science Questions</a:t>
            </a:r>
          </a:p>
          <a:p>
            <a:pPr marL="257175" lvl="3" indent="257175" algn="l">
              <a:buFont typeface="Arial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Co-Evaluate </a:t>
            </a:r>
            <a:r>
              <a:rPr lang="en-US" sz="1800" dirty="0" smtClean="0">
                <a:solidFill>
                  <a:srgbClr val="FF0000"/>
                </a:solidFill>
              </a:rPr>
              <a:t>Discoveries</a:t>
            </a:r>
          </a:p>
          <a:p>
            <a:pPr marL="257175" lvl="3" indent="257175" algn="l">
              <a:buFont typeface="Arial" charset="0"/>
              <a:buChar char="•"/>
            </a:pPr>
            <a:endParaRPr lang="en-US" sz="1800" dirty="0">
              <a:solidFill>
                <a:srgbClr val="FF0000"/>
              </a:solidFill>
            </a:endParaRPr>
          </a:p>
          <a:p>
            <a:pPr marL="257175" lvl="1" indent="257175" algn="l">
              <a:buFont typeface="Arial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Ex. NCAR</a:t>
            </a:r>
            <a:endParaRPr lang="en-US" sz="1800" dirty="0">
              <a:solidFill>
                <a:schemeClr val="tx1"/>
              </a:solidFill>
            </a:endParaRPr>
          </a:p>
          <a:p>
            <a:pPr marL="257175" indent="257175" algn="l">
              <a:buFont typeface="Arial" charset="0"/>
              <a:buChar char="•"/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257175" lvl="3" indent="257175" algn="l">
              <a:buFont typeface="Arial" charset="0"/>
              <a:buChar char="•"/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257175" lvl="3" indent="257175" algn="l">
              <a:buFont typeface="Arial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0" y="5596006"/>
            <a:ext cx="3552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smtClean="0">
                <a:hlinkClick r:id="rId3"/>
              </a:rPr>
              <a:t>NCAR/UCAR 2016 Annual Report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624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9013" y="62417"/>
            <a:ext cx="8260219" cy="58770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Knowledge Co-Production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Shape 286"/>
          <p:cNvSpPr txBox="1">
            <a:spLocks/>
          </p:cNvSpPr>
          <p:nvPr/>
        </p:nvSpPr>
        <p:spPr>
          <a:xfrm>
            <a:off x="399013" y="762000"/>
            <a:ext cx="6516913" cy="536746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75" lvl="3" indent="-257175" algn="l"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57175" lvl="3" indent="-257175" algn="l">
              <a:buFont typeface="Arial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Co-production Initiatives</a:t>
            </a:r>
          </a:p>
          <a:p>
            <a:pPr marL="137160" lvl="4" indent="137160" algn="l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CRA/CCC Visioning Workshops</a:t>
            </a:r>
          </a:p>
          <a:p>
            <a:pPr marL="137160" lvl="5" indent="137160" algn="l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(Midwest) Big Data Hubs &amp; Spokes</a:t>
            </a:r>
          </a:p>
          <a:p>
            <a:pPr marL="137160" lvl="5" indent="137160" algn="l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NSF Sustainability Research Networks</a:t>
            </a:r>
          </a:p>
          <a:p>
            <a:pPr marL="137160" lvl="5" indent="137160" algn="l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NSF Smart &amp; Connected Community </a:t>
            </a:r>
          </a:p>
          <a:p>
            <a:pPr marL="257175" lvl="3" indent="-257175" algn="l">
              <a:buFont typeface="Arial" charset="0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257175" lvl="3" indent="-257175" algn="l">
              <a:buFont typeface="Arial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57175" lvl="3" indent="-257175" algn="l">
              <a:buFont typeface="Arial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Co-Production Examples </a:t>
            </a:r>
            <a:r>
              <a:rPr lang="en-US" sz="2000" dirty="0">
                <a:solidFill>
                  <a:schemeClr val="tx1"/>
                </a:solidFill>
              </a:rPr>
              <a:t>in my work</a:t>
            </a:r>
          </a:p>
          <a:p>
            <a:pPr marL="137160" lvl="5" indent="137160" algn="l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2005: </a:t>
            </a:r>
            <a:r>
              <a:rPr lang="en-US" sz="1800" dirty="0">
                <a:solidFill>
                  <a:srgbClr val="FF0000"/>
                </a:solidFill>
              </a:rPr>
              <a:t>Evacuation Planning</a:t>
            </a:r>
            <a:r>
              <a:rPr lang="en-US" sz="1800" dirty="0">
                <a:solidFill>
                  <a:schemeClr val="tx1"/>
                </a:solidFill>
              </a:rPr>
              <a:t>: MN local governments </a:t>
            </a:r>
          </a:p>
          <a:p>
            <a:pPr marL="137160" lvl="5" indent="137160" algn="l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Current: </a:t>
            </a:r>
            <a:r>
              <a:rPr lang="en-US" sz="1800" dirty="0">
                <a:solidFill>
                  <a:srgbClr val="FF0000"/>
                </a:solidFill>
              </a:rPr>
              <a:t>NSF SCC </a:t>
            </a:r>
            <a:r>
              <a:rPr lang="en-US" sz="1800" dirty="0">
                <a:solidFill>
                  <a:schemeClr val="tx1"/>
                </a:solidFill>
              </a:rPr>
              <a:t>Project: counties, cities in MN, FL</a:t>
            </a:r>
          </a:p>
          <a:p>
            <a:pPr marL="137160" lvl="3" indent="137160" algn="l">
              <a:buFont typeface="Arial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609584" y="1066800"/>
            <a:ext cx="3049648" cy="1793571"/>
            <a:chOff x="5440202" y="3862256"/>
            <a:chExt cx="3049648" cy="1793571"/>
          </a:xfrm>
        </p:grpSpPr>
        <p:pic>
          <p:nvPicPr>
            <p:cNvPr id="10" name="Picture 9" descr="cacm_1_16_cover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339" y="3862256"/>
              <a:ext cx="1384511" cy="1793571"/>
            </a:xfrm>
            <a:prstGeom prst="rect">
              <a:avLst/>
            </a:prstGeom>
          </p:spPr>
        </p:pic>
        <p:pic>
          <p:nvPicPr>
            <p:cNvPr id="11" name="Picture 10" descr="Screen Shot 2013-11-22 at 1.02.37 PM.png">
              <a:extLst>
                <a:ext uri="{FF2B5EF4-FFF2-40B4-BE49-F238E27FC236}">
                  <a16:creationId xmlns="" xmlns:a16="http://schemas.microsoft.com/office/drawing/2014/main" id="{102FFD74-CEA4-8F42-9FEF-C5145261C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202" y="3862256"/>
              <a:ext cx="1372603" cy="1781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212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4643154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 sz="2000" dirty="0" smtClean="0"/>
              <a:t>Motivation</a:t>
            </a:r>
            <a:endParaRPr lang="en-US" sz="2000" dirty="0"/>
          </a:p>
          <a:p>
            <a:pPr>
              <a:buFont typeface="Wingdings" charset="2"/>
              <a:buChar char="q"/>
            </a:pPr>
            <a:r>
              <a:rPr lang="en-US" sz="2000" dirty="0" smtClean="0"/>
              <a:t>Knowledge Co-production (KC)</a:t>
            </a:r>
            <a:endParaRPr lang="en-US" sz="2000" dirty="0"/>
          </a:p>
          <a:p>
            <a:pPr>
              <a:buFont typeface="Wingdings" charset="2"/>
              <a:buChar char="q"/>
            </a:pPr>
            <a:r>
              <a:rPr lang="en-US" sz="2000" dirty="0" smtClean="0">
                <a:solidFill>
                  <a:srgbClr val="FF0000"/>
                </a:solidFill>
              </a:rPr>
              <a:t>KC Story 1: Evacuation Planning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KC Story 2: </a:t>
            </a:r>
            <a:r>
              <a:rPr lang="en-US" sz="2000" dirty="0"/>
              <a:t>A S&amp;CC </a:t>
            </a:r>
            <a:r>
              <a:rPr lang="en-US" sz="2000" dirty="0" smtClean="0"/>
              <a:t>Project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Conclusions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2E67D8-B2FE-F144-940E-90A2AE2511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C6A59-1C74-2043-BF6F-F96E9BCF64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9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12B6D5-9442-4389-83B6-5CFCEE9F0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457" y="89242"/>
            <a:ext cx="7480815" cy="761175"/>
          </a:xfrm>
        </p:spPr>
        <p:txBody>
          <a:bodyPr>
            <a:normAutofit fontScale="90000"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Knowledge Co-Production:</a:t>
            </a:r>
            <a:r>
              <a:rPr lang="en-US" sz="2800" b="1" dirty="0">
                <a:solidFill>
                  <a:srgbClr val="C00000"/>
                </a:solidFill>
              </a:rPr>
              <a:t> Evacuation </a:t>
            </a:r>
            <a:r>
              <a:rPr lang="en-US" sz="2800" b="1" dirty="0" smtClean="0">
                <a:solidFill>
                  <a:srgbClr val="C00000"/>
                </a:solidFill>
              </a:rPr>
              <a:t>Planning </a:t>
            </a:r>
            <a:r>
              <a:rPr lang="en-US" sz="2000" b="1" dirty="0" smtClean="0">
                <a:solidFill>
                  <a:srgbClr val="C00000"/>
                </a:solidFill>
              </a:rPr>
              <a:t>(2005</a:t>
            </a:r>
            <a:r>
              <a:rPr lang="en-US" sz="20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9C48037-B8FB-4D87-9898-B268FFCBE1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82185" y="5624514"/>
            <a:ext cx="253804" cy="273844"/>
          </a:xfrm>
          <a:prstGeom prst="rect">
            <a:avLst/>
          </a:prstGeom>
        </p:spPr>
        <p:txBody>
          <a:bodyPr/>
          <a:lstStyle/>
          <a:p>
            <a:fld id="{E4D37B5F-ABCF-48FC-8FD3-F3890A2DD60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763643"/>
            <a:ext cx="85006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hlinkClick r:id="rId2"/>
              </a:rPr>
              <a:t>FoxTV newsclip (5-minutes), </a:t>
            </a:r>
            <a:r>
              <a:rPr lang="en-US" sz="1600" dirty="0" smtClean="0">
                <a:hlinkClick r:id="rId2"/>
              </a:rPr>
              <a:t>Disaster </a:t>
            </a:r>
            <a:r>
              <a:rPr lang="en-US" sz="1600" dirty="0">
                <a:hlinkClick r:id="rId2"/>
              </a:rPr>
              <a:t>Area Evacuation </a:t>
            </a:r>
            <a:r>
              <a:rPr lang="en-US" sz="1600" dirty="0" smtClean="0">
                <a:hlinkClick r:id="rId2"/>
              </a:rPr>
              <a:t>Analytics Project</a:t>
            </a:r>
            <a:r>
              <a:rPr lang="en-US" sz="1600" dirty="0" smtClean="0"/>
              <a:t> </a:t>
            </a:r>
            <a:endParaRPr lang="en-US" sz="1600" dirty="0"/>
          </a:p>
          <a:p>
            <a:pPr algn="ctr"/>
            <a:r>
              <a:rPr lang="en-US" sz="1600" dirty="0"/>
              <a:t>		</a:t>
            </a:r>
            <a:r>
              <a:rPr lang="en-US" sz="1600" dirty="0">
                <a:hlinkClick r:id="rId2"/>
              </a:rPr>
              <a:t>https://</a:t>
            </a:r>
            <a:r>
              <a:rPr lang="en-US" sz="1600" dirty="0" err="1">
                <a:hlinkClick r:id="rId2"/>
              </a:rPr>
              <a:t>www.youtube.com</a:t>
            </a:r>
            <a:r>
              <a:rPr lang="en-US" sz="1600" dirty="0">
                <a:hlinkClick r:id="rId2"/>
              </a:rPr>
              <a:t>/</a:t>
            </a:r>
            <a:r>
              <a:rPr lang="en-US" sz="1600" dirty="0" err="1">
                <a:hlinkClick r:id="rId2"/>
              </a:rPr>
              <a:t>watch?v</a:t>
            </a:r>
            <a:r>
              <a:rPr lang="en-US" sz="1600" dirty="0">
                <a:hlinkClick r:id="rId2"/>
              </a:rPr>
              <a:t>=PR9k72W8XK8 </a:t>
            </a:r>
            <a:endParaRPr lang="en-US" sz="2000" dirty="0"/>
          </a:p>
        </p:txBody>
      </p:sp>
      <p:pic>
        <p:nvPicPr>
          <p:cNvPr id="91" name="Picture 90">
            <a:hlinkClick r:id="rId3"/>
            <a:hlinkHover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075" y="1600200"/>
            <a:ext cx="5672524" cy="425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4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12B6D5-9442-4389-83B6-5CFCEE9F0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21" y="0"/>
            <a:ext cx="7696199" cy="761175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KC Story 1: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Evacuation Planning </a:t>
            </a:r>
            <a:r>
              <a:rPr lang="en-US" sz="2000" b="1" dirty="0">
                <a:solidFill>
                  <a:srgbClr val="C00000"/>
                </a:solidFill>
              </a:rPr>
              <a:t>(2005)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20F9AF-A424-4C24-8B77-8465C3971F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8988" y="761175"/>
            <a:ext cx="5590531" cy="33730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Team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US DHS, MN Dept. of Transportation, URS Corp.</a:t>
            </a:r>
          </a:p>
          <a:p>
            <a:pPr lvl="1"/>
            <a:r>
              <a:rPr lang="en-US" sz="1400" dirty="0">
                <a:latin typeface="Arial" charset="0"/>
                <a:ea typeface="Arial" charset="0"/>
                <a:cs typeface="Arial" charset="0"/>
              </a:rPr>
              <a:t>Emergency Mangers, Police, Fire Fighters, Natl. Guard</a:t>
            </a:r>
          </a:p>
          <a:p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Co-Visioning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via monthly meetings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Challenges: evacuees &amp; traffic maps</a:t>
            </a:r>
          </a:p>
          <a:p>
            <a:pPr lvl="1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Police: focus on what can be done!</a:t>
            </a:r>
          </a:p>
          <a:p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Problem Co-Definition</a:t>
            </a:r>
          </a:p>
          <a:p>
            <a:pPr lvl="1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1-mile scenarios: 5 sites, work-day or night-time</a:t>
            </a:r>
          </a:p>
          <a:p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Co-Discovery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For 1st mile, walking faster than driving</a:t>
            </a:r>
          </a:p>
          <a:p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Co-Evaluation</a:t>
            </a:r>
          </a:p>
          <a:p>
            <a:pPr lvl="1"/>
            <a:r>
              <a:rPr lang="en-US" sz="1400" dirty="0">
                <a:latin typeface="Arial" charset="0"/>
                <a:ea typeface="Arial" charset="0"/>
                <a:cs typeface="Arial" charset="0"/>
              </a:rPr>
              <a:t>Walk selected routes : avoid wooden bridge near E</a:t>
            </a:r>
          </a:p>
          <a:p>
            <a:pPr lvl="1"/>
            <a:r>
              <a:rPr lang="en-US" sz="1400" dirty="0">
                <a:latin typeface="Arial" charset="0"/>
                <a:ea typeface="Arial" charset="0"/>
                <a:cs typeface="Arial" charset="0"/>
              </a:rPr>
              <a:t>Lock parking garages during evacuation ?</a:t>
            </a:r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9C48037-B8FB-4D87-9898-B268FFCBE1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0365" y="5292809"/>
            <a:ext cx="304060" cy="338503"/>
          </a:xfrm>
          <a:prstGeom prst="rect">
            <a:avLst/>
          </a:prstGeom>
        </p:spPr>
        <p:txBody>
          <a:bodyPr/>
          <a:lstStyle/>
          <a:p>
            <a:fld id="{E4D37B5F-ABCF-48FC-8FD3-F3890A2DD608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92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819109"/>
              </p:ext>
            </p:extLst>
          </p:nvPr>
        </p:nvGraphicFramePr>
        <p:xfrm>
          <a:off x="771020" y="4308803"/>
          <a:ext cx="3800979" cy="1541780"/>
        </p:xfrm>
        <a:graphic>
          <a:graphicData uri="http://schemas.openxmlformats.org/drawingml/2006/table">
            <a:tbl>
              <a:tblPr/>
              <a:tblGrid>
                <a:gridCol w="854399"/>
                <a:gridCol w="1117781"/>
                <a:gridCol w="838200"/>
                <a:gridCol w="990599"/>
              </a:tblGrid>
              <a:tr h="226061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Scenario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Population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Vehicle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Walking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5958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A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143,360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4:45 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1:32 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58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B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83,143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2:45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1:04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58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C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27,406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4:27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1:41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58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D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50,995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3:41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1:20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58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E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3,611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1:21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0:36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3" name="Picture 2" descr="(user-defined) State Fair 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722" y="745075"/>
            <a:ext cx="3154092" cy="259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" descr="(user-defined) State Fair 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419" y="3439138"/>
            <a:ext cx="3151459" cy="249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6866" y="6255589"/>
            <a:ext cx="670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Details: </a:t>
            </a:r>
            <a:r>
              <a:rPr lang="en-US" sz="1200" dirty="0">
                <a:hlinkClick r:id="rId4"/>
              </a:rPr>
              <a:t>FoxTV newsclip</a:t>
            </a:r>
            <a:r>
              <a:rPr lang="en-US" sz="1350" dirty="0">
                <a:hlinkClick r:id="rId4"/>
              </a:rPr>
              <a:t>, </a:t>
            </a:r>
            <a:r>
              <a:rPr lang="en-US" sz="1050" dirty="0">
                <a:hlinkClick r:id="rId4"/>
              </a:rPr>
              <a:t>Shashi Shekhar Disaster Area Evacuation Analytics</a:t>
            </a:r>
            <a:r>
              <a:rPr lang="en-US" sz="1050" dirty="0"/>
              <a:t>, </a:t>
            </a:r>
          </a:p>
          <a:p>
            <a:r>
              <a:rPr lang="en-US" sz="1050" dirty="0"/>
              <a:t>		https://</a:t>
            </a:r>
            <a:r>
              <a:rPr lang="en-US" sz="1050" dirty="0" err="1"/>
              <a:t>www.youtube.com</a:t>
            </a:r>
            <a:r>
              <a:rPr lang="en-US" sz="1050" dirty="0"/>
              <a:t>/</a:t>
            </a:r>
            <a:r>
              <a:rPr lang="en-US" sz="1050" dirty="0" err="1"/>
              <a:t>watch?v</a:t>
            </a:r>
            <a:r>
              <a:rPr lang="en-US" sz="1050" dirty="0"/>
              <a:t>=PR9k72W8XK8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30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4643154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 sz="2000" dirty="0" smtClean="0"/>
              <a:t>Motivation</a:t>
            </a:r>
            <a:endParaRPr lang="en-US" sz="2000" dirty="0"/>
          </a:p>
          <a:p>
            <a:pPr>
              <a:buFont typeface="Wingdings" charset="2"/>
              <a:buChar char="q"/>
            </a:pPr>
            <a:r>
              <a:rPr lang="en-US" sz="2000" dirty="0" smtClean="0"/>
              <a:t>Knowledge Co-production (KC)</a:t>
            </a:r>
            <a:endParaRPr lang="en-US" sz="2000" dirty="0"/>
          </a:p>
          <a:p>
            <a:pPr>
              <a:buFont typeface="Wingdings" charset="2"/>
              <a:buChar char="q"/>
            </a:pPr>
            <a:r>
              <a:rPr lang="en-US" sz="2000" dirty="0" smtClean="0"/>
              <a:t>KC Story 1: Evacuation Planning</a:t>
            </a:r>
          </a:p>
          <a:p>
            <a:pPr>
              <a:buFont typeface="Wingdings" charset="2"/>
              <a:buChar char="q"/>
            </a:pPr>
            <a:r>
              <a:rPr lang="en-US" sz="2000" dirty="0" smtClean="0">
                <a:solidFill>
                  <a:srgbClr val="FF0000"/>
                </a:solidFill>
              </a:rPr>
              <a:t>KC Story 2: A S&amp;CC Project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Conclusions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2E67D8-B2FE-F144-940E-90A2AE2511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C6A59-1C74-2043-BF6F-F96E9BCF64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6049" y="221000"/>
            <a:ext cx="7917366" cy="987854"/>
          </a:xfrm>
        </p:spPr>
        <p:txBody>
          <a:bodyPr>
            <a:noAutofit/>
          </a:bodyPr>
          <a:lstStyle/>
          <a:p>
            <a:pPr algn="l"/>
            <a:r>
              <a:rPr lang="en-US" sz="1600" b="1" dirty="0">
                <a:solidFill>
                  <a:srgbClr val="C00000"/>
                </a:solidFill>
              </a:rPr>
              <a:t>Knowledge Co-Production: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br>
              <a:rPr lang="en-US" sz="1800" b="1" dirty="0">
                <a:solidFill>
                  <a:srgbClr val="C00000"/>
                </a:solidFill>
              </a:rPr>
            </a:br>
            <a:r>
              <a:rPr lang="en-US" sz="1800" b="1" dirty="0">
                <a:solidFill>
                  <a:srgbClr val="C00000"/>
                </a:solidFill>
              </a:rPr>
              <a:t>NSF Smart &amp; Connected Communities Grant </a:t>
            </a:r>
            <a:r>
              <a:rPr lang="en-US" sz="1800" b="1" dirty="0">
                <a:solidFill>
                  <a:srgbClr val="C00000"/>
                </a:solidFill>
                <a:ea typeface="Garamond" charset="0"/>
                <a:cs typeface="Garamond" charset="0"/>
                <a:sym typeface="Tahoma"/>
              </a:rPr>
              <a:t>1737633 (2017-2020)</a:t>
            </a:r>
            <a:r>
              <a:rPr lang="en-US" sz="1800" b="1" dirty="0">
                <a:solidFill>
                  <a:srgbClr val="C00000"/>
                </a:solidFill>
              </a:rPr>
              <a:t/>
            </a:r>
            <a:br>
              <a:rPr lang="en-US" sz="1800" b="1" dirty="0">
                <a:solidFill>
                  <a:srgbClr val="C00000"/>
                </a:solidFill>
              </a:rPr>
            </a:b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7" name="Shape 250" descr="http://a3.twimg.com/profile_images/132382039/01M_normal.gi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57299" y="6281307"/>
            <a:ext cx="391084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58" descr="flo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1223" y="6314030"/>
            <a:ext cx="307955" cy="4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59" descr="pur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24295" y="6306881"/>
            <a:ext cx="568447" cy="37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60" descr="washin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79022" y="6344236"/>
            <a:ext cx="417980" cy="264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256" descr="saintpau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55089" y="6281307"/>
            <a:ext cx="772796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265" descr="MetroLab_2Color_Horizontal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22645" y="6331755"/>
            <a:ext cx="949588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266" descr="minn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31670" y="6309986"/>
            <a:ext cx="496127" cy="36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267" descr="tallahassee4.jpg"/>
          <p:cNvPicPr preferRelativeResize="0"/>
          <p:nvPr/>
        </p:nvPicPr>
        <p:blipFill rotWithShape="1">
          <a:blip r:embed="rId9">
            <a:alphaModFix/>
          </a:blip>
          <a:srcRect t="28570" b="21430"/>
          <a:stretch/>
        </p:blipFill>
        <p:spPr>
          <a:xfrm>
            <a:off x="4350756" y="6341707"/>
            <a:ext cx="937127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Content Placeholder 2">
            <a:extLst>
              <a:ext uri="{FF2B5EF4-FFF2-40B4-BE49-F238E27FC236}">
                <a16:creationId xmlns:a16="http://schemas.microsoft.com/office/drawing/2014/main" xmlns="" id="{AC20F9AF-A424-4C24-8B77-8465C3971F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4174" y="1216003"/>
            <a:ext cx="8263055" cy="48947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4313" indent="-214313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Team: </a:t>
            </a:r>
            <a:r>
              <a:rPr lang="en-US" sz="1400" dirty="0">
                <a:ea typeface="Garamond" charset="0"/>
                <a:cs typeface="Garamond" charset="0"/>
              </a:rPr>
              <a:t>U of Minnesota, Purdue U, FL State U, U of WA</a:t>
            </a:r>
          </a:p>
          <a:p>
            <a:pPr marL="514350" lvl="1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400" dirty="0">
                <a:ea typeface="Garamond" charset="0"/>
                <a:cs typeface="Garamond" charset="0"/>
              </a:rPr>
              <a:t>Schools, Counties (e.g., Hennepin), Cities (e.g., Minneapolis, St. Paul, Tallahassee); </a:t>
            </a:r>
          </a:p>
          <a:p>
            <a:pPr marL="514350" lvl="1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400" dirty="0" err="1">
                <a:ea typeface="Garamond" charset="0"/>
                <a:cs typeface="Garamond" charset="0"/>
              </a:rPr>
              <a:t>MetroLab</a:t>
            </a:r>
            <a:r>
              <a:rPr lang="en-US" sz="1400" dirty="0">
                <a:ea typeface="Garamond" charset="0"/>
                <a:cs typeface="Garamond" charset="0"/>
              </a:rPr>
              <a:t> Network, National League of Cities, ICLEI-USA, Intl. City/County </a:t>
            </a:r>
            <a:endParaRPr lang="en-US" sz="1400" dirty="0">
              <a:ea typeface="Arial" charset="0"/>
              <a:cs typeface="Arial" charset="0"/>
            </a:endParaRPr>
          </a:p>
          <a:p>
            <a:pPr marL="257175" lvl="3" indent="-257175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Co-Visioning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via meetings</a:t>
            </a:r>
          </a:p>
          <a:p>
            <a:pPr marL="600075" lvl="4" indent="-257175">
              <a:buFont typeface="Arial"/>
              <a:buChar char="•"/>
            </a:pPr>
            <a:r>
              <a:rPr lang="en-US" dirty="0">
                <a:ea typeface="Arial" charset="0"/>
                <a:cs typeface="Arial" charset="0"/>
              </a:rPr>
              <a:t>Communities planning infrastructure for driver-less, post-carbon future with climate change</a:t>
            </a:r>
            <a:endParaRPr lang="is-IS" dirty="0">
              <a:ea typeface="Arial" charset="0"/>
              <a:cs typeface="Arial" charset="0"/>
            </a:endParaRPr>
          </a:p>
          <a:p>
            <a:pPr marL="600075" lvl="4" indent="-257175">
              <a:buFont typeface="Arial"/>
              <a:buChar char="•"/>
            </a:pPr>
            <a:r>
              <a:rPr lang="en-US" dirty="0">
                <a:ea typeface="Arial" charset="0"/>
                <a:cs typeface="Arial" charset="0"/>
              </a:rPr>
              <a:t>Advance Environment, Health, Wellbeing &amp; Equity via infrastructure refinement</a:t>
            </a:r>
          </a:p>
          <a:p>
            <a:r>
              <a:rPr lang="en-US" sz="15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Co-select Questions</a:t>
            </a:r>
          </a:p>
          <a:p>
            <a:pPr lvl="1"/>
            <a:r>
              <a:rPr lang="en-US" sz="1500" dirty="0">
                <a:solidFill>
                  <a:srgbClr val="222222"/>
                </a:solidFill>
                <a:highlight>
                  <a:srgbClr val="FFFFFF"/>
                </a:highlight>
                <a:ea typeface="Times New Roman"/>
                <a:cs typeface="Times New Roman"/>
                <a:sym typeface="Times New Roman"/>
              </a:rPr>
              <a:t>Understand </a:t>
            </a:r>
            <a:r>
              <a:rPr lang="en-US" sz="1500" dirty="0">
                <a:solidFill>
                  <a:srgbClr val="00B050"/>
                </a:solidFill>
                <a:highlight>
                  <a:srgbClr val="FFFFFF"/>
                </a:highlight>
                <a:ea typeface="Times New Roman"/>
                <a:cs typeface="Times New Roman"/>
                <a:sym typeface="Times New Roman"/>
              </a:rPr>
              <a:t>spatial equity </a:t>
            </a:r>
            <a:r>
              <a:rPr lang="en-US" sz="1500" dirty="0">
                <a:solidFill>
                  <a:srgbClr val="C00000"/>
                </a:solidFill>
                <a:highlight>
                  <a:srgbClr val="FFFFFF"/>
                </a:highlight>
                <a:ea typeface="Times New Roman"/>
                <a:cs typeface="Times New Roman"/>
                <a:sym typeface="Times New Roman"/>
              </a:rPr>
              <a:t>in</a:t>
            </a:r>
            <a:r>
              <a:rPr lang="en-US" sz="1500" dirty="0">
                <a:solidFill>
                  <a:srgbClr val="0070C0"/>
                </a:solidFill>
                <a:highlight>
                  <a:srgbClr val="FFFFFF"/>
                </a:highlight>
                <a:ea typeface="Times New Roman"/>
                <a:cs typeface="Times New Roman"/>
                <a:sym typeface="Times New Roman"/>
              </a:rPr>
              <a:t> infrastructure &amp; outcomes (</a:t>
            </a:r>
            <a:r>
              <a:rPr lang="en-US" sz="1500" dirty="0">
                <a:solidFill>
                  <a:srgbClr val="222222"/>
                </a:solidFill>
                <a:highlight>
                  <a:srgbClr val="FFFFFF"/>
                </a:highlight>
                <a:ea typeface="Times New Roman"/>
                <a:cs typeface="Times New Roman"/>
                <a:sym typeface="Times New Roman"/>
              </a:rPr>
              <a:t>wellbeing. health, environment</a:t>
            </a:r>
            <a:r>
              <a:rPr lang="en-US" sz="1500" dirty="0">
                <a:solidFill>
                  <a:srgbClr val="7030A0"/>
                </a:solidFill>
                <a:highlight>
                  <a:srgbClr val="FFFFFF"/>
                </a:highlight>
                <a:ea typeface="Times New Roman"/>
                <a:cs typeface="Times New Roman"/>
                <a:sym typeface="Times New Roman"/>
              </a:rPr>
              <a:t>)</a:t>
            </a:r>
            <a:r>
              <a:rPr lang="en-US" sz="1500" dirty="0">
                <a:solidFill>
                  <a:srgbClr val="222222"/>
                </a:solidFill>
                <a:highlight>
                  <a:srgbClr val="FFFFFF"/>
                </a:highlight>
                <a:ea typeface="Times New Roman"/>
                <a:cs typeface="Times New Roman"/>
                <a:sym typeface="Times New Roman"/>
              </a:rPr>
              <a:t>?</a:t>
            </a:r>
          </a:p>
          <a:p>
            <a:pPr lvl="1"/>
            <a:r>
              <a:rPr lang="en-US" sz="1500" dirty="0">
                <a:highlight>
                  <a:srgbClr val="FFFFFF"/>
                </a:highlight>
                <a:ea typeface="Times New Roman"/>
                <a:cs typeface="Times New Roman"/>
                <a:sym typeface="Times New Roman"/>
              </a:rPr>
              <a:t>How does </a:t>
            </a:r>
            <a:r>
              <a:rPr lang="en-US" sz="1500" dirty="0">
                <a:solidFill>
                  <a:srgbClr val="00B050"/>
                </a:solidFill>
                <a:highlight>
                  <a:srgbClr val="FFFFFF"/>
                </a:highlight>
                <a:ea typeface="Times New Roman"/>
                <a:cs typeface="Times New Roman"/>
                <a:sym typeface="Times New Roman"/>
              </a:rPr>
              <a:t>equity first approach </a:t>
            </a:r>
            <a:r>
              <a:rPr lang="en-US" sz="1500" dirty="0">
                <a:highlight>
                  <a:srgbClr val="FFFFFF"/>
                </a:highlight>
                <a:ea typeface="Times New Roman"/>
                <a:cs typeface="Times New Roman"/>
                <a:sym typeface="Times New Roman"/>
              </a:rPr>
              <a:t>differ from average-outcome based approaches ?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5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Problem Co-Definition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500" dirty="0">
                <a:ea typeface="Arial" charset="0"/>
                <a:cs typeface="Arial" charset="0"/>
              </a:rPr>
              <a:t>How to measure spatial equity? Well-being?</a:t>
            </a:r>
          </a:p>
          <a:p>
            <a:r>
              <a:rPr lang="en-US" sz="15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Co-Discovery</a:t>
            </a:r>
          </a:p>
          <a:p>
            <a:r>
              <a:rPr lang="en-US" sz="15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Co-Evaluation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en-US" sz="1200" dirty="0"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Details: </a:t>
            </a:r>
            <a:r>
              <a:rPr lang="en-US" sz="1200" dirty="0">
                <a:hlinkClick r:id="rId10"/>
              </a:rPr>
              <a:t>University of Minnesota secures $2.5 million grant to improve quality of life in cities</a:t>
            </a:r>
            <a:r>
              <a:rPr lang="en-US" sz="1200" dirty="0"/>
              <a:t>, October 20, 2017 (</a:t>
            </a:r>
            <a:r>
              <a:rPr lang="en-US" sz="1000" dirty="0">
                <a:latin typeface="Arial" charset="0"/>
                <a:ea typeface="Arial" charset="0"/>
                <a:cs typeface="Arial" charset="0"/>
                <a:hlinkClick r:id="rId10"/>
              </a:rPr>
              <a:t>https://www.cs.umn.edu/news/filter/highlights/professor-shekhar-leads-u-m-team-granted-25-million-nsf-grant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/>
              <a:t>)</a:t>
            </a:r>
          </a:p>
          <a:p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7" name="Diagram 46"/>
          <p:cNvGraphicFramePr/>
          <p:nvPr>
            <p:extLst/>
          </p:nvPr>
        </p:nvGraphicFramePr>
        <p:xfrm>
          <a:off x="6674038" y="3347363"/>
          <a:ext cx="2438399" cy="1957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4" name="Picture 3">
            <a:hlinkClick r:id="rId10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146" y="72760"/>
            <a:ext cx="1970729" cy="13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98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7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7902" y="240485"/>
            <a:ext cx="7917366" cy="541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rgbClr val="C00000"/>
                </a:solidFill>
              </a:rPr>
              <a:t>KC Story 2</a:t>
            </a:r>
            <a:r>
              <a:rPr lang="en-US" sz="2000" b="1" smtClean="0">
                <a:solidFill>
                  <a:srgbClr val="C00000"/>
                </a:solidFill>
              </a:rPr>
              <a:t>:</a:t>
            </a:r>
            <a:r>
              <a:rPr lang="en-US" sz="2400" b="1" smtClean="0">
                <a:solidFill>
                  <a:srgbClr val="C00000"/>
                </a:solidFill>
              </a:rPr>
              <a:t> </a:t>
            </a:r>
            <a:r>
              <a:rPr lang="en-US" sz="2400">
                <a:solidFill>
                  <a:srgbClr val="C00000"/>
                </a:solidFill>
              </a:rPr>
              <a:t> </a:t>
            </a:r>
            <a:r>
              <a:rPr lang="en-US" sz="2400" smtClean="0">
                <a:solidFill>
                  <a:srgbClr val="C00000"/>
                </a:solidFill>
              </a:rPr>
              <a:t>A </a:t>
            </a:r>
            <a:r>
              <a:rPr lang="en-US" sz="2400" dirty="0" smtClean="0">
                <a:solidFill>
                  <a:srgbClr val="C00000"/>
                </a:solidFill>
              </a:rPr>
              <a:t>NSF S&amp;CC Project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xmlns="" id="{AC20F9AF-A424-4C24-8B77-8465C3971F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4174" y="910240"/>
            <a:ext cx="8757426" cy="421181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4313" indent="-214313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Academic History</a:t>
            </a:r>
          </a:p>
          <a:p>
            <a:pPr marL="614363" lvl="1" indent="-214313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Humphrey center </a:t>
            </a:r>
          </a:p>
          <a:p>
            <a:pPr marL="614363" lvl="1" indent="-214313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Center for Urban &amp; Regional Affairs </a:t>
            </a:r>
          </a:p>
          <a:p>
            <a:pPr marL="614363" lvl="1" indent="-214313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Hennepin University Partnership</a:t>
            </a:r>
          </a:p>
          <a:p>
            <a:pPr marL="614363" lvl="1" indent="-214313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Center for Transportation Studies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214313" indent="-214313">
              <a:buClr>
                <a:schemeClr val="tx1"/>
              </a:buClr>
              <a:buSzPct val="100000"/>
              <a:buFont typeface="Arial" charset="0"/>
              <a:buChar char="•"/>
            </a:pPr>
            <a:endParaRPr lang="en-US" sz="1800" b="1" dirty="0" smtClean="0">
              <a:latin typeface="Arial" charset="0"/>
              <a:ea typeface="Arial" charset="0"/>
              <a:cs typeface="Arial" charset="0"/>
            </a:endParaRPr>
          </a:p>
          <a:p>
            <a:pPr marL="214313" indent="-214313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Local Government History </a:t>
            </a:r>
          </a:p>
          <a:p>
            <a:pPr marL="614363" lvl="1" indent="-214313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2010-2020:  Regional 10-year planning cycle (Metropolitan Council)</a:t>
            </a:r>
          </a:p>
          <a:p>
            <a:pPr marL="614363" lvl="1" indent="-214313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2013-14: Thrive MSP 2040 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614363" lvl="1" indent="-214313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2015: USDOT Smart Cities Challenge proposal by Minneapolis </a:t>
            </a:r>
          </a:p>
          <a:p>
            <a:pPr marL="614363" lvl="1" indent="-214313">
              <a:buClr>
                <a:schemeClr val="tx1"/>
              </a:buClr>
              <a:buSzPct val="100000"/>
              <a:buFont typeface="Arial" charset="0"/>
              <a:buChar char="•"/>
            </a:pP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marL="214313" indent="-214313">
              <a:buClr>
                <a:schemeClr val="tx1"/>
              </a:buClr>
              <a:buSzPct val="100000"/>
              <a:buFont typeface="Arial" charset="0"/>
              <a:buChar char="•"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514350" lvl="1">
              <a:buClr>
                <a:schemeClr val="tx1"/>
              </a:buClr>
              <a:buSzPct val="100000"/>
              <a:buFont typeface="Arial" charset="0"/>
              <a:buChar char="•"/>
            </a:pPr>
            <a:endParaRPr lang="en-US" sz="1600" dirty="0">
              <a:ea typeface="Arial" charset="0"/>
              <a:cs typeface="Arial" charset="0"/>
            </a:endParaRPr>
          </a:p>
          <a:p>
            <a:pPr lvl="0"/>
            <a:endParaRPr lang="en-US" sz="1200" dirty="0">
              <a:latin typeface="Arial" charset="0"/>
              <a:ea typeface="Arial" charset="0"/>
              <a:cs typeface="Arial" charset="0"/>
            </a:endParaRPr>
          </a:p>
          <a:p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795" y="3037383"/>
            <a:ext cx="1867805" cy="114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3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202" y="165941"/>
            <a:ext cx="7917366" cy="541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rgbClr val="C00000"/>
                </a:solidFill>
              </a:rPr>
              <a:t>KC Story 2: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S&amp;CC </a:t>
            </a:r>
            <a:r>
              <a:rPr lang="mr-IN" sz="2400" dirty="0" smtClean="0">
                <a:solidFill>
                  <a:srgbClr val="C00000"/>
                </a:solidFill>
              </a:rPr>
              <a:t>–</a:t>
            </a:r>
            <a:r>
              <a:rPr lang="en-US" sz="2400" dirty="0" smtClean="0">
                <a:solidFill>
                  <a:srgbClr val="C00000"/>
                </a:solidFill>
              </a:rPr>
              <a:t> Co-visioning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xmlns="" id="{AC20F9AF-A424-4C24-8B77-8465C3971F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4174" y="910241"/>
            <a:ext cx="8681226" cy="28997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4313" indent="-214313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Local Context </a:t>
            </a:r>
          </a:p>
          <a:p>
            <a:pPr marL="614363" lvl="1" indent="-214313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Metropolitan Council : 2040 Plan</a:t>
            </a:r>
          </a:p>
          <a:p>
            <a:pPr marL="614363" lvl="1" indent="-214313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Fall 2016: NSF S&amp;CC Proposal</a:t>
            </a:r>
          </a:p>
          <a:p>
            <a:pPr marL="214313" indent="-214313">
              <a:buClr>
                <a:schemeClr val="tx1"/>
              </a:buClr>
              <a:buSzPct val="100000"/>
              <a:buFont typeface="Arial" charset="0"/>
              <a:buChar char="•"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514350" lvl="1">
              <a:buClr>
                <a:schemeClr val="tx1"/>
              </a:buClr>
              <a:buSzPct val="100000"/>
              <a:buFont typeface="Arial" charset="0"/>
              <a:buChar char="•"/>
            </a:pPr>
            <a:endParaRPr lang="en-US" sz="1600" dirty="0">
              <a:ea typeface="Arial" charset="0"/>
              <a:cs typeface="Arial" charset="0"/>
            </a:endParaRPr>
          </a:p>
          <a:p>
            <a:pPr lvl="0"/>
            <a:endParaRPr lang="en-US" sz="1200" dirty="0">
              <a:latin typeface="Arial" charset="0"/>
              <a:ea typeface="Arial" charset="0"/>
              <a:cs typeface="Arial" charset="0"/>
            </a:endParaRPr>
          </a:p>
          <a:p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6705600" y="2057400"/>
            <a:ext cx="2362200" cy="16002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2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202" y="165941"/>
            <a:ext cx="7917366" cy="541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rgbClr val="C00000"/>
                </a:solidFill>
              </a:rPr>
              <a:t>KC Story 2: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S&amp;CC </a:t>
            </a:r>
            <a:r>
              <a:rPr lang="mr-IN" sz="2400" dirty="0" smtClean="0">
                <a:solidFill>
                  <a:srgbClr val="C00000"/>
                </a:solidFill>
              </a:rPr>
              <a:t>–</a:t>
            </a:r>
            <a:r>
              <a:rPr lang="en-US" sz="2400" dirty="0" smtClean="0">
                <a:solidFill>
                  <a:srgbClr val="C00000"/>
                </a:solidFill>
              </a:rPr>
              <a:t> Co-visioning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 bwMode="auto">
          <a:xfrm>
            <a:off x="3200400" y="2438400"/>
            <a:ext cx="2743199" cy="126787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599" y="1603172"/>
            <a:ext cx="2870200" cy="16704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200" y="17489"/>
            <a:ext cx="6502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Source: https</a:t>
            </a:r>
            <a:r>
              <a:rPr lang="en-US" sz="1600" dirty="0"/>
              <a:t>://</a:t>
            </a:r>
            <a:r>
              <a:rPr lang="en-US" sz="1600" dirty="0" err="1"/>
              <a:t>metrocouncil.org</a:t>
            </a:r>
            <a:r>
              <a:rPr lang="en-US" sz="1600" dirty="0"/>
              <a:t>/About-Us/why-we-matter/</a:t>
            </a:r>
            <a:r>
              <a:rPr lang="en-US" sz="1600" dirty="0" err="1"/>
              <a:t>Equity.aspx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7410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584002" y="76200"/>
            <a:ext cx="7822406" cy="4723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Acknowledgements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97CD5BD0-A977-1345-A37F-59ED0908DD1C}"/>
              </a:ext>
            </a:extLst>
          </p:cNvPr>
          <p:cNvSpPr txBox="1"/>
          <p:nvPr/>
        </p:nvSpPr>
        <p:spPr>
          <a:xfrm>
            <a:off x="171450" y="685800"/>
            <a:ext cx="729615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0013" lvl="1" indent="-122873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P.I., 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Connecting the Smart-City Paradigm with a Sustainable Urban Infrastructure Systems Frame- work to Advance Equity in Communities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NSF(Award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1737633), $2.5 M, 9/1/2017 - 8/31/2020.</a:t>
            </a:r>
          </a:p>
          <a:p>
            <a:pPr marL="100013" lvl="1" indent="-122873">
              <a:buFont typeface="Arial" panose="020B0604020202020204" pitchFamily="34" charset="0"/>
              <a:buChar char="•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100013" lvl="1" indent="-12287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Co-P.I., 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Planning Grant: Engineering Research Center for Intelligent Infrastructure for Safe, Efficient and Resilient Mobility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NSF,(Award </a:t>
            </a:r>
            <a:r>
              <a:rPr lang="is-IS" sz="1600" dirty="0" smtClean="0">
                <a:hlinkClick r:id="rId3"/>
              </a:rPr>
              <a:t>1840432</a:t>
            </a:r>
            <a:r>
              <a:rPr lang="is-IS" sz="1600" dirty="0" smtClean="0"/>
              <a:t>), 97K, 9/18-8/19,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(PI: </a:t>
            </a:r>
            <a:r>
              <a:rPr lang="en-US" sz="1600" u="sng" dirty="0" smtClean="0">
                <a:latin typeface="Arial" charset="0"/>
                <a:ea typeface="Arial" charset="0"/>
                <a:cs typeface="Arial" charset="0"/>
              </a:rPr>
              <a:t>Anil </a:t>
            </a:r>
            <a:r>
              <a:rPr lang="en-US" sz="1600" u="sng" dirty="0" err="1" smtClean="0">
                <a:latin typeface="Arial" charset="0"/>
                <a:ea typeface="Arial" charset="0"/>
                <a:cs typeface="Arial" charset="0"/>
              </a:rPr>
              <a:t>Misra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University of Kansas).</a:t>
            </a:r>
          </a:p>
          <a:p>
            <a:pPr marL="100013" lvl="1" indent="-122873">
              <a:buFont typeface="Arial" panose="020B0604020202020204" pitchFamily="34" charset="0"/>
              <a:buChar char="•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100013" lvl="1" indent="-12287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Co-P.I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., 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Cloud-Connected Delivery Vehicles: Boosting Fuel Economy Using Physics-Aware </a:t>
            </a:r>
            <a:r>
              <a:rPr lang="en-US" sz="16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Spatio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- temporal Data Analysis and Real-Time Powertrain Control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USDOE ARPA-E, $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1.78M (1.4M fed.), 2/17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2//20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. (PI: W. Northrop)</a:t>
            </a:r>
          </a:p>
          <a:p>
            <a:pPr marL="100013" lvl="1" indent="-122873">
              <a:buFont typeface="Arial" panose="020B0604020202020204" pitchFamily="34" charset="0"/>
              <a:buChar char="•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100013" lvl="1" indent="-122873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P.I., 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Identifying and Analyzing Patterns of Evasion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(HM0210-13-1-0005),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USDOD-NGA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$0.6M,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6/13- 12/18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100013" lvl="1" indent="-122873">
              <a:buFont typeface="Arial" panose="020B0604020202020204" pitchFamily="34" charset="0"/>
              <a:buChar char="•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100013" lvl="1" indent="-122873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Co-P.I., 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Increasing Low-Input </a:t>
            </a:r>
            <a:r>
              <a:rPr lang="en-US" sz="16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Turfgrass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Adoption Through Breeding, Innovation, and Public Education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USDA/NIFA/SCRI (contract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2017-51181-27222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),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$5.4 M,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9/17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8/21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. (with E. Watkins).</a:t>
            </a:r>
          </a:p>
          <a:p>
            <a:pPr marL="100013" lvl="1" indent="-122873">
              <a:buFont typeface="Arial" panose="020B0604020202020204" pitchFamily="34" charset="0"/>
              <a:buChar char="•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1295400"/>
            <a:ext cx="14478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5757" y="382229"/>
            <a:ext cx="7917366" cy="541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rgbClr val="C00000"/>
                </a:solidFill>
              </a:rPr>
              <a:t>KC Story 2: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S&amp;CC </a:t>
            </a:r>
            <a:r>
              <a:rPr lang="mr-IN" sz="2400" dirty="0" smtClean="0">
                <a:solidFill>
                  <a:srgbClr val="C00000"/>
                </a:solidFill>
              </a:rPr>
              <a:t>–</a:t>
            </a:r>
            <a:r>
              <a:rPr lang="en-US" sz="2400" dirty="0" smtClean="0">
                <a:solidFill>
                  <a:srgbClr val="C00000"/>
                </a:solidFill>
              </a:rPr>
              <a:t> Co-visioning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xmlns="" id="{AC20F9AF-A424-4C24-8B77-8465C3971F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4174" y="910240"/>
            <a:ext cx="8757426" cy="421181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4313" indent="-214313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Co-visioning Meetings (Academics + Local Governments)</a:t>
            </a:r>
          </a:p>
          <a:p>
            <a:pPr marL="614363" lvl="2" indent="-214313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2014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: Smart City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Workshop </a:t>
            </a:r>
          </a:p>
          <a:p>
            <a:pPr marL="614363" lvl="1" indent="-214313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2015-16: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NSF SRN Sustainable &amp; Health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Cities 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Equity</a:t>
            </a:r>
          </a:p>
          <a:p>
            <a:pPr marL="614363" lvl="1" indent="-214313">
              <a:buClr>
                <a:schemeClr val="tx1"/>
              </a:buClr>
              <a:buSzPct val="100000"/>
              <a:buFont typeface="Arial" charset="0"/>
              <a:buChar char="•"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257175" lvl="3" indent="-257175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Co-Visioning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600075" lvl="4" indent="-257175">
              <a:buFont typeface="Arial"/>
              <a:buChar char="•"/>
            </a:pPr>
            <a:r>
              <a:rPr lang="en-US" dirty="0">
                <a:ea typeface="Arial" charset="0"/>
                <a:cs typeface="Arial" charset="0"/>
              </a:rPr>
              <a:t>I</a:t>
            </a:r>
            <a:r>
              <a:rPr lang="en-US" dirty="0" smtClean="0">
                <a:ea typeface="Arial" charset="0"/>
                <a:cs typeface="Arial" charset="0"/>
              </a:rPr>
              <a:t>nfrastructure planning </a:t>
            </a:r>
            <a:r>
              <a:rPr lang="en-US" dirty="0">
                <a:ea typeface="Arial" charset="0"/>
                <a:cs typeface="Arial" charset="0"/>
              </a:rPr>
              <a:t>for driver-less, post-carbon future, climate change</a:t>
            </a:r>
            <a:endParaRPr lang="is-IS" dirty="0">
              <a:ea typeface="Arial" charset="0"/>
              <a:cs typeface="Arial" charset="0"/>
            </a:endParaRPr>
          </a:p>
          <a:p>
            <a:pPr marL="600075" lvl="4" indent="-257175">
              <a:buFont typeface="Arial"/>
              <a:buChar char="•"/>
            </a:pPr>
            <a:r>
              <a:rPr lang="en-US" dirty="0">
                <a:ea typeface="Arial" charset="0"/>
                <a:cs typeface="Arial" charset="0"/>
              </a:rPr>
              <a:t>Advance Environment, Health, Wellbeing &amp; </a:t>
            </a:r>
            <a:r>
              <a:rPr lang="en-US" dirty="0">
                <a:solidFill>
                  <a:srgbClr val="FF0000"/>
                </a:solidFill>
                <a:ea typeface="Arial" charset="0"/>
                <a:cs typeface="Arial" charset="0"/>
              </a:rPr>
              <a:t>Equity</a:t>
            </a:r>
            <a:r>
              <a:rPr lang="en-US" dirty="0">
                <a:ea typeface="Arial" charset="0"/>
                <a:cs typeface="Arial" charset="0"/>
              </a:rPr>
              <a:t> via infrastructure </a:t>
            </a:r>
            <a:r>
              <a:rPr lang="en-US" dirty="0" smtClean="0">
                <a:ea typeface="Arial" charset="0"/>
                <a:cs typeface="Arial" charset="0"/>
              </a:rPr>
              <a:t>refinement</a:t>
            </a:r>
          </a:p>
          <a:p>
            <a:pPr marL="600075" lvl="4" indent="-257175">
              <a:buFont typeface="Arial"/>
              <a:buChar char="•"/>
            </a:pPr>
            <a:endParaRPr lang="en-US" dirty="0">
              <a:ea typeface="Arial" charset="0"/>
              <a:cs typeface="Arial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Co-select Questions</a:t>
            </a:r>
          </a:p>
          <a:p>
            <a:pPr lvl="1"/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ea typeface="Times New Roman"/>
                <a:cs typeface="Times New Roman"/>
                <a:sym typeface="Times New Roman"/>
              </a:rPr>
              <a:t>Understand </a:t>
            </a:r>
            <a:r>
              <a:rPr lang="en-US" sz="1600" dirty="0">
                <a:solidFill>
                  <a:srgbClr val="00B050"/>
                </a:solidFill>
                <a:highlight>
                  <a:srgbClr val="FFFFFF"/>
                </a:highlight>
                <a:ea typeface="Times New Roman"/>
                <a:cs typeface="Times New Roman"/>
                <a:sym typeface="Times New Roman"/>
              </a:rPr>
              <a:t>spatial equity </a:t>
            </a:r>
            <a:r>
              <a:rPr lang="en-US" sz="1600" dirty="0">
                <a:solidFill>
                  <a:srgbClr val="C00000"/>
                </a:solidFill>
                <a:highlight>
                  <a:srgbClr val="FFFFFF"/>
                </a:highlight>
                <a:ea typeface="Times New Roman"/>
                <a:cs typeface="Times New Roman"/>
                <a:sym typeface="Times New Roman"/>
              </a:rPr>
              <a:t>in</a:t>
            </a:r>
            <a:r>
              <a:rPr lang="en-US" sz="1600" dirty="0">
                <a:solidFill>
                  <a:srgbClr val="0070C0"/>
                </a:solidFill>
                <a:highlight>
                  <a:srgbClr val="FFFFFF"/>
                </a:highlight>
                <a:ea typeface="Times New Roman"/>
                <a:cs typeface="Times New Roman"/>
                <a:sym typeface="Times New Roman"/>
              </a:rPr>
              <a:t> infrastructure &amp; outcomes </a:t>
            </a:r>
            <a:endParaRPr lang="en-US" sz="1600" dirty="0" smtClean="0">
              <a:solidFill>
                <a:srgbClr val="0070C0"/>
              </a:solidFill>
              <a:highlight>
                <a:srgbClr val="FFFFFF"/>
              </a:highlight>
              <a:ea typeface="Times New Roman"/>
              <a:cs typeface="Times New Roman"/>
              <a:sym typeface="Times New Roman"/>
            </a:endParaRPr>
          </a:p>
          <a:p>
            <a:pPr lvl="2"/>
            <a:r>
              <a:rPr lang="en-US" sz="1600" dirty="0" smtClean="0">
                <a:solidFill>
                  <a:srgbClr val="222222"/>
                </a:solidFill>
                <a:highlight>
                  <a:srgbClr val="FFFFFF"/>
                </a:highlight>
                <a:ea typeface="Times New Roman"/>
                <a:cs typeface="Times New Roman"/>
                <a:sym typeface="Times New Roman"/>
              </a:rPr>
              <a:t>wellbeing</a:t>
            </a: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ea typeface="Times New Roman"/>
                <a:cs typeface="Times New Roman"/>
                <a:sym typeface="Times New Roman"/>
              </a:rPr>
              <a:t>. health, </a:t>
            </a:r>
            <a:r>
              <a:rPr lang="en-US" sz="1600" dirty="0" smtClean="0">
                <a:solidFill>
                  <a:srgbClr val="222222"/>
                </a:solidFill>
                <a:highlight>
                  <a:srgbClr val="FFFFFF"/>
                </a:highlight>
                <a:ea typeface="Times New Roman"/>
                <a:cs typeface="Times New Roman"/>
                <a:sym typeface="Times New Roman"/>
              </a:rPr>
              <a:t>environment</a:t>
            </a:r>
            <a:endParaRPr lang="en-US" sz="1600" dirty="0">
              <a:solidFill>
                <a:srgbClr val="222222"/>
              </a:solidFill>
              <a:highlight>
                <a:srgbClr val="FFFFFF"/>
              </a:highlight>
              <a:ea typeface="Times New Roman"/>
              <a:cs typeface="Times New Roman"/>
              <a:sym typeface="Times New Roman"/>
            </a:endParaRPr>
          </a:p>
          <a:p>
            <a:pPr lvl="1"/>
            <a:r>
              <a:rPr lang="en-US" sz="1600" dirty="0">
                <a:highlight>
                  <a:srgbClr val="FFFFFF"/>
                </a:highlight>
                <a:ea typeface="Times New Roman"/>
                <a:cs typeface="Times New Roman"/>
                <a:sym typeface="Times New Roman"/>
              </a:rPr>
              <a:t>How does </a:t>
            </a:r>
            <a:r>
              <a:rPr lang="en-US" sz="1600" dirty="0">
                <a:solidFill>
                  <a:srgbClr val="00B050"/>
                </a:solidFill>
                <a:highlight>
                  <a:srgbClr val="FFFFFF"/>
                </a:highlight>
                <a:ea typeface="Times New Roman"/>
                <a:cs typeface="Times New Roman"/>
                <a:sym typeface="Times New Roman"/>
              </a:rPr>
              <a:t>equity first approach </a:t>
            </a:r>
            <a:r>
              <a:rPr lang="en-US" sz="1600" dirty="0">
                <a:highlight>
                  <a:srgbClr val="FFFFFF"/>
                </a:highlight>
                <a:ea typeface="Times New Roman"/>
                <a:cs typeface="Times New Roman"/>
                <a:sym typeface="Times New Roman"/>
              </a:rPr>
              <a:t>differ from average-outcome based approaches </a:t>
            </a:r>
            <a:r>
              <a:rPr lang="en-US" sz="1600" dirty="0" smtClean="0">
                <a:highlight>
                  <a:srgbClr val="FFFFFF"/>
                </a:highlight>
                <a:ea typeface="Times New Roman"/>
                <a:cs typeface="Times New Roman"/>
                <a:sym typeface="Times New Roman"/>
              </a:rPr>
              <a:t>?</a:t>
            </a:r>
          </a:p>
          <a:p>
            <a:pPr lvl="1"/>
            <a:endParaRPr lang="en-US" sz="1600" dirty="0" smtClean="0">
              <a:highlight>
                <a:srgbClr val="FFFFFF"/>
              </a:highlight>
              <a:ea typeface="Times New Roman"/>
              <a:cs typeface="Times New Roman"/>
              <a:sym typeface="Times New Roman"/>
            </a:endParaRPr>
          </a:p>
          <a:p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Problem Co-Definition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600" dirty="0">
                <a:ea typeface="Arial" charset="0"/>
                <a:cs typeface="Arial" charset="0"/>
              </a:rPr>
              <a:t>How to measure spatial equity? Well-being?</a:t>
            </a:r>
          </a:p>
          <a:p>
            <a:pPr lvl="1"/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600075" lvl="4" indent="-257175">
              <a:buFont typeface="Arial"/>
              <a:buChar char="•"/>
            </a:pPr>
            <a:endParaRPr lang="en-US" dirty="0">
              <a:ea typeface="Arial" charset="0"/>
              <a:cs typeface="Arial" charset="0"/>
            </a:endParaRPr>
          </a:p>
          <a:p>
            <a:pPr marL="214313" indent="-214313">
              <a:buClr>
                <a:schemeClr val="tx1"/>
              </a:buClr>
              <a:buSzPct val="100000"/>
              <a:buFont typeface="Arial" charset="0"/>
              <a:buChar char="•"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 marL="514350" lvl="1">
              <a:buClr>
                <a:schemeClr val="tx1"/>
              </a:buClr>
              <a:buSzPct val="100000"/>
              <a:buFont typeface="Arial" charset="0"/>
              <a:buChar char="•"/>
            </a:pPr>
            <a:endParaRPr lang="en-US" sz="1600" dirty="0">
              <a:ea typeface="Arial" charset="0"/>
              <a:cs typeface="Arial" charset="0"/>
            </a:endParaRPr>
          </a:p>
          <a:p>
            <a:pPr lvl="0"/>
            <a:endParaRPr lang="en-US" sz="1200" dirty="0">
              <a:latin typeface="Arial" charset="0"/>
              <a:ea typeface="Arial" charset="0"/>
              <a:cs typeface="Arial" charset="0"/>
            </a:endParaRPr>
          </a:p>
          <a:p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146" y="72760"/>
            <a:ext cx="1970729" cy="13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4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250" descr="http://a3.twimg.com/profile_images/132382039/01M_normal.gi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9974" y="2329477"/>
            <a:ext cx="391084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58" descr="flo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3898" y="2362200"/>
            <a:ext cx="307955" cy="4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59" descr="pur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6970" y="2355051"/>
            <a:ext cx="568447" cy="37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60" descr="washin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61697" y="2392406"/>
            <a:ext cx="417980" cy="264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256" descr="saintpau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7764" y="2329477"/>
            <a:ext cx="772796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265" descr="MetroLab_2Color_Horizontal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05320" y="2379925"/>
            <a:ext cx="949588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266" descr="minn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14345" y="2358156"/>
            <a:ext cx="496127" cy="36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267" descr="tallahassee4.jpg"/>
          <p:cNvPicPr preferRelativeResize="0"/>
          <p:nvPr/>
        </p:nvPicPr>
        <p:blipFill rotWithShape="1">
          <a:blip r:embed="rId9">
            <a:alphaModFix/>
          </a:blip>
          <a:srcRect t="28570" b="21430"/>
          <a:stretch/>
        </p:blipFill>
        <p:spPr>
          <a:xfrm>
            <a:off x="4033431" y="2389877"/>
            <a:ext cx="937127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Content Placeholder 2">
            <a:extLst>
              <a:ext uri="{FF2B5EF4-FFF2-40B4-BE49-F238E27FC236}">
                <a16:creationId xmlns:a16="http://schemas.microsoft.com/office/drawing/2014/main" xmlns="" id="{AC20F9AF-A424-4C24-8B77-8465C3971F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4174" y="1216003"/>
            <a:ext cx="8681226" cy="48947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4313" indent="-214313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Team: </a:t>
            </a:r>
            <a:r>
              <a:rPr lang="en-US" sz="1600" dirty="0">
                <a:ea typeface="Garamond" charset="0"/>
                <a:cs typeface="Garamond" charset="0"/>
              </a:rPr>
              <a:t>U of Minnesota, Purdue U, FL State U, U of WA</a:t>
            </a:r>
          </a:p>
          <a:p>
            <a:pPr marL="514350" lvl="1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600" dirty="0">
                <a:ea typeface="Garamond" charset="0"/>
                <a:cs typeface="Garamond" charset="0"/>
              </a:rPr>
              <a:t>Schools, Counties (e.g., Hennepin), Cities (e.g., Minneapolis, St. Paul, Tallahassee); </a:t>
            </a:r>
          </a:p>
          <a:p>
            <a:pPr marL="514350" lvl="1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600" dirty="0" err="1">
                <a:ea typeface="Garamond" charset="0"/>
                <a:cs typeface="Garamond" charset="0"/>
              </a:rPr>
              <a:t>MetroLab</a:t>
            </a:r>
            <a:r>
              <a:rPr lang="en-US" sz="1600" dirty="0">
                <a:ea typeface="Garamond" charset="0"/>
                <a:cs typeface="Garamond" charset="0"/>
              </a:rPr>
              <a:t> Network, National League of Cities, ICLEI-USA, Intl. City/County </a:t>
            </a:r>
          </a:p>
          <a:p>
            <a:endParaRPr lang="en-US" sz="1500" dirty="0" smtClean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500" dirty="0" smtClean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500" dirty="0">
              <a:ea typeface="Arial" charset="0"/>
              <a:cs typeface="Arial" charset="0"/>
            </a:endParaRPr>
          </a:p>
          <a:p>
            <a:endParaRPr lang="en-US" sz="1500" dirty="0" smtClean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5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Co-Discovery:</a:t>
            </a:r>
          </a:p>
          <a:p>
            <a:pPr lvl="1"/>
            <a:endParaRPr lang="en-US" sz="11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500" dirty="0" smtClean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5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Co-Evaluation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en-US" sz="1200" dirty="0">
              <a:latin typeface="Arial" charset="0"/>
              <a:ea typeface="Arial" charset="0"/>
              <a:cs typeface="Arial" charset="0"/>
            </a:endParaRPr>
          </a:p>
          <a:p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7" name="Diagram 46"/>
          <p:cNvGraphicFramePr/>
          <p:nvPr>
            <p:extLst>
              <p:ext uri="{D42A27DB-BD31-4B8C-83A1-F6EECF244321}">
                <p14:modId xmlns:p14="http://schemas.microsoft.com/office/powerpoint/2010/main" val="573492488"/>
              </p:ext>
            </p:extLst>
          </p:nvPr>
        </p:nvGraphicFramePr>
        <p:xfrm>
          <a:off x="5867400" y="3276600"/>
          <a:ext cx="3047999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4" name="Picture 3">
            <a:hlinkClick r:id="rId15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146" y="72760"/>
            <a:ext cx="1970729" cy="1313819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/>
        </p:nvSpPr>
        <p:spPr bwMode="auto">
          <a:xfrm>
            <a:off x="446049" y="221000"/>
            <a:ext cx="7917366" cy="54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A001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000" kern="0" dirty="0" smtClean="0">
                <a:solidFill>
                  <a:srgbClr val="C00000"/>
                </a:solidFill>
              </a:rPr>
              <a:t>KC Story 2:</a:t>
            </a:r>
            <a:r>
              <a:rPr lang="en-US" sz="2400" kern="0" dirty="0" smtClean="0">
                <a:solidFill>
                  <a:srgbClr val="C00000"/>
                </a:solidFill>
              </a:rPr>
              <a:t>  S&amp;CC </a:t>
            </a:r>
            <a:r>
              <a:rPr lang="mr-IN" sz="2400" kern="0" dirty="0" smtClean="0">
                <a:solidFill>
                  <a:srgbClr val="C00000"/>
                </a:solidFill>
              </a:rPr>
              <a:t>–</a:t>
            </a:r>
            <a:r>
              <a:rPr lang="en-US" sz="2400" kern="0" dirty="0" smtClean="0">
                <a:solidFill>
                  <a:srgbClr val="C00000"/>
                </a:solidFill>
              </a:rPr>
              <a:t> Co-select Question</a:t>
            </a:r>
            <a:endParaRPr lang="en-US" sz="2000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28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7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1554844" y="152400"/>
            <a:ext cx="5781640" cy="4723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Project Aims &amp; Approach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97CD5BD0-A977-1345-A37F-59ED0908DD1C}"/>
              </a:ext>
            </a:extLst>
          </p:cNvPr>
          <p:cNvSpPr txBox="1"/>
          <p:nvPr/>
        </p:nvSpPr>
        <p:spPr>
          <a:xfrm>
            <a:off x="247921" y="775303"/>
            <a:ext cx="8765381" cy="273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Objectives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Understand </a:t>
            </a:r>
            <a:r>
              <a:rPr lang="en-US" sz="1600" dirty="0">
                <a:solidFill>
                  <a:srgbClr val="C00000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spatial equity </a:t>
            </a: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(e) </a:t>
            </a:r>
            <a:r>
              <a:rPr lang="en-US" sz="1600" dirty="0"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in the context </a:t>
            </a: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of </a:t>
            </a:r>
            <a:r>
              <a:rPr lang="en-US" sz="1600" dirty="0">
                <a:solidFill>
                  <a:srgbClr val="0070C0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7 basic infrastructure </a:t>
            </a: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provisioning </a:t>
            </a:r>
            <a:r>
              <a:rPr lang="en-US" sz="1600" dirty="0">
                <a:solidFill>
                  <a:srgbClr val="7030A0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and related </a:t>
            </a: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wellbeing (</a:t>
            </a:r>
            <a:r>
              <a:rPr lang="en-US" sz="1600" i="1" dirty="0">
                <a:solidFill>
                  <a:srgbClr val="222222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W</a:t>
            </a: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), health (</a:t>
            </a:r>
            <a:r>
              <a:rPr lang="en-US" sz="1600" i="1" dirty="0">
                <a:solidFill>
                  <a:srgbClr val="222222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H</a:t>
            </a: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), environment (</a:t>
            </a:r>
            <a:r>
              <a:rPr lang="en-US" sz="1600" i="1" dirty="0">
                <a:solidFill>
                  <a:srgbClr val="222222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E</a:t>
            </a: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) and equity (e) </a:t>
            </a:r>
            <a:r>
              <a:rPr lang="en-US" sz="1600" dirty="0">
                <a:solidFill>
                  <a:srgbClr val="7030A0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outcomes</a:t>
            </a: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 in cities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Advance all </a:t>
            </a:r>
            <a:r>
              <a:rPr lang="en-US" sz="1600" dirty="0" smtClean="0">
                <a:solidFill>
                  <a:srgbClr val="7030A0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four </a:t>
            </a:r>
            <a:r>
              <a:rPr lang="en-US" sz="1600" dirty="0">
                <a:solidFill>
                  <a:srgbClr val="7030A0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outcomes </a:t>
            </a: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using </a:t>
            </a:r>
            <a:r>
              <a:rPr lang="en-US" sz="1600" dirty="0">
                <a:solidFill>
                  <a:srgbClr val="0070C0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smart spatial infrastructure planning </a:t>
            </a: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in cities.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b="1" dirty="0" smtClean="0">
              <a:solidFill>
                <a:srgbClr val="222222"/>
              </a:solidFill>
              <a:highlight>
                <a:srgbClr val="FFFFFF"/>
              </a:highlight>
              <a:latin typeface="Arial" charset="0"/>
              <a:ea typeface="Arial" charset="0"/>
              <a:cs typeface="Arial" charset="0"/>
              <a:sym typeface="Times New Roman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222222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Approach </a:t>
            </a:r>
            <a:r>
              <a:rPr lang="en-US" sz="1500" b="1" dirty="0">
                <a:solidFill>
                  <a:srgbClr val="222222"/>
                </a:solidFill>
                <a:highlight>
                  <a:srgbClr val="FFFFFF"/>
                </a:highlight>
                <a:latin typeface="Arial" charset="0"/>
                <a:ea typeface="Arial" charset="0"/>
                <a:cs typeface="Arial" charset="0"/>
                <a:sym typeface="Times New Roman"/>
              </a:rPr>
              <a:t>in collaboration of Community Partners</a:t>
            </a:r>
          </a:p>
          <a:p>
            <a:pPr marL="557213" lvl="1" indent="-214313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Comprehensive fine </a:t>
            </a:r>
            <a:r>
              <a:rPr lang="en-US" sz="16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intra-urban scale data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(SEIU-EHW parameters in Figure 1)</a:t>
            </a:r>
          </a:p>
          <a:p>
            <a:pPr marL="557213" lvl="1" indent="-214313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Spatial Data Science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to understand relationships (Figure 2).</a:t>
            </a:r>
          </a:p>
          <a:p>
            <a:pPr marL="557213" lvl="1" indent="-214313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Model &amp; visualize multi-infrastructure </a:t>
            </a:r>
            <a:r>
              <a:rPr lang="en-US" sz="16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spatial smart city futures </a:t>
            </a:r>
          </a:p>
          <a:p>
            <a:pPr marL="557213" lvl="1" indent="-214313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Knowledge co-production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theories, science and practice 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350" b="1" dirty="0">
              <a:solidFill>
                <a:srgbClr val="222222"/>
              </a:solidFill>
              <a:highlight>
                <a:srgbClr val="FFFFFF"/>
              </a:highlight>
              <a:latin typeface="Arial" charset="0"/>
              <a:ea typeface="Arial" charset="0"/>
              <a:cs typeface="Arial" charset="0"/>
              <a:sym typeface="Times New 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9151" y="3357095"/>
            <a:ext cx="5498441" cy="22516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" name="Group 1"/>
          <p:cNvGrpSpPr/>
          <p:nvPr/>
        </p:nvGrpSpPr>
        <p:grpSpPr>
          <a:xfrm>
            <a:off x="5893594" y="3353995"/>
            <a:ext cx="2859202" cy="2529501"/>
            <a:chOff x="7858125" y="3328993"/>
            <a:chExt cx="3812269" cy="337266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9" b="4724"/>
            <a:stretch/>
          </p:blipFill>
          <p:spPr>
            <a:xfrm>
              <a:off x="8061555" y="3449145"/>
              <a:ext cx="3454170" cy="2651621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7858125" y="3328993"/>
              <a:ext cx="3812269" cy="30118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415644" y="6301552"/>
              <a:ext cx="284949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i="1" dirty="0">
                  <a:latin typeface="Arial" charset="0"/>
                  <a:ea typeface="Arial" charset="0"/>
                  <a:cs typeface="Arial" charset="0"/>
                </a:rPr>
                <a:t>Figure 2. Spatial Patterns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79151" y="3353994"/>
            <a:ext cx="5602608" cy="2554804"/>
            <a:chOff x="76200" y="2192121"/>
            <a:chExt cx="6230899" cy="2457627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2192121"/>
              <a:ext cx="6115050" cy="212407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79040" y="4361080"/>
              <a:ext cx="5928059" cy="28866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50" i="1" dirty="0">
                  <a:latin typeface="Arial" charset="0"/>
                  <a:ea typeface="Arial" charset="0"/>
                  <a:cs typeface="Arial" charset="0"/>
                </a:rPr>
                <a:t>Figure 1. Complex Interactions among SEIU and EHW parameters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3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1447800" y="304800"/>
            <a:ext cx="5781640" cy="4723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Four Themes</a:t>
            </a:r>
          </a:p>
        </p:txBody>
      </p:sp>
      <p:pic>
        <p:nvPicPr>
          <p:cNvPr id="22" name="Shape 4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51" y="1219200"/>
            <a:ext cx="8765381" cy="3709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60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433" y="152400"/>
            <a:ext cx="8458200" cy="588962"/>
          </a:xfrm>
        </p:spPr>
        <p:txBody>
          <a:bodyPr/>
          <a:lstStyle/>
          <a:p>
            <a:pPr algn="l">
              <a:defRPr/>
            </a:pPr>
            <a:r>
              <a:rPr lang="en-US" sz="2600" b="1" dirty="0" smtClean="0"/>
              <a:t>Data-Intensive Science of S&amp;CC in 21</a:t>
            </a:r>
            <a:r>
              <a:rPr lang="en-US" sz="2600" b="1" baseline="30000" dirty="0" smtClean="0"/>
              <a:t>st</a:t>
            </a:r>
            <a:r>
              <a:rPr lang="en-US" sz="2600" b="1" dirty="0" smtClean="0"/>
              <a:t> Century</a:t>
            </a:r>
            <a:endParaRPr lang="en-US" sz="26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52400" y="1961850"/>
            <a:ext cx="8525829" cy="911144"/>
            <a:chOff x="152400" y="2074903"/>
            <a:chExt cx="8525829" cy="911144"/>
          </a:xfrm>
        </p:grpSpPr>
        <p:sp>
          <p:nvSpPr>
            <p:cNvPr id="6" name="Freeform 5"/>
            <p:cNvSpPr/>
            <p:nvPr/>
          </p:nvSpPr>
          <p:spPr>
            <a:xfrm>
              <a:off x="152400" y="2074903"/>
              <a:ext cx="1673882" cy="911144"/>
            </a:xfrm>
            <a:custGeom>
              <a:avLst/>
              <a:gdLst>
                <a:gd name="connsiteX0" fmla="*/ 0 w 1334317"/>
                <a:gd name="connsiteY0" fmla="*/ 0 h 911144"/>
                <a:gd name="connsiteX1" fmla="*/ 1334317 w 1334317"/>
                <a:gd name="connsiteY1" fmla="*/ 0 h 911144"/>
                <a:gd name="connsiteX2" fmla="*/ 1334317 w 1334317"/>
                <a:gd name="connsiteY2" fmla="*/ 911144 h 911144"/>
                <a:gd name="connsiteX3" fmla="*/ 0 w 1334317"/>
                <a:gd name="connsiteY3" fmla="*/ 911144 h 911144"/>
                <a:gd name="connsiteX4" fmla="*/ 0 w 1334317"/>
                <a:gd name="connsiteY4" fmla="*/ 0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4317" h="911144">
                  <a:moveTo>
                    <a:pt x="0" y="0"/>
                  </a:moveTo>
                  <a:lnTo>
                    <a:pt x="1334317" y="0"/>
                  </a:lnTo>
                  <a:lnTo>
                    <a:pt x="1334317" y="911144"/>
                  </a:lnTo>
                  <a:lnTo>
                    <a:pt x="0" y="9111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dirty="0" smtClean="0">
                  <a:solidFill>
                    <a:schemeClr val="tx1"/>
                  </a:solidFill>
                </a:rPr>
                <a:t>Collect, &amp; Curate </a:t>
              </a:r>
              <a:endParaRPr lang="en-US" altLang="zh-CN" sz="1600" dirty="0">
                <a:solidFill>
                  <a:schemeClr val="tx1"/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dirty="0" smtClean="0">
                  <a:solidFill>
                    <a:schemeClr val="tx1"/>
                  </a:solidFill>
                </a:rPr>
                <a:t>Big Data </a:t>
              </a:r>
              <a:endParaRPr lang="en-US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908114" y="2367484"/>
              <a:ext cx="278661" cy="325981"/>
            </a:xfrm>
            <a:custGeom>
              <a:avLst/>
              <a:gdLst>
                <a:gd name="connsiteX0" fmla="*/ 0 w 278661"/>
                <a:gd name="connsiteY0" fmla="*/ 65196 h 325981"/>
                <a:gd name="connsiteX1" fmla="*/ 139331 w 278661"/>
                <a:gd name="connsiteY1" fmla="*/ 65196 h 325981"/>
                <a:gd name="connsiteX2" fmla="*/ 139331 w 278661"/>
                <a:gd name="connsiteY2" fmla="*/ 0 h 325981"/>
                <a:gd name="connsiteX3" fmla="*/ 278661 w 278661"/>
                <a:gd name="connsiteY3" fmla="*/ 162991 h 325981"/>
                <a:gd name="connsiteX4" fmla="*/ 139331 w 278661"/>
                <a:gd name="connsiteY4" fmla="*/ 325981 h 325981"/>
                <a:gd name="connsiteX5" fmla="*/ 139331 w 278661"/>
                <a:gd name="connsiteY5" fmla="*/ 260785 h 325981"/>
                <a:gd name="connsiteX6" fmla="*/ 0 w 278661"/>
                <a:gd name="connsiteY6" fmla="*/ 260785 h 325981"/>
                <a:gd name="connsiteX7" fmla="*/ 0 w 278661"/>
                <a:gd name="connsiteY7" fmla="*/ 65196 h 3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61" h="325981">
                  <a:moveTo>
                    <a:pt x="0" y="65196"/>
                  </a:moveTo>
                  <a:lnTo>
                    <a:pt x="139331" y="65196"/>
                  </a:lnTo>
                  <a:lnTo>
                    <a:pt x="139331" y="0"/>
                  </a:lnTo>
                  <a:lnTo>
                    <a:pt x="278661" y="162991"/>
                  </a:lnTo>
                  <a:lnTo>
                    <a:pt x="139331" y="325981"/>
                  </a:lnTo>
                  <a:lnTo>
                    <a:pt x="139331" y="260785"/>
                  </a:lnTo>
                  <a:lnTo>
                    <a:pt x="0" y="260785"/>
                  </a:lnTo>
                  <a:lnTo>
                    <a:pt x="0" y="651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96" rIns="83598" bIns="651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302447" y="2074903"/>
              <a:ext cx="2398358" cy="911144"/>
            </a:xfrm>
            <a:custGeom>
              <a:avLst/>
              <a:gdLst>
                <a:gd name="connsiteX0" fmla="*/ 0 w 2398358"/>
                <a:gd name="connsiteY0" fmla="*/ 0 h 911144"/>
                <a:gd name="connsiteX1" fmla="*/ 2398358 w 2398358"/>
                <a:gd name="connsiteY1" fmla="*/ 0 h 911144"/>
                <a:gd name="connsiteX2" fmla="*/ 2398358 w 2398358"/>
                <a:gd name="connsiteY2" fmla="*/ 911144 h 911144"/>
                <a:gd name="connsiteX3" fmla="*/ 0 w 2398358"/>
                <a:gd name="connsiteY3" fmla="*/ 911144 h 911144"/>
                <a:gd name="connsiteX4" fmla="*/ 0 w 2398358"/>
                <a:gd name="connsiteY4" fmla="*/ 0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8358" h="911144">
                  <a:moveTo>
                    <a:pt x="0" y="0"/>
                  </a:moveTo>
                  <a:lnTo>
                    <a:pt x="2398358" y="0"/>
                  </a:lnTo>
                  <a:lnTo>
                    <a:pt x="2398358" y="911144"/>
                  </a:lnTo>
                  <a:lnTo>
                    <a:pt x="0" y="9111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 smtClean="0">
                  <a:solidFill>
                    <a:schemeClr val="tx1"/>
                  </a:solidFill>
                </a:rPr>
                <a:t>Spatial Patterns, Hypothesis Generation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832249" y="2367484"/>
              <a:ext cx="278661" cy="325981"/>
            </a:xfrm>
            <a:custGeom>
              <a:avLst/>
              <a:gdLst>
                <a:gd name="connsiteX0" fmla="*/ 0 w 278661"/>
                <a:gd name="connsiteY0" fmla="*/ 65196 h 325981"/>
                <a:gd name="connsiteX1" fmla="*/ 139331 w 278661"/>
                <a:gd name="connsiteY1" fmla="*/ 65196 h 325981"/>
                <a:gd name="connsiteX2" fmla="*/ 139331 w 278661"/>
                <a:gd name="connsiteY2" fmla="*/ 0 h 325981"/>
                <a:gd name="connsiteX3" fmla="*/ 278661 w 278661"/>
                <a:gd name="connsiteY3" fmla="*/ 162991 h 325981"/>
                <a:gd name="connsiteX4" fmla="*/ 139331 w 278661"/>
                <a:gd name="connsiteY4" fmla="*/ 325981 h 325981"/>
                <a:gd name="connsiteX5" fmla="*/ 139331 w 278661"/>
                <a:gd name="connsiteY5" fmla="*/ 260785 h 325981"/>
                <a:gd name="connsiteX6" fmla="*/ 0 w 278661"/>
                <a:gd name="connsiteY6" fmla="*/ 260785 h 325981"/>
                <a:gd name="connsiteX7" fmla="*/ 0 w 278661"/>
                <a:gd name="connsiteY7" fmla="*/ 65196 h 3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61" h="325981">
                  <a:moveTo>
                    <a:pt x="0" y="65196"/>
                  </a:moveTo>
                  <a:lnTo>
                    <a:pt x="139331" y="65196"/>
                  </a:lnTo>
                  <a:lnTo>
                    <a:pt x="139331" y="0"/>
                  </a:lnTo>
                  <a:lnTo>
                    <a:pt x="278661" y="162991"/>
                  </a:lnTo>
                  <a:lnTo>
                    <a:pt x="139331" y="325981"/>
                  </a:lnTo>
                  <a:lnTo>
                    <a:pt x="139331" y="260785"/>
                  </a:lnTo>
                  <a:lnTo>
                    <a:pt x="0" y="260785"/>
                  </a:lnTo>
                  <a:lnTo>
                    <a:pt x="0" y="651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96" rIns="83598" bIns="651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176970" y="2074903"/>
              <a:ext cx="1953254" cy="911144"/>
            </a:xfrm>
            <a:custGeom>
              <a:avLst/>
              <a:gdLst>
                <a:gd name="connsiteX0" fmla="*/ 0 w 1903641"/>
                <a:gd name="connsiteY0" fmla="*/ 0 h 911144"/>
                <a:gd name="connsiteX1" fmla="*/ 1903641 w 1903641"/>
                <a:gd name="connsiteY1" fmla="*/ 0 h 911144"/>
                <a:gd name="connsiteX2" fmla="*/ 1903641 w 1903641"/>
                <a:gd name="connsiteY2" fmla="*/ 911144 h 911144"/>
                <a:gd name="connsiteX3" fmla="*/ 0 w 1903641"/>
                <a:gd name="connsiteY3" fmla="*/ 911144 h 911144"/>
                <a:gd name="connsiteX4" fmla="*/ 0 w 1903641"/>
                <a:gd name="connsiteY4" fmla="*/ 0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641" h="911144">
                  <a:moveTo>
                    <a:pt x="0" y="0"/>
                  </a:moveTo>
                  <a:lnTo>
                    <a:pt x="1903641" y="0"/>
                  </a:lnTo>
                  <a:lnTo>
                    <a:pt x="1903641" y="911144"/>
                  </a:lnTo>
                  <a:lnTo>
                    <a:pt x="0" y="9111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 smtClean="0">
                  <a:solidFill>
                    <a:schemeClr val="tx1"/>
                  </a:solidFill>
                </a:rPr>
                <a:t>Test</a:t>
              </a:r>
              <a:r>
                <a:rPr lang="zh-CN" altLang="en-US" sz="16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altLang="zh-CN" sz="1600" kern="1200" dirty="0" smtClean="0">
                  <a:solidFill>
                    <a:schemeClr val="tx1"/>
                  </a:solidFill>
                </a:rPr>
                <a:t>Hypothesis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chemeClr val="tx1"/>
                  </a:solidFill>
                </a:rPr>
                <a:t>(</a:t>
              </a:r>
              <a:r>
                <a:rPr lang="en-US" sz="1600" dirty="0" smtClean="0">
                  <a:solidFill>
                    <a:schemeClr val="tx1"/>
                  </a:solidFill>
                </a:rPr>
                <a:t>Policy</a:t>
              </a:r>
              <a:r>
                <a:rPr lang="en-US" sz="1600" kern="1200" dirty="0" smtClean="0">
                  <a:solidFill>
                    <a:schemeClr val="tx1"/>
                  </a:solidFill>
                </a:rPr>
                <a:t> Intervention)</a:t>
              </a:r>
              <a:endParaRPr lang="en-US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261668" y="2367484"/>
              <a:ext cx="278661" cy="325981"/>
            </a:xfrm>
            <a:custGeom>
              <a:avLst/>
              <a:gdLst>
                <a:gd name="connsiteX0" fmla="*/ 0 w 278661"/>
                <a:gd name="connsiteY0" fmla="*/ 65196 h 325981"/>
                <a:gd name="connsiteX1" fmla="*/ 139331 w 278661"/>
                <a:gd name="connsiteY1" fmla="*/ 65196 h 325981"/>
                <a:gd name="connsiteX2" fmla="*/ 139331 w 278661"/>
                <a:gd name="connsiteY2" fmla="*/ 0 h 325981"/>
                <a:gd name="connsiteX3" fmla="*/ 278661 w 278661"/>
                <a:gd name="connsiteY3" fmla="*/ 162991 h 325981"/>
                <a:gd name="connsiteX4" fmla="*/ 139331 w 278661"/>
                <a:gd name="connsiteY4" fmla="*/ 325981 h 325981"/>
                <a:gd name="connsiteX5" fmla="*/ 139331 w 278661"/>
                <a:gd name="connsiteY5" fmla="*/ 260785 h 325981"/>
                <a:gd name="connsiteX6" fmla="*/ 0 w 278661"/>
                <a:gd name="connsiteY6" fmla="*/ 260785 h 325981"/>
                <a:gd name="connsiteX7" fmla="*/ 0 w 278661"/>
                <a:gd name="connsiteY7" fmla="*/ 65196 h 3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61" h="325981">
                  <a:moveTo>
                    <a:pt x="0" y="65196"/>
                  </a:moveTo>
                  <a:lnTo>
                    <a:pt x="139331" y="65196"/>
                  </a:lnTo>
                  <a:lnTo>
                    <a:pt x="139331" y="0"/>
                  </a:lnTo>
                  <a:lnTo>
                    <a:pt x="278661" y="162991"/>
                  </a:lnTo>
                  <a:lnTo>
                    <a:pt x="139331" y="325981"/>
                  </a:lnTo>
                  <a:lnTo>
                    <a:pt x="139331" y="260785"/>
                  </a:lnTo>
                  <a:lnTo>
                    <a:pt x="0" y="260785"/>
                  </a:lnTo>
                  <a:lnTo>
                    <a:pt x="0" y="651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96" rIns="83598" bIns="651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7606389" y="2074903"/>
              <a:ext cx="1071840" cy="911144"/>
            </a:xfrm>
            <a:custGeom>
              <a:avLst/>
              <a:gdLst>
                <a:gd name="connsiteX0" fmla="*/ 0 w 1022228"/>
                <a:gd name="connsiteY0" fmla="*/ 0 h 911144"/>
                <a:gd name="connsiteX1" fmla="*/ 1022228 w 1022228"/>
                <a:gd name="connsiteY1" fmla="*/ 0 h 911144"/>
                <a:gd name="connsiteX2" fmla="*/ 1022228 w 1022228"/>
                <a:gd name="connsiteY2" fmla="*/ 911144 h 911144"/>
                <a:gd name="connsiteX3" fmla="*/ 0 w 1022228"/>
                <a:gd name="connsiteY3" fmla="*/ 911144 h 911144"/>
                <a:gd name="connsiteX4" fmla="*/ 0 w 1022228"/>
                <a:gd name="connsiteY4" fmla="*/ 0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2228" h="911144">
                  <a:moveTo>
                    <a:pt x="0" y="0"/>
                  </a:moveTo>
                  <a:lnTo>
                    <a:pt x="1022228" y="0"/>
                  </a:lnTo>
                  <a:lnTo>
                    <a:pt x="1022228" y="911144"/>
                  </a:lnTo>
                  <a:lnTo>
                    <a:pt x="0" y="9111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 smtClean="0">
                  <a:solidFill>
                    <a:schemeClr val="tx1"/>
                  </a:solidFill>
                </a:rPr>
                <a:t>S&amp;CC Theory</a:t>
              </a:r>
              <a:endParaRPr lang="en-US" sz="16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385565" y="1104722"/>
            <a:ext cx="15828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600" dirty="0" smtClean="0"/>
              <a:t>Role of policies &amp; </a:t>
            </a:r>
            <a:r>
              <a:rPr lang="en-US" altLang="x-none" sz="1600" smtClean="0"/>
              <a:t>urban forms</a:t>
            </a:r>
            <a:endParaRPr lang="en-US" altLang="x-none" sz="1600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057400" y="990600"/>
            <a:ext cx="311957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1400" dirty="0" smtClean="0"/>
              <a:t>Hotspots of infrastructure deprivation, consumption, pollution</a:t>
            </a:r>
            <a:r>
              <a:rPr lang="en-US" altLang="x-none" sz="1400" smtClean="0"/>
              <a:t>, investment, disease &amp; well-being. </a:t>
            </a:r>
            <a:r>
              <a:rPr lang="en-US" altLang="x-none" sz="1400" dirty="0" smtClean="0"/>
              <a:t>Correlates?</a:t>
            </a:r>
            <a:endParaRPr lang="en-US" altLang="x-none" sz="1400" dirty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53433" y="1397110"/>
            <a:ext cx="15317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600" dirty="0" smtClean="0"/>
              <a:t>SEIU EHW</a:t>
            </a:r>
            <a:endParaRPr lang="en-US" altLang="x-none" sz="1600" dirty="0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30746" y="1066800"/>
            <a:ext cx="18695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1600" dirty="0" smtClean="0"/>
              <a:t>Equity first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1600" dirty="0" smtClean="0"/>
              <a:t>policies</a:t>
            </a:r>
            <a:endParaRPr lang="en-US" altLang="x-none" sz="1600" dirty="0"/>
          </a:p>
        </p:txBody>
      </p:sp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16234"/>
            <a:ext cx="1447800" cy="193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1" b="11125"/>
          <a:stretch/>
        </p:blipFill>
        <p:spPr bwMode="auto">
          <a:xfrm>
            <a:off x="2438401" y="3429002"/>
            <a:ext cx="277394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hape 324"/>
          <p:cNvSpPr txBox="1"/>
          <p:nvPr/>
        </p:nvSpPr>
        <p:spPr>
          <a:xfrm>
            <a:off x="5638800" y="3352801"/>
            <a:ext cx="2743200" cy="2133600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38" scaled="0"/>
          </a:gra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Data-driven and Discipline-inspired hypothesis generation</a:t>
            </a:r>
            <a:endParaRPr lang="en-US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34382" y="2872994"/>
            <a:ext cx="16919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600" smtClean="0"/>
              <a:t>Volume, Variety</a:t>
            </a:r>
            <a:endParaRPr lang="en-US" altLang="x-none" sz="1600" dirty="0"/>
          </a:p>
        </p:txBody>
      </p:sp>
    </p:spTree>
    <p:extLst>
      <p:ext uri="{BB962C8B-B14F-4D97-AF65-F5344CB8AC3E}">
        <p14:creationId xmlns:p14="http://schemas.microsoft.com/office/powerpoint/2010/main" val="5166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9" grpId="0"/>
      <p:bldP spid="20" grpId="0"/>
      <p:bldP spid="23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5DB12A-7A78-9C45-A8FA-556F9DDA6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609600"/>
          </a:xfrm>
        </p:spPr>
        <p:txBody>
          <a:bodyPr/>
          <a:lstStyle/>
          <a:p>
            <a:r>
              <a:rPr lang="en-US" sz="2400" dirty="0"/>
              <a:t>Spatial Data Science</a:t>
            </a:r>
            <a:r>
              <a:rPr lang="en-US" sz="2400" dirty="0" smtClean="0"/>
              <a:t>: Gerrymandering Challenge</a:t>
            </a:r>
            <a:endParaRPr lang="en-US" sz="24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E98127B9-A3ED-4B01-86C7-D92782B26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314" y="741269"/>
            <a:ext cx="7620000" cy="2711068"/>
          </a:xfrm>
        </p:spPr>
        <p:txBody>
          <a:bodyPr lIns="91440" tIns="91440">
            <a:no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Challenge: Spatial partitioning affects election results </a:t>
            </a:r>
            <a:endParaRPr lang="en-US" sz="1600" dirty="0"/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Modifiable </a:t>
            </a:r>
            <a:r>
              <a:rPr lang="en-US" sz="1600" dirty="0"/>
              <a:t>Areal Unit Problem (MAUP)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...</a:t>
            </a:r>
          </a:p>
        </p:txBody>
      </p:sp>
      <p:pic>
        <p:nvPicPr>
          <p:cNvPr id="2050" name="Picture 2" descr="Image result for most gerrymandered states">
            <a:extLst>
              <a:ext uri="{FF2B5EF4-FFF2-40B4-BE49-F238E27FC236}">
                <a16:creationId xmlns:a16="http://schemas.microsoft.com/office/drawing/2014/main" xmlns="" id="{5059C0A9-DBF6-4C76-8572-C5FCC4C7D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116583"/>
            <a:ext cx="2720845" cy="182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E167B7-155C-4237-8939-F5C051906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40" y="1676400"/>
            <a:ext cx="8318560" cy="23622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079DF79-6CC6-40B1-B37B-15A963CA6FED}"/>
              </a:ext>
            </a:extLst>
          </p:cNvPr>
          <p:cNvSpPr/>
          <p:nvPr/>
        </p:nvSpPr>
        <p:spPr>
          <a:xfrm>
            <a:off x="5501542" y="4876800"/>
            <a:ext cx="34900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US Electoral District </a:t>
            </a:r>
            <a:r>
              <a:rPr lang="en-US" sz="1400" i="1" smtClean="0"/>
              <a:t>with Irregular shapes</a:t>
            </a:r>
          </a:p>
          <a:p>
            <a:r>
              <a:rPr lang="en-US" sz="1400" i="1" dirty="0" smtClean="0"/>
              <a:t>Source</a:t>
            </a:r>
            <a:r>
              <a:rPr lang="en-US" sz="1400" i="1" dirty="0"/>
              <a:t>: Washington Post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7391400" y="3581400"/>
            <a:ext cx="1287829" cy="63935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743200" y="1676400"/>
            <a:ext cx="2057400" cy="2362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870760" y="1409700"/>
            <a:ext cx="2120840" cy="28741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800600" y="1676400"/>
            <a:ext cx="2057400" cy="2362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2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title"/>
          </p:nvPr>
        </p:nvSpPr>
        <p:spPr>
          <a:xfrm>
            <a:off x="304801" y="152400"/>
            <a:ext cx="8534400" cy="5334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b" anchorCtr="0">
            <a:no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ahoma"/>
              <a:buNone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Task 2B: Discover co-location and teleconnection patterns</a:t>
            </a:r>
          </a:p>
        </p:txBody>
      </p:sp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304801" y="685800"/>
            <a:ext cx="8534400" cy="1970377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292100" marR="0" lvl="0" indent="-292100" algn="l" rtl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0C7B9C"/>
              </a:buClr>
              <a:buSzPct val="75000"/>
              <a:buFont typeface="Arial"/>
              <a:buChar char="●"/>
            </a:pPr>
            <a:r>
              <a:rPr lang="en-US" sz="1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Challenge: Traditional statistical methods miss spatial interactions</a:t>
            </a:r>
          </a:p>
          <a:p>
            <a:pPr indent="-292100">
              <a:spcBef>
                <a:spcPts val="580"/>
              </a:spcBef>
              <a:spcAft>
                <a:spcPts val="0"/>
              </a:spcAft>
            </a:pPr>
            <a:r>
              <a:rPr lang="en-US" sz="1600" dirty="0" smtClean="0"/>
              <a:t>Prelim. Results: Co-location </a:t>
            </a:r>
            <a:r>
              <a:rPr lang="en-US" sz="1600" dirty="0"/>
              <a:t>and teleconnection reveal </a:t>
            </a:r>
            <a:r>
              <a:rPr lang="en-US" sz="1600" dirty="0" smtClean="0"/>
              <a:t>spatial interaction </a:t>
            </a:r>
          </a:p>
          <a:p>
            <a:pPr lvl="1" indent="-292100">
              <a:spcBef>
                <a:spcPts val="580"/>
              </a:spcBef>
              <a:spcAft>
                <a:spcPts val="0"/>
              </a:spcAft>
            </a:pPr>
            <a:r>
              <a:rPr lang="en-US" sz="1600" dirty="0" smtClean="0"/>
              <a:t>between variables for point data types</a:t>
            </a:r>
            <a:endParaRPr lang="en-US" sz="16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2100" marR="0" lvl="0" indent="-292100" algn="l" rtl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0C7B9C"/>
              </a:buClr>
              <a:buSzPct val="75000"/>
              <a:buFont typeface="Arial"/>
              <a:buChar char="●"/>
            </a:pPr>
            <a:r>
              <a:rPr lang="en-US" sz="1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Proposed: </a:t>
            </a:r>
            <a:r>
              <a:rPr lang="en-US" sz="1600" dirty="0" smtClean="0"/>
              <a:t>address </a:t>
            </a:r>
            <a:r>
              <a:rPr lang="en-US" sz="1600" dirty="0"/>
              <a:t>data with multiple levels of </a:t>
            </a:r>
            <a:r>
              <a:rPr lang="en-US" sz="1600" dirty="0" smtClean="0"/>
              <a:t>aggregation, e.g., areal summary</a:t>
            </a:r>
            <a:endParaRPr lang="en-US" sz="1600" dirty="0"/>
          </a:p>
        </p:txBody>
      </p:sp>
      <p:grpSp>
        <p:nvGrpSpPr>
          <p:cNvPr id="4" name="Shape 538"/>
          <p:cNvGrpSpPr/>
          <p:nvPr/>
        </p:nvGrpSpPr>
        <p:grpSpPr>
          <a:xfrm>
            <a:off x="938724" y="2493473"/>
            <a:ext cx="1318497" cy="1048342"/>
            <a:chOff x="569089" y="1876566"/>
            <a:chExt cx="1318497" cy="1347065"/>
          </a:xfrm>
        </p:grpSpPr>
        <p:sp>
          <p:nvSpPr>
            <p:cNvPr id="5" name="Shape 539"/>
            <p:cNvSpPr/>
            <p:nvPr/>
          </p:nvSpPr>
          <p:spPr>
            <a:xfrm>
              <a:off x="1006695" y="1876566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Shape 540"/>
            <p:cNvSpPr/>
            <p:nvPr/>
          </p:nvSpPr>
          <p:spPr>
            <a:xfrm>
              <a:off x="1062341" y="2519227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Shape 541"/>
            <p:cNvSpPr/>
            <p:nvPr/>
          </p:nvSpPr>
          <p:spPr>
            <a:xfrm>
              <a:off x="569089" y="3040631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542"/>
            <p:cNvSpPr/>
            <p:nvPr/>
          </p:nvSpPr>
          <p:spPr>
            <a:xfrm>
              <a:off x="1294175" y="2117915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Shape 543"/>
            <p:cNvSpPr/>
            <p:nvPr/>
          </p:nvSpPr>
          <p:spPr>
            <a:xfrm>
              <a:off x="1294175" y="2802335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544"/>
            <p:cNvSpPr/>
            <p:nvPr/>
          </p:nvSpPr>
          <p:spPr>
            <a:xfrm>
              <a:off x="1701783" y="1890050"/>
              <a:ext cx="183000" cy="183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545"/>
            <p:cNvSpPr/>
            <p:nvPr/>
          </p:nvSpPr>
          <p:spPr>
            <a:xfrm>
              <a:off x="1704586" y="2959964"/>
              <a:ext cx="183000" cy="183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Shape 548"/>
          <p:cNvSpPr txBox="1"/>
          <p:nvPr/>
        </p:nvSpPr>
        <p:spPr>
          <a:xfrm>
            <a:off x="429050" y="3602170"/>
            <a:ext cx="2776500" cy="2874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(a) a map of 3 features</a:t>
            </a:r>
          </a:p>
        </p:txBody>
      </p:sp>
      <p:grpSp>
        <p:nvGrpSpPr>
          <p:cNvPr id="13" name="Shape 549"/>
          <p:cNvGrpSpPr/>
          <p:nvPr/>
        </p:nvGrpSpPr>
        <p:grpSpPr>
          <a:xfrm>
            <a:off x="2897941" y="2209800"/>
            <a:ext cx="2370299" cy="1894175"/>
            <a:chOff x="2528306" y="1559957"/>
            <a:chExt cx="2370299" cy="2433917"/>
          </a:xfrm>
        </p:grpSpPr>
        <p:grpSp>
          <p:nvGrpSpPr>
            <p:cNvPr id="14" name="Shape 550"/>
            <p:cNvGrpSpPr/>
            <p:nvPr/>
          </p:nvGrpSpPr>
          <p:grpSpPr>
            <a:xfrm>
              <a:off x="3118078" y="1559957"/>
              <a:ext cx="1572488" cy="1927869"/>
              <a:chOff x="3118078" y="1559957"/>
              <a:chExt cx="1572488" cy="1927869"/>
            </a:xfrm>
          </p:grpSpPr>
          <p:sp>
            <p:nvSpPr>
              <p:cNvPr id="16" name="Shape 551"/>
              <p:cNvSpPr/>
              <p:nvPr/>
            </p:nvSpPr>
            <p:spPr>
              <a:xfrm>
                <a:off x="3652498" y="1941526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Shape 552"/>
              <p:cNvSpPr/>
              <p:nvPr/>
            </p:nvSpPr>
            <p:spPr>
              <a:xfrm>
                <a:off x="3625996" y="2442357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Shape 553"/>
              <p:cNvSpPr/>
              <p:nvPr/>
            </p:nvSpPr>
            <p:spPr>
              <a:xfrm>
                <a:off x="3201640" y="3105592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Shape 554"/>
              <p:cNvSpPr/>
              <p:nvPr/>
            </p:nvSpPr>
            <p:spPr>
              <a:xfrm>
                <a:off x="3926726" y="2182876"/>
                <a:ext cx="183000" cy="183000"/>
              </a:xfrm>
              <a:prstGeom prst="ellipse">
                <a:avLst/>
              </a:prstGeom>
              <a:solidFill>
                <a:srgbClr val="0070C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Shape 555"/>
              <p:cNvSpPr/>
              <p:nvPr/>
            </p:nvSpPr>
            <p:spPr>
              <a:xfrm>
                <a:off x="3926726" y="2867298"/>
                <a:ext cx="183000" cy="183000"/>
              </a:xfrm>
              <a:prstGeom prst="ellipse">
                <a:avLst/>
              </a:prstGeom>
              <a:solidFill>
                <a:srgbClr val="0070C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Shape 556"/>
              <p:cNvSpPr/>
              <p:nvPr/>
            </p:nvSpPr>
            <p:spPr>
              <a:xfrm>
                <a:off x="4306200" y="1968535"/>
                <a:ext cx="183000" cy="183000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Shape 557"/>
              <p:cNvSpPr/>
              <p:nvPr/>
            </p:nvSpPr>
            <p:spPr>
              <a:xfrm>
                <a:off x="4217153" y="3136008"/>
                <a:ext cx="183000" cy="183000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3" name="Shape 558"/>
              <p:cNvCxnSpPr/>
              <p:nvPr/>
            </p:nvCxnSpPr>
            <p:spPr>
              <a:xfrm rot="10800000">
                <a:off x="3118078" y="1559957"/>
                <a:ext cx="15300" cy="19233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Shape 559"/>
              <p:cNvCxnSpPr/>
              <p:nvPr/>
            </p:nvCxnSpPr>
            <p:spPr>
              <a:xfrm rot="10800000" flipH="1">
                <a:off x="3896216" y="1574726"/>
                <a:ext cx="20400" cy="19131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Shape 560"/>
              <p:cNvCxnSpPr/>
              <p:nvPr/>
            </p:nvCxnSpPr>
            <p:spPr>
              <a:xfrm rot="10800000">
                <a:off x="4690567" y="1560048"/>
                <a:ext cx="0" cy="19218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Shape 561"/>
              <p:cNvCxnSpPr/>
              <p:nvPr/>
            </p:nvCxnSpPr>
            <p:spPr>
              <a:xfrm rot="10800000">
                <a:off x="3131467" y="3481848"/>
                <a:ext cx="1559100" cy="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Shape 562"/>
              <p:cNvCxnSpPr/>
              <p:nvPr/>
            </p:nvCxnSpPr>
            <p:spPr>
              <a:xfrm rot="10800000">
                <a:off x="3145994" y="2426441"/>
                <a:ext cx="1519800" cy="93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Shape 563"/>
              <p:cNvCxnSpPr/>
              <p:nvPr/>
            </p:nvCxnSpPr>
            <p:spPr>
              <a:xfrm rot="10800000">
                <a:off x="3118107" y="1574782"/>
                <a:ext cx="1566600" cy="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5" name="Shape 564"/>
            <p:cNvSpPr txBox="1"/>
            <p:nvPr/>
          </p:nvSpPr>
          <p:spPr>
            <a:xfrm>
              <a:off x="2528306" y="3624575"/>
              <a:ext cx="2370299" cy="3693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(b) Spatial Partitions</a:t>
              </a:r>
            </a:p>
          </p:txBody>
        </p:sp>
      </p:grpSp>
      <p:grpSp>
        <p:nvGrpSpPr>
          <p:cNvPr id="29" name="Shape 571"/>
          <p:cNvGrpSpPr/>
          <p:nvPr/>
        </p:nvGrpSpPr>
        <p:grpSpPr>
          <a:xfrm>
            <a:off x="5658017" y="2336443"/>
            <a:ext cx="2179200" cy="1569154"/>
            <a:chOff x="5288382" y="1971014"/>
            <a:chExt cx="2179200" cy="2016282"/>
          </a:xfrm>
        </p:grpSpPr>
        <p:sp>
          <p:nvSpPr>
            <p:cNvPr id="30" name="Shape 572"/>
            <p:cNvSpPr txBox="1"/>
            <p:nvPr/>
          </p:nvSpPr>
          <p:spPr>
            <a:xfrm>
              <a:off x="5288382" y="3617996"/>
              <a:ext cx="2179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(c) Neighbor graph</a:t>
              </a:r>
            </a:p>
          </p:txBody>
        </p:sp>
        <p:grpSp>
          <p:nvGrpSpPr>
            <p:cNvPr id="31" name="Shape 573"/>
            <p:cNvGrpSpPr/>
            <p:nvPr/>
          </p:nvGrpSpPr>
          <p:grpSpPr>
            <a:xfrm>
              <a:off x="5586228" y="1971014"/>
              <a:ext cx="1341140" cy="1345936"/>
              <a:chOff x="5586228" y="1971014"/>
              <a:chExt cx="1341140" cy="1345936"/>
            </a:xfrm>
          </p:grpSpPr>
          <p:sp>
            <p:nvSpPr>
              <p:cNvPr id="32" name="Shape 574"/>
              <p:cNvSpPr/>
              <p:nvPr/>
            </p:nvSpPr>
            <p:spPr>
              <a:xfrm>
                <a:off x="5998591" y="1983369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Shape 575"/>
              <p:cNvSpPr/>
              <p:nvPr/>
            </p:nvSpPr>
            <p:spPr>
              <a:xfrm>
                <a:off x="5933521" y="2471493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Shape 576"/>
              <p:cNvSpPr/>
              <p:nvPr/>
            </p:nvSpPr>
            <p:spPr>
              <a:xfrm>
                <a:off x="5586228" y="3133950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Shape 577"/>
              <p:cNvSpPr/>
              <p:nvPr/>
            </p:nvSpPr>
            <p:spPr>
              <a:xfrm>
                <a:off x="6311314" y="2211234"/>
                <a:ext cx="183000" cy="183000"/>
              </a:xfrm>
              <a:prstGeom prst="ellipse">
                <a:avLst/>
              </a:prstGeom>
              <a:solidFill>
                <a:srgbClr val="0070C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Shape 578"/>
              <p:cNvSpPr/>
              <p:nvPr/>
            </p:nvSpPr>
            <p:spPr>
              <a:xfrm>
                <a:off x="6311314" y="2895656"/>
                <a:ext cx="183000" cy="183000"/>
              </a:xfrm>
              <a:prstGeom prst="ellipse">
                <a:avLst/>
              </a:prstGeom>
              <a:solidFill>
                <a:srgbClr val="0070C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Shape 579"/>
              <p:cNvSpPr/>
              <p:nvPr/>
            </p:nvSpPr>
            <p:spPr>
              <a:xfrm>
                <a:off x="6691900" y="1971014"/>
                <a:ext cx="183000" cy="183000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Shape 580"/>
              <p:cNvSpPr/>
              <p:nvPr/>
            </p:nvSpPr>
            <p:spPr>
              <a:xfrm>
                <a:off x="6744368" y="3078535"/>
                <a:ext cx="183000" cy="183000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9" name="Shape 581"/>
              <p:cNvCxnSpPr/>
              <p:nvPr/>
            </p:nvCxnSpPr>
            <p:spPr>
              <a:xfrm flipH="1">
                <a:off x="6116614" y="2394234"/>
                <a:ext cx="286200" cy="1689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Shape 582"/>
              <p:cNvCxnSpPr/>
              <p:nvPr/>
            </p:nvCxnSpPr>
            <p:spPr>
              <a:xfrm rot="10800000">
                <a:off x="6184414" y="2158434"/>
                <a:ext cx="126900" cy="1443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Shape 583"/>
              <p:cNvCxnSpPr/>
              <p:nvPr/>
            </p:nvCxnSpPr>
            <p:spPr>
              <a:xfrm flipH="1">
                <a:off x="6488227" y="2107074"/>
                <a:ext cx="192600" cy="1482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Shape 584"/>
              <p:cNvCxnSpPr/>
              <p:nvPr/>
            </p:nvCxnSpPr>
            <p:spPr>
              <a:xfrm rot="10800000">
                <a:off x="6467468" y="3051835"/>
                <a:ext cx="276900" cy="1182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aphicFrame>
        <p:nvGraphicFramePr>
          <p:cNvPr id="47" name="Shape 546"/>
          <p:cNvGraphicFramePr/>
          <p:nvPr>
            <p:extLst/>
          </p:nvPr>
        </p:nvGraphicFramePr>
        <p:xfrm>
          <a:off x="502760" y="4408775"/>
          <a:ext cx="7879075" cy="1375050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1025525"/>
                <a:gridCol w="2638225"/>
                <a:gridCol w="1895050"/>
                <a:gridCol w="2320275"/>
              </a:tblGrid>
              <a:tr h="592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 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Pearson’s Correlation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Ripley’s cross-K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Participation Index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(colocation)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-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-0.90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0.33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0.5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-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1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0.5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1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8" name="Shape 565"/>
          <p:cNvSpPr/>
          <p:nvPr/>
        </p:nvSpPr>
        <p:spPr>
          <a:xfrm>
            <a:off x="1699346" y="5047833"/>
            <a:ext cx="1653000" cy="27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566"/>
          <p:cNvSpPr/>
          <p:nvPr/>
        </p:nvSpPr>
        <p:spPr>
          <a:xfrm>
            <a:off x="1704933" y="5427505"/>
            <a:ext cx="1653000" cy="27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567"/>
          <p:cNvSpPr/>
          <p:nvPr/>
        </p:nvSpPr>
        <p:spPr>
          <a:xfrm>
            <a:off x="4261475" y="5084557"/>
            <a:ext cx="1653000" cy="27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68"/>
          <p:cNvSpPr/>
          <p:nvPr/>
        </p:nvSpPr>
        <p:spPr>
          <a:xfrm>
            <a:off x="4267062" y="5464228"/>
            <a:ext cx="1653000" cy="27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569"/>
          <p:cNvSpPr/>
          <p:nvPr/>
        </p:nvSpPr>
        <p:spPr>
          <a:xfrm>
            <a:off x="6266914" y="5081089"/>
            <a:ext cx="1653000" cy="27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70"/>
          <p:cNvSpPr/>
          <p:nvPr/>
        </p:nvSpPr>
        <p:spPr>
          <a:xfrm>
            <a:off x="6196301" y="5460760"/>
            <a:ext cx="1653000" cy="27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592"/>
          <p:cNvSpPr/>
          <p:nvPr/>
        </p:nvSpPr>
        <p:spPr>
          <a:xfrm>
            <a:off x="721489" y="5068063"/>
            <a:ext cx="183000" cy="183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593"/>
          <p:cNvSpPr/>
          <p:nvPr/>
        </p:nvSpPr>
        <p:spPr>
          <a:xfrm>
            <a:off x="1141775" y="5058367"/>
            <a:ext cx="183000" cy="183000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594"/>
          <p:cNvSpPr/>
          <p:nvPr/>
        </p:nvSpPr>
        <p:spPr>
          <a:xfrm>
            <a:off x="1141775" y="5515567"/>
            <a:ext cx="183000" cy="183000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95"/>
          <p:cNvSpPr/>
          <p:nvPr/>
        </p:nvSpPr>
        <p:spPr>
          <a:xfrm>
            <a:off x="721490" y="5508440"/>
            <a:ext cx="183000" cy="183000"/>
          </a:xfrm>
          <a:prstGeom prst="ellipse">
            <a:avLst/>
          </a:prstGeom>
          <a:solidFill>
            <a:srgbClr val="FFFF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2968907" y="2005378"/>
            <a:ext cx="2382473" cy="2362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5459234" y="1874938"/>
            <a:ext cx="2382473" cy="2362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4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4643154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 sz="2000" dirty="0" smtClean="0"/>
              <a:t>Motivation</a:t>
            </a:r>
            <a:endParaRPr lang="en-US" sz="2000" dirty="0"/>
          </a:p>
          <a:p>
            <a:pPr>
              <a:buFont typeface="Wingdings" charset="2"/>
              <a:buChar char="q"/>
            </a:pPr>
            <a:r>
              <a:rPr lang="en-US" sz="2000" dirty="0" smtClean="0"/>
              <a:t>Knowledge Co-production (KC)</a:t>
            </a:r>
            <a:endParaRPr lang="en-US" sz="2000" dirty="0"/>
          </a:p>
          <a:p>
            <a:pPr>
              <a:buFont typeface="Wingdings" charset="2"/>
              <a:buChar char="q"/>
            </a:pPr>
            <a:r>
              <a:rPr lang="en-US" sz="2000" dirty="0" smtClean="0"/>
              <a:t>KC Story 1: Evacuation Planning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KC Story 2: Spatial </a:t>
            </a:r>
            <a:r>
              <a:rPr lang="en-US" sz="2000" dirty="0"/>
              <a:t>Computing in Smart </a:t>
            </a:r>
            <a:r>
              <a:rPr lang="en-US" sz="2000" dirty="0" smtClean="0"/>
              <a:t>Cities</a:t>
            </a:r>
          </a:p>
          <a:p>
            <a:pPr>
              <a:buFont typeface="Wingdings" charset="2"/>
              <a:buChar char="q"/>
            </a:pPr>
            <a:r>
              <a:rPr lang="en-US" sz="2000" dirty="0" smtClean="0">
                <a:solidFill>
                  <a:srgbClr val="FF0000"/>
                </a:solidFill>
              </a:rPr>
              <a:t>Conclusions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2E67D8-B2FE-F144-940E-90A2AE2511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C6A59-1C74-2043-BF6F-F96E9BCF64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5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12B6D5-9442-4389-83B6-5CFCEE9F0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78" y="156583"/>
            <a:ext cx="8455378" cy="78015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CONCLUSIONS &amp; NEXT STEPS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20F9AF-A424-4C24-8B77-8465C3971F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3511" y="936734"/>
            <a:ext cx="8590845" cy="46236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Cities is societally important and facing challenges</a:t>
            </a:r>
          </a:p>
          <a:p>
            <a:pPr lvl="1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Majority live in cities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Challenges: climate change, aging infrastructure, 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Opportunities: </a:t>
            </a:r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renewable </a:t>
            </a:r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self-driving vehicles, 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1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Spatial Computing has already transformed Cities </a:t>
            </a:r>
          </a:p>
          <a:p>
            <a:pPr lvl="1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Sanitation, green spaces, E-911, public safety, 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1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Many Transformative opportunities lie ahead</a:t>
            </a:r>
          </a:p>
          <a:p>
            <a:pPr lvl="1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Ex. Spatial equity</a:t>
            </a:r>
          </a:p>
          <a:p>
            <a:pPr lvl="1"/>
            <a:endParaRPr lang="en-US" sz="1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However, these will not material without</a:t>
            </a:r>
          </a:p>
          <a:p>
            <a:pPr lvl="1"/>
            <a:r>
              <a:rPr lang="en-US" sz="16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Knowledge Co-production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: local governments, academics, businesses, 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16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Basic Research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e.g., spatial data science to overcome gerrymandering challenge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C48037-B8FB-4D87-9898-B268FFCBE1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85578" y="6356351"/>
            <a:ext cx="338405" cy="365125"/>
          </a:xfrm>
          <a:prstGeom prst="rect">
            <a:avLst/>
          </a:prstGeom>
        </p:spPr>
        <p:txBody>
          <a:bodyPr/>
          <a:lstStyle/>
          <a:p>
            <a:fld id="{E4D37B5F-ABCF-48FC-8FD3-F3890A2DD60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 descr="Picture-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181" y="1805978"/>
            <a:ext cx="1768175" cy="215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6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584002" y="76200"/>
            <a:ext cx="7822406" cy="4723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Acknowledgements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97CD5BD0-A977-1345-A37F-59ED0908DD1C}"/>
              </a:ext>
            </a:extLst>
          </p:cNvPr>
          <p:cNvSpPr txBox="1"/>
          <p:nvPr/>
        </p:nvSpPr>
        <p:spPr>
          <a:xfrm>
            <a:off x="171450" y="685800"/>
            <a:ext cx="729615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0013" lvl="1" indent="-122873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P.I., 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Connecting the Smart-City Paradigm with a Sustainable Urban Infrastructure Systems Frame- work to Advance Equity in Communities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NSF(Award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1737633), $2.5 M, 9/1/2017 - 8/31/2020.</a:t>
            </a:r>
          </a:p>
          <a:p>
            <a:pPr marL="100013" lvl="1" indent="-122873">
              <a:buFont typeface="Arial" panose="020B0604020202020204" pitchFamily="34" charset="0"/>
              <a:buChar char="•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100013" lvl="1" indent="-12287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Co-P.I., 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Planning Grant: Engineering Research Center for Intelligent Infrastructure for Safe, Efficient and Resilient Mobility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NSF,(Award </a:t>
            </a:r>
            <a:r>
              <a:rPr lang="is-IS" sz="1600" dirty="0" smtClean="0">
                <a:hlinkClick r:id="rId3"/>
              </a:rPr>
              <a:t>1840432</a:t>
            </a:r>
            <a:r>
              <a:rPr lang="is-IS" sz="1600" dirty="0" smtClean="0"/>
              <a:t>), 97K, 9/18-8/19,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(PI: </a:t>
            </a:r>
            <a:r>
              <a:rPr lang="en-US" sz="1600" u="sng" dirty="0" smtClean="0">
                <a:latin typeface="Arial" charset="0"/>
                <a:ea typeface="Arial" charset="0"/>
                <a:cs typeface="Arial" charset="0"/>
              </a:rPr>
              <a:t>Anil </a:t>
            </a:r>
            <a:r>
              <a:rPr lang="en-US" sz="1600" u="sng" dirty="0" err="1" smtClean="0">
                <a:latin typeface="Arial" charset="0"/>
                <a:ea typeface="Arial" charset="0"/>
                <a:cs typeface="Arial" charset="0"/>
              </a:rPr>
              <a:t>Misra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University of Kansas).</a:t>
            </a:r>
          </a:p>
          <a:p>
            <a:pPr marL="100013" lvl="1" indent="-122873">
              <a:buFont typeface="Arial" panose="020B0604020202020204" pitchFamily="34" charset="0"/>
              <a:buChar char="•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100013" lvl="1" indent="-12287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Co-P.I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., 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Cloud-Connected Delivery Vehicles: Boosting Fuel Economy Using Physics-Aware </a:t>
            </a:r>
            <a:r>
              <a:rPr lang="en-US" sz="16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Spatio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- temporal Data Analysis and Real-Time Powertrain Control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USDOE ARPA-E, $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1.78M (1.4M fed.), 2/17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2//20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. (PI: W. Northrop)</a:t>
            </a:r>
          </a:p>
          <a:p>
            <a:pPr marL="100013" lvl="1" indent="-122873">
              <a:buFont typeface="Arial" panose="020B0604020202020204" pitchFamily="34" charset="0"/>
              <a:buChar char="•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100013" lvl="1" indent="-122873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P.I., 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Identifying and Analyzing Patterns of Evasion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(HM0210-13-1-0005),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USDOD-NGA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$0.6M,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6/13- 12/18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100013" lvl="1" indent="-122873">
              <a:buFont typeface="Arial" panose="020B0604020202020204" pitchFamily="34" charset="0"/>
              <a:buChar char="•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100013" lvl="1" indent="-122873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Co-P.I., 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Increasing Low-Input </a:t>
            </a:r>
            <a:r>
              <a:rPr lang="en-US" sz="16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Turfgrass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Adoption Through Breeding, Innovation, and Public Education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USDA/NIFA/SCRI (contract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2017-51181-27222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),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$5.4 M,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9/17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8/21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. (with E. Watkins).</a:t>
            </a:r>
          </a:p>
          <a:p>
            <a:pPr marL="100013" lvl="1" indent="-122873">
              <a:buFont typeface="Arial" panose="020B0604020202020204" pitchFamily="34" charset="0"/>
              <a:buChar char="•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1295400"/>
            <a:ext cx="14478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4643154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 sz="2000" dirty="0" smtClean="0">
                <a:solidFill>
                  <a:srgbClr val="FF0000"/>
                </a:solidFill>
              </a:rPr>
              <a:t>Motivation</a:t>
            </a:r>
          </a:p>
          <a:p>
            <a:pPr lvl="1">
              <a:buFont typeface="Wingdings" charset="2"/>
              <a:buChar char="q"/>
            </a:pPr>
            <a:r>
              <a:rPr lang="en-US" sz="1600" dirty="0" smtClean="0">
                <a:solidFill>
                  <a:srgbClr val="FF0000"/>
                </a:solidFill>
              </a:rPr>
              <a:t>Spatial Methods and Industrial Cities</a:t>
            </a:r>
          </a:p>
          <a:p>
            <a:pPr lvl="1">
              <a:buFont typeface="Wingdings" charset="2"/>
              <a:buChar char="q"/>
            </a:pPr>
            <a:r>
              <a:rPr lang="en-US" sz="1600" dirty="0" smtClean="0">
                <a:solidFill>
                  <a:srgbClr val="FF0000"/>
                </a:solidFill>
              </a:rPr>
              <a:t>Spatial Computing in Modern Cities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Knowledge Co-production (KC)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KC Story 1: Evacuation Planning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KC Story 2: </a:t>
            </a:r>
            <a:r>
              <a:rPr lang="en-US" sz="2000" dirty="0"/>
              <a:t>A S&amp;CC </a:t>
            </a:r>
            <a:r>
              <a:rPr lang="en-US" sz="2000" dirty="0" smtClean="0"/>
              <a:t>Project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Conclusions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2E67D8-B2FE-F144-940E-90A2AE2511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C6A59-1C74-2043-BF6F-F96E9BCF649F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6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Shape 759"/>
          <p:cNvSpPr txBox="1">
            <a:spLocks noGrp="1"/>
          </p:cNvSpPr>
          <p:nvPr>
            <p:ph type="title"/>
          </p:nvPr>
        </p:nvSpPr>
        <p:spPr>
          <a:xfrm>
            <a:off x="304800" y="533400"/>
            <a:ext cx="8534400" cy="5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ahoma"/>
              <a:buNone/>
            </a:pPr>
            <a:r>
              <a:rPr lang="en-US" sz="30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Key Definitions</a:t>
            </a:r>
          </a:p>
        </p:txBody>
      </p:sp>
      <p:sp>
        <p:nvSpPr>
          <p:cNvPr id="760" name="Shape 760"/>
          <p:cNvSpPr txBox="1"/>
          <p:nvPr/>
        </p:nvSpPr>
        <p:spPr>
          <a:xfrm>
            <a:off x="436375" y="1406700"/>
            <a:ext cx="8360700" cy="15651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-US" sz="2200" b="1" i="0" u="sng" strike="noStrike" cap="none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Social </a:t>
            </a:r>
            <a:r>
              <a:rPr lang="en-US" sz="2200" b="1" i="0" u="sng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equity (e)</a:t>
            </a:r>
            <a:r>
              <a:rPr lang="en-US" sz="2200" b="0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fair distribution of resources and an avoidance of exclusionary practices, allowing all residents to participate fully in society, socially, economically and politically” (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Dempsey, et al., 2012).</a:t>
            </a:r>
          </a:p>
        </p:txBody>
      </p:sp>
    </p:spTree>
    <p:extLst>
      <p:ext uri="{BB962C8B-B14F-4D97-AF65-F5344CB8AC3E}">
        <p14:creationId xmlns:p14="http://schemas.microsoft.com/office/powerpoint/2010/main" val="468254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94" y="116772"/>
            <a:ext cx="8763000" cy="481012"/>
          </a:xfrm>
        </p:spPr>
        <p:txBody>
          <a:bodyPr/>
          <a:lstStyle/>
          <a:p>
            <a:pPr>
              <a:defRPr/>
            </a:pPr>
            <a:r>
              <a:rPr lang="en-US" sz="2600" b="1" dirty="0" smtClean="0"/>
              <a:t>History of Transforming Cities with Spatial </a:t>
            </a:r>
            <a:r>
              <a:rPr lang="en-US" sz="2600" dirty="0" smtClean="0"/>
              <a:t>Computing</a:t>
            </a:r>
            <a:endParaRPr lang="en-US" sz="2600" b="1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224471" y="2220953"/>
            <a:ext cx="8538529" cy="932962"/>
            <a:chOff x="378852" y="2392403"/>
            <a:chExt cx="8235877" cy="932962"/>
          </a:xfrm>
        </p:grpSpPr>
        <p:sp>
          <p:nvSpPr>
            <p:cNvPr id="6" name="Freeform 5"/>
            <p:cNvSpPr/>
            <p:nvPr/>
          </p:nvSpPr>
          <p:spPr>
            <a:xfrm>
              <a:off x="378852" y="2392403"/>
              <a:ext cx="1334317" cy="911144"/>
            </a:xfrm>
            <a:custGeom>
              <a:avLst/>
              <a:gdLst>
                <a:gd name="connsiteX0" fmla="*/ 0 w 1334317"/>
                <a:gd name="connsiteY0" fmla="*/ 91114 h 911144"/>
                <a:gd name="connsiteX1" fmla="*/ 91114 w 1334317"/>
                <a:gd name="connsiteY1" fmla="*/ 0 h 911144"/>
                <a:gd name="connsiteX2" fmla="*/ 1243203 w 1334317"/>
                <a:gd name="connsiteY2" fmla="*/ 0 h 911144"/>
                <a:gd name="connsiteX3" fmla="*/ 1334317 w 1334317"/>
                <a:gd name="connsiteY3" fmla="*/ 91114 h 911144"/>
                <a:gd name="connsiteX4" fmla="*/ 1334317 w 1334317"/>
                <a:gd name="connsiteY4" fmla="*/ 820030 h 911144"/>
                <a:gd name="connsiteX5" fmla="*/ 1243203 w 1334317"/>
                <a:gd name="connsiteY5" fmla="*/ 911144 h 911144"/>
                <a:gd name="connsiteX6" fmla="*/ 91114 w 1334317"/>
                <a:gd name="connsiteY6" fmla="*/ 911144 h 911144"/>
                <a:gd name="connsiteX7" fmla="*/ 0 w 1334317"/>
                <a:gd name="connsiteY7" fmla="*/ 820030 h 911144"/>
                <a:gd name="connsiteX8" fmla="*/ 0 w 1334317"/>
                <a:gd name="connsiteY8" fmla="*/ 91114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4317" h="911144">
                  <a:moveTo>
                    <a:pt x="0" y="91114"/>
                  </a:moveTo>
                  <a:cubicBezTo>
                    <a:pt x="0" y="40793"/>
                    <a:pt x="40793" y="0"/>
                    <a:pt x="91114" y="0"/>
                  </a:cubicBezTo>
                  <a:lnTo>
                    <a:pt x="1243203" y="0"/>
                  </a:lnTo>
                  <a:cubicBezTo>
                    <a:pt x="1293524" y="0"/>
                    <a:pt x="1334317" y="40793"/>
                    <a:pt x="1334317" y="91114"/>
                  </a:cubicBezTo>
                  <a:lnTo>
                    <a:pt x="1334317" y="820030"/>
                  </a:lnTo>
                  <a:cubicBezTo>
                    <a:pt x="1334317" y="870351"/>
                    <a:pt x="1293524" y="911144"/>
                    <a:pt x="1243203" y="911144"/>
                  </a:cubicBezTo>
                  <a:lnTo>
                    <a:pt x="91114" y="911144"/>
                  </a:lnTo>
                  <a:cubicBezTo>
                    <a:pt x="40793" y="911144"/>
                    <a:pt x="0" y="870351"/>
                    <a:pt x="0" y="820030"/>
                  </a:cubicBezTo>
                  <a:lnTo>
                    <a:pt x="0" y="9111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646" tIns="87646" rIns="87646" bIns="876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844614" y="2684984"/>
              <a:ext cx="278661" cy="325981"/>
            </a:xfrm>
            <a:custGeom>
              <a:avLst/>
              <a:gdLst>
                <a:gd name="connsiteX0" fmla="*/ 0 w 278661"/>
                <a:gd name="connsiteY0" fmla="*/ 65196 h 325981"/>
                <a:gd name="connsiteX1" fmla="*/ 139331 w 278661"/>
                <a:gd name="connsiteY1" fmla="*/ 65196 h 325981"/>
                <a:gd name="connsiteX2" fmla="*/ 139331 w 278661"/>
                <a:gd name="connsiteY2" fmla="*/ 0 h 325981"/>
                <a:gd name="connsiteX3" fmla="*/ 278661 w 278661"/>
                <a:gd name="connsiteY3" fmla="*/ 162991 h 325981"/>
                <a:gd name="connsiteX4" fmla="*/ 139331 w 278661"/>
                <a:gd name="connsiteY4" fmla="*/ 325981 h 325981"/>
                <a:gd name="connsiteX5" fmla="*/ 139331 w 278661"/>
                <a:gd name="connsiteY5" fmla="*/ 260785 h 325981"/>
                <a:gd name="connsiteX6" fmla="*/ 0 w 278661"/>
                <a:gd name="connsiteY6" fmla="*/ 260785 h 325981"/>
                <a:gd name="connsiteX7" fmla="*/ 0 w 278661"/>
                <a:gd name="connsiteY7" fmla="*/ 65196 h 3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61" h="325981">
                  <a:moveTo>
                    <a:pt x="0" y="65196"/>
                  </a:moveTo>
                  <a:lnTo>
                    <a:pt x="139331" y="65196"/>
                  </a:lnTo>
                  <a:lnTo>
                    <a:pt x="139331" y="0"/>
                  </a:lnTo>
                  <a:lnTo>
                    <a:pt x="278661" y="162991"/>
                  </a:lnTo>
                  <a:lnTo>
                    <a:pt x="139331" y="325981"/>
                  </a:lnTo>
                  <a:lnTo>
                    <a:pt x="139331" y="260785"/>
                  </a:lnTo>
                  <a:lnTo>
                    <a:pt x="0" y="260785"/>
                  </a:lnTo>
                  <a:lnTo>
                    <a:pt x="0" y="651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96" rIns="83598" bIns="651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/>
            </a:p>
          </p:txBody>
        </p:sp>
        <p:sp>
          <p:nvSpPr>
            <p:cNvPr id="8" name="Freeform 7"/>
            <p:cNvSpPr/>
            <p:nvPr/>
          </p:nvSpPr>
          <p:spPr>
            <a:xfrm>
              <a:off x="2144305" y="2414221"/>
              <a:ext cx="2398358" cy="911144"/>
            </a:xfrm>
            <a:custGeom>
              <a:avLst/>
              <a:gdLst>
                <a:gd name="connsiteX0" fmla="*/ 0 w 2398358"/>
                <a:gd name="connsiteY0" fmla="*/ 91114 h 911144"/>
                <a:gd name="connsiteX1" fmla="*/ 91114 w 2398358"/>
                <a:gd name="connsiteY1" fmla="*/ 0 h 911144"/>
                <a:gd name="connsiteX2" fmla="*/ 2307244 w 2398358"/>
                <a:gd name="connsiteY2" fmla="*/ 0 h 911144"/>
                <a:gd name="connsiteX3" fmla="*/ 2398358 w 2398358"/>
                <a:gd name="connsiteY3" fmla="*/ 91114 h 911144"/>
                <a:gd name="connsiteX4" fmla="*/ 2398358 w 2398358"/>
                <a:gd name="connsiteY4" fmla="*/ 820030 h 911144"/>
                <a:gd name="connsiteX5" fmla="*/ 2307244 w 2398358"/>
                <a:gd name="connsiteY5" fmla="*/ 911144 h 911144"/>
                <a:gd name="connsiteX6" fmla="*/ 91114 w 2398358"/>
                <a:gd name="connsiteY6" fmla="*/ 911144 h 911144"/>
                <a:gd name="connsiteX7" fmla="*/ 0 w 2398358"/>
                <a:gd name="connsiteY7" fmla="*/ 820030 h 911144"/>
                <a:gd name="connsiteX8" fmla="*/ 0 w 2398358"/>
                <a:gd name="connsiteY8" fmla="*/ 91114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8358" h="911144">
                  <a:moveTo>
                    <a:pt x="0" y="91114"/>
                  </a:moveTo>
                  <a:cubicBezTo>
                    <a:pt x="0" y="40793"/>
                    <a:pt x="40793" y="0"/>
                    <a:pt x="91114" y="0"/>
                  </a:cubicBezTo>
                  <a:lnTo>
                    <a:pt x="2307244" y="0"/>
                  </a:lnTo>
                  <a:cubicBezTo>
                    <a:pt x="2357565" y="0"/>
                    <a:pt x="2398358" y="40793"/>
                    <a:pt x="2398358" y="91114"/>
                  </a:cubicBezTo>
                  <a:lnTo>
                    <a:pt x="2398358" y="820030"/>
                  </a:lnTo>
                  <a:cubicBezTo>
                    <a:pt x="2398358" y="870351"/>
                    <a:pt x="2357565" y="911144"/>
                    <a:pt x="2307244" y="911144"/>
                  </a:cubicBezTo>
                  <a:lnTo>
                    <a:pt x="91114" y="911144"/>
                  </a:lnTo>
                  <a:cubicBezTo>
                    <a:pt x="40793" y="911144"/>
                    <a:pt x="0" y="870351"/>
                    <a:pt x="0" y="820030"/>
                  </a:cubicBezTo>
                  <a:lnTo>
                    <a:pt x="0" y="9111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646" tIns="87646" rIns="87646" bIns="876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 smtClean="0">
                  <a:solidFill>
                    <a:srgbClr val="FF0000"/>
                  </a:solidFill>
                </a:rPr>
                <a:t>Discover Patterns,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 smtClean="0">
                  <a:solidFill>
                    <a:srgbClr val="FF0000"/>
                  </a:solidFill>
                </a:rPr>
                <a:t>Generate Hypothesis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768749" y="2684984"/>
              <a:ext cx="278661" cy="325981"/>
            </a:xfrm>
            <a:custGeom>
              <a:avLst/>
              <a:gdLst>
                <a:gd name="connsiteX0" fmla="*/ 0 w 278661"/>
                <a:gd name="connsiteY0" fmla="*/ 65196 h 325981"/>
                <a:gd name="connsiteX1" fmla="*/ 139331 w 278661"/>
                <a:gd name="connsiteY1" fmla="*/ 65196 h 325981"/>
                <a:gd name="connsiteX2" fmla="*/ 139331 w 278661"/>
                <a:gd name="connsiteY2" fmla="*/ 0 h 325981"/>
                <a:gd name="connsiteX3" fmla="*/ 278661 w 278661"/>
                <a:gd name="connsiteY3" fmla="*/ 162991 h 325981"/>
                <a:gd name="connsiteX4" fmla="*/ 139331 w 278661"/>
                <a:gd name="connsiteY4" fmla="*/ 325981 h 325981"/>
                <a:gd name="connsiteX5" fmla="*/ 139331 w 278661"/>
                <a:gd name="connsiteY5" fmla="*/ 260785 h 325981"/>
                <a:gd name="connsiteX6" fmla="*/ 0 w 278661"/>
                <a:gd name="connsiteY6" fmla="*/ 260785 h 325981"/>
                <a:gd name="connsiteX7" fmla="*/ 0 w 278661"/>
                <a:gd name="connsiteY7" fmla="*/ 65196 h 3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61" h="325981">
                  <a:moveTo>
                    <a:pt x="0" y="65196"/>
                  </a:moveTo>
                  <a:lnTo>
                    <a:pt x="139331" y="65196"/>
                  </a:lnTo>
                  <a:lnTo>
                    <a:pt x="139331" y="0"/>
                  </a:lnTo>
                  <a:lnTo>
                    <a:pt x="278661" y="162991"/>
                  </a:lnTo>
                  <a:lnTo>
                    <a:pt x="139331" y="325981"/>
                  </a:lnTo>
                  <a:lnTo>
                    <a:pt x="139331" y="260785"/>
                  </a:lnTo>
                  <a:lnTo>
                    <a:pt x="0" y="260785"/>
                  </a:lnTo>
                  <a:lnTo>
                    <a:pt x="0" y="651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96" rIns="83598" bIns="651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163082" y="2392403"/>
              <a:ext cx="1903641" cy="911144"/>
            </a:xfrm>
            <a:custGeom>
              <a:avLst/>
              <a:gdLst>
                <a:gd name="connsiteX0" fmla="*/ 0 w 1903641"/>
                <a:gd name="connsiteY0" fmla="*/ 91114 h 911144"/>
                <a:gd name="connsiteX1" fmla="*/ 91114 w 1903641"/>
                <a:gd name="connsiteY1" fmla="*/ 0 h 911144"/>
                <a:gd name="connsiteX2" fmla="*/ 1812527 w 1903641"/>
                <a:gd name="connsiteY2" fmla="*/ 0 h 911144"/>
                <a:gd name="connsiteX3" fmla="*/ 1903641 w 1903641"/>
                <a:gd name="connsiteY3" fmla="*/ 91114 h 911144"/>
                <a:gd name="connsiteX4" fmla="*/ 1903641 w 1903641"/>
                <a:gd name="connsiteY4" fmla="*/ 820030 h 911144"/>
                <a:gd name="connsiteX5" fmla="*/ 1812527 w 1903641"/>
                <a:gd name="connsiteY5" fmla="*/ 911144 h 911144"/>
                <a:gd name="connsiteX6" fmla="*/ 91114 w 1903641"/>
                <a:gd name="connsiteY6" fmla="*/ 911144 h 911144"/>
                <a:gd name="connsiteX7" fmla="*/ 0 w 1903641"/>
                <a:gd name="connsiteY7" fmla="*/ 820030 h 911144"/>
                <a:gd name="connsiteX8" fmla="*/ 0 w 1903641"/>
                <a:gd name="connsiteY8" fmla="*/ 91114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3641" h="911144">
                  <a:moveTo>
                    <a:pt x="0" y="91114"/>
                  </a:moveTo>
                  <a:cubicBezTo>
                    <a:pt x="0" y="40793"/>
                    <a:pt x="40793" y="0"/>
                    <a:pt x="91114" y="0"/>
                  </a:cubicBezTo>
                  <a:lnTo>
                    <a:pt x="1812527" y="0"/>
                  </a:lnTo>
                  <a:cubicBezTo>
                    <a:pt x="1862848" y="0"/>
                    <a:pt x="1903641" y="40793"/>
                    <a:pt x="1903641" y="91114"/>
                  </a:cubicBezTo>
                  <a:lnTo>
                    <a:pt x="1903641" y="820030"/>
                  </a:lnTo>
                  <a:cubicBezTo>
                    <a:pt x="1903641" y="870351"/>
                    <a:pt x="1862848" y="911144"/>
                    <a:pt x="1812527" y="911144"/>
                  </a:cubicBezTo>
                  <a:lnTo>
                    <a:pt x="91114" y="911144"/>
                  </a:lnTo>
                  <a:cubicBezTo>
                    <a:pt x="40793" y="911144"/>
                    <a:pt x="0" y="870351"/>
                    <a:pt x="0" y="820030"/>
                  </a:cubicBezTo>
                  <a:lnTo>
                    <a:pt x="0" y="9111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646" tIns="87646" rIns="87646" bIns="876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 smtClean="0">
                  <a:solidFill>
                    <a:schemeClr val="tx1"/>
                  </a:solidFill>
                </a:rPr>
                <a:t>Test</a:t>
              </a:r>
              <a:r>
                <a:rPr lang="zh-CN" altLang="en-US" sz="16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altLang="zh-CN" sz="1600" kern="1200" dirty="0" smtClean="0">
                  <a:solidFill>
                    <a:schemeClr val="tx1"/>
                  </a:solidFill>
                </a:rPr>
                <a:t>Hypothesis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chemeClr val="tx1"/>
                  </a:solidFill>
                </a:rPr>
                <a:t>(Experiments)</a:t>
              </a:r>
              <a:endParaRPr lang="en-US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198168" y="2684984"/>
              <a:ext cx="278661" cy="325981"/>
            </a:xfrm>
            <a:custGeom>
              <a:avLst/>
              <a:gdLst>
                <a:gd name="connsiteX0" fmla="*/ 0 w 278661"/>
                <a:gd name="connsiteY0" fmla="*/ 65196 h 325981"/>
                <a:gd name="connsiteX1" fmla="*/ 139331 w 278661"/>
                <a:gd name="connsiteY1" fmla="*/ 65196 h 325981"/>
                <a:gd name="connsiteX2" fmla="*/ 139331 w 278661"/>
                <a:gd name="connsiteY2" fmla="*/ 0 h 325981"/>
                <a:gd name="connsiteX3" fmla="*/ 278661 w 278661"/>
                <a:gd name="connsiteY3" fmla="*/ 162991 h 325981"/>
                <a:gd name="connsiteX4" fmla="*/ 139331 w 278661"/>
                <a:gd name="connsiteY4" fmla="*/ 325981 h 325981"/>
                <a:gd name="connsiteX5" fmla="*/ 139331 w 278661"/>
                <a:gd name="connsiteY5" fmla="*/ 260785 h 325981"/>
                <a:gd name="connsiteX6" fmla="*/ 0 w 278661"/>
                <a:gd name="connsiteY6" fmla="*/ 260785 h 325981"/>
                <a:gd name="connsiteX7" fmla="*/ 0 w 278661"/>
                <a:gd name="connsiteY7" fmla="*/ 65196 h 3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61" h="325981">
                  <a:moveTo>
                    <a:pt x="0" y="65196"/>
                  </a:moveTo>
                  <a:lnTo>
                    <a:pt x="139331" y="65196"/>
                  </a:lnTo>
                  <a:lnTo>
                    <a:pt x="139331" y="0"/>
                  </a:lnTo>
                  <a:lnTo>
                    <a:pt x="278661" y="162991"/>
                  </a:lnTo>
                  <a:lnTo>
                    <a:pt x="139331" y="325981"/>
                  </a:lnTo>
                  <a:lnTo>
                    <a:pt x="139331" y="260785"/>
                  </a:lnTo>
                  <a:lnTo>
                    <a:pt x="0" y="260785"/>
                  </a:lnTo>
                  <a:lnTo>
                    <a:pt x="0" y="651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96" rIns="83598" bIns="651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7592501" y="2392403"/>
              <a:ext cx="1022228" cy="911144"/>
            </a:xfrm>
            <a:custGeom>
              <a:avLst/>
              <a:gdLst>
                <a:gd name="connsiteX0" fmla="*/ 0 w 1022228"/>
                <a:gd name="connsiteY0" fmla="*/ 91114 h 911144"/>
                <a:gd name="connsiteX1" fmla="*/ 91114 w 1022228"/>
                <a:gd name="connsiteY1" fmla="*/ 0 h 911144"/>
                <a:gd name="connsiteX2" fmla="*/ 931114 w 1022228"/>
                <a:gd name="connsiteY2" fmla="*/ 0 h 911144"/>
                <a:gd name="connsiteX3" fmla="*/ 1022228 w 1022228"/>
                <a:gd name="connsiteY3" fmla="*/ 91114 h 911144"/>
                <a:gd name="connsiteX4" fmla="*/ 1022228 w 1022228"/>
                <a:gd name="connsiteY4" fmla="*/ 820030 h 911144"/>
                <a:gd name="connsiteX5" fmla="*/ 931114 w 1022228"/>
                <a:gd name="connsiteY5" fmla="*/ 911144 h 911144"/>
                <a:gd name="connsiteX6" fmla="*/ 91114 w 1022228"/>
                <a:gd name="connsiteY6" fmla="*/ 911144 h 911144"/>
                <a:gd name="connsiteX7" fmla="*/ 0 w 1022228"/>
                <a:gd name="connsiteY7" fmla="*/ 820030 h 911144"/>
                <a:gd name="connsiteX8" fmla="*/ 0 w 1022228"/>
                <a:gd name="connsiteY8" fmla="*/ 91114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2228" h="911144">
                  <a:moveTo>
                    <a:pt x="0" y="91114"/>
                  </a:moveTo>
                  <a:cubicBezTo>
                    <a:pt x="0" y="40793"/>
                    <a:pt x="40793" y="0"/>
                    <a:pt x="91114" y="0"/>
                  </a:cubicBezTo>
                  <a:lnTo>
                    <a:pt x="931114" y="0"/>
                  </a:lnTo>
                  <a:cubicBezTo>
                    <a:pt x="981435" y="0"/>
                    <a:pt x="1022228" y="40793"/>
                    <a:pt x="1022228" y="91114"/>
                  </a:cubicBezTo>
                  <a:lnTo>
                    <a:pt x="1022228" y="820030"/>
                  </a:lnTo>
                  <a:cubicBezTo>
                    <a:pt x="1022228" y="870351"/>
                    <a:pt x="981435" y="911144"/>
                    <a:pt x="931114" y="911144"/>
                  </a:cubicBezTo>
                  <a:lnTo>
                    <a:pt x="91114" y="911144"/>
                  </a:lnTo>
                  <a:cubicBezTo>
                    <a:pt x="40793" y="911144"/>
                    <a:pt x="0" y="870351"/>
                    <a:pt x="0" y="820030"/>
                  </a:cubicBezTo>
                  <a:lnTo>
                    <a:pt x="0" y="9111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646" tIns="87646" rIns="87646" bIns="876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 smtClean="0">
                  <a:solidFill>
                    <a:schemeClr val="tx1"/>
                  </a:solidFill>
                </a:rPr>
                <a:t>Develop Theory</a:t>
              </a:r>
              <a:endParaRPr lang="en-US" sz="16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907695" y="3068706"/>
            <a:ext cx="2250413" cy="338554"/>
          </a:xfrm>
          <a:prstGeom prst="rect">
            <a:avLst/>
          </a:prstGeom>
          <a:noFill/>
          <a:effectLst>
            <a:outerShdw blurRad="203200" dist="50800" dir="5400000" algn="ctr" rotWithShape="0">
              <a:srgbClr val="000000">
                <a:alpha val="43137"/>
              </a:srgbClr>
            </a:outerShdw>
            <a:softEdge rad="7747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/>
              <a:t>Remove </a:t>
            </a:r>
            <a:r>
              <a:rPr lang="en-US" altLang="zh-CN" sz="1600" smtClean="0"/>
              <a:t>pump handle</a:t>
            </a:r>
            <a:endParaRPr lang="en-US" sz="16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482931" y="3048151"/>
            <a:ext cx="14286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600"/>
              <a:t>Germ </a:t>
            </a:r>
            <a:r>
              <a:rPr lang="en-US" altLang="x-none" sz="1600" smtClean="0"/>
              <a:t>Theory</a:t>
            </a:r>
            <a:endParaRPr lang="en-US" altLang="x-none" sz="1600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52400" y="1000056"/>
            <a:ext cx="18128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600" u="sng" dirty="0" smtClean="0"/>
              <a:t>1854: What </a:t>
            </a:r>
            <a:r>
              <a:rPr lang="en-US" altLang="x-none" sz="1600" u="sng" dirty="0"/>
              <a:t>causes Cholera?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r="5257" b="6993"/>
          <a:stretch>
            <a:fillRect/>
          </a:stretch>
        </p:blipFill>
        <p:spPr bwMode="auto">
          <a:xfrm>
            <a:off x="17560" y="3352800"/>
            <a:ext cx="2649440" cy="2492071"/>
          </a:xfrm>
          <a:prstGeom prst="rect">
            <a:avLst/>
          </a:prstGeom>
          <a:noFill/>
          <a:ln>
            <a:noFill/>
          </a:ln>
          <a:effectLst>
            <a:outerShdw blurRad="635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2" b="32851"/>
          <a:stretch>
            <a:fillRect/>
          </a:stretch>
        </p:blipFill>
        <p:spPr bwMode="auto">
          <a:xfrm>
            <a:off x="6538912" y="3656013"/>
            <a:ext cx="2147888" cy="81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3394" r="19635" b="15697"/>
          <a:stretch>
            <a:fillRect/>
          </a:stretch>
        </p:blipFill>
        <p:spPr bwMode="auto">
          <a:xfrm>
            <a:off x="2667000" y="609600"/>
            <a:ext cx="212248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90" y="609600"/>
            <a:ext cx="2909219" cy="1428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967" y="2354726"/>
            <a:ext cx="1371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Collect &amp; Curate Data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665273" y="3086437"/>
            <a:ext cx="1631950" cy="338554"/>
          </a:xfrm>
          <a:prstGeom prst="rect">
            <a:avLst/>
          </a:prstGeom>
          <a:noFill/>
          <a:effectLst>
            <a:outerShdw blurRad="203200" dist="50800" dir="5400000" algn="ctr" rotWithShape="0">
              <a:srgbClr val="000000">
                <a:alpha val="43137"/>
              </a:srgbClr>
            </a:outerShdw>
            <a:softEdge rad="7747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dirty="0" smtClean="0"/>
              <a:t>? water </a:t>
            </a:r>
            <a:r>
              <a:rPr lang="en-US" altLang="zh-CN" sz="1600" dirty="0"/>
              <a:t>pump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291661" y="3683181"/>
            <a:ext cx="2741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Impact on cities: 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Health &amp; well-being, parks, 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sewer system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to protect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drinking water, …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61639" y="4823838"/>
            <a:ext cx="5006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Q? What are Choleras of today?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Q? How may Spatial Computing Help?</a:t>
            </a:r>
          </a:p>
        </p:txBody>
      </p:sp>
    </p:spTree>
    <p:extLst>
      <p:ext uri="{BB962C8B-B14F-4D97-AF65-F5344CB8AC3E}">
        <p14:creationId xmlns:p14="http://schemas.microsoft.com/office/powerpoint/2010/main" val="9226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3" grpId="0"/>
      <p:bldP spid="2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042" y="94858"/>
            <a:ext cx="7772400" cy="609600"/>
          </a:xfrm>
        </p:spPr>
        <p:txBody>
          <a:bodyPr/>
          <a:lstStyle/>
          <a:p>
            <a:r>
              <a:rPr lang="en-US" dirty="0" smtClean="0"/>
              <a:t>Spatial Computing Examples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150374" y="1219200"/>
            <a:ext cx="2288026" cy="4483429"/>
            <a:chOff x="150374" y="1219200"/>
            <a:chExt cx="2288026" cy="4483429"/>
          </a:xfrm>
        </p:grpSpPr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178243" y="4804915"/>
              <a:ext cx="2232288" cy="897714"/>
              <a:chOff x="96" y="1008"/>
              <a:chExt cx="2016" cy="720"/>
            </a:xfrm>
          </p:grpSpPr>
          <p:pic>
            <p:nvPicPr>
              <p:cNvPr id="11" name="Picture 11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" y="1008"/>
                <a:ext cx="512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9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" y="1059"/>
                <a:ext cx="684" cy="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10"/>
              <p:cNvSpPr txBox="1">
                <a:spLocks noChangeArrowheads="1"/>
              </p:cNvSpPr>
              <p:nvPr/>
            </p:nvSpPr>
            <p:spPr bwMode="auto">
              <a:xfrm>
                <a:off x="672" y="1094"/>
                <a:ext cx="792" cy="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400" b="1" dirty="0"/>
                  <a:t>Smarter</a:t>
                </a:r>
                <a:r>
                  <a:rPr lang="en-US" sz="1600" dirty="0"/>
                  <a:t/>
                </a:r>
                <a:br>
                  <a:rPr lang="en-US" sz="1600" dirty="0"/>
                </a:br>
                <a:r>
                  <a:rPr lang="en-US" sz="1600" dirty="0"/>
                  <a:t>Planet</a:t>
                </a: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96" y="1008"/>
                <a:ext cx="2016" cy="7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205" y="3679672"/>
              <a:ext cx="2164363" cy="10497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65" y="1219200"/>
              <a:ext cx="1766047" cy="80943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SaTScan™ - Software for the spatial, temporal, and space-time scan statistics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374" y="2104130"/>
              <a:ext cx="2288026" cy="559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encrypted-tbn1.gstatic.com/images?q=tbn:ANd9GcQUTAnnFHq8xSVeMEi7FbGqdXc3H1vsQ5H1b8NA8Sd59bbauf89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03" t="21407" r="6818" b="15788"/>
            <a:stretch/>
          </p:blipFill>
          <p:spPr bwMode="auto">
            <a:xfrm>
              <a:off x="365759" y="2789930"/>
              <a:ext cx="1982309" cy="770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6304972" y="3640384"/>
            <a:ext cx="2518976" cy="2270586"/>
            <a:chOff x="6304972" y="3640384"/>
            <a:chExt cx="2518976" cy="227058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4972" y="3640384"/>
              <a:ext cx="2392063" cy="112832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/>
            <a:srcRect l="7912" t="3736" r="2507" b="26043"/>
            <a:stretch/>
          </p:blipFill>
          <p:spPr>
            <a:xfrm>
              <a:off x="6470921" y="4768709"/>
              <a:ext cx="2353027" cy="1142261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4552876" y="1219200"/>
            <a:ext cx="1668966" cy="4224089"/>
            <a:chOff x="4552876" y="1219200"/>
            <a:chExt cx="1668966" cy="42240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876" y="1219200"/>
              <a:ext cx="1668966" cy="11182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2" t="16762" r="18642" b="13064"/>
            <a:stretch/>
          </p:blipFill>
          <p:spPr>
            <a:xfrm>
              <a:off x="4739843" y="4549431"/>
              <a:ext cx="1356149" cy="893858"/>
            </a:xfrm>
            <a:prstGeom prst="rect">
              <a:avLst/>
            </a:prstGeom>
          </p:spPr>
        </p:pic>
        <p:pic>
          <p:nvPicPr>
            <p:cNvPr id="22" name="Picture 2" descr="https://encrypted-tbn3.gstatic.com/images?q=tbn:ANd9GcRG74MltkNrldcTxp2tlPXIoTeJlxRUkw0UK8VaNH3ofcSqTJnY8F36-Pqc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9963" y="2767409"/>
              <a:ext cx="1100252" cy="685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2824650" y="1212736"/>
            <a:ext cx="1471416" cy="4463882"/>
            <a:chOff x="2824650" y="1212736"/>
            <a:chExt cx="1471416" cy="4463882"/>
          </a:xfrm>
        </p:grpSpPr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650" y="3368310"/>
              <a:ext cx="1471416" cy="1085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B001VEJEG0-1.jpg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1" t="5600" r="6256" b="22400"/>
            <a:stretch/>
          </p:blipFill>
          <p:spPr>
            <a:xfrm>
              <a:off x="2827373" y="2218165"/>
              <a:ext cx="1211640" cy="1047890"/>
            </a:xfrm>
            <a:prstGeom prst="rect">
              <a:avLst/>
            </a:prstGeom>
          </p:spPr>
        </p:pic>
        <p:pic>
          <p:nvPicPr>
            <p:cNvPr id="20" name="Picture 6" descr="http://seshagiriprabhu.files.wordpress.com/2013/07/osm1.jpg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945" y="4629581"/>
              <a:ext cx="1376651" cy="499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2" descr="http://www.no-straight-lines.com/wp-content/uploads/2013/01/logo_ushahidi.png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518" y="5333283"/>
              <a:ext cx="1234077" cy="343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7"/>
            <a:srcRect l="4534" t="6757" r="3059" b="13291"/>
            <a:stretch/>
          </p:blipFill>
          <p:spPr>
            <a:xfrm>
              <a:off x="2858695" y="1212736"/>
              <a:ext cx="1148995" cy="5777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470921" y="1219201"/>
            <a:ext cx="2548595" cy="2341627"/>
            <a:chOff x="6470921" y="1219201"/>
            <a:chExt cx="2548595" cy="234162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8"/>
            <a:srcRect l="23670" t="14801" r="19330" b="16280"/>
            <a:stretch/>
          </p:blipFill>
          <p:spPr>
            <a:xfrm>
              <a:off x="6551001" y="1219201"/>
              <a:ext cx="2468515" cy="12954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9"/>
            <a:srcRect l="11286" t="6030" r="12465" b="8826"/>
            <a:stretch/>
          </p:blipFill>
          <p:spPr>
            <a:xfrm>
              <a:off x="6470921" y="2554465"/>
              <a:ext cx="2414212" cy="10063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979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E8D520-79FD-E740-88B6-B84DF3766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94" y="-32479"/>
            <a:ext cx="8606118" cy="642080"/>
          </a:xfrm>
        </p:spPr>
        <p:txBody>
          <a:bodyPr/>
          <a:lstStyle/>
          <a:p>
            <a:r>
              <a:rPr lang="en-US" sz="2400" dirty="0" smtClean="0"/>
              <a:t>Spatial Computing is a Critical Infrastructure Today!</a:t>
            </a:r>
            <a:endParaRPr lang="en-US" sz="3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65E4E19-E336-4F40-B63E-7E8633529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9000" y="900184"/>
            <a:ext cx="1763579" cy="21684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2E1D369-D610-D147-BEDD-2DB5094B9C4A}"/>
              </a:ext>
            </a:extLst>
          </p:cNvPr>
          <p:cNvSpPr/>
          <p:nvPr/>
        </p:nvSpPr>
        <p:spPr>
          <a:xfrm>
            <a:off x="262694" y="711687"/>
            <a:ext cx="809942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2 billion GPS receivers in use, will hit 7 billion by 2022.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cs typeface="Arial" panose="020B0604020202020204" pitchFamily="34" charset="0"/>
              </a:rPr>
              <a:t>Besides location, it </a:t>
            </a:r>
            <a:r>
              <a:rPr lang="en-US" sz="1800" dirty="0" smtClean="0">
                <a:solidFill>
                  <a:srgbClr val="FF0000"/>
                </a:solidFill>
                <a:cs typeface="Arial" panose="020B0604020202020204" pitchFamily="34" charset="0"/>
              </a:rPr>
              <a:t>reference time </a:t>
            </a:r>
            <a:r>
              <a:rPr lang="en-US" sz="1800" dirty="0" smtClean="0">
                <a:cs typeface="Arial" panose="020B0604020202020204" pitchFamily="34" charset="0"/>
              </a:rPr>
              <a:t>for critical infrastructure</a:t>
            </a:r>
            <a:endParaRPr lang="en-US" sz="1800" dirty="0">
              <a:cs typeface="Arial" panose="020B0604020202020204" pitchFamily="34" charset="0"/>
            </a:endParaRP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Telecommunications industry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Banks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Airlines...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GPS </a:t>
            </a:r>
            <a:r>
              <a:rPr lang="en-US" sz="1600" dirty="0"/>
              <a:t>is the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single point of failure</a:t>
            </a:r>
            <a:r>
              <a:rPr lang="en-US" sz="1600" dirty="0"/>
              <a:t> for the entire modern </a:t>
            </a:r>
            <a:r>
              <a:rPr lang="en-US" sz="1600" dirty="0" smtClean="0"/>
              <a:t>economy.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50,000 </a:t>
            </a:r>
            <a:r>
              <a:rPr lang="en-US" sz="1600" dirty="0"/>
              <a:t>incidents of deliberate (GPS) </a:t>
            </a:r>
            <a:r>
              <a:rPr lang="en-US" sz="1600" dirty="0" smtClean="0"/>
              <a:t>jamming </a:t>
            </a:r>
            <a:r>
              <a:rPr lang="en-US" sz="1600" dirty="0"/>
              <a:t>last two years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Against Ubers, Waymo’s self-driving cars, delivery drones from </a:t>
            </a:r>
            <a:r>
              <a:rPr lang="en-US" sz="1600" dirty="0" smtClean="0"/>
              <a:t>Amazon</a:t>
            </a:r>
            <a:endParaRPr lang="en-US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56D5E2C-F900-4467-8F0C-384C8C895306}"/>
              </a:ext>
            </a:extLst>
          </p:cNvPr>
          <p:cNvSpPr/>
          <p:nvPr/>
        </p:nvSpPr>
        <p:spPr>
          <a:xfrm>
            <a:off x="146570" y="5477521"/>
            <a:ext cx="86460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/>
              <a:t>Source:  </a:t>
            </a:r>
            <a:r>
              <a:rPr lang="en-US" sz="1300" i="1" dirty="0">
                <a:latin typeface="Times New Roman" charset="0"/>
                <a:ea typeface="Times New Roman" charset="0"/>
                <a:cs typeface="Times New Roman" charset="0"/>
              </a:rPr>
              <a:t>https://</a:t>
            </a:r>
            <a:r>
              <a:rPr lang="en-US" sz="1300" i="1" dirty="0" err="1">
                <a:latin typeface="Times New Roman" charset="0"/>
                <a:ea typeface="Times New Roman" charset="0"/>
                <a:cs typeface="Times New Roman" charset="0"/>
              </a:rPr>
              <a:t>www.bloomberg.com</a:t>
            </a:r>
            <a:r>
              <a:rPr lang="en-US" sz="1300" i="1" dirty="0">
                <a:latin typeface="Times New Roman" charset="0"/>
                <a:ea typeface="Times New Roman" charset="0"/>
                <a:cs typeface="Times New Roman" charset="0"/>
              </a:rPr>
              <a:t>/news/features/2018-07-25/the-world-economy-runs-on-</a:t>
            </a:r>
            <a:r>
              <a:rPr lang="en-US" sz="1300" i="1" dirty="0" err="1">
                <a:latin typeface="Times New Roman" charset="0"/>
                <a:ea typeface="Times New Roman" charset="0"/>
                <a:cs typeface="Times New Roman" charset="0"/>
              </a:rPr>
              <a:t>gps</a:t>
            </a:r>
            <a:r>
              <a:rPr lang="en-US" sz="1300" i="1" dirty="0">
                <a:latin typeface="Times New Roman" charset="0"/>
                <a:ea typeface="Times New Roman" charset="0"/>
                <a:cs typeface="Times New Roman" charset="0"/>
              </a:rPr>
              <a:t>-it-needs-a-backup-plan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9" y="4540763"/>
            <a:ext cx="4025900" cy="31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8" y="4955862"/>
            <a:ext cx="3230222" cy="340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285726"/>
            <a:ext cx="3751801" cy="118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3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830E650-6E35-A547-B031-376B21741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dirty="0" smtClean="0"/>
              <a:t>Spatial Computing in Modern Cities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47694D13-6006-A845-BBA0-68FDF4900A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610472"/>
              </p:ext>
            </p:extLst>
          </p:nvPr>
        </p:nvGraphicFramePr>
        <p:xfrm>
          <a:off x="457200" y="1397000"/>
          <a:ext cx="8382000" cy="3571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xmlns="" val="506268363"/>
                    </a:ext>
                  </a:extLst>
                </a:gridCol>
                <a:gridCol w="2602831">
                  <a:extLst>
                    <a:ext uri="{9D8B030D-6E8A-4147-A177-3AD203B41FA5}">
                      <a16:colId xmlns:a16="http://schemas.microsoft.com/office/drawing/2014/main" xmlns="" val="2002679688"/>
                    </a:ext>
                  </a:extLst>
                </a:gridCol>
                <a:gridCol w="2558715">
                  <a:extLst>
                    <a:ext uri="{9D8B030D-6E8A-4147-A177-3AD203B41FA5}">
                      <a16:colId xmlns:a16="http://schemas.microsoft.com/office/drawing/2014/main" xmlns="" val="3080438123"/>
                    </a:ext>
                  </a:extLst>
                </a:gridCol>
                <a:gridCol w="2382254">
                  <a:extLst>
                    <a:ext uri="{9D8B030D-6E8A-4147-A177-3AD203B41FA5}">
                      <a16:colId xmlns:a16="http://schemas.microsoft.com/office/drawing/2014/main" xmlns="" val="2013721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6459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(69%) Geospatial / Mapping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(93%) Public Meeting records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(53%)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GeoSpatial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 Mapping 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533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(67%) Virtualization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(92%) Wireless Infrastructure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(48%) Cybersecurity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43988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(60%) Performance Benchmarks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(91%) Redundant/ Offsite Data Storage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(34%) Predictive Policing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70115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(58%) Transaction Processing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(90%) Endpoint Security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(32%) eDiscovery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7683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(57%) Project Management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(85%) Broadband Infrastructure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(20%) Predictive Analytics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745398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3925" y="5245817"/>
            <a:ext cx="812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Source: </a:t>
            </a:r>
            <a:r>
              <a:rPr lang="en-US" sz="1600" dirty="0" smtClean="0"/>
              <a:t>Digital Cities Survey, Center for Digital Government, </a:t>
            </a:r>
            <a:r>
              <a:rPr lang="en-US" sz="1600" dirty="0" err="1" smtClean="0"/>
              <a:t>GovTech.com</a:t>
            </a:r>
            <a:r>
              <a:rPr lang="en-US" sz="1600" dirty="0" smtClean="0"/>
              <a:t>, 11/9</a:t>
            </a:r>
            <a:r>
              <a:rPr lang="en-US" sz="1600" baseline="30000" dirty="0"/>
              <a:t>/</a:t>
            </a:r>
            <a:r>
              <a:rPr lang="en-US" sz="1600" dirty="0" smtClean="0"/>
              <a:t>2017.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447800" y="1828800"/>
            <a:ext cx="2286000" cy="5334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553200" y="1828800"/>
            <a:ext cx="2286000" cy="5334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93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63142B-ED63-47BD-99A0-0F01CC6A4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Computing </a:t>
            </a:r>
            <a:r>
              <a:rPr lang="en-US" dirty="0" smtClean="0"/>
              <a:t>in Modern </a:t>
            </a:r>
            <a:r>
              <a:rPr lang="en-US" dirty="0"/>
              <a:t>Cities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D355B3-37C9-48FE-A62C-42B17CC61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80738"/>
            <a:ext cx="7772400" cy="4800600"/>
          </a:xfrm>
        </p:spPr>
        <p:txBody>
          <a:bodyPr/>
          <a:lstStyle/>
          <a:p>
            <a:r>
              <a:rPr lang="en-US" sz="1800" dirty="0"/>
              <a:t>Operational</a:t>
            </a:r>
          </a:p>
          <a:p>
            <a:pPr lvl="1"/>
            <a:r>
              <a:rPr lang="en-US" sz="1600" dirty="0"/>
              <a:t>E-911, CMAS/PLAN, </a:t>
            </a:r>
            <a:r>
              <a:rPr lang="mr-IN" sz="1600" dirty="0"/>
              <a:t>…</a:t>
            </a:r>
            <a:endParaRPr lang="en-US" sz="1600" dirty="0"/>
          </a:p>
          <a:p>
            <a:pPr lvl="1"/>
            <a:r>
              <a:rPr lang="en-US" sz="1600" dirty="0"/>
              <a:t>Situation </a:t>
            </a:r>
            <a:r>
              <a:rPr lang="en-US" sz="1600" dirty="0" smtClean="0"/>
              <a:t>awareness</a:t>
            </a:r>
          </a:p>
          <a:p>
            <a:pPr lvl="1"/>
            <a:r>
              <a:rPr lang="en-US" sz="1600" dirty="0" smtClean="0"/>
              <a:t>Public Safety, e.g., </a:t>
            </a:r>
            <a:r>
              <a:rPr lang="en-US" sz="1600" dirty="0" smtClean="0">
                <a:solidFill>
                  <a:srgbClr val="0070C0"/>
                </a:solidFill>
              </a:rPr>
              <a:t>Floods</a:t>
            </a:r>
            <a:endParaRPr lang="en-US" sz="1600" dirty="0"/>
          </a:p>
          <a:p>
            <a:endParaRPr lang="en-US" sz="1800" dirty="0"/>
          </a:p>
          <a:p>
            <a:r>
              <a:rPr lang="en-US" sz="1800" dirty="0"/>
              <a:t>Tactical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Property tax</a:t>
            </a:r>
          </a:p>
          <a:p>
            <a:pPr lvl="1"/>
            <a:r>
              <a:rPr lang="en-US" sz="1600" dirty="0"/>
              <a:t>Site selection</a:t>
            </a:r>
          </a:p>
          <a:p>
            <a:pPr lvl="1"/>
            <a:r>
              <a:rPr lang="en-US" sz="1600" dirty="0"/>
              <a:t>Asset </a:t>
            </a:r>
            <a:r>
              <a:rPr lang="en-US" sz="1600" dirty="0" smtClean="0"/>
              <a:t>tracking</a:t>
            </a:r>
          </a:p>
          <a:p>
            <a:pPr lvl="1"/>
            <a:endParaRPr lang="en-US" sz="1600" dirty="0" smtClean="0"/>
          </a:p>
          <a:p>
            <a:r>
              <a:rPr lang="en-US" sz="1800" dirty="0"/>
              <a:t>Strategic</a:t>
            </a:r>
          </a:p>
          <a:p>
            <a:pPr lvl="1"/>
            <a:r>
              <a:rPr lang="en-US" sz="1600" dirty="0"/>
              <a:t>Long-term planning</a:t>
            </a:r>
          </a:p>
          <a:p>
            <a:pPr lvl="1"/>
            <a:r>
              <a:rPr lang="en-US" sz="1600" dirty="0"/>
              <a:t>Land-use</a:t>
            </a:r>
          </a:p>
          <a:p>
            <a:pPr lvl="1"/>
            <a:endParaRPr lang="en-US" sz="1600" dirty="0"/>
          </a:p>
          <a:p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3297976" y="5376446"/>
            <a:ext cx="584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200" dirty="0"/>
              <a:t>https://</a:t>
            </a:r>
            <a:r>
              <a:rPr lang="en-US" sz="1200" dirty="0" err="1"/>
              <a:t>www.cbronline.com</a:t>
            </a:r>
            <a:r>
              <a:rPr lang="en-US" sz="1200" dirty="0"/>
              <a:t>/</a:t>
            </a:r>
            <a:r>
              <a:rPr lang="en-US" sz="1200" dirty="0" err="1"/>
              <a:t>wp</a:t>
            </a:r>
            <a:r>
              <a:rPr lang="en-US" sz="1200" dirty="0"/>
              <a:t>-content/uploads/2017/03/what-is-</a:t>
            </a:r>
            <a:r>
              <a:rPr lang="en-US" sz="1200" dirty="0" err="1"/>
              <a:t>GIS.png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643" r="6578"/>
          <a:stretch/>
        </p:blipFill>
        <p:spPr>
          <a:xfrm>
            <a:off x="3657599" y="984239"/>
            <a:ext cx="5491397" cy="44171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7315200" y="1524000"/>
            <a:ext cx="1447800" cy="3810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57600" y="2444760"/>
            <a:ext cx="5105400" cy="1212840"/>
            <a:chOff x="3657600" y="2444760"/>
            <a:chExt cx="5105400" cy="1212840"/>
          </a:xfrm>
        </p:grpSpPr>
        <p:sp>
          <p:nvSpPr>
            <p:cNvPr id="10" name="Rectangle 9"/>
            <p:cNvSpPr/>
            <p:nvPr/>
          </p:nvSpPr>
          <p:spPr bwMode="auto">
            <a:xfrm>
              <a:off x="7315200" y="2444760"/>
              <a:ext cx="1447800" cy="1136639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3657600" y="3257239"/>
              <a:ext cx="1150496" cy="400361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05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957" y="762000"/>
            <a:ext cx="7772400" cy="4643154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 sz="2000" dirty="0" smtClean="0"/>
              <a:t>Motivation</a:t>
            </a:r>
            <a:endParaRPr lang="en-US" sz="2000" dirty="0"/>
          </a:p>
          <a:p>
            <a:pPr>
              <a:buFont typeface="Wingdings" charset="2"/>
              <a:buChar char="q"/>
            </a:pPr>
            <a:r>
              <a:rPr lang="en-US" sz="2000" dirty="0" smtClean="0">
                <a:solidFill>
                  <a:srgbClr val="FF0000"/>
                </a:solidFill>
              </a:rPr>
              <a:t>Next: Knowledge Co-production (KC)</a:t>
            </a:r>
            <a:endParaRPr lang="en-US" sz="2000" dirty="0">
              <a:solidFill>
                <a:srgbClr val="FF0000"/>
              </a:solidFill>
            </a:endParaRPr>
          </a:p>
          <a:p>
            <a:pPr>
              <a:buFont typeface="Wingdings" charset="2"/>
              <a:buChar char="q"/>
            </a:pPr>
            <a:r>
              <a:rPr lang="en-US" sz="2000" dirty="0" smtClean="0"/>
              <a:t>KC Story 1: Evacuation Planning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KC Story 2: </a:t>
            </a:r>
            <a:r>
              <a:rPr lang="en-US" sz="2000" dirty="0"/>
              <a:t>A S&amp;CC </a:t>
            </a:r>
            <a:r>
              <a:rPr lang="en-US" sz="2000" dirty="0" smtClean="0"/>
              <a:t>Project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Conclusions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2E67D8-B2FE-F144-940E-90A2AE2511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C6A59-1C74-2043-BF6F-F96E9BCF649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696" t="6146" r="5507"/>
          <a:stretch/>
        </p:blipFill>
        <p:spPr>
          <a:xfrm>
            <a:off x="6629400" y="4583006"/>
            <a:ext cx="2019914" cy="1109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499" y="1134782"/>
            <a:ext cx="2298701" cy="11710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3066" y="2577520"/>
            <a:ext cx="3568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Source: The Sheffield Mental Health Guide, 	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sheffieldflourish.co.uk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, 5 Apr 2017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. 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2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74E19422-5BA8-0848-B588-499C4D3D0B69}" vid="{EF357BE9-169D-6B49-88AF-92A52A17527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3926</TotalTime>
  <Words>1911</Words>
  <Application>Microsoft Macintosh PowerPoint</Application>
  <PresentationFormat>On-screen Show (4:3)</PresentationFormat>
  <Paragraphs>367</Paragraphs>
  <Slides>30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Calibri</vt:lpstr>
      <vt:lpstr>Garamond</vt:lpstr>
      <vt:lpstr>MS PGothic</vt:lpstr>
      <vt:lpstr>ＭＳ Ｐゴシック</vt:lpstr>
      <vt:lpstr>Tahoma</vt:lpstr>
      <vt:lpstr>Times New Roman</vt:lpstr>
      <vt:lpstr>Wingdings</vt:lpstr>
      <vt:lpstr>Arial</vt:lpstr>
      <vt:lpstr>Office Theme</vt:lpstr>
      <vt:lpstr> Transforming Smart Cities with Spatial Computing IEEE Intl. Conf. on Smart Cities, Sept. 17th, 2018. .</vt:lpstr>
      <vt:lpstr>Acknowledgements</vt:lpstr>
      <vt:lpstr>OUTLINE</vt:lpstr>
      <vt:lpstr>History of Transforming Cities with Spatial Computing</vt:lpstr>
      <vt:lpstr>Spatial Computing Examples</vt:lpstr>
      <vt:lpstr>Spatial Computing is a Critical Infrastructure Today!</vt:lpstr>
      <vt:lpstr>Spatial Computing in Modern Cities</vt:lpstr>
      <vt:lpstr>Spatial Computing in Modern Cities</vt:lpstr>
      <vt:lpstr>Outline</vt:lpstr>
      <vt:lpstr>Advancing Science Discovery to Application</vt:lpstr>
      <vt:lpstr>Knowledge Co-Production</vt:lpstr>
      <vt:lpstr>Outline</vt:lpstr>
      <vt:lpstr>Knowledge Co-Production: Evacuation Planning (2005)</vt:lpstr>
      <vt:lpstr>KC Story 1: Evacuation Planning (2005)</vt:lpstr>
      <vt:lpstr>Outline</vt:lpstr>
      <vt:lpstr>Knowledge Co-Production:  NSF Smart &amp; Connected Communities Grant 1737633 (2017-2020) </vt:lpstr>
      <vt:lpstr>KC Story 2:  A NSF S&amp;CC Project</vt:lpstr>
      <vt:lpstr>KC Story 2:  S&amp;CC – Co-visioning</vt:lpstr>
      <vt:lpstr>KC Story 2:  S&amp;CC – Co-visioning</vt:lpstr>
      <vt:lpstr>KC Story 2:  S&amp;CC – Co-visioning</vt:lpstr>
      <vt:lpstr>PowerPoint Presentation</vt:lpstr>
      <vt:lpstr>Project Aims &amp; Approach</vt:lpstr>
      <vt:lpstr>Four Themes</vt:lpstr>
      <vt:lpstr>Data-Intensive Science of S&amp;CC in 21st Century</vt:lpstr>
      <vt:lpstr>Spatial Data Science: Gerrymandering Challenge</vt:lpstr>
      <vt:lpstr>Task 2B: Discover co-location and teleconnection patterns</vt:lpstr>
      <vt:lpstr>Outline</vt:lpstr>
      <vt:lpstr>CONCLUSIONS &amp; NEXT STEPS</vt:lpstr>
      <vt:lpstr>Acknowledgements</vt:lpstr>
      <vt:lpstr>Key Definitions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 Li</dc:creator>
  <cp:lastModifiedBy>Microsoft Office User</cp:lastModifiedBy>
  <cp:revision>170</cp:revision>
  <cp:lastPrinted>2018-08-14T15:41:03Z</cp:lastPrinted>
  <dcterms:created xsi:type="dcterms:W3CDTF">2018-08-14T02:56:18Z</dcterms:created>
  <dcterms:modified xsi:type="dcterms:W3CDTF">2018-09-26T01:21:25Z</dcterms:modified>
</cp:coreProperties>
</file>