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2"/>
  </p:notesMasterIdLst>
  <p:handoutMasterIdLst>
    <p:handoutMasterId r:id="rId63"/>
  </p:handoutMasterIdLst>
  <p:sldIdLst>
    <p:sldId id="825" r:id="rId2"/>
    <p:sldId id="887" r:id="rId3"/>
    <p:sldId id="956" r:id="rId4"/>
    <p:sldId id="957" r:id="rId5"/>
    <p:sldId id="652" r:id="rId6"/>
    <p:sldId id="725" r:id="rId7"/>
    <p:sldId id="752" r:id="rId8"/>
    <p:sldId id="776" r:id="rId9"/>
    <p:sldId id="798" r:id="rId10"/>
    <p:sldId id="753" r:id="rId11"/>
    <p:sldId id="778" r:id="rId12"/>
    <p:sldId id="799" r:id="rId13"/>
    <p:sldId id="800" r:id="rId14"/>
    <p:sldId id="999" r:id="rId15"/>
    <p:sldId id="815" r:id="rId16"/>
    <p:sldId id="811" r:id="rId17"/>
    <p:sldId id="812" r:id="rId18"/>
    <p:sldId id="813" r:id="rId19"/>
    <p:sldId id="814" r:id="rId20"/>
    <p:sldId id="891" r:id="rId21"/>
    <p:sldId id="726" r:id="rId22"/>
    <p:sldId id="819" r:id="rId23"/>
    <p:sldId id="835" r:id="rId24"/>
    <p:sldId id="820" r:id="rId25"/>
    <p:sldId id="821" r:id="rId26"/>
    <p:sldId id="840" r:id="rId27"/>
    <p:sldId id="841" r:id="rId28"/>
    <p:sldId id="842" r:id="rId29"/>
    <p:sldId id="838" r:id="rId30"/>
    <p:sldId id="839" r:id="rId31"/>
    <p:sldId id="824" r:id="rId32"/>
    <p:sldId id="657" r:id="rId33"/>
    <p:sldId id="784" r:id="rId34"/>
    <p:sldId id="783" r:id="rId35"/>
    <p:sldId id="728" r:id="rId36"/>
    <p:sldId id="733" r:id="rId37"/>
    <p:sldId id="731" r:id="rId38"/>
    <p:sldId id="734" r:id="rId39"/>
    <p:sldId id="729" r:id="rId40"/>
    <p:sldId id="832" r:id="rId41"/>
    <p:sldId id="732" r:id="rId42"/>
    <p:sldId id="735" r:id="rId43"/>
    <p:sldId id="765" r:id="rId44"/>
    <p:sldId id="766" r:id="rId45"/>
    <p:sldId id="741" r:id="rId46"/>
    <p:sldId id="736" r:id="rId47"/>
    <p:sldId id="892" r:id="rId48"/>
    <p:sldId id="852" r:id="rId49"/>
    <p:sldId id="745" r:id="rId50"/>
    <p:sldId id="959" r:id="rId51"/>
    <p:sldId id="994" r:id="rId52"/>
    <p:sldId id="989" r:id="rId53"/>
    <p:sldId id="990" r:id="rId54"/>
    <p:sldId id="1002" r:id="rId55"/>
    <p:sldId id="988" r:id="rId56"/>
    <p:sldId id="995" r:id="rId57"/>
    <p:sldId id="961" r:id="rId58"/>
    <p:sldId id="996" r:id="rId59"/>
    <p:sldId id="654" r:id="rId60"/>
    <p:sldId id="742" r:id="rId6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52"/>
    <p:restoredTop sz="94697"/>
  </p:normalViewPr>
  <p:slideViewPr>
    <p:cSldViewPr>
      <p:cViewPr varScale="1">
        <p:scale>
          <a:sx n="114" d="100"/>
          <a:sy n="114" d="100"/>
        </p:scale>
        <p:origin x="1576" y="1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onglin\Desktop\pics\20180516\Analysis_201805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21891569286323"/>
          <c:y val="0.0658792651929594"/>
          <c:w val="0.737312202216761"/>
          <c:h val="0.787833383855522"/>
        </c:manualLayout>
      </c:layout>
      <c:scatterChart>
        <c:scatterStyle val="lineMarker"/>
        <c:varyColors val="0"/>
        <c:ser>
          <c:idx val="0"/>
          <c:order val="0"/>
          <c:tx>
            <c:strRef>
              <c:f>ChangePIvsTimeExposed!$AR$25</c:f>
              <c:strCache>
                <c:ptCount val="1"/>
                <c:pt idx="0">
                  <c:v>U1</c:v>
                </c:pt>
              </c:strCache>
            </c:strRef>
          </c:tx>
          <c:spPr>
            <a:ln w="47625">
              <a:noFill/>
            </a:ln>
            <a:effectLst/>
          </c:spPr>
          <c:marker>
            <c:symbol val="circle"/>
            <c:size val="5"/>
            <c:spPr>
              <a:noFill/>
              <a:ln>
                <a:solidFill>
                  <a:srgbClr val="0000FF"/>
                </a:solidFill>
              </a:ln>
              <a:effectLst/>
            </c:spPr>
          </c:marker>
          <c:xVal>
            <c:numRef>
              <c:f>ChangePIvsTimeExposed!$AS$24:$BJ$24</c:f>
              <c:numCache>
                <c:formatCode>General</c:formatCode>
                <c:ptCount val="18"/>
                <c:pt idx="0">
                  <c:v>20.0</c:v>
                </c:pt>
                <c:pt idx="1">
                  <c:v>40.0</c:v>
                </c:pt>
                <c:pt idx="2">
                  <c:v>60.0</c:v>
                </c:pt>
                <c:pt idx="3">
                  <c:v>80.0</c:v>
                </c:pt>
                <c:pt idx="4">
                  <c:v>100.0</c:v>
                </c:pt>
                <c:pt idx="5">
                  <c:v>120.0</c:v>
                </c:pt>
                <c:pt idx="6">
                  <c:v>140.0</c:v>
                </c:pt>
                <c:pt idx="7">
                  <c:v>160.0</c:v>
                </c:pt>
                <c:pt idx="8">
                  <c:v>180.0</c:v>
                </c:pt>
                <c:pt idx="9">
                  <c:v>200.0</c:v>
                </c:pt>
                <c:pt idx="10">
                  <c:v>220.0</c:v>
                </c:pt>
                <c:pt idx="11">
                  <c:v>240.0</c:v>
                </c:pt>
                <c:pt idx="12">
                  <c:v>260.0</c:v>
                </c:pt>
                <c:pt idx="13">
                  <c:v>280.0</c:v>
                </c:pt>
                <c:pt idx="14">
                  <c:v>300.0</c:v>
                </c:pt>
                <c:pt idx="15">
                  <c:v>320.0</c:v>
                </c:pt>
                <c:pt idx="16">
                  <c:v>340.0</c:v>
                </c:pt>
                <c:pt idx="17">
                  <c:v>360.0</c:v>
                </c:pt>
              </c:numCache>
            </c:numRef>
          </c:xVal>
          <c:yVal>
            <c:numRef>
              <c:f>ChangePIvsTimeExposed!$AS$25:$BJ$25</c:f>
              <c:numCache>
                <c:formatCode>0.0%</c:formatCode>
                <c:ptCount val="18"/>
                <c:pt idx="0">
                  <c:v>0.00625188611831712</c:v>
                </c:pt>
                <c:pt idx="1">
                  <c:v>0.00674949003041274</c:v>
                </c:pt>
                <c:pt idx="2">
                  <c:v>0.0083022029011412</c:v>
                </c:pt>
                <c:pt idx="3">
                  <c:v>0.0150910706730142</c:v>
                </c:pt>
                <c:pt idx="4">
                  <c:v>0.0139747328555932</c:v>
                </c:pt>
                <c:pt idx="5">
                  <c:v>0.00841666223935439</c:v>
                </c:pt>
                <c:pt idx="6">
                  <c:v>0.0146401259989645</c:v>
                </c:pt>
                <c:pt idx="7">
                  <c:v>0.0143708995112753</c:v>
                </c:pt>
                <c:pt idx="8">
                  <c:v>0.0019946307865742</c:v>
                </c:pt>
                <c:pt idx="9">
                  <c:v>0.0353741079902967</c:v>
                </c:pt>
                <c:pt idx="10">
                  <c:v>0.0370634925194454</c:v>
                </c:pt>
                <c:pt idx="11">
                  <c:v>0.0329700333045739</c:v>
                </c:pt>
                <c:pt idx="12">
                  <c:v>0.0311246864531187</c:v>
                </c:pt>
                <c:pt idx="13">
                  <c:v>0.0269897286725382</c:v>
                </c:pt>
                <c:pt idx="14">
                  <c:v>0.0386115174849093</c:v>
                </c:pt>
                <c:pt idx="15">
                  <c:v>0.0442622736437524</c:v>
                </c:pt>
                <c:pt idx="16">
                  <c:v>0.0483741199630122</c:v>
                </c:pt>
                <c:pt idx="17">
                  <c:v>0.0468235577406233</c:v>
                </c:pt>
              </c:numCache>
            </c:numRef>
          </c:yVal>
          <c:smooth val="0"/>
          <c:extLst xmlns:c16r2="http://schemas.microsoft.com/office/drawing/2015/06/chart">
            <c:ext xmlns:c16="http://schemas.microsoft.com/office/drawing/2014/chart" uri="{C3380CC4-5D6E-409C-BE32-E72D297353CC}">
              <c16:uniqueId val="{00000000-DC19-40E1-B1A1-DF5AF4031EA8}"/>
            </c:ext>
          </c:extLst>
        </c:ser>
        <c:ser>
          <c:idx val="1"/>
          <c:order val="1"/>
          <c:tx>
            <c:strRef>
              <c:f>ChangePIvsTimeExposed!$AR$26</c:f>
              <c:strCache>
                <c:ptCount val="1"/>
                <c:pt idx="0">
                  <c:v>U2</c:v>
                </c:pt>
              </c:strCache>
            </c:strRef>
          </c:tx>
          <c:spPr>
            <a:ln w="47625">
              <a:noFill/>
            </a:ln>
            <a:effectLst/>
          </c:spPr>
          <c:marker>
            <c:symbol val="circle"/>
            <c:size val="5"/>
            <c:spPr>
              <a:noFill/>
              <a:ln>
                <a:solidFill>
                  <a:srgbClr val="FF0000"/>
                </a:solidFill>
              </a:ln>
              <a:effectLst/>
            </c:spPr>
          </c:marker>
          <c:xVal>
            <c:numRef>
              <c:f>ChangePIvsTimeExposed!$AS$24:$BJ$24</c:f>
              <c:numCache>
                <c:formatCode>General</c:formatCode>
                <c:ptCount val="18"/>
                <c:pt idx="0">
                  <c:v>20.0</c:v>
                </c:pt>
                <c:pt idx="1">
                  <c:v>40.0</c:v>
                </c:pt>
                <c:pt idx="2">
                  <c:v>60.0</c:v>
                </c:pt>
                <c:pt idx="3">
                  <c:v>80.0</c:v>
                </c:pt>
                <c:pt idx="4">
                  <c:v>100.0</c:v>
                </c:pt>
                <c:pt idx="5">
                  <c:v>120.0</c:v>
                </c:pt>
                <c:pt idx="6">
                  <c:v>140.0</c:v>
                </c:pt>
                <c:pt idx="7">
                  <c:v>160.0</c:v>
                </c:pt>
                <c:pt idx="8">
                  <c:v>180.0</c:v>
                </c:pt>
                <c:pt idx="9">
                  <c:v>200.0</c:v>
                </c:pt>
                <c:pt idx="10">
                  <c:v>220.0</c:v>
                </c:pt>
                <c:pt idx="11">
                  <c:v>240.0</c:v>
                </c:pt>
                <c:pt idx="12">
                  <c:v>260.0</c:v>
                </c:pt>
                <c:pt idx="13">
                  <c:v>280.0</c:v>
                </c:pt>
                <c:pt idx="14">
                  <c:v>300.0</c:v>
                </c:pt>
                <c:pt idx="15">
                  <c:v>320.0</c:v>
                </c:pt>
                <c:pt idx="16">
                  <c:v>340.0</c:v>
                </c:pt>
                <c:pt idx="17">
                  <c:v>360.0</c:v>
                </c:pt>
              </c:numCache>
            </c:numRef>
          </c:xVal>
          <c:yVal>
            <c:numRef>
              <c:f>ChangePIvsTimeExposed!$AS$26:$BJ$26</c:f>
              <c:numCache>
                <c:formatCode>0.0%</c:formatCode>
                <c:ptCount val="18"/>
                <c:pt idx="0">
                  <c:v>0.00693963597971892</c:v>
                </c:pt>
                <c:pt idx="1">
                  <c:v>0.00650557385327244</c:v>
                </c:pt>
                <c:pt idx="2">
                  <c:v>0.00789686388869574</c:v>
                </c:pt>
                <c:pt idx="3">
                  <c:v>0.0133153875988256</c:v>
                </c:pt>
                <c:pt idx="4">
                  <c:v>0.0128222445105066</c:v>
                </c:pt>
                <c:pt idx="5">
                  <c:v>0.00934685102933816</c:v>
                </c:pt>
                <c:pt idx="6">
                  <c:v>0.0138000273584531</c:v>
                </c:pt>
                <c:pt idx="7">
                  <c:v>0.0137635418367074</c:v>
                </c:pt>
                <c:pt idx="8">
                  <c:v>6.62083611753272E-5</c:v>
                </c:pt>
                <c:pt idx="9">
                  <c:v>0.0291363638820378</c:v>
                </c:pt>
                <c:pt idx="10">
                  <c:v>0.0315336358746868</c:v>
                </c:pt>
                <c:pt idx="11">
                  <c:v>0.0272143766051463</c:v>
                </c:pt>
                <c:pt idx="12">
                  <c:v>0.0271024882388955</c:v>
                </c:pt>
                <c:pt idx="13">
                  <c:v>0.0216194500281144</c:v>
                </c:pt>
                <c:pt idx="14">
                  <c:v>0.0279982044483001</c:v>
                </c:pt>
                <c:pt idx="15">
                  <c:v>0.0335799746309458</c:v>
                </c:pt>
                <c:pt idx="16">
                  <c:v>0.0355311328868705</c:v>
                </c:pt>
                <c:pt idx="17">
                  <c:v>0.0344076971735767</c:v>
                </c:pt>
              </c:numCache>
            </c:numRef>
          </c:yVal>
          <c:smooth val="0"/>
          <c:extLst xmlns:c16r2="http://schemas.microsoft.com/office/drawing/2015/06/chart">
            <c:ext xmlns:c16="http://schemas.microsoft.com/office/drawing/2014/chart" uri="{C3380CC4-5D6E-409C-BE32-E72D297353CC}">
              <c16:uniqueId val="{00000001-DC19-40E1-B1A1-DF5AF4031EA8}"/>
            </c:ext>
          </c:extLst>
        </c:ser>
        <c:ser>
          <c:idx val="2"/>
          <c:order val="2"/>
          <c:tx>
            <c:strRef>
              <c:f>ChangePIvsTimeExposed!$AR$27</c:f>
              <c:strCache>
                <c:ptCount val="1"/>
                <c:pt idx="0">
                  <c:v>U3</c:v>
                </c:pt>
              </c:strCache>
            </c:strRef>
          </c:tx>
          <c:spPr>
            <a:ln w="47625">
              <a:noFill/>
            </a:ln>
            <a:effectLst/>
          </c:spPr>
          <c:marker>
            <c:symbol val="circle"/>
            <c:size val="5"/>
            <c:spPr>
              <a:noFill/>
              <a:ln>
                <a:solidFill>
                  <a:srgbClr val="008000"/>
                </a:solidFill>
              </a:ln>
              <a:effectLst/>
            </c:spPr>
          </c:marker>
          <c:xVal>
            <c:numRef>
              <c:f>ChangePIvsTimeExposed!$AS$24:$BJ$24</c:f>
              <c:numCache>
                <c:formatCode>General</c:formatCode>
                <c:ptCount val="18"/>
                <c:pt idx="0">
                  <c:v>20.0</c:v>
                </c:pt>
                <c:pt idx="1">
                  <c:v>40.0</c:v>
                </c:pt>
                <c:pt idx="2">
                  <c:v>60.0</c:v>
                </c:pt>
                <c:pt idx="3">
                  <c:v>80.0</c:v>
                </c:pt>
                <c:pt idx="4">
                  <c:v>100.0</c:v>
                </c:pt>
                <c:pt idx="5">
                  <c:v>120.0</c:v>
                </c:pt>
                <c:pt idx="6">
                  <c:v>140.0</c:v>
                </c:pt>
                <c:pt idx="7">
                  <c:v>160.0</c:v>
                </c:pt>
                <c:pt idx="8">
                  <c:v>180.0</c:v>
                </c:pt>
                <c:pt idx="9">
                  <c:v>200.0</c:v>
                </c:pt>
                <c:pt idx="10">
                  <c:v>220.0</c:v>
                </c:pt>
                <c:pt idx="11">
                  <c:v>240.0</c:v>
                </c:pt>
                <c:pt idx="12">
                  <c:v>260.0</c:v>
                </c:pt>
                <c:pt idx="13">
                  <c:v>280.0</c:v>
                </c:pt>
                <c:pt idx="14">
                  <c:v>300.0</c:v>
                </c:pt>
                <c:pt idx="15">
                  <c:v>320.0</c:v>
                </c:pt>
                <c:pt idx="16">
                  <c:v>340.0</c:v>
                </c:pt>
                <c:pt idx="17">
                  <c:v>360.0</c:v>
                </c:pt>
              </c:numCache>
            </c:numRef>
          </c:xVal>
          <c:yVal>
            <c:numRef>
              <c:f>ChangePIvsTimeExposed!$AS$27:$BJ$27</c:f>
              <c:numCache>
                <c:formatCode>0.0%</c:formatCode>
                <c:ptCount val="18"/>
                <c:pt idx="0">
                  <c:v>0.0107068189066985</c:v>
                </c:pt>
                <c:pt idx="1">
                  <c:v>0.00722063353199027</c:v>
                </c:pt>
                <c:pt idx="2">
                  <c:v>0.0145994280076849</c:v>
                </c:pt>
                <c:pt idx="3">
                  <c:v>0.0299755048721773</c:v>
                </c:pt>
                <c:pt idx="4">
                  <c:v>0.0273945728603817</c:v>
                </c:pt>
                <c:pt idx="5">
                  <c:v>0.022208675051103</c:v>
                </c:pt>
                <c:pt idx="6">
                  <c:v>0.0229125253145119</c:v>
                </c:pt>
                <c:pt idx="7">
                  <c:v>0.0230413249976909</c:v>
                </c:pt>
                <c:pt idx="8">
                  <c:v>0.00729505000829998</c:v>
                </c:pt>
                <c:pt idx="9">
                  <c:v>0.0429343996070449</c:v>
                </c:pt>
                <c:pt idx="10">
                  <c:v>0.0462839242043649</c:v>
                </c:pt>
                <c:pt idx="11">
                  <c:v>0.0408636506454306</c:v>
                </c:pt>
                <c:pt idx="12">
                  <c:v>0.0373121177769268</c:v>
                </c:pt>
                <c:pt idx="13">
                  <c:v>0.0304746659415802</c:v>
                </c:pt>
                <c:pt idx="14">
                  <c:v>0.0337079816182625</c:v>
                </c:pt>
                <c:pt idx="15">
                  <c:v>0.0431911397032671</c:v>
                </c:pt>
                <c:pt idx="16">
                  <c:v>0.0485840958370693</c:v>
                </c:pt>
                <c:pt idx="17">
                  <c:v>0.0467130682605509</c:v>
                </c:pt>
              </c:numCache>
            </c:numRef>
          </c:yVal>
          <c:smooth val="0"/>
          <c:extLst xmlns:c16r2="http://schemas.microsoft.com/office/drawing/2015/06/chart">
            <c:ext xmlns:c16="http://schemas.microsoft.com/office/drawing/2014/chart" uri="{C3380CC4-5D6E-409C-BE32-E72D297353CC}">
              <c16:uniqueId val="{00000002-DC19-40E1-B1A1-DF5AF4031EA8}"/>
            </c:ext>
          </c:extLst>
        </c:ser>
        <c:ser>
          <c:idx val="3"/>
          <c:order val="3"/>
          <c:tx>
            <c:strRef>
              <c:f>ChangePIvsTimeExposed!$AR$28</c:f>
              <c:strCache>
                <c:ptCount val="1"/>
                <c:pt idx="0">
                  <c:v>E1</c:v>
                </c:pt>
              </c:strCache>
            </c:strRef>
          </c:tx>
          <c:spPr>
            <a:ln w="47625">
              <a:noFill/>
            </a:ln>
            <a:effectLst/>
          </c:spPr>
          <c:marker>
            <c:symbol val="x"/>
            <c:size val="9"/>
            <c:spPr>
              <a:noFill/>
              <a:ln>
                <a:solidFill>
                  <a:srgbClr val="0000FF"/>
                </a:solidFill>
              </a:ln>
              <a:effectLst/>
            </c:spPr>
          </c:marker>
          <c:xVal>
            <c:numRef>
              <c:f>ChangePIvsTimeExposed!$AS$24:$BJ$24</c:f>
              <c:numCache>
                <c:formatCode>General</c:formatCode>
                <c:ptCount val="18"/>
                <c:pt idx="0">
                  <c:v>20.0</c:v>
                </c:pt>
                <c:pt idx="1">
                  <c:v>40.0</c:v>
                </c:pt>
                <c:pt idx="2">
                  <c:v>60.0</c:v>
                </c:pt>
                <c:pt idx="3">
                  <c:v>80.0</c:v>
                </c:pt>
                <c:pt idx="4">
                  <c:v>100.0</c:v>
                </c:pt>
                <c:pt idx="5">
                  <c:v>120.0</c:v>
                </c:pt>
                <c:pt idx="6">
                  <c:v>140.0</c:v>
                </c:pt>
                <c:pt idx="7">
                  <c:v>160.0</c:v>
                </c:pt>
                <c:pt idx="8">
                  <c:v>180.0</c:v>
                </c:pt>
                <c:pt idx="9">
                  <c:v>200.0</c:v>
                </c:pt>
                <c:pt idx="10">
                  <c:v>220.0</c:v>
                </c:pt>
                <c:pt idx="11">
                  <c:v>240.0</c:v>
                </c:pt>
                <c:pt idx="12">
                  <c:v>260.0</c:v>
                </c:pt>
                <c:pt idx="13">
                  <c:v>280.0</c:v>
                </c:pt>
                <c:pt idx="14">
                  <c:v>300.0</c:v>
                </c:pt>
                <c:pt idx="15">
                  <c:v>320.0</c:v>
                </c:pt>
                <c:pt idx="16">
                  <c:v>340.0</c:v>
                </c:pt>
                <c:pt idx="17">
                  <c:v>360.0</c:v>
                </c:pt>
              </c:numCache>
            </c:numRef>
          </c:xVal>
          <c:yVal>
            <c:numRef>
              <c:f>ChangePIvsTimeExposed!$AS$28:$BJ$28</c:f>
              <c:numCache>
                <c:formatCode>0.0%</c:formatCode>
                <c:ptCount val="18"/>
                <c:pt idx="0">
                  <c:v>-0.0958436254538222</c:v>
                </c:pt>
                <c:pt idx="1">
                  <c:v>-0.110594542941775</c:v>
                </c:pt>
                <c:pt idx="2">
                  <c:v>-0.140164629715886</c:v>
                </c:pt>
                <c:pt idx="3">
                  <c:v>-0.193284791931368</c:v>
                </c:pt>
                <c:pt idx="4">
                  <c:v>-0.208002926609404</c:v>
                </c:pt>
                <c:pt idx="5">
                  <c:v>-0.246906211610843</c:v>
                </c:pt>
                <c:pt idx="6">
                  <c:v>-0.251931804445825</c:v>
                </c:pt>
                <c:pt idx="7">
                  <c:v>-0.279218425511476</c:v>
                </c:pt>
                <c:pt idx="8">
                  <c:v>-0.288169712417233</c:v>
                </c:pt>
                <c:pt idx="9">
                  <c:v>-0.287667897490347</c:v>
                </c:pt>
                <c:pt idx="10">
                  <c:v>-0.296734886760912</c:v>
                </c:pt>
                <c:pt idx="11">
                  <c:v>-0.311162866597633</c:v>
                </c:pt>
                <c:pt idx="12">
                  <c:v>-0.314762224916805</c:v>
                </c:pt>
                <c:pt idx="13">
                  <c:v>-0.32357397846172</c:v>
                </c:pt>
                <c:pt idx="14">
                  <c:v>-0.348682567104422</c:v>
                </c:pt>
                <c:pt idx="15">
                  <c:v>-0.353441728199892</c:v>
                </c:pt>
                <c:pt idx="16">
                  <c:v>-0.35666086498193</c:v>
                </c:pt>
                <c:pt idx="17">
                  <c:v>-0.357130502442315</c:v>
                </c:pt>
              </c:numCache>
            </c:numRef>
          </c:yVal>
          <c:smooth val="0"/>
          <c:extLst xmlns:c16r2="http://schemas.microsoft.com/office/drawing/2015/06/chart">
            <c:ext xmlns:c16="http://schemas.microsoft.com/office/drawing/2014/chart" uri="{C3380CC4-5D6E-409C-BE32-E72D297353CC}">
              <c16:uniqueId val="{00000003-DC19-40E1-B1A1-DF5AF4031EA8}"/>
            </c:ext>
          </c:extLst>
        </c:ser>
        <c:ser>
          <c:idx val="4"/>
          <c:order val="4"/>
          <c:tx>
            <c:strRef>
              <c:f>ChangePIvsTimeExposed!$AR$29</c:f>
              <c:strCache>
                <c:ptCount val="1"/>
                <c:pt idx="0">
                  <c:v>E2</c:v>
                </c:pt>
              </c:strCache>
            </c:strRef>
          </c:tx>
          <c:spPr>
            <a:ln w="47625">
              <a:noFill/>
            </a:ln>
            <a:effectLst/>
          </c:spPr>
          <c:marker>
            <c:symbol val="x"/>
            <c:size val="9"/>
            <c:spPr>
              <a:noFill/>
              <a:ln>
                <a:solidFill>
                  <a:srgbClr val="FF0000"/>
                </a:solidFill>
              </a:ln>
              <a:effectLst/>
            </c:spPr>
          </c:marker>
          <c:xVal>
            <c:numRef>
              <c:f>ChangePIvsTimeExposed!$AS$24:$BJ$24</c:f>
              <c:numCache>
                <c:formatCode>General</c:formatCode>
                <c:ptCount val="18"/>
                <c:pt idx="0">
                  <c:v>20.0</c:v>
                </c:pt>
                <c:pt idx="1">
                  <c:v>40.0</c:v>
                </c:pt>
                <c:pt idx="2">
                  <c:v>60.0</c:v>
                </c:pt>
                <c:pt idx="3">
                  <c:v>80.0</c:v>
                </c:pt>
                <c:pt idx="4">
                  <c:v>100.0</c:v>
                </c:pt>
                <c:pt idx="5">
                  <c:v>120.0</c:v>
                </c:pt>
                <c:pt idx="6">
                  <c:v>140.0</c:v>
                </c:pt>
                <c:pt idx="7">
                  <c:v>160.0</c:v>
                </c:pt>
                <c:pt idx="8">
                  <c:v>180.0</c:v>
                </c:pt>
                <c:pt idx="9">
                  <c:v>200.0</c:v>
                </c:pt>
                <c:pt idx="10">
                  <c:v>220.0</c:v>
                </c:pt>
                <c:pt idx="11">
                  <c:v>240.0</c:v>
                </c:pt>
                <c:pt idx="12">
                  <c:v>260.0</c:v>
                </c:pt>
                <c:pt idx="13">
                  <c:v>280.0</c:v>
                </c:pt>
                <c:pt idx="14">
                  <c:v>300.0</c:v>
                </c:pt>
                <c:pt idx="15">
                  <c:v>320.0</c:v>
                </c:pt>
                <c:pt idx="16">
                  <c:v>340.0</c:v>
                </c:pt>
                <c:pt idx="17">
                  <c:v>360.0</c:v>
                </c:pt>
              </c:numCache>
            </c:numRef>
          </c:xVal>
          <c:yVal>
            <c:numRef>
              <c:f>ChangePIvsTimeExposed!$AS$29:$BJ$29</c:f>
              <c:numCache>
                <c:formatCode>0.0%</c:formatCode>
                <c:ptCount val="18"/>
                <c:pt idx="0">
                  <c:v>-0.0270450299430819</c:v>
                </c:pt>
                <c:pt idx="1">
                  <c:v>-0.0411375125027552</c:v>
                </c:pt>
                <c:pt idx="2">
                  <c:v>-0.0640811611220544</c:v>
                </c:pt>
                <c:pt idx="3">
                  <c:v>-0.137424150483369</c:v>
                </c:pt>
                <c:pt idx="4">
                  <c:v>-0.160463320827706</c:v>
                </c:pt>
                <c:pt idx="5">
                  <c:v>-0.186675484076316</c:v>
                </c:pt>
                <c:pt idx="6">
                  <c:v>-0.194358606150981</c:v>
                </c:pt>
                <c:pt idx="7">
                  <c:v>-0.22574298625196</c:v>
                </c:pt>
                <c:pt idx="8">
                  <c:v>-0.235207419431095</c:v>
                </c:pt>
                <c:pt idx="9">
                  <c:v>-0.235510339252386</c:v>
                </c:pt>
                <c:pt idx="10">
                  <c:v>-0.263251787550151</c:v>
                </c:pt>
                <c:pt idx="11">
                  <c:v>-0.300756635114038</c:v>
                </c:pt>
                <c:pt idx="12">
                  <c:v>-0.317626481377288</c:v>
                </c:pt>
                <c:pt idx="13">
                  <c:v>-0.332087208823455</c:v>
                </c:pt>
                <c:pt idx="14">
                  <c:v>-0.359269755256827</c:v>
                </c:pt>
                <c:pt idx="15">
                  <c:v>-0.361937126500204</c:v>
                </c:pt>
                <c:pt idx="16">
                  <c:v>-0.36452863764967</c:v>
                </c:pt>
                <c:pt idx="17">
                  <c:v>-0.363684355941735</c:v>
                </c:pt>
              </c:numCache>
            </c:numRef>
          </c:yVal>
          <c:smooth val="0"/>
          <c:extLst xmlns:c16r2="http://schemas.microsoft.com/office/drawing/2015/06/chart">
            <c:ext xmlns:c16="http://schemas.microsoft.com/office/drawing/2014/chart" uri="{C3380CC4-5D6E-409C-BE32-E72D297353CC}">
              <c16:uniqueId val="{00000004-DC19-40E1-B1A1-DF5AF4031EA8}"/>
            </c:ext>
          </c:extLst>
        </c:ser>
        <c:ser>
          <c:idx val="5"/>
          <c:order val="5"/>
          <c:tx>
            <c:strRef>
              <c:f>ChangePIvsTimeExposed!$AR$30</c:f>
              <c:strCache>
                <c:ptCount val="1"/>
                <c:pt idx="0">
                  <c:v>E3</c:v>
                </c:pt>
              </c:strCache>
            </c:strRef>
          </c:tx>
          <c:spPr>
            <a:ln w="47625">
              <a:noFill/>
            </a:ln>
            <a:effectLst/>
          </c:spPr>
          <c:marker>
            <c:symbol val="x"/>
            <c:size val="9"/>
            <c:spPr>
              <a:noFill/>
              <a:ln>
                <a:solidFill>
                  <a:srgbClr val="008000"/>
                </a:solidFill>
              </a:ln>
              <a:effectLst/>
            </c:spPr>
          </c:marker>
          <c:xVal>
            <c:numRef>
              <c:f>ChangePIvsTimeExposed!$AS$24:$BJ$24</c:f>
              <c:numCache>
                <c:formatCode>General</c:formatCode>
                <c:ptCount val="18"/>
                <c:pt idx="0">
                  <c:v>20.0</c:v>
                </c:pt>
                <c:pt idx="1">
                  <c:v>40.0</c:v>
                </c:pt>
                <c:pt idx="2">
                  <c:v>60.0</c:v>
                </c:pt>
                <c:pt idx="3">
                  <c:v>80.0</c:v>
                </c:pt>
                <c:pt idx="4">
                  <c:v>100.0</c:v>
                </c:pt>
                <c:pt idx="5">
                  <c:v>120.0</c:v>
                </c:pt>
                <c:pt idx="6">
                  <c:v>140.0</c:v>
                </c:pt>
                <c:pt idx="7">
                  <c:v>160.0</c:v>
                </c:pt>
                <c:pt idx="8">
                  <c:v>180.0</c:v>
                </c:pt>
                <c:pt idx="9">
                  <c:v>200.0</c:v>
                </c:pt>
                <c:pt idx="10">
                  <c:v>220.0</c:v>
                </c:pt>
                <c:pt idx="11">
                  <c:v>240.0</c:v>
                </c:pt>
                <c:pt idx="12">
                  <c:v>260.0</c:v>
                </c:pt>
                <c:pt idx="13">
                  <c:v>280.0</c:v>
                </c:pt>
                <c:pt idx="14">
                  <c:v>300.0</c:v>
                </c:pt>
                <c:pt idx="15">
                  <c:v>320.0</c:v>
                </c:pt>
                <c:pt idx="16">
                  <c:v>340.0</c:v>
                </c:pt>
                <c:pt idx="17">
                  <c:v>360.0</c:v>
                </c:pt>
              </c:numCache>
            </c:numRef>
          </c:xVal>
          <c:yVal>
            <c:numRef>
              <c:f>ChangePIvsTimeExposed!$AS$30:$BJ$30</c:f>
              <c:numCache>
                <c:formatCode>0.0%</c:formatCode>
                <c:ptCount val="18"/>
                <c:pt idx="0">
                  <c:v>-0.00608435062322241</c:v>
                </c:pt>
                <c:pt idx="1">
                  <c:v>-0.00717331302885041</c:v>
                </c:pt>
                <c:pt idx="2">
                  <c:v>-0.0326809494698294</c:v>
                </c:pt>
                <c:pt idx="3">
                  <c:v>-0.115880085683832</c:v>
                </c:pt>
                <c:pt idx="4">
                  <c:v>-0.144010500619662</c:v>
                </c:pt>
                <c:pt idx="5">
                  <c:v>-0.183995837355417</c:v>
                </c:pt>
                <c:pt idx="6">
                  <c:v>-0.202039898125277</c:v>
                </c:pt>
                <c:pt idx="7">
                  <c:v>-0.235839191820157</c:v>
                </c:pt>
                <c:pt idx="8">
                  <c:v>-0.2422931870673</c:v>
                </c:pt>
                <c:pt idx="9">
                  <c:v>-0.231284496847765</c:v>
                </c:pt>
                <c:pt idx="10">
                  <c:v>-0.261475041487521</c:v>
                </c:pt>
                <c:pt idx="11">
                  <c:v>-0.313161796188633</c:v>
                </c:pt>
                <c:pt idx="12">
                  <c:v>-0.339877764209142</c:v>
                </c:pt>
                <c:pt idx="13">
                  <c:v>-0.349925460117221</c:v>
                </c:pt>
                <c:pt idx="14">
                  <c:v>-0.381899036326371</c:v>
                </c:pt>
                <c:pt idx="15">
                  <c:v>-0.392803478397958</c:v>
                </c:pt>
                <c:pt idx="16">
                  <c:v>-0.394010225697076</c:v>
                </c:pt>
                <c:pt idx="17">
                  <c:v>-0.394064326149518</c:v>
                </c:pt>
              </c:numCache>
            </c:numRef>
          </c:yVal>
          <c:smooth val="0"/>
          <c:extLst xmlns:c16r2="http://schemas.microsoft.com/office/drawing/2015/06/chart">
            <c:ext xmlns:c16="http://schemas.microsoft.com/office/drawing/2014/chart" uri="{C3380CC4-5D6E-409C-BE32-E72D297353CC}">
              <c16:uniqueId val="{00000005-DC19-40E1-B1A1-DF5AF4031EA8}"/>
            </c:ext>
          </c:extLst>
        </c:ser>
        <c:dLbls>
          <c:showLegendKey val="0"/>
          <c:showVal val="0"/>
          <c:showCatName val="0"/>
          <c:showSerName val="0"/>
          <c:showPercent val="0"/>
          <c:showBubbleSize val="0"/>
        </c:dLbls>
        <c:axId val="-1012174160"/>
        <c:axId val="-889087616"/>
      </c:scatterChart>
      <c:valAx>
        <c:axId val="-1012174160"/>
        <c:scaling>
          <c:orientation val="minMax"/>
          <c:max val="360.0"/>
          <c:min val="0.0"/>
        </c:scaling>
        <c:delete val="0"/>
        <c:axPos val="b"/>
        <c:title>
          <c:tx>
            <c:rich>
              <a:bodyPr/>
              <a:lstStyle/>
              <a:p>
                <a:pPr>
                  <a:defRPr sz="1200"/>
                </a:pPr>
                <a:r>
                  <a:rPr lang="en-US" sz="1200" dirty="0"/>
                  <a:t>Exposure</a:t>
                </a:r>
                <a:r>
                  <a:rPr lang="en-US" sz="1200" baseline="0" dirty="0"/>
                  <a:t> </a:t>
                </a:r>
                <a:r>
                  <a:rPr lang="en-US" sz="1200" dirty="0"/>
                  <a:t>Time in Laboratory (min)</a:t>
                </a:r>
              </a:p>
            </c:rich>
          </c:tx>
          <c:layout>
            <c:manualLayout>
              <c:xMode val="edge"/>
              <c:yMode val="edge"/>
              <c:x val="0.300999047093636"/>
              <c:y val="0.876484225714395"/>
            </c:manualLayout>
          </c:layout>
          <c:overlay val="0"/>
        </c:title>
        <c:numFmt formatCode="General" sourceLinked="1"/>
        <c:majorTickMark val="out"/>
        <c:minorTickMark val="none"/>
        <c:tickLblPos val="nextTo"/>
        <c:spPr>
          <a:ln>
            <a:solidFill>
              <a:schemeClr val="tx1"/>
            </a:solidFill>
          </a:ln>
        </c:spPr>
        <c:txPr>
          <a:bodyPr/>
          <a:lstStyle/>
          <a:p>
            <a:pPr>
              <a:defRPr sz="1200"/>
            </a:pPr>
            <a:endParaRPr lang="en-US"/>
          </a:p>
        </c:txPr>
        <c:crossAx val="-889087616"/>
        <c:crosses val="autoZero"/>
        <c:crossBetween val="midCat"/>
      </c:valAx>
      <c:valAx>
        <c:axId val="-889087616"/>
        <c:scaling>
          <c:orientation val="minMax"/>
          <c:min val="-0.5"/>
        </c:scaling>
        <c:delete val="0"/>
        <c:axPos val="l"/>
        <c:numFmt formatCode="0%" sourceLinked="0"/>
        <c:majorTickMark val="out"/>
        <c:minorTickMark val="none"/>
        <c:tickLblPos val="nextTo"/>
        <c:txPr>
          <a:bodyPr/>
          <a:lstStyle/>
          <a:p>
            <a:pPr>
              <a:defRPr sz="1200"/>
            </a:pPr>
            <a:endParaRPr lang="en-US"/>
          </a:p>
        </c:txPr>
        <c:crossAx val="-1012174160"/>
        <c:crosses val="autoZero"/>
        <c:crossBetween val="midCat"/>
        <c:majorUnit val="0.2"/>
      </c:valAx>
      <c:spPr>
        <a:ln>
          <a:solidFill>
            <a:schemeClr val="tx1"/>
          </a:solidFill>
        </a:ln>
      </c:spPr>
    </c:plotArea>
    <c:plotVisOnly val="1"/>
    <c:dispBlanksAs val="gap"/>
    <c:showDLblsOverMax val="0"/>
  </c:chart>
  <c:txPr>
    <a:bodyPr/>
    <a:lstStyle/>
    <a:p>
      <a:pPr>
        <a:defRPr sz="1400">
          <a:latin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FB1C59-AD21-41AE-8B0C-4F7AACCAB977}" type="doc">
      <dgm:prSet loTypeId="urn:microsoft.com/office/officeart/2005/8/layout/radial1" loCatId="relationship" qsTypeId="urn:microsoft.com/office/officeart/2005/8/quickstyle/simple1#1" qsCatId="simple" csTypeId="urn:microsoft.com/office/officeart/2005/8/colors/accent1_2" csCatId="accent1" phldr="1"/>
      <dgm:spPr/>
      <dgm:t>
        <a:bodyPr/>
        <a:lstStyle/>
        <a:p>
          <a:endParaRPr lang="en-US"/>
        </a:p>
      </dgm:t>
    </dgm:pt>
    <dgm:pt modelId="{A204B550-DD55-4319-90E5-F53D556CD405}">
      <dgm:prSet phldrT="[Text]"/>
      <dgm:spPr>
        <a:solidFill>
          <a:srgbClr val="FF0000"/>
        </a:solidFill>
      </dgm:spPr>
      <dgm:t>
        <a:bodyPr/>
        <a:lstStyle/>
        <a:p>
          <a:r>
            <a:rPr lang="en-US" dirty="0" smtClean="0"/>
            <a:t>Social Equity</a:t>
          </a:r>
          <a:endParaRPr lang="en-US" dirty="0"/>
        </a:p>
      </dgm:t>
    </dgm:pt>
    <dgm:pt modelId="{446E4C5B-946A-46DF-A888-4E38A8E137FA}" type="parTrans" cxnId="{18F828F2-51A3-4AFB-B0CB-F04F5448D073}">
      <dgm:prSet/>
      <dgm:spPr/>
      <dgm:t>
        <a:bodyPr/>
        <a:lstStyle/>
        <a:p>
          <a:endParaRPr lang="en-US"/>
        </a:p>
      </dgm:t>
    </dgm:pt>
    <dgm:pt modelId="{F7A1663E-ED03-48BA-B314-ADEEF2EBFF1A}" type="sibTrans" cxnId="{18F828F2-51A3-4AFB-B0CB-F04F5448D073}">
      <dgm:prSet/>
      <dgm:spPr/>
      <dgm:t>
        <a:bodyPr/>
        <a:lstStyle/>
        <a:p>
          <a:endParaRPr lang="en-US"/>
        </a:p>
      </dgm:t>
    </dgm:pt>
    <dgm:pt modelId="{812D160A-DF71-4F90-AD47-927EEA16F225}">
      <dgm:prSet phldrT="[Text]" custT="1"/>
      <dgm:spPr>
        <a:solidFill>
          <a:srgbClr val="0070C0"/>
        </a:solidFill>
      </dgm:spPr>
      <dgm:t>
        <a:bodyPr/>
        <a:lstStyle/>
        <a:p>
          <a:r>
            <a:rPr lang="en-US" sz="1400" b="0" dirty="0" smtClean="0"/>
            <a:t>Research</a:t>
          </a:r>
          <a:endParaRPr lang="en-US" sz="1400" b="0" dirty="0"/>
        </a:p>
      </dgm:t>
    </dgm:pt>
    <dgm:pt modelId="{F1548751-4781-4E6D-B107-29761A51C6BC}" type="parTrans" cxnId="{48FA9CD9-50FC-4B28-811E-D469C710A9AE}">
      <dgm:prSet/>
      <dgm:spPr/>
      <dgm:t>
        <a:bodyPr/>
        <a:lstStyle/>
        <a:p>
          <a:endParaRPr lang="en-US"/>
        </a:p>
      </dgm:t>
    </dgm:pt>
    <dgm:pt modelId="{EC456A6C-1303-42D1-8E3B-21E2C709C654}" type="sibTrans" cxnId="{48FA9CD9-50FC-4B28-811E-D469C710A9AE}">
      <dgm:prSet/>
      <dgm:spPr/>
      <dgm:t>
        <a:bodyPr/>
        <a:lstStyle/>
        <a:p>
          <a:endParaRPr lang="en-US"/>
        </a:p>
      </dgm:t>
    </dgm:pt>
    <dgm:pt modelId="{B06C2721-9CB4-441E-9F62-35CFE866EA08}">
      <dgm:prSet phldrT="[Text]" custT="1"/>
      <dgm:spPr>
        <a:solidFill>
          <a:schemeClr val="accent6">
            <a:lumMod val="75000"/>
          </a:schemeClr>
        </a:solidFill>
      </dgm:spPr>
      <dgm:t>
        <a:bodyPr lIns="0" tIns="0" rIns="0" bIns="0"/>
        <a:lstStyle/>
        <a:p>
          <a:r>
            <a:rPr lang="en-US" sz="1200" b="0" dirty="0" smtClean="0"/>
            <a:t>Education</a:t>
          </a:r>
          <a:endParaRPr lang="en-US" sz="1200" b="0" dirty="0"/>
        </a:p>
      </dgm:t>
    </dgm:pt>
    <dgm:pt modelId="{8D60D060-CC84-4A5E-A14A-E1189C302EE6}" type="parTrans" cxnId="{8B1D6803-4FC2-427D-9A4F-991C178E5798}">
      <dgm:prSet/>
      <dgm:spPr/>
      <dgm:t>
        <a:bodyPr/>
        <a:lstStyle/>
        <a:p>
          <a:endParaRPr lang="en-US"/>
        </a:p>
      </dgm:t>
    </dgm:pt>
    <dgm:pt modelId="{DC00AAE6-BF60-475E-961D-5D4F8E2EE2C2}" type="sibTrans" cxnId="{8B1D6803-4FC2-427D-9A4F-991C178E5798}">
      <dgm:prSet/>
      <dgm:spPr/>
      <dgm:t>
        <a:bodyPr/>
        <a:lstStyle/>
        <a:p>
          <a:endParaRPr lang="en-US"/>
        </a:p>
      </dgm:t>
    </dgm:pt>
    <dgm:pt modelId="{21CF0E80-C359-4CCA-8A6C-BF6311DA9D4E}">
      <dgm:prSet phldrT="[Text]" custT="1"/>
      <dgm:spPr>
        <a:solidFill>
          <a:srgbClr val="CC0066"/>
        </a:solidFill>
      </dgm:spPr>
      <dgm:t>
        <a:bodyPr lIns="0" tIns="0" rIns="0" bIns="0"/>
        <a:lstStyle/>
        <a:p>
          <a:r>
            <a:rPr lang="en-US" sz="1400" b="0" dirty="0" smtClean="0"/>
            <a:t>Community Partners &amp; Outreach</a:t>
          </a:r>
          <a:endParaRPr lang="en-US" sz="1400" b="0" dirty="0"/>
        </a:p>
      </dgm:t>
    </dgm:pt>
    <dgm:pt modelId="{A2098D88-C009-41E5-A8CA-1C4220C8B53B}" type="parTrans" cxnId="{B95C6E1C-BC3B-406F-8E76-A3AE2FA28722}">
      <dgm:prSet/>
      <dgm:spPr/>
      <dgm:t>
        <a:bodyPr/>
        <a:lstStyle/>
        <a:p>
          <a:endParaRPr lang="en-US"/>
        </a:p>
      </dgm:t>
    </dgm:pt>
    <dgm:pt modelId="{E385489B-8EF4-4E14-9727-BE075A376BB0}" type="sibTrans" cxnId="{B95C6E1C-BC3B-406F-8E76-A3AE2FA28722}">
      <dgm:prSet/>
      <dgm:spPr/>
      <dgm:t>
        <a:bodyPr/>
        <a:lstStyle/>
        <a:p>
          <a:endParaRPr lang="en-US"/>
        </a:p>
      </dgm:t>
    </dgm:pt>
    <dgm:pt modelId="{E168A993-92B9-4B5B-B3A7-D4B487502ED0}">
      <dgm:prSet phldrT="[Text]" custT="1"/>
      <dgm:spPr>
        <a:solidFill>
          <a:srgbClr val="FF9933"/>
        </a:solidFill>
      </dgm:spPr>
      <dgm:t>
        <a:bodyPr lIns="0" tIns="0" rIns="0" bIns="0"/>
        <a:lstStyle/>
        <a:p>
          <a:r>
            <a:rPr lang="en-US" sz="1200" b="0" dirty="0" smtClean="0"/>
            <a:t>Diversity</a:t>
          </a:r>
          <a:endParaRPr lang="en-US" sz="1200" b="0" dirty="0"/>
        </a:p>
      </dgm:t>
    </dgm:pt>
    <dgm:pt modelId="{D422363D-AEAA-403C-B0B7-4188B7649E55}" type="parTrans" cxnId="{A4681CA2-F04C-4E04-9A44-ACDA3112FF8E}">
      <dgm:prSet/>
      <dgm:spPr/>
      <dgm:t>
        <a:bodyPr/>
        <a:lstStyle/>
        <a:p>
          <a:endParaRPr lang="en-US"/>
        </a:p>
      </dgm:t>
    </dgm:pt>
    <dgm:pt modelId="{D7F0FF5E-02C5-4303-8FF8-D676FB54A6D4}" type="sibTrans" cxnId="{A4681CA2-F04C-4E04-9A44-ACDA3112FF8E}">
      <dgm:prSet/>
      <dgm:spPr/>
      <dgm:t>
        <a:bodyPr/>
        <a:lstStyle/>
        <a:p>
          <a:endParaRPr lang="en-US"/>
        </a:p>
      </dgm:t>
    </dgm:pt>
    <dgm:pt modelId="{F6EF9C8C-1CC4-457D-A463-EE412402F70F}" type="pres">
      <dgm:prSet presAssocID="{6CFB1C59-AD21-41AE-8B0C-4F7AACCAB977}" presName="cycle" presStyleCnt="0">
        <dgm:presLayoutVars>
          <dgm:chMax val="1"/>
          <dgm:dir/>
          <dgm:animLvl val="ctr"/>
          <dgm:resizeHandles val="exact"/>
        </dgm:presLayoutVars>
      </dgm:prSet>
      <dgm:spPr/>
      <dgm:t>
        <a:bodyPr/>
        <a:lstStyle/>
        <a:p>
          <a:endParaRPr lang="en-US"/>
        </a:p>
      </dgm:t>
    </dgm:pt>
    <dgm:pt modelId="{BCDF64BF-4348-4748-8382-245272D37C93}" type="pres">
      <dgm:prSet presAssocID="{A204B550-DD55-4319-90E5-F53D556CD405}" presName="centerShape" presStyleLbl="node0" presStyleIdx="0" presStyleCnt="1"/>
      <dgm:spPr/>
      <dgm:t>
        <a:bodyPr/>
        <a:lstStyle/>
        <a:p>
          <a:endParaRPr lang="en-US"/>
        </a:p>
      </dgm:t>
    </dgm:pt>
    <dgm:pt modelId="{3C6E2744-BC56-4AAB-B4F9-B98A30A644E5}" type="pres">
      <dgm:prSet presAssocID="{F1548751-4781-4E6D-B107-29761A51C6BC}" presName="Name9" presStyleLbl="parChTrans1D2" presStyleIdx="0" presStyleCnt="4"/>
      <dgm:spPr/>
      <dgm:t>
        <a:bodyPr/>
        <a:lstStyle/>
        <a:p>
          <a:endParaRPr lang="en-US"/>
        </a:p>
      </dgm:t>
    </dgm:pt>
    <dgm:pt modelId="{74113F4A-189E-4B35-BA3F-6B7B199CD847}" type="pres">
      <dgm:prSet presAssocID="{F1548751-4781-4E6D-B107-29761A51C6BC}" presName="connTx" presStyleLbl="parChTrans1D2" presStyleIdx="0" presStyleCnt="4"/>
      <dgm:spPr/>
      <dgm:t>
        <a:bodyPr/>
        <a:lstStyle/>
        <a:p>
          <a:endParaRPr lang="en-US"/>
        </a:p>
      </dgm:t>
    </dgm:pt>
    <dgm:pt modelId="{4E93EC6A-FD0A-4155-AB45-CCCBA89B78C8}" type="pres">
      <dgm:prSet presAssocID="{812D160A-DF71-4F90-AD47-927EEA16F225}" presName="node" presStyleLbl="node1" presStyleIdx="0" presStyleCnt="4" custScaleX="210811" custScaleY="54339" custRadScaleRad="70072" custRadScaleInc="-10985">
        <dgm:presLayoutVars>
          <dgm:bulletEnabled val="1"/>
        </dgm:presLayoutVars>
      </dgm:prSet>
      <dgm:spPr/>
      <dgm:t>
        <a:bodyPr/>
        <a:lstStyle/>
        <a:p>
          <a:endParaRPr lang="en-US"/>
        </a:p>
      </dgm:t>
    </dgm:pt>
    <dgm:pt modelId="{A79937E2-59D9-44D5-BFA0-5A1111EF2759}" type="pres">
      <dgm:prSet presAssocID="{8D60D060-CC84-4A5E-A14A-E1189C302EE6}" presName="Name9" presStyleLbl="parChTrans1D2" presStyleIdx="1" presStyleCnt="4"/>
      <dgm:spPr/>
      <dgm:t>
        <a:bodyPr/>
        <a:lstStyle/>
        <a:p>
          <a:endParaRPr lang="en-US"/>
        </a:p>
      </dgm:t>
    </dgm:pt>
    <dgm:pt modelId="{15B27E03-22E0-4171-BF4C-30A46E1476D8}" type="pres">
      <dgm:prSet presAssocID="{8D60D060-CC84-4A5E-A14A-E1189C302EE6}" presName="connTx" presStyleLbl="parChTrans1D2" presStyleIdx="1" presStyleCnt="4"/>
      <dgm:spPr/>
      <dgm:t>
        <a:bodyPr/>
        <a:lstStyle/>
        <a:p>
          <a:endParaRPr lang="en-US"/>
        </a:p>
      </dgm:t>
    </dgm:pt>
    <dgm:pt modelId="{02BD8A70-C1F8-48CF-AEA8-FD491759D01A}" type="pres">
      <dgm:prSet presAssocID="{B06C2721-9CB4-441E-9F62-35CFE866EA08}" presName="node" presStyleLbl="node1" presStyleIdx="1" presStyleCnt="4" custScaleX="169986" custScaleY="68162" custRadScaleRad="127037">
        <dgm:presLayoutVars>
          <dgm:bulletEnabled val="1"/>
        </dgm:presLayoutVars>
      </dgm:prSet>
      <dgm:spPr/>
      <dgm:t>
        <a:bodyPr/>
        <a:lstStyle/>
        <a:p>
          <a:endParaRPr lang="en-US"/>
        </a:p>
      </dgm:t>
    </dgm:pt>
    <dgm:pt modelId="{03C8F489-49BB-47FF-A604-E99D32D19ACC}" type="pres">
      <dgm:prSet presAssocID="{A2098D88-C009-41E5-A8CA-1C4220C8B53B}" presName="Name9" presStyleLbl="parChTrans1D2" presStyleIdx="2" presStyleCnt="4"/>
      <dgm:spPr/>
      <dgm:t>
        <a:bodyPr/>
        <a:lstStyle/>
        <a:p>
          <a:endParaRPr lang="en-US"/>
        </a:p>
      </dgm:t>
    </dgm:pt>
    <dgm:pt modelId="{48A3588D-E0A1-45C0-BA1C-7B483CDD56E9}" type="pres">
      <dgm:prSet presAssocID="{A2098D88-C009-41E5-A8CA-1C4220C8B53B}" presName="connTx" presStyleLbl="parChTrans1D2" presStyleIdx="2" presStyleCnt="4"/>
      <dgm:spPr/>
      <dgm:t>
        <a:bodyPr/>
        <a:lstStyle/>
        <a:p>
          <a:endParaRPr lang="en-US"/>
        </a:p>
      </dgm:t>
    </dgm:pt>
    <dgm:pt modelId="{1A52944D-B03C-457C-9FF4-6C0AD0712AF3}" type="pres">
      <dgm:prSet presAssocID="{21CF0E80-C359-4CCA-8A6C-BF6311DA9D4E}" presName="node" presStyleLbl="node1" presStyleIdx="2" presStyleCnt="4" custScaleX="393504" custScaleY="81198" custRadScaleRad="93800" custRadScaleInc="-1639">
        <dgm:presLayoutVars>
          <dgm:bulletEnabled val="1"/>
        </dgm:presLayoutVars>
      </dgm:prSet>
      <dgm:spPr/>
      <dgm:t>
        <a:bodyPr/>
        <a:lstStyle/>
        <a:p>
          <a:endParaRPr lang="en-US"/>
        </a:p>
      </dgm:t>
    </dgm:pt>
    <dgm:pt modelId="{2BCFA749-5D43-4CEB-A8C8-EF73E792E1E2}" type="pres">
      <dgm:prSet presAssocID="{D422363D-AEAA-403C-B0B7-4188B7649E55}" presName="Name9" presStyleLbl="parChTrans1D2" presStyleIdx="3" presStyleCnt="4"/>
      <dgm:spPr/>
      <dgm:t>
        <a:bodyPr/>
        <a:lstStyle/>
        <a:p>
          <a:endParaRPr lang="en-US"/>
        </a:p>
      </dgm:t>
    </dgm:pt>
    <dgm:pt modelId="{23CF89E1-F758-4BAD-956D-875252504802}" type="pres">
      <dgm:prSet presAssocID="{D422363D-AEAA-403C-B0B7-4188B7649E55}" presName="connTx" presStyleLbl="parChTrans1D2" presStyleIdx="3" presStyleCnt="4"/>
      <dgm:spPr/>
      <dgm:t>
        <a:bodyPr/>
        <a:lstStyle/>
        <a:p>
          <a:endParaRPr lang="en-US"/>
        </a:p>
      </dgm:t>
    </dgm:pt>
    <dgm:pt modelId="{486A7A00-2369-42BB-97EB-705BAF701DCA}" type="pres">
      <dgm:prSet presAssocID="{E168A993-92B9-4B5B-B3A7-D4B487502ED0}" presName="node" presStyleLbl="node1" presStyleIdx="3" presStyleCnt="4" custScaleX="156918" custScaleY="46118" custRadScaleRad="120550">
        <dgm:presLayoutVars>
          <dgm:bulletEnabled val="1"/>
        </dgm:presLayoutVars>
      </dgm:prSet>
      <dgm:spPr/>
      <dgm:t>
        <a:bodyPr/>
        <a:lstStyle/>
        <a:p>
          <a:endParaRPr lang="en-US"/>
        </a:p>
      </dgm:t>
    </dgm:pt>
  </dgm:ptLst>
  <dgm:cxnLst>
    <dgm:cxn modelId="{8B1D6803-4FC2-427D-9A4F-991C178E5798}" srcId="{A204B550-DD55-4319-90E5-F53D556CD405}" destId="{B06C2721-9CB4-441E-9F62-35CFE866EA08}" srcOrd="1" destOrd="0" parTransId="{8D60D060-CC84-4A5E-A14A-E1189C302EE6}" sibTransId="{DC00AAE6-BF60-475E-961D-5D4F8E2EE2C2}"/>
    <dgm:cxn modelId="{B8FBF10B-4644-024C-82EC-333CB97DBBE1}" type="presOf" srcId="{8D60D060-CC84-4A5E-A14A-E1189C302EE6}" destId="{15B27E03-22E0-4171-BF4C-30A46E1476D8}" srcOrd="1" destOrd="0" presId="urn:microsoft.com/office/officeart/2005/8/layout/radial1"/>
    <dgm:cxn modelId="{CA1EAE2D-5306-3048-9573-8686BAE4C18D}" type="presOf" srcId="{8D60D060-CC84-4A5E-A14A-E1189C302EE6}" destId="{A79937E2-59D9-44D5-BFA0-5A1111EF2759}" srcOrd="0" destOrd="0" presId="urn:microsoft.com/office/officeart/2005/8/layout/radial1"/>
    <dgm:cxn modelId="{5C2A7248-22B6-5D47-A497-E3C6C912BD88}" type="presOf" srcId="{A204B550-DD55-4319-90E5-F53D556CD405}" destId="{BCDF64BF-4348-4748-8382-245272D37C93}" srcOrd="0" destOrd="0" presId="urn:microsoft.com/office/officeart/2005/8/layout/radial1"/>
    <dgm:cxn modelId="{1CE9DBD5-792D-BA4B-B1B1-0A7C33CC76BB}" type="presOf" srcId="{A2098D88-C009-41E5-A8CA-1C4220C8B53B}" destId="{03C8F489-49BB-47FF-A604-E99D32D19ACC}" srcOrd="0" destOrd="0" presId="urn:microsoft.com/office/officeart/2005/8/layout/radial1"/>
    <dgm:cxn modelId="{184909E5-6DDE-1D4B-9921-3835FACC0C5D}" type="presOf" srcId="{A2098D88-C009-41E5-A8CA-1C4220C8B53B}" destId="{48A3588D-E0A1-45C0-BA1C-7B483CDD56E9}" srcOrd="1" destOrd="0" presId="urn:microsoft.com/office/officeart/2005/8/layout/radial1"/>
    <dgm:cxn modelId="{3BBF097E-84BE-8C44-81DF-DB65AA58379D}" type="presOf" srcId="{F1548751-4781-4E6D-B107-29761A51C6BC}" destId="{74113F4A-189E-4B35-BA3F-6B7B199CD847}" srcOrd="1" destOrd="0" presId="urn:microsoft.com/office/officeart/2005/8/layout/radial1"/>
    <dgm:cxn modelId="{9685B0D8-5AE5-7549-846D-03F12B0B8CB0}" type="presOf" srcId="{F1548751-4781-4E6D-B107-29761A51C6BC}" destId="{3C6E2744-BC56-4AAB-B4F9-B98A30A644E5}" srcOrd="0" destOrd="0" presId="urn:microsoft.com/office/officeart/2005/8/layout/radial1"/>
    <dgm:cxn modelId="{18F828F2-51A3-4AFB-B0CB-F04F5448D073}" srcId="{6CFB1C59-AD21-41AE-8B0C-4F7AACCAB977}" destId="{A204B550-DD55-4319-90E5-F53D556CD405}" srcOrd="0" destOrd="0" parTransId="{446E4C5B-946A-46DF-A888-4E38A8E137FA}" sibTransId="{F7A1663E-ED03-48BA-B314-ADEEF2EBFF1A}"/>
    <dgm:cxn modelId="{E94D4349-FCBE-A244-81FA-925CEF062E32}" type="presOf" srcId="{E168A993-92B9-4B5B-B3A7-D4B487502ED0}" destId="{486A7A00-2369-42BB-97EB-705BAF701DCA}" srcOrd="0" destOrd="0" presId="urn:microsoft.com/office/officeart/2005/8/layout/radial1"/>
    <dgm:cxn modelId="{371B5EEF-65C2-1543-90FA-1D0BA3BD7894}" type="presOf" srcId="{812D160A-DF71-4F90-AD47-927EEA16F225}" destId="{4E93EC6A-FD0A-4155-AB45-CCCBA89B78C8}" srcOrd="0" destOrd="0" presId="urn:microsoft.com/office/officeart/2005/8/layout/radial1"/>
    <dgm:cxn modelId="{F5FDBBE2-0A3A-3B48-9876-A7A3DBFF5534}" type="presOf" srcId="{B06C2721-9CB4-441E-9F62-35CFE866EA08}" destId="{02BD8A70-C1F8-48CF-AEA8-FD491759D01A}" srcOrd="0" destOrd="0" presId="urn:microsoft.com/office/officeart/2005/8/layout/radial1"/>
    <dgm:cxn modelId="{1436D305-3A9D-1D42-9CA6-6692D0E878DA}" type="presOf" srcId="{21CF0E80-C359-4CCA-8A6C-BF6311DA9D4E}" destId="{1A52944D-B03C-457C-9FF4-6C0AD0712AF3}" srcOrd="0" destOrd="0" presId="urn:microsoft.com/office/officeart/2005/8/layout/radial1"/>
    <dgm:cxn modelId="{A4681CA2-F04C-4E04-9A44-ACDA3112FF8E}" srcId="{A204B550-DD55-4319-90E5-F53D556CD405}" destId="{E168A993-92B9-4B5B-B3A7-D4B487502ED0}" srcOrd="3" destOrd="0" parTransId="{D422363D-AEAA-403C-B0B7-4188B7649E55}" sibTransId="{D7F0FF5E-02C5-4303-8FF8-D676FB54A6D4}"/>
    <dgm:cxn modelId="{48FA9CD9-50FC-4B28-811E-D469C710A9AE}" srcId="{A204B550-DD55-4319-90E5-F53D556CD405}" destId="{812D160A-DF71-4F90-AD47-927EEA16F225}" srcOrd="0" destOrd="0" parTransId="{F1548751-4781-4E6D-B107-29761A51C6BC}" sibTransId="{EC456A6C-1303-42D1-8E3B-21E2C709C654}"/>
    <dgm:cxn modelId="{B95C6E1C-BC3B-406F-8E76-A3AE2FA28722}" srcId="{A204B550-DD55-4319-90E5-F53D556CD405}" destId="{21CF0E80-C359-4CCA-8A6C-BF6311DA9D4E}" srcOrd="2" destOrd="0" parTransId="{A2098D88-C009-41E5-A8CA-1C4220C8B53B}" sibTransId="{E385489B-8EF4-4E14-9727-BE075A376BB0}"/>
    <dgm:cxn modelId="{406A1E0B-0967-674F-882F-60765ACB6E0B}" type="presOf" srcId="{6CFB1C59-AD21-41AE-8B0C-4F7AACCAB977}" destId="{F6EF9C8C-1CC4-457D-A463-EE412402F70F}" srcOrd="0" destOrd="0" presId="urn:microsoft.com/office/officeart/2005/8/layout/radial1"/>
    <dgm:cxn modelId="{9E16DA0F-7932-D346-9369-ACE676A4FCA6}" type="presOf" srcId="{D422363D-AEAA-403C-B0B7-4188B7649E55}" destId="{2BCFA749-5D43-4CEB-A8C8-EF73E792E1E2}" srcOrd="0" destOrd="0" presId="urn:microsoft.com/office/officeart/2005/8/layout/radial1"/>
    <dgm:cxn modelId="{F61B0717-D5A2-6A4E-845A-7C45E0D45C32}" type="presOf" srcId="{D422363D-AEAA-403C-B0B7-4188B7649E55}" destId="{23CF89E1-F758-4BAD-956D-875252504802}" srcOrd="1" destOrd="0" presId="urn:microsoft.com/office/officeart/2005/8/layout/radial1"/>
    <dgm:cxn modelId="{B6AD633F-3AF7-2548-82F3-0648E580DC47}" type="presParOf" srcId="{F6EF9C8C-1CC4-457D-A463-EE412402F70F}" destId="{BCDF64BF-4348-4748-8382-245272D37C93}" srcOrd="0" destOrd="0" presId="urn:microsoft.com/office/officeart/2005/8/layout/radial1"/>
    <dgm:cxn modelId="{F3D4A224-FFE8-9E4E-9034-9164A8FD4104}" type="presParOf" srcId="{F6EF9C8C-1CC4-457D-A463-EE412402F70F}" destId="{3C6E2744-BC56-4AAB-B4F9-B98A30A644E5}" srcOrd="1" destOrd="0" presId="urn:microsoft.com/office/officeart/2005/8/layout/radial1"/>
    <dgm:cxn modelId="{0603967C-62AA-3B4C-A1E2-AFCC55F1B778}" type="presParOf" srcId="{3C6E2744-BC56-4AAB-B4F9-B98A30A644E5}" destId="{74113F4A-189E-4B35-BA3F-6B7B199CD847}" srcOrd="0" destOrd="0" presId="urn:microsoft.com/office/officeart/2005/8/layout/radial1"/>
    <dgm:cxn modelId="{F7D061BC-ECE5-6E4E-8F59-3842EF07B75B}" type="presParOf" srcId="{F6EF9C8C-1CC4-457D-A463-EE412402F70F}" destId="{4E93EC6A-FD0A-4155-AB45-CCCBA89B78C8}" srcOrd="2" destOrd="0" presId="urn:microsoft.com/office/officeart/2005/8/layout/radial1"/>
    <dgm:cxn modelId="{69121ABB-34C8-574C-8322-6A18193FFA5B}" type="presParOf" srcId="{F6EF9C8C-1CC4-457D-A463-EE412402F70F}" destId="{A79937E2-59D9-44D5-BFA0-5A1111EF2759}" srcOrd="3" destOrd="0" presId="urn:microsoft.com/office/officeart/2005/8/layout/radial1"/>
    <dgm:cxn modelId="{C1EC7D20-33E5-0E42-A36C-7B2B1D3AC824}" type="presParOf" srcId="{A79937E2-59D9-44D5-BFA0-5A1111EF2759}" destId="{15B27E03-22E0-4171-BF4C-30A46E1476D8}" srcOrd="0" destOrd="0" presId="urn:microsoft.com/office/officeart/2005/8/layout/radial1"/>
    <dgm:cxn modelId="{6D1CAC47-9FFB-E34D-B0AC-100A1BB0EE37}" type="presParOf" srcId="{F6EF9C8C-1CC4-457D-A463-EE412402F70F}" destId="{02BD8A70-C1F8-48CF-AEA8-FD491759D01A}" srcOrd="4" destOrd="0" presId="urn:microsoft.com/office/officeart/2005/8/layout/radial1"/>
    <dgm:cxn modelId="{BA78287E-ACBA-5B49-BD3A-A92E2DF3D988}" type="presParOf" srcId="{F6EF9C8C-1CC4-457D-A463-EE412402F70F}" destId="{03C8F489-49BB-47FF-A604-E99D32D19ACC}" srcOrd="5" destOrd="0" presId="urn:microsoft.com/office/officeart/2005/8/layout/radial1"/>
    <dgm:cxn modelId="{B66748CB-E63E-064B-A917-95B7DED687FF}" type="presParOf" srcId="{03C8F489-49BB-47FF-A604-E99D32D19ACC}" destId="{48A3588D-E0A1-45C0-BA1C-7B483CDD56E9}" srcOrd="0" destOrd="0" presId="urn:microsoft.com/office/officeart/2005/8/layout/radial1"/>
    <dgm:cxn modelId="{F7194D53-2009-7C45-A6B9-351C94C7C71F}" type="presParOf" srcId="{F6EF9C8C-1CC4-457D-A463-EE412402F70F}" destId="{1A52944D-B03C-457C-9FF4-6C0AD0712AF3}" srcOrd="6" destOrd="0" presId="urn:microsoft.com/office/officeart/2005/8/layout/radial1"/>
    <dgm:cxn modelId="{0A347407-927A-F74F-93C6-9E63AD5D6D57}" type="presParOf" srcId="{F6EF9C8C-1CC4-457D-A463-EE412402F70F}" destId="{2BCFA749-5D43-4CEB-A8C8-EF73E792E1E2}" srcOrd="7" destOrd="0" presId="urn:microsoft.com/office/officeart/2005/8/layout/radial1"/>
    <dgm:cxn modelId="{0968E4A4-3DC9-4E4F-AE7C-BDB37F5F7739}" type="presParOf" srcId="{2BCFA749-5D43-4CEB-A8C8-EF73E792E1E2}" destId="{23CF89E1-F758-4BAD-956D-875252504802}" srcOrd="0" destOrd="0" presId="urn:microsoft.com/office/officeart/2005/8/layout/radial1"/>
    <dgm:cxn modelId="{5932196F-D8B2-C841-8D55-B1D06A3D8978}" type="presParOf" srcId="{F6EF9C8C-1CC4-457D-A463-EE412402F70F}" destId="{486A7A00-2369-42BB-97EB-705BAF701DCA}" srcOrd="8" destOrd="0" presId="urn:microsoft.com/office/officeart/2005/8/layout/radial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F64BF-4348-4748-8382-245272D37C93}">
      <dsp:nvSpPr>
        <dsp:cNvPr id="0" name=""/>
        <dsp:cNvSpPr/>
      </dsp:nvSpPr>
      <dsp:spPr>
        <a:xfrm>
          <a:off x="1144086" y="890896"/>
          <a:ext cx="713223" cy="713223"/>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Social Equity</a:t>
          </a:r>
          <a:endParaRPr lang="en-US" sz="1300" kern="1200" dirty="0"/>
        </a:p>
      </dsp:txBody>
      <dsp:txXfrm>
        <a:off x="1248535" y="995345"/>
        <a:ext cx="504325" cy="504325"/>
      </dsp:txXfrm>
    </dsp:sp>
    <dsp:sp modelId="{3C6E2744-BC56-4AAB-B4F9-B98A30A644E5}">
      <dsp:nvSpPr>
        <dsp:cNvPr id="0" name=""/>
        <dsp:cNvSpPr/>
      </dsp:nvSpPr>
      <dsp:spPr>
        <a:xfrm rot="15903405">
          <a:off x="1415872" y="821543"/>
          <a:ext cx="99610" cy="42119"/>
        </a:xfrm>
        <a:custGeom>
          <a:avLst/>
          <a:gdLst/>
          <a:ahLst/>
          <a:cxnLst/>
          <a:rect l="0" t="0" r="0" b="0"/>
          <a:pathLst>
            <a:path>
              <a:moveTo>
                <a:pt x="0" y="21059"/>
              </a:moveTo>
              <a:lnTo>
                <a:pt x="99610" y="210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1463187" y="840113"/>
        <a:ext cx="4980" cy="4980"/>
      </dsp:txXfrm>
    </dsp:sp>
    <dsp:sp modelId="{4E93EC6A-FD0A-4155-AB45-CCCBA89B78C8}">
      <dsp:nvSpPr>
        <dsp:cNvPr id="0" name=""/>
        <dsp:cNvSpPr/>
      </dsp:nvSpPr>
      <dsp:spPr>
        <a:xfrm>
          <a:off x="692853" y="405473"/>
          <a:ext cx="1503553" cy="387558"/>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0" kern="1200" dirty="0" smtClean="0"/>
            <a:t>Research</a:t>
          </a:r>
          <a:endParaRPr lang="en-US" sz="1400" b="0" kern="1200" dirty="0"/>
        </a:p>
      </dsp:txBody>
      <dsp:txXfrm>
        <a:off x="913043" y="462230"/>
        <a:ext cx="1063173" cy="274044"/>
      </dsp:txXfrm>
    </dsp:sp>
    <dsp:sp modelId="{A79937E2-59D9-44D5-BFA0-5A1111EF2759}">
      <dsp:nvSpPr>
        <dsp:cNvPr id="0" name=""/>
        <dsp:cNvSpPr/>
      </dsp:nvSpPr>
      <dsp:spPr>
        <a:xfrm rot="10800000">
          <a:off x="1835618" y="1226449"/>
          <a:ext cx="21691" cy="42119"/>
        </a:xfrm>
        <a:custGeom>
          <a:avLst/>
          <a:gdLst/>
          <a:ahLst/>
          <a:cxnLst/>
          <a:rect l="0" t="0" r="0" b="0"/>
          <a:pathLst>
            <a:path>
              <a:moveTo>
                <a:pt x="0" y="21059"/>
              </a:moveTo>
              <a:lnTo>
                <a:pt x="21691" y="210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1845922" y="1246966"/>
        <a:ext cx="1084" cy="1084"/>
      </dsp:txXfrm>
    </dsp:sp>
    <dsp:sp modelId="{02BD8A70-C1F8-48CF-AEA8-FD491759D01A}">
      <dsp:nvSpPr>
        <dsp:cNvPr id="0" name=""/>
        <dsp:cNvSpPr/>
      </dsp:nvSpPr>
      <dsp:spPr>
        <a:xfrm>
          <a:off x="1835618" y="1004435"/>
          <a:ext cx="1212380" cy="486147"/>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b="0" kern="1200" dirty="0" smtClean="0"/>
            <a:t>Education</a:t>
          </a:r>
          <a:endParaRPr lang="en-US" sz="1200" b="0" kern="1200" dirty="0"/>
        </a:p>
      </dsp:txBody>
      <dsp:txXfrm>
        <a:off x="2013167" y="1075630"/>
        <a:ext cx="857282" cy="343757"/>
      </dsp:txXfrm>
    </dsp:sp>
    <dsp:sp modelId="{03C8F489-49BB-47FF-A604-E99D32D19ACC}">
      <dsp:nvSpPr>
        <dsp:cNvPr id="0" name=""/>
        <dsp:cNvSpPr/>
      </dsp:nvSpPr>
      <dsp:spPr>
        <a:xfrm rot="5355747">
          <a:off x="1394328" y="1695429"/>
          <a:ext cx="224814" cy="42119"/>
        </a:xfrm>
        <a:custGeom>
          <a:avLst/>
          <a:gdLst/>
          <a:ahLst/>
          <a:cxnLst/>
          <a:rect l="0" t="0" r="0" b="0"/>
          <a:pathLst>
            <a:path>
              <a:moveTo>
                <a:pt x="0" y="21059"/>
              </a:moveTo>
              <a:lnTo>
                <a:pt x="224814" y="210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501115" y="1710868"/>
        <a:ext cx="11240" cy="11240"/>
      </dsp:txXfrm>
    </dsp:sp>
    <dsp:sp modelId="{1A52944D-B03C-457C-9FF4-6C0AD0712AF3}">
      <dsp:nvSpPr>
        <dsp:cNvPr id="0" name=""/>
        <dsp:cNvSpPr/>
      </dsp:nvSpPr>
      <dsp:spPr>
        <a:xfrm>
          <a:off x="108628" y="1828885"/>
          <a:ext cx="2806563" cy="579123"/>
        </a:xfrm>
        <a:prstGeom prst="ellipse">
          <a:avLst/>
        </a:prstGeom>
        <a:solidFill>
          <a:srgbClr val="CC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0" kern="1200" dirty="0" smtClean="0"/>
            <a:t>Community Partners &amp; Outreach</a:t>
          </a:r>
          <a:endParaRPr lang="en-US" sz="1400" b="0" kern="1200" dirty="0"/>
        </a:p>
      </dsp:txBody>
      <dsp:txXfrm>
        <a:off x="519640" y="1913696"/>
        <a:ext cx="1984539" cy="409501"/>
      </dsp:txXfrm>
    </dsp:sp>
    <dsp:sp modelId="{2BCFA749-5D43-4CEB-A8C8-EF73E792E1E2}">
      <dsp:nvSpPr>
        <dsp:cNvPr id="0" name=""/>
        <dsp:cNvSpPr/>
      </dsp:nvSpPr>
      <dsp:spPr>
        <a:xfrm rot="10800000">
          <a:off x="1119176" y="1226449"/>
          <a:ext cx="24910" cy="42119"/>
        </a:xfrm>
        <a:custGeom>
          <a:avLst/>
          <a:gdLst/>
          <a:ahLst/>
          <a:cxnLst/>
          <a:rect l="0" t="0" r="0" b="0"/>
          <a:pathLst>
            <a:path>
              <a:moveTo>
                <a:pt x="0" y="21059"/>
              </a:moveTo>
              <a:lnTo>
                <a:pt x="24910" y="210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1131008" y="1246886"/>
        <a:ext cx="1245" cy="1245"/>
      </dsp:txXfrm>
    </dsp:sp>
    <dsp:sp modelId="{486A7A00-2369-42BB-97EB-705BAF701DCA}">
      <dsp:nvSpPr>
        <dsp:cNvPr id="0" name=""/>
        <dsp:cNvSpPr/>
      </dsp:nvSpPr>
      <dsp:spPr>
        <a:xfrm>
          <a:off x="0" y="1083046"/>
          <a:ext cx="1119176" cy="328924"/>
        </a:xfrm>
        <a:prstGeom prst="ellipse">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b="0" kern="1200" dirty="0" smtClean="0"/>
            <a:t>Diversity</a:t>
          </a:r>
          <a:endParaRPr lang="en-US" sz="1200" b="0" kern="1200" dirty="0"/>
        </a:p>
      </dsp:txBody>
      <dsp:txXfrm>
        <a:off x="163900" y="1131216"/>
        <a:ext cx="791376" cy="23258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2BD91FF8-BBE1-4E41-9AF2-E4D93738BB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2772AEE2-93DF-404F-A46E-482361FF69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81DC62-D685-B644-95BC-8AAA18281239}" type="datetimeFigureOut">
              <a:rPr lang="en-US" smtClean="0"/>
              <a:t>7/16/19</a:t>
            </a:fld>
            <a:endParaRPr lang="en-US"/>
          </a:p>
        </p:txBody>
      </p:sp>
      <p:sp>
        <p:nvSpPr>
          <p:cNvPr id="4" name="Footer Placeholder 3">
            <a:extLst>
              <a:ext uri="{FF2B5EF4-FFF2-40B4-BE49-F238E27FC236}">
                <a16:creationId xmlns="" xmlns:a16="http://schemas.microsoft.com/office/drawing/2014/main" id="{56159046-22A0-2944-A6A0-8E8F421818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DF3D02FC-48D9-C546-9226-D4D19BE8EE6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E64CF6-91EE-8448-8872-5A32DF5B3CF1}" type="slidenum">
              <a:rPr lang="en-US" smtClean="0"/>
              <a:t>‹#›</a:t>
            </a:fld>
            <a:endParaRPr lang="en-US"/>
          </a:p>
        </p:txBody>
      </p:sp>
    </p:spTree>
    <p:extLst>
      <p:ext uri="{BB962C8B-B14F-4D97-AF65-F5344CB8AC3E}">
        <p14:creationId xmlns:p14="http://schemas.microsoft.com/office/powerpoint/2010/main" val="23114446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 xmlns:a16="http://schemas.microsoft.com/office/drawing/2014/main" id="{93DA7D86-24B7-4E47-8DDF-71485C3AFB5E}"/>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8195" name="Rectangle 3">
            <a:extLst>
              <a:ext uri="{FF2B5EF4-FFF2-40B4-BE49-F238E27FC236}">
                <a16:creationId xmlns="" xmlns:a16="http://schemas.microsoft.com/office/drawing/2014/main" id="{9497E904-9164-0D4C-9908-D8ED59CAB88C}"/>
              </a:ext>
            </a:extLst>
          </p:cNvPr>
          <p:cNvSpPr>
            <a:spLocks noGrp="1" noChangeArrowheads="1"/>
          </p:cNvSpPr>
          <p:nvPr>
            <p:ph type="dt" idx="1"/>
          </p:nvPr>
        </p:nvSpPr>
        <p:spPr bwMode="auto">
          <a:xfrm>
            <a:off x="3886200" y="0"/>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3076" name="Rectangle 4">
            <a:extLst>
              <a:ext uri="{FF2B5EF4-FFF2-40B4-BE49-F238E27FC236}">
                <a16:creationId xmlns="" xmlns:a16="http://schemas.microsoft.com/office/drawing/2014/main" id="{8AC42DB8-1D00-0E47-AEF7-1F5F8FF1D46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 xmlns:a16="http://schemas.microsoft.com/office/drawing/2014/main" id="{C87CC388-C436-C347-BB85-ACF9BB7545B3}"/>
              </a:ext>
            </a:extLst>
          </p:cNvPr>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a:extLst>
              <a:ext uri="{FF2B5EF4-FFF2-40B4-BE49-F238E27FC236}">
                <a16:creationId xmlns="" xmlns:a16="http://schemas.microsoft.com/office/drawing/2014/main" id="{7C794882-AD7F-C540-B675-4DCAF06978D7}"/>
              </a:ext>
            </a:extLst>
          </p:cNvPr>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8199" name="Rectangle 7">
            <a:extLst>
              <a:ext uri="{FF2B5EF4-FFF2-40B4-BE49-F238E27FC236}">
                <a16:creationId xmlns="" xmlns:a16="http://schemas.microsoft.com/office/drawing/2014/main" id="{13E6B9EB-D3AA-6A4B-880D-E9F1BE368D92}"/>
              </a:ext>
            </a:extLst>
          </p:cNvPr>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3EBF17AC-D28A-7D47-B002-48968495571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3884316" y="8685856"/>
            <a:ext cx="2972115" cy="45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62" tIns="45282" rIns="90562" bIns="45282" anchor="b"/>
          <a:lstStyle>
            <a:lvl1pPr defTabSz="906463">
              <a:defRPr>
                <a:solidFill>
                  <a:schemeClr val="tx1"/>
                </a:solidFill>
                <a:latin typeface="Arial" pitchFamily="34" charset="0"/>
                <a:ea typeface="MS PGothic" pitchFamily="34" charset="-128"/>
              </a:defRPr>
            </a:lvl1pPr>
            <a:lvl2pPr marL="742950" indent="-285750" defTabSz="906463">
              <a:defRPr>
                <a:solidFill>
                  <a:schemeClr val="tx1"/>
                </a:solidFill>
                <a:latin typeface="Arial" pitchFamily="34" charset="0"/>
                <a:ea typeface="MS PGothic" pitchFamily="34" charset="-128"/>
              </a:defRPr>
            </a:lvl2pPr>
            <a:lvl3pPr marL="1143000" indent="-228600" defTabSz="906463">
              <a:defRPr>
                <a:solidFill>
                  <a:schemeClr val="tx1"/>
                </a:solidFill>
                <a:latin typeface="Arial" pitchFamily="34" charset="0"/>
                <a:ea typeface="MS PGothic" pitchFamily="34" charset="-128"/>
              </a:defRPr>
            </a:lvl3pPr>
            <a:lvl4pPr marL="1600200" indent="-228600" defTabSz="906463">
              <a:defRPr>
                <a:solidFill>
                  <a:schemeClr val="tx1"/>
                </a:solidFill>
                <a:latin typeface="Arial" pitchFamily="34" charset="0"/>
                <a:ea typeface="MS PGothic" pitchFamily="34" charset="-128"/>
              </a:defRPr>
            </a:lvl4pPr>
            <a:lvl5pPr marL="2057400" indent="-228600" defTabSz="906463">
              <a:defRPr>
                <a:solidFill>
                  <a:schemeClr val="tx1"/>
                </a:solidFill>
                <a:latin typeface="Arial" pitchFamily="34" charset="0"/>
                <a:ea typeface="MS PGothic" pitchFamily="34" charset="-128"/>
              </a:defRPr>
            </a:lvl5pPr>
            <a:lvl6pPr marL="2514600" indent="-228600" defTabSz="90646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0646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0646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06463"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hangingPunct="1"/>
            <a:fld id="{7E26528D-AA12-4BB8-88B1-5BEDDA6423D9}" type="slidenum">
              <a:rPr lang="en-US" altLang="en-US" sz="1200"/>
              <a:pPr algn="r" eaLnBrk="1" hangingPunct="1"/>
              <a:t>1</a:t>
            </a:fld>
            <a:endParaRPr lang="en-US" altLang="en-US" sz="1200"/>
          </a:p>
        </p:txBody>
      </p:sp>
      <p:sp>
        <p:nvSpPr>
          <p:cNvPr id="20483"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2" tIns="45707" rIns="91412" bIns="45707" numCol="1" anchor="t" anchorCtr="0" compatLnSpc="1">
            <a:prstTxWarp prst="textNoShape">
              <a:avLst/>
            </a:prstTxWarp>
          </a:bodyPr>
          <a:lstStyle/>
          <a:p>
            <a:pPr defTabSz="913576"/>
            <a:endParaRPr lang="en-US" altLang="en-US" smtClean="0">
              <a:latin typeface="Calibri" pitchFamily="34" charset="0"/>
            </a:endParaRPr>
          </a:p>
        </p:txBody>
      </p:sp>
      <p:sp>
        <p:nvSpPr>
          <p:cNvPr id="20485" name="Slide Number Placeholder 3"/>
          <p:cNvSpPr txBox="1">
            <a:spLocks noGrp="1"/>
          </p:cNvSpPr>
          <p:nvPr/>
        </p:nvSpPr>
        <p:spPr bwMode="auto">
          <a:xfrm>
            <a:off x="3884316" y="8685856"/>
            <a:ext cx="2972115" cy="45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07" rIns="91412" bIns="45707" anchor="b"/>
          <a:lstStyle>
            <a:lvl1pPr defTabSz="900113">
              <a:defRPr>
                <a:solidFill>
                  <a:schemeClr val="tx1"/>
                </a:solidFill>
                <a:latin typeface="Arial" pitchFamily="34" charset="0"/>
                <a:ea typeface="MS PGothic" pitchFamily="34" charset="-128"/>
              </a:defRPr>
            </a:lvl1pPr>
            <a:lvl2pPr marL="742950" indent="-285750" defTabSz="900113">
              <a:defRPr>
                <a:solidFill>
                  <a:schemeClr val="tx1"/>
                </a:solidFill>
                <a:latin typeface="Arial" pitchFamily="34" charset="0"/>
                <a:ea typeface="MS PGothic" pitchFamily="34" charset="-128"/>
              </a:defRPr>
            </a:lvl2pPr>
            <a:lvl3pPr marL="1143000" indent="-228600" defTabSz="900113">
              <a:defRPr>
                <a:solidFill>
                  <a:schemeClr val="tx1"/>
                </a:solidFill>
                <a:latin typeface="Arial" pitchFamily="34" charset="0"/>
                <a:ea typeface="MS PGothic" pitchFamily="34" charset="-128"/>
              </a:defRPr>
            </a:lvl3pPr>
            <a:lvl4pPr marL="1600200" indent="-228600" defTabSz="900113">
              <a:defRPr>
                <a:solidFill>
                  <a:schemeClr val="tx1"/>
                </a:solidFill>
                <a:latin typeface="Arial" pitchFamily="34" charset="0"/>
                <a:ea typeface="MS PGothic" pitchFamily="34" charset="-128"/>
              </a:defRPr>
            </a:lvl4pPr>
            <a:lvl5pPr marL="2057400" indent="-228600" defTabSz="900113">
              <a:defRPr>
                <a:solidFill>
                  <a:schemeClr val="tx1"/>
                </a:solidFill>
                <a:latin typeface="Arial" pitchFamily="34" charset="0"/>
                <a:ea typeface="MS PGothic" pitchFamily="34" charset="-128"/>
              </a:defRPr>
            </a:lvl5pPr>
            <a:lvl6pPr marL="2514600" indent="-228600" defTabSz="9001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001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001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00113"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hangingPunct="1"/>
            <a:fld id="{240F462D-2FDA-43BE-8A7F-9E1534F2ACD1}" type="slidenum">
              <a:rPr lang="en-US" altLang="en-US" sz="1200"/>
              <a:pPr algn="r" eaLnBrk="1" hangingPunct="1"/>
              <a:t>1</a:t>
            </a:fld>
            <a:endParaRPr lang="en-US" altLang="en-US" sz="1200"/>
          </a:p>
        </p:txBody>
      </p:sp>
    </p:spTree>
    <p:extLst>
      <p:ext uri="{BB962C8B-B14F-4D97-AF65-F5344CB8AC3E}">
        <p14:creationId xmlns:p14="http://schemas.microsoft.com/office/powerpoint/2010/main" val="561879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255">
              <a:defRPr>
                <a:solidFill>
                  <a:schemeClr val="tx1"/>
                </a:solidFill>
                <a:latin typeface="Arial" charset="0"/>
                <a:ea typeface="ＭＳ Ｐゴシック" charset="0"/>
                <a:cs typeface="Arial" charset="0"/>
              </a:defRPr>
            </a:lvl1pPr>
            <a:lvl2pPr marL="742883" indent="-285724" defTabSz="922255">
              <a:defRPr>
                <a:solidFill>
                  <a:schemeClr val="tx1"/>
                </a:solidFill>
                <a:latin typeface="Arial" charset="0"/>
                <a:ea typeface="Arial" charset="0"/>
                <a:cs typeface="Arial" charset="0"/>
              </a:defRPr>
            </a:lvl2pPr>
            <a:lvl3pPr marL="1142897" indent="-228579" defTabSz="922255">
              <a:defRPr>
                <a:solidFill>
                  <a:schemeClr val="tx1"/>
                </a:solidFill>
                <a:latin typeface="Arial" charset="0"/>
                <a:ea typeface="Arial" charset="0"/>
                <a:cs typeface="Arial" charset="0"/>
              </a:defRPr>
            </a:lvl3pPr>
            <a:lvl4pPr marL="1600055" indent="-228579" defTabSz="922255">
              <a:defRPr>
                <a:solidFill>
                  <a:schemeClr val="tx1"/>
                </a:solidFill>
                <a:latin typeface="Arial" charset="0"/>
                <a:ea typeface="Arial" charset="0"/>
                <a:cs typeface="Arial" charset="0"/>
              </a:defRPr>
            </a:lvl4pPr>
            <a:lvl5pPr marL="2057215" indent="-228579" defTabSz="922255">
              <a:defRPr>
                <a:solidFill>
                  <a:schemeClr val="tx1"/>
                </a:solidFill>
                <a:latin typeface="Arial" charset="0"/>
                <a:ea typeface="Arial" charset="0"/>
                <a:cs typeface="Arial" charset="0"/>
              </a:defRPr>
            </a:lvl5pPr>
            <a:lvl6pPr marL="2514373" indent="-228579" defTabSz="922255" eaLnBrk="0" fontAlgn="base" hangingPunct="0">
              <a:spcBef>
                <a:spcPct val="0"/>
              </a:spcBef>
              <a:spcAft>
                <a:spcPct val="0"/>
              </a:spcAft>
              <a:defRPr>
                <a:solidFill>
                  <a:schemeClr val="tx1"/>
                </a:solidFill>
                <a:latin typeface="Arial" charset="0"/>
                <a:ea typeface="Arial" charset="0"/>
                <a:cs typeface="Arial" charset="0"/>
              </a:defRPr>
            </a:lvl6pPr>
            <a:lvl7pPr marL="2971532" indent="-228579" defTabSz="922255" eaLnBrk="0" fontAlgn="base" hangingPunct="0">
              <a:spcBef>
                <a:spcPct val="0"/>
              </a:spcBef>
              <a:spcAft>
                <a:spcPct val="0"/>
              </a:spcAft>
              <a:defRPr>
                <a:solidFill>
                  <a:schemeClr val="tx1"/>
                </a:solidFill>
                <a:latin typeface="Arial" charset="0"/>
                <a:ea typeface="Arial" charset="0"/>
                <a:cs typeface="Arial" charset="0"/>
              </a:defRPr>
            </a:lvl7pPr>
            <a:lvl8pPr marL="3428691" indent="-228579" defTabSz="922255" eaLnBrk="0" fontAlgn="base" hangingPunct="0">
              <a:spcBef>
                <a:spcPct val="0"/>
              </a:spcBef>
              <a:spcAft>
                <a:spcPct val="0"/>
              </a:spcAft>
              <a:defRPr>
                <a:solidFill>
                  <a:schemeClr val="tx1"/>
                </a:solidFill>
                <a:latin typeface="Arial" charset="0"/>
                <a:ea typeface="Arial" charset="0"/>
                <a:cs typeface="Arial" charset="0"/>
              </a:defRPr>
            </a:lvl8pPr>
            <a:lvl9pPr marL="3885849" indent="-228579" defTabSz="922255" eaLnBrk="0" fontAlgn="base" hangingPunct="0">
              <a:spcBef>
                <a:spcPct val="0"/>
              </a:spcBef>
              <a:spcAft>
                <a:spcPct val="0"/>
              </a:spcAft>
              <a:defRPr>
                <a:solidFill>
                  <a:schemeClr val="tx1"/>
                </a:solidFill>
                <a:latin typeface="Arial" charset="0"/>
                <a:ea typeface="Arial" charset="0"/>
                <a:cs typeface="Arial" charset="0"/>
              </a:defRPr>
            </a:lvl9pPr>
          </a:lstStyle>
          <a:p>
            <a:pPr>
              <a:defRPr/>
            </a:pPr>
            <a:fld id="{4BE8730F-ABCA-C246-A313-EA9777B7C14D}" type="slidenum">
              <a:rPr lang="en-US" smtClean="0"/>
              <a:pPr>
                <a:defRPr/>
              </a:pPr>
              <a:t>17</a:t>
            </a:fld>
            <a:endParaRPr lang="en-US" smtClean="0"/>
          </a:p>
        </p:txBody>
      </p:sp>
      <p:sp>
        <p:nvSpPr>
          <p:cNvPr id="56323" name="Rectangle 2"/>
          <p:cNvSpPr>
            <a:spLocks noGrp="1" noRot="1" noChangeAspect="1" noChangeArrowheads="1" noTextEdit="1"/>
          </p:cNvSpPr>
          <p:nvPr>
            <p:ph type="sldImg"/>
          </p:nvPr>
        </p:nvSpPr>
        <p:spPr>
          <a:xfrm>
            <a:off x="1163638" y="692150"/>
            <a:ext cx="4610100" cy="3457575"/>
          </a:xfrm>
          <a:ln/>
        </p:spPr>
      </p:sp>
      <p:sp>
        <p:nvSpPr>
          <p:cNvPr id="56324" name="Rectangle 3"/>
          <p:cNvSpPr>
            <a:spLocks noGrp="1" noChangeArrowheads="1"/>
          </p:cNvSpPr>
          <p:nvPr>
            <p:ph type="body" idx="1"/>
          </p:nvPr>
        </p:nvSpPr>
        <p:spPr>
          <a:xfrm>
            <a:off x="925514" y="4379914"/>
            <a:ext cx="5083175" cy="414813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88981" tIns="44491" rIns="88981" bIns="44491"/>
          <a:lstStyle/>
          <a:p>
            <a:pPr eaLnBrk="1" hangingPunct="1">
              <a:defRPr/>
            </a:pPr>
            <a:endParaRPr lang="en-US">
              <a:latin typeface="Arial" charset="0"/>
              <a:cs typeface="+mn-cs"/>
            </a:endParaRPr>
          </a:p>
        </p:txBody>
      </p:sp>
    </p:spTree>
    <p:extLst>
      <p:ext uri="{BB962C8B-B14F-4D97-AF65-F5344CB8AC3E}">
        <p14:creationId xmlns:p14="http://schemas.microsoft.com/office/powerpoint/2010/main" val="1692904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Policymaker rely upon aggregated surveys and census data to track and respond to various metrics (e.g. Poverty). Various aggregation measures are based on geographical partitions. However, if the partitions are changed the resulting statistical values change as well. Such techniques are often used in elections, called gerrymandering.</a:t>
            </a:r>
            <a:endParaRPr lang="en-US" dirty="0"/>
          </a:p>
        </p:txBody>
      </p:sp>
      <p:sp>
        <p:nvSpPr>
          <p:cNvPr id="4" name="Slide Number Placeholder 3"/>
          <p:cNvSpPr>
            <a:spLocks noGrp="1"/>
          </p:cNvSpPr>
          <p:nvPr>
            <p:ph type="sldNum" sz="quarter" idx="10"/>
          </p:nvPr>
        </p:nvSpPr>
        <p:spPr/>
        <p:txBody>
          <a:bodyPr/>
          <a:lstStyle/>
          <a:p>
            <a:fld id="{FBBDD4CA-49A1-43A5-B65A-C850DBD20068}" type="slidenum">
              <a:rPr lang="en-US" smtClean="0"/>
              <a:t>18</a:t>
            </a:fld>
            <a:endParaRPr lang="en-US"/>
          </a:p>
        </p:txBody>
      </p:sp>
    </p:spTree>
    <p:extLst>
      <p:ext uri="{BB962C8B-B14F-4D97-AF65-F5344CB8AC3E}">
        <p14:creationId xmlns:p14="http://schemas.microsoft.com/office/powerpoint/2010/main" val="691486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 school</a:t>
            </a:r>
            <a:r>
              <a:rPr lang="en-US" baseline="0" dirty="0"/>
              <a:t> and city partners listed correct? Should we update any names?</a:t>
            </a:r>
            <a:endParaRPr lang="en-US" dirty="0"/>
          </a:p>
        </p:txBody>
      </p:sp>
      <p:sp>
        <p:nvSpPr>
          <p:cNvPr id="4" name="Slide Number Placeholder 3"/>
          <p:cNvSpPr>
            <a:spLocks noGrp="1"/>
          </p:cNvSpPr>
          <p:nvPr>
            <p:ph type="sldNum" sz="quarter" idx="10"/>
          </p:nvPr>
        </p:nvSpPr>
        <p:spPr/>
        <p:txBody>
          <a:bodyPr/>
          <a:lstStyle/>
          <a:p>
            <a:fld id="{FBBDD4CA-49A1-43A5-B65A-C850DBD20068}" type="slidenum">
              <a:rPr lang="en-US" smtClean="0"/>
              <a:t>47</a:t>
            </a:fld>
            <a:endParaRPr lang="en-US"/>
          </a:p>
        </p:txBody>
      </p:sp>
    </p:spTree>
    <p:extLst>
      <p:ext uri="{BB962C8B-B14F-4D97-AF65-F5344CB8AC3E}">
        <p14:creationId xmlns:p14="http://schemas.microsoft.com/office/powerpoint/2010/main" val="72916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txBox="1">
            <a:spLocks noGrp="1"/>
          </p:cNvSpPr>
          <p:nvPr>
            <p:ph type="body" idx="1"/>
          </p:nvPr>
        </p:nvSpPr>
        <p:spPr>
          <a:xfrm>
            <a:off x="701360" y="4416110"/>
            <a:ext cx="5607653" cy="4182381"/>
          </a:xfrm>
          <a:prstGeom prst="rect">
            <a:avLst/>
          </a:prstGeom>
          <a:noFill/>
          <a:ln>
            <a:noFill/>
          </a:ln>
        </p:spPr>
        <p:txBody>
          <a:bodyPr lIns="92275" tIns="92275" rIns="92275" bIns="92275" anchor="t" anchorCtr="0">
            <a:noAutofit/>
          </a:bodyPr>
          <a:lstStyle/>
          <a:p>
            <a:pPr>
              <a:spcBef>
                <a:spcPts val="0"/>
              </a:spcBef>
              <a:buClr>
                <a:schemeClr val="dk1"/>
              </a:buClr>
              <a:buSzPct val="25000"/>
            </a:pPr>
            <a:endParaRPr sz="1300" dirty="0"/>
          </a:p>
        </p:txBody>
      </p:sp>
      <p:sp>
        <p:nvSpPr>
          <p:cNvPr id="361" name="Shape 361"/>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36032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A brief background:</a:t>
            </a:r>
            <a:r>
              <a:rPr lang="en-US" b="1" baseline="0" dirty="0"/>
              <a:t> P</a:t>
            </a:r>
            <a:r>
              <a:rPr lang="en-US" b="1" dirty="0"/>
              <a:t>lease describe the</a:t>
            </a:r>
            <a:r>
              <a:rPr lang="en-US" b="1" baseline="0" dirty="0"/>
              <a:t> problem you are addressing and why it is important (20sec slide)</a:t>
            </a:r>
            <a:endParaRPr lang="en-US" b="1" dirty="0"/>
          </a:p>
        </p:txBody>
      </p:sp>
      <p:sp>
        <p:nvSpPr>
          <p:cNvPr id="4" name="Slide Number Placeholder 3"/>
          <p:cNvSpPr>
            <a:spLocks noGrp="1"/>
          </p:cNvSpPr>
          <p:nvPr>
            <p:ph type="sldNum" sz="quarter" idx="10"/>
          </p:nvPr>
        </p:nvSpPr>
        <p:spPr/>
        <p:txBody>
          <a:bodyPr/>
          <a:lstStyle/>
          <a:p>
            <a:fld id="{4DC3F6D4-C46E-5B48-9C82-B3110DDD8D25}" type="slidenum">
              <a:rPr lang="en-US" smtClean="0"/>
              <a:t>49</a:t>
            </a:fld>
            <a:endParaRPr lang="en-US"/>
          </a:p>
        </p:txBody>
      </p:sp>
    </p:spTree>
    <p:extLst>
      <p:ext uri="{BB962C8B-B14F-4D97-AF65-F5344CB8AC3E}">
        <p14:creationId xmlns:p14="http://schemas.microsoft.com/office/powerpoint/2010/main" val="1572604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just"/>
            <a:r>
              <a:rPr lang="en-US" b="1" dirty="0"/>
              <a:t>Describe at least one deliverable in terms of the science (technical and social). Why is this deliverable significant/what did it accomplish or what will it allow? Include photos.</a:t>
            </a:r>
          </a:p>
          <a:p>
            <a:pPr algn="just"/>
            <a:r>
              <a:rPr lang="en-US" b="1" dirty="0"/>
              <a:t>Emphasize activities that have been carried out after last year's PI meeting and how these activities along with what was accomplished last year fits within the overall vision of your project. Inclusion of photos are encouraged.</a:t>
            </a:r>
          </a:p>
        </p:txBody>
      </p:sp>
      <p:sp>
        <p:nvSpPr>
          <p:cNvPr id="4" name="Slide Number Placeholder 3"/>
          <p:cNvSpPr>
            <a:spLocks noGrp="1"/>
          </p:cNvSpPr>
          <p:nvPr>
            <p:ph type="sldNum" sz="quarter" idx="10"/>
          </p:nvPr>
        </p:nvSpPr>
        <p:spPr/>
        <p:txBody>
          <a:bodyPr/>
          <a:lstStyle/>
          <a:p>
            <a:fld id="{4DC3F6D4-C46E-5B48-9C82-B3110DDD8D25}" type="slidenum">
              <a:rPr lang="en-US" smtClean="0"/>
              <a:t>50</a:t>
            </a:fld>
            <a:endParaRPr lang="en-US"/>
          </a:p>
        </p:txBody>
      </p:sp>
    </p:spTree>
    <p:extLst>
      <p:ext uri="{BB962C8B-B14F-4D97-AF65-F5344CB8AC3E}">
        <p14:creationId xmlns:p14="http://schemas.microsoft.com/office/powerpoint/2010/main" val="624332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just"/>
            <a:r>
              <a:rPr lang="en-US" b="1" dirty="0"/>
              <a:t>Describe at least one deliverable that you accomplished together with your community partners and at least one outcome in terms of capacity building. Also describe something unexpected about working with your community partners. Anecdotes are highly encouraged. Include photos.</a:t>
            </a:r>
          </a:p>
          <a:p>
            <a:pPr algn="just"/>
            <a:r>
              <a:rPr lang="en-US" b="1" dirty="0"/>
              <a:t>Emphasize activities that have been carried out after last year's PI meeting and how these activities along with what was accomplished last year fits within the overall vision of your project.</a:t>
            </a:r>
          </a:p>
        </p:txBody>
      </p:sp>
      <p:sp>
        <p:nvSpPr>
          <p:cNvPr id="4" name="Slide Number Placeholder 3"/>
          <p:cNvSpPr>
            <a:spLocks noGrp="1"/>
          </p:cNvSpPr>
          <p:nvPr>
            <p:ph type="sldNum" sz="quarter" idx="10"/>
          </p:nvPr>
        </p:nvSpPr>
        <p:spPr/>
        <p:txBody>
          <a:bodyPr/>
          <a:lstStyle/>
          <a:p>
            <a:fld id="{4DC3F6D4-C46E-5B48-9C82-B3110DDD8D25}" type="slidenum">
              <a:rPr lang="en-US" smtClean="0"/>
              <a:t>57</a:t>
            </a:fld>
            <a:endParaRPr lang="en-US"/>
          </a:p>
        </p:txBody>
      </p:sp>
    </p:spTree>
    <p:extLst>
      <p:ext uri="{BB962C8B-B14F-4D97-AF65-F5344CB8AC3E}">
        <p14:creationId xmlns:p14="http://schemas.microsoft.com/office/powerpoint/2010/main" val="1533129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3128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A brief background:</a:t>
            </a:r>
            <a:r>
              <a:rPr lang="en-US" b="1" baseline="0" dirty="0"/>
              <a:t> P</a:t>
            </a:r>
            <a:r>
              <a:rPr lang="en-US" b="1" dirty="0"/>
              <a:t>lease describe the</a:t>
            </a:r>
            <a:r>
              <a:rPr lang="en-US" b="1" baseline="0" dirty="0"/>
              <a:t> problem you are addressing and why it is important (20sec slide)</a:t>
            </a:r>
            <a:endParaRPr lang="en-US" b="1" dirty="0"/>
          </a:p>
        </p:txBody>
      </p:sp>
      <p:sp>
        <p:nvSpPr>
          <p:cNvPr id="4" name="Slide Number Placeholder 3"/>
          <p:cNvSpPr>
            <a:spLocks noGrp="1"/>
          </p:cNvSpPr>
          <p:nvPr>
            <p:ph type="sldNum" sz="quarter" idx="10"/>
          </p:nvPr>
        </p:nvSpPr>
        <p:spPr/>
        <p:txBody>
          <a:bodyPr/>
          <a:lstStyle/>
          <a:p>
            <a:fld id="{4DC3F6D4-C46E-5B48-9C82-B3110DDD8D25}" type="slidenum">
              <a:rPr lang="en-US" smtClean="0"/>
              <a:t>2</a:t>
            </a:fld>
            <a:endParaRPr lang="en-US"/>
          </a:p>
        </p:txBody>
      </p:sp>
    </p:spTree>
    <p:extLst>
      <p:ext uri="{BB962C8B-B14F-4D97-AF65-F5344CB8AC3E}">
        <p14:creationId xmlns:p14="http://schemas.microsoft.com/office/powerpoint/2010/main" val="1647166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300" smtClean="0">
                <a:solidFill>
                  <a:schemeClr val="dk1"/>
                </a:solidFill>
              </a:rPr>
              <a:pPr algn="r">
                <a:buSzPct val="25000"/>
              </a:pPr>
              <a:t>6</a:t>
            </a:fld>
            <a:endParaRPr lang="en-US" sz="1300" dirty="0">
              <a:solidFill>
                <a:schemeClr val="dk1"/>
              </a:solidFill>
            </a:endParaRPr>
          </a:p>
        </p:txBody>
      </p:sp>
    </p:spTree>
    <p:extLst>
      <p:ext uri="{BB962C8B-B14F-4D97-AF65-F5344CB8AC3E}">
        <p14:creationId xmlns:p14="http://schemas.microsoft.com/office/powerpoint/2010/main" val="226594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txBox="1">
            <a:spLocks noGrp="1" noChangeArrowheads="1"/>
          </p:cNvSpPr>
          <p:nvPr/>
        </p:nvSpPr>
        <p:spPr bwMode="auto">
          <a:xfrm>
            <a:off x="3927475" y="87582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906463">
              <a:defRPr sz="2400">
                <a:solidFill>
                  <a:schemeClr val="tx1"/>
                </a:solidFill>
                <a:latin typeface="Arial" charset="0"/>
                <a:ea typeface="ＭＳ Ｐゴシック" charset="0"/>
                <a:cs typeface="ＭＳ Ｐゴシック" charset="0"/>
              </a:defRPr>
            </a:lvl1pPr>
            <a:lvl2pPr marL="742950" indent="-285750" defTabSz="906463">
              <a:defRPr sz="2400">
                <a:solidFill>
                  <a:schemeClr val="tx1"/>
                </a:solidFill>
                <a:latin typeface="Arial" charset="0"/>
                <a:ea typeface="ＭＳ Ｐゴシック" charset="0"/>
              </a:defRPr>
            </a:lvl2pPr>
            <a:lvl3pPr marL="1143000" indent="-228600" defTabSz="906463">
              <a:defRPr sz="2400">
                <a:solidFill>
                  <a:schemeClr val="tx1"/>
                </a:solidFill>
                <a:latin typeface="Arial" charset="0"/>
                <a:ea typeface="ＭＳ Ｐゴシック" charset="0"/>
              </a:defRPr>
            </a:lvl3pPr>
            <a:lvl4pPr marL="1600200" indent="-228600" defTabSz="906463">
              <a:defRPr sz="2400">
                <a:solidFill>
                  <a:schemeClr val="tx1"/>
                </a:solidFill>
                <a:latin typeface="Arial" charset="0"/>
                <a:ea typeface="ＭＳ Ｐゴシック" charset="0"/>
              </a:defRPr>
            </a:lvl4pPr>
            <a:lvl5pPr marL="2057400" indent="-228600" defTabSz="906463">
              <a:defRPr sz="2400">
                <a:solidFill>
                  <a:schemeClr val="tx1"/>
                </a:solidFill>
                <a:latin typeface="Arial" charset="0"/>
                <a:ea typeface="ＭＳ Ｐゴシック" charset="0"/>
              </a:defRPr>
            </a:lvl5pPr>
            <a:lvl6pPr marL="2514600" indent="-228600" defTabSz="9064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64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64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646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5E2D1C89-20D1-A141-B085-16771E193503}" type="slidenum">
              <a:rPr lang="en-US" sz="1200"/>
              <a:pPr algn="r" eaLnBrk="1" hangingPunct="1"/>
              <a:t>8</a:t>
            </a:fld>
            <a:endParaRPr lang="en-US" sz="1200"/>
          </a:p>
        </p:txBody>
      </p:sp>
      <p:sp>
        <p:nvSpPr>
          <p:cNvPr id="48131"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289" tIns="46145" rIns="92289" bIns="46145"/>
          <a:lstStyle/>
          <a:p>
            <a:pPr defTabSz="922338" eaLnBrk="1" hangingPunct="1"/>
            <a:endParaRPr lang="en-US">
              <a:latin typeface="Calibri" charset="0"/>
            </a:endParaRPr>
          </a:p>
        </p:txBody>
      </p:sp>
      <p:sp>
        <p:nvSpPr>
          <p:cNvPr id="20484" name="Slide Number Placeholder 3"/>
          <p:cNvSpPr txBox="1">
            <a:spLocks noGrp="1"/>
          </p:cNvSpPr>
          <p:nvPr/>
        </p:nvSpPr>
        <p:spPr bwMode="auto">
          <a:xfrm>
            <a:off x="3927475" y="87582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9" tIns="46145" rIns="92289" bIns="46145" anchor="b"/>
          <a:lstStyle>
            <a:lvl1pPr defTabSz="900113">
              <a:defRPr sz="2400">
                <a:solidFill>
                  <a:schemeClr val="tx1"/>
                </a:solidFill>
                <a:latin typeface="Arial" charset="0"/>
                <a:ea typeface="ＭＳ Ｐゴシック" charset="0"/>
                <a:cs typeface="ＭＳ Ｐゴシック" charset="0"/>
              </a:defRPr>
            </a:lvl1pPr>
            <a:lvl2pPr marL="742950" indent="-285750" defTabSz="900113">
              <a:defRPr sz="2400">
                <a:solidFill>
                  <a:schemeClr val="tx1"/>
                </a:solidFill>
                <a:latin typeface="Arial" charset="0"/>
                <a:ea typeface="ＭＳ Ｐゴシック" charset="0"/>
              </a:defRPr>
            </a:lvl2pPr>
            <a:lvl3pPr marL="1143000" indent="-228600" defTabSz="900113">
              <a:defRPr sz="2400">
                <a:solidFill>
                  <a:schemeClr val="tx1"/>
                </a:solidFill>
                <a:latin typeface="Arial" charset="0"/>
                <a:ea typeface="ＭＳ Ｐゴシック" charset="0"/>
              </a:defRPr>
            </a:lvl3pPr>
            <a:lvl4pPr marL="1600200" indent="-228600" defTabSz="900113">
              <a:defRPr sz="2400">
                <a:solidFill>
                  <a:schemeClr val="tx1"/>
                </a:solidFill>
                <a:latin typeface="Arial" charset="0"/>
                <a:ea typeface="ＭＳ Ｐゴシック" charset="0"/>
              </a:defRPr>
            </a:lvl4pPr>
            <a:lvl5pPr marL="2057400" indent="-228600" defTabSz="900113">
              <a:defRPr sz="2400">
                <a:solidFill>
                  <a:schemeClr val="tx1"/>
                </a:solidFill>
                <a:latin typeface="Arial"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B3B910B-9BF8-6F4E-AB6B-278AE0067718}" type="slidenum">
              <a:rPr lang="en-US" sz="1200"/>
              <a:pPr algn="r" eaLnBrk="1" hangingPunct="1"/>
              <a:t>8</a:t>
            </a:fld>
            <a:endParaRPr lang="en-US" sz="1200"/>
          </a:p>
        </p:txBody>
      </p:sp>
    </p:spTree>
    <p:extLst>
      <p:ext uri="{BB962C8B-B14F-4D97-AF65-F5344CB8AC3E}">
        <p14:creationId xmlns:p14="http://schemas.microsoft.com/office/powerpoint/2010/main" val="741820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94F16A-795E-420D-991E-DFBF0B28CC7B}" type="slidenum">
              <a:rPr lang="en-US" smtClean="0"/>
              <a:pPr/>
              <a:t>11</a:t>
            </a:fld>
            <a:endParaRPr lang="en-US"/>
          </a:p>
        </p:txBody>
      </p:sp>
    </p:spTree>
    <p:extLst>
      <p:ext uri="{BB962C8B-B14F-4D97-AF65-F5344CB8AC3E}">
        <p14:creationId xmlns:p14="http://schemas.microsoft.com/office/powerpoint/2010/main" val="440273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94F16A-795E-420D-991E-DFBF0B28CC7B}" type="slidenum">
              <a:rPr lang="en-US" smtClean="0"/>
              <a:pPr/>
              <a:t>12</a:t>
            </a:fld>
            <a:endParaRPr lang="en-US"/>
          </a:p>
        </p:txBody>
      </p:sp>
    </p:spTree>
    <p:extLst>
      <p:ext uri="{BB962C8B-B14F-4D97-AF65-F5344CB8AC3E}">
        <p14:creationId xmlns:p14="http://schemas.microsoft.com/office/powerpoint/2010/main" val="1024832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case: </a:t>
            </a:r>
            <a:r>
              <a:rPr lang="en-US" dirty="0" err="1"/>
              <a:t>ch</a:t>
            </a:r>
            <a:r>
              <a:rPr lang="en-US" dirty="0"/>
              <a:t> </a:t>
            </a:r>
            <a:r>
              <a:rPr lang="en-US" dirty="0" err="1"/>
              <a:t>robinson</a:t>
            </a:r>
            <a:r>
              <a:rPr lang="en-US" dirty="0"/>
              <a:t> estimate supply in a city</a:t>
            </a:r>
          </a:p>
          <a:p>
            <a:endParaRPr lang="en-US" dirty="0"/>
          </a:p>
          <a:p>
            <a:r>
              <a:rPr lang="en-US" dirty="0"/>
              <a:t>7cm resolution image source</a:t>
            </a:r>
          </a:p>
        </p:txBody>
      </p:sp>
      <p:sp>
        <p:nvSpPr>
          <p:cNvPr id="4" name="Slide Number Placeholder 3"/>
          <p:cNvSpPr>
            <a:spLocks noGrp="1"/>
          </p:cNvSpPr>
          <p:nvPr>
            <p:ph type="sldNum" sz="quarter" idx="10"/>
          </p:nvPr>
        </p:nvSpPr>
        <p:spPr/>
        <p:txBody>
          <a:bodyPr/>
          <a:lstStyle/>
          <a:p>
            <a:fld id="{32ED2288-BCA6-43AB-ADB3-4D808F5856FC}" type="slidenum">
              <a:rPr lang="en-US" smtClean="0"/>
              <a:t>14</a:t>
            </a:fld>
            <a:endParaRPr lang="en-US"/>
          </a:p>
        </p:txBody>
      </p:sp>
    </p:spTree>
    <p:extLst>
      <p:ext uri="{BB962C8B-B14F-4D97-AF65-F5344CB8AC3E}">
        <p14:creationId xmlns:p14="http://schemas.microsoft.com/office/powerpoint/2010/main" val="506033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255">
              <a:defRPr>
                <a:solidFill>
                  <a:schemeClr val="tx1"/>
                </a:solidFill>
                <a:latin typeface="Arial" charset="0"/>
                <a:ea typeface="ＭＳ Ｐゴシック" charset="0"/>
                <a:cs typeface="Arial" charset="0"/>
              </a:defRPr>
            </a:lvl1pPr>
            <a:lvl2pPr marL="742883" indent="-285724" defTabSz="922255">
              <a:defRPr>
                <a:solidFill>
                  <a:schemeClr val="tx1"/>
                </a:solidFill>
                <a:latin typeface="Arial" charset="0"/>
                <a:ea typeface="Arial" charset="0"/>
                <a:cs typeface="Arial" charset="0"/>
              </a:defRPr>
            </a:lvl2pPr>
            <a:lvl3pPr marL="1142897" indent="-228579" defTabSz="922255">
              <a:defRPr>
                <a:solidFill>
                  <a:schemeClr val="tx1"/>
                </a:solidFill>
                <a:latin typeface="Arial" charset="0"/>
                <a:ea typeface="Arial" charset="0"/>
                <a:cs typeface="Arial" charset="0"/>
              </a:defRPr>
            </a:lvl3pPr>
            <a:lvl4pPr marL="1600055" indent="-228579" defTabSz="922255">
              <a:defRPr>
                <a:solidFill>
                  <a:schemeClr val="tx1"/>
                </a:solidFill>
                <a:latin typeface="Arial" charset="0"/>
                <a:ea typeface="Arial" charset="0"/>
                <a:cs typeface="Arial" charset="0"/>
              </a:defRPr>
            </a:lvl4pPr>
            <a:lvl5pPr marL="2057215" indent="-228579" defTabSz="922255">
              <a:defRPr>
                <a:solidFill>
                  <a:schemeClr val="tx1"/>
                </a:solidFill>
                <a:latin typeface="Arial" charset="0"/>
                <a:ea typeface="Arial" charset="0"/>
                <a:cs typeface="Arial" charset="0"/>
              </a:defRPr>
            </a:lvl5pPr>
            <a:lvl6pPr marL="2514373" indent="-228579" defTabSz="922255" eaLnBrk="0" fontAlgn="base" hangingPunct="0">
              <a:spcBef>
                <a:spcPct val="0"/>
              </a:spcBef>
              <a:spcAft>
                <a:spcPct val="0"/>
              </a:spcAft>
              <a:defRPr>
                <a:solidFill>
                  <a:schemeClr val="tx1"/>
                </a:solidFill>
                <a:latin typeface="Arial" charset="0"/>
                <a:ea typeface="Arial" charset="0"/>
                <a:cs typeface="Arial" charset="0"/>
              </a:defRPr>
            </a:lvl6pPr>
            <a:lvl7pPr marL="2971532" indent="-228579" defTabSz="922255" eaLnBrk="0" fontAlgn="base" hangingPunct="0">
              <a:spcBef>
                <a:spcPct val="0"/>
              </a:spcBef>
              <a:spcAft>
                <a:spcPct val="0"/>
              </a:spcAft>
              <a:defRPr>
                <a:solidFill>
                  <a:schemeClr val="tx1"/>
                </a:solidFill>
                <a:latin typeface="Arial" charset="0"/>
                <a:ea typeface="Arial" charset="0"/>
                <a:cs typeface="Arial" charset="0"/>
              </a:defRPr>
            </a:lvl7pPr>
            <a:lvl8pPr marL="3428691" indent="-228579" defTabSz="922255" eaLnBrk="0" fontAlgn="base" hangingPunct="0">
              <a:spcBef>
                <a:spcPct val="0"/>
              </a:spcBef>
              <a:spcAft>
                <a:spcPct val="0"/>
              </a:spcAft>
              <a:defRPr>
                <a:solidFill>
                  <a:schemeClr val="tx1"/>
                </a:solidFill>
                <a:latin typeface="Arial" charset="0"/>
                <a:ea typeface="Arial" charset="0"/>
                <a:cs typeface="Arial" charset="0"/>
              </a:defRPr>
            </a:lvl8pPr>
            <a:lvl9pPr marL="3885849" indent="-228579" defTabSz="922255" eaLnBrk="0" fontAlgn="base" hangingPunct="0">
              <a:spcBef>
                <a:spcPct val="0"/>
              </a:spcBef>
              <a:spcAft>
                <a:spcPct val="0"/>
              </a:spcAft>
              <a:defRPr>
                <a:solidFill>
                  <a:schemeClr val="tx1"/>
                </a:solidFill>
                <a:latin typeface="Arial" charset="0"/>
                <a:ea typeface="Arial" charset="0"/>
                <a:cs typeface="Arial" charset="0"/>
              </a:defRPr>
            </a:lvl9pPr>
          </a:lstStyle>
          <a:p>
            <a:pPr>
              <a:defRPr/>
            </a:pPr>
            <a:fld id="{4BE8730F-ABCA-C246-A313-EA9777B7C14D}" type="slidenum">
              <a:rPr lang="en-US" smtClean="0"/>
              <a:pPr>
                <a:defRPr/>
              </a:pPr>
              <a:t>15</a:t>
            </a:fld>
            <a:endParaRPr lang="en-US" smtClean="0"/>
          </a:p>
        </p:txBody>
      </p:sp>
      <p:sp>
        <p:nvSpPr>
          <p:cNvPr id="56323" name="Rectangle 2"/>
          <p:cNvSpPr>
            <a:spLocks noGrp="1" noRot="1" noChangeAspect="1" noChangeArrowheads="1" noTextEdit="1"/>
          </p:cNvSpPr>
          <p:nvPr>
            <p:ph type="sldImg"/>
          </p:nvPr>
        </p:nvSpPr>
        <p:spPr>
          <a:xfrm>
            <a:off x="1163638" y="692150"/>
            <a:ext cx="4610100" cy="3457575"/>
          </a:xfrm>
          <a:ln/>
        </p:spPr>
      </p:sp>
      <p:sp>
        <p:nvSpPr>
          <p:cNvPr id="56324" name="Rectangle 3"/>
          <p:cNvSpPr>
            <a:spLocks noGrp="1" noChangeArrowheads="1"/>
          </p:cNvSpPr>
          <p:nvPr>
            <p:ph type="body" idx="1"/>
          </p:nvPr>
        </p:nvSpPr>
        <p:spPr>
          <a:xfrm>
            <a:off x="925514" y="4379914"/>
            <a:ext cx="5083175" cy="414813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88981" tIns="44491" rIns="88981" bIns="44491"/>
          <a:lstStyle/>
          <a:p>
            <a:pPr eaLnBrk="1" hangingPunct="1">
              <a:defRPr/>
            </a:pPr>
            <a:endParaRPr lang="en-US">
              <a:latin typeface="Arial" charset="0"/>
              <a:cs typeface="+mn-cs"/>
            </a:endParaRPr>
          </a:p>
        </p:txBody>
      </p:sp>
    </p:spTree>
    <p:extLst>
      <p:ext uri="{BB962C8B-B14F-4D97-AF65-F5344CB8AC3E}">
        <p14:creationId xmlns:p14="http://schemas.microsoft.com/office/powerpoint/2010/main" val="592528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255">
              <a:defRPr>
                <a:solidFill>
                  <a:schemeClr val="tx1"/>
                </a:solidFill>
                <a:latin typeface="Arial" charset="0"/>
                <a:ea typeface="ＭＳ Ｐゴシック" charset="0"/>
                <a:cs typeface="Arial" charset="0"/>
              </a:defRPr>
            </a:lvl1pPr>
            <a:lvl2pPr marL="742883" indent="-285724" defTabSz="922255">
              <a:defRPr>
                <a:solidFill>
                  <a:schemeClr val="tx1"/>
                </a:solidFill>
                <a:latin typeface="Arial" charset="0"/>
                <a:ea typeface="Arial" charset="0"/>
                <a:cs typeface="Arial" charset="0"/>
              </a:defRPr>
            </a:lvl2pPr>
            <a:lvl3pPr marL="1142897" indent="-228579" defTabSz="922255">
              <a:defRPr>
                <a:solidFill>
                  <a:schemeClr val="tx1"/>
                </a:solidFill>
                <a:latin typeface="Arial" charset="0"/>
                <a:ea typeface="Arial" charset="0"/>
                <a:cs typeface="Arial" charset="0"/>
              </a:defRPr>
            </a:lvl3pPr>
            <a:lvl4pPr marL="1600055" indent="-228579" defTabSz="922255">
              <a:defRPr>
                <a:solidFill>
                  <a:schemeClr val="tx1"/>
                </a:solidFill>
                <a:latin typeface="Arial" charset="0"/>
                <a:ea typeface="Arial" charset="0"/>
                <a:cs typeface="Arial" charset="0"/>
              </a:defRPr>
            </a:lvl4pPr>
            <a:lvl5pPr marL="2057215" indent="-228579" defTabSz="922255">
              <a:defRPr>
                <a:solidFill>
                  <a:schemeClr val="tx1"/>
                </a:solidFill>
                <a:latin typeface="Arial" charset="0"/>
                <a:ea typeface="Arial" charset="0"/>
                <a:cs typeface="Arial" charset="0"/>
              </a:defRPr>
            </a:lvl5pPr>
            <a:lvl6pPr marL="2514373" indent="-228579" defTabSz="922255" eaLnBrk="0" fontAlgn="base" hangingPunct="0">
              <a:spcBef>
                <a:spcPct val="0"/>
              </a:spcBef>
              <a:spcAft>
                <a:spcPct val="0"/>
              </a:spcAft>
              <a:defRPr>
                <a:solidFill>
                  <a:schemeClr val="tx1"/>
                </a:solidFill>
                <a:latin typeface="Arial" charset="0"/>
                <a:ea typeface="Arial" charset="0"/>
                <a:cs typeface="Arial" charset="0"/>
              </a:defRPr>
            </a:lvl6pPr>
            <a:lvl7pPr marL="2971532" indent="-228579" defTabSz="922255" eaLnBrk="0" fontAlgn="base" hangingPunct="0">
              <a:spcBef>
                <a:spcPct val="0"/>
              </a:spcBef>
              <a:spcAft>
                <a:spcPct val="0"/>
              </a:spcAft>
              <a:defRPr>
                <a:solidFill>
                  <a:schemeClr val="tx1"/>
                </a:solidFill>
                <a:latin typeface="Arial" charset="0"/>
                <a:ea typeface="Arial" charset="0"/>
                <a:cs typeface="Arial" charset="0"/>
              </a:defRPr>
            </a:lvl7pPr>
            <a:lvl8pPr marL="3428691" indent="-228579" defTabSz="922255" eaLnBrk="0" fontAlgn="base" hangingPunct="0">
              <a:spcBef>
                <a:spcPct val="0"/>
              </a:spcBef>
              <a:spcAft>
                <a:spcPct val="0"/>
              </a:spcAft>
              <a:defRPr>
                <a:solidFill>
                  <a:schemeClr val="tx1"/>
                </a:solidFill>
                <a:latin typeface="Arial" charset="0"/>
                <a:ea typeface="Arial" charset="0"/>
                <a:cs typeface="Arial" charset="0"/>
              </a:defRPr>
            </a:lvl8pPr>
            <a:lvl9pPr marL="3885849" indent="-228579" defTabSz="922255" eaLnBrk="0" fontAlgn="base" hangingPunct="0">
              <a:spcBef>
                <a:spcPct val="0"/>
              </a:spcBef>
              <a:spcAft>
                <a:spcPct val="0"/>
              </a:spcAft>
              <a:defRPr>
                <a:solidFill>
                  <a:schemeClr val="tx1"/>
                </a:solidFill>
                <a:latin typeface="Arial" charset="0"/>
                <a:ea typeface="Arial" charset="0"/>
                <a:cs typeface="Arial" charset="0"/>
              </a:defRPr>
            </a:lvl9pPr>
          </a:lstStyle>
          <a:p>
            <a:pPr>
              <a:defRPr/>
            </a:pPr>
            <a:fld id="{4BE8730F-ABCA-C246-A313-EA9777B7C14D}" type="slidenum">
              <a:rPr lang="en-US" smtClean="0"/>
              <a:pPr>
                <a:defRPr/>
              </a:pPr>
              <a:t>16</a:t>
            </a:fld>
            <a:endParaRPr lang="en-US" smtClean="0"/>
          </a:p>
        </p:txBody>
      </p:sp>
      <p:sp>
        <p:nvSpPr>
          <p:cNvPr id="56323" name="Rectangle 2"/>
          <p:cNvSpPr>
            <a:spLocks noGrp="1" noRot="1" noChangeAspect="1" noChangeArrowheads="1" noTextEdit="1"/>
          </p:cNvSpPr>
          <p:nvPr>
            <p:ph type="sldImg"/>
          </p:nvPr>
        </p:nvSpPr>
        <p:spPr>
          <a:xfrm>
            <a:off x="1163638" y="692150"/>
            <a:ext cx="4610100" cy="3457575"/>
          </a:xfrm>
          <a:ln/>
        </p:spPr>
      </p:sp>
      <p:sp>
        <p:nvSpPr>
          <p:cNvPr id="56324" name="Rectangle 3"/>
          <p:cNvSpPr>
            <a:spLocks noGrp="1" noChangeArrowheads="1"/>
          </p:cNvSpPr>
          <p:nvPr>
            <p:ph type="body" idx="1"/>
          </p:nvPr>
        </p:nvSpPr>
        <p:spPr>
          <a:xfrm>
            <a:off x="925514" y="4379914"/>
            <a:ext cx="5083175" cy="414813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88981" tIns="44491" rIns="88981" bIns="44491"/>
          <a:lstStyle/>
          <a:p>
            <a:pPr eaLnBrk="1" hangingPunct="1">
              <a:defRPr/>
            </a:pPr>
            <a:endParaRPr lang="en-US">
              <a:latin typeface="Arial" charset="0"/>
              <a:cs typeface="+mn-cs"/>
            </a:endParaRPr>
          </a:p>
        </p:txBody>
      </p:sp>
    </p:spTree>
    <p:extLst>
      <p:ext uri="{BB962C8B-B14F-4D97-AF65-F5344CB8AC3E}">
        <p14:creationId xmlns:p14="http://schemas.microsoft.com/office/powerpoint/2010/main" val="408954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UofM-3_TM">
            <a:extLst>
              <a:ext uri="{FF2B5EF4-FFF2-40B4-BE49-F238E27FC236}">
                <a16:creationId xmlns="" xmlns:a16="http://schemas.microsoft.com/office/drawing/2014/main" id="{5447F5FE-D28F-5E42-8A22-52C0F5068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43600"/>
            <a:ext cx="91455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endParaRPr lang="en-US" noProof="0" dirty="0"/>
          </a:p>
        </p:txBody>
      </p:sp>
      <p:sp>
        <p:nvSpPr>
          <p:cNvPr id="7171" name="Rectangle 3"/>
          <p:cNvSpPr>
            <a:spLocks noGrp="1" noChangeArrowheads="1"/>
          </p:cNvSpPr>
          <p:nvPr>
            <p:ph type="subTitle" idx="1"/>
          </p:nvPr>
        </p:nvSpPr>
        <p:spPr>
          <a:xfrm>
            <a:off x="1371600" y="3886200"/>
            <a:ext cx="6400800" cy="1752600"/>
          </a:xfrm>
        </p:spPr>
        <p:txBody>
          <a:bodyPr/>
          <a:lstStyle>
            <a:lvl1pPr marL="0" indent="0" algn="ctr">
              <a:buFontTx/>
              <a:buNone/>
              <a:defRPr sz="2000"/>
            </a:lvl1pPr>
          </a:lstStyle>
          <a:p>
            <a:pPr lvl="0"/>
            <a:r>
              <a:rPr lang="en-US" noProof="0"/>
              <a:t>Click to edit Master subtitle style</a:t>
            </a:r>
            <a:endParaRPr lang="en-US" noProof="0" dirty="0"/>
          </a:p>
        </p:txBody>
      </p:sp>
    </p:spTree>
    <p:extLst>
      <p:ext uri="{BB962C8B-B14F-4D97-AF65-F5344CB8AC3E}">
        <p14:creationId xmlns:p14="http://schemas.microsoft.com/office/powerpoint/2010/main" val="899196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8D11BEA0-3FE2-5748-850C-92562FFB6D54}"/>
              </a:ext>
            </a:extLst>
          </p:cNvPr>
          <p:cNvSpPr>
            <a:spLocks noGrp="1"/>
          </p:cNvSpPr>
          <p:nvPr>
            <p:ph type="sldNum" sz="quarter" idx="10"/>
          </p:nvPr>
        </p:nvSpPr>
        <p:spPr/>
        <p:txBody>
          <a:bodyPr/>
          <a:lstStyle/>
          <a:p>
            <a:fld id="{77FA9B0A-4205-9F47-ACEC-424B61AEB970}" type="slidenum">
              <a:rPr lang="en-US" smtClean="0"/>
              <a:pPr/>
              <a:t>‹#›</a:t>
            </a:fld>
            <a:endParaRPr lang="en-US" dirty="0"/>
          </a:p>
        </p:txBody>
      </p:sp>
    </p:spTree>
    <p:extLst>
      <p:ext uri="{BB962C8B-B14F-4D97-AF65-F5344CB8AC3E}">
        <p14:creationId xmlns:p14="http://schemas.microsoft.com/office/powerpoint/2010/main" val="1911975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4F20EDA2-770C-EB4F-8033-A01A203C7003}"/>
              </a:ext>
            </a:extLst>
          </p:cNvPr>
          <p:cNvSpPr>
            <a:spLocks noGrp="1"/>
          </p:cNvSpPr>
          <p:nvPr>
            <p:ph type="sldNum" sz="quarter" idx="10"/>
          </p:nvPr>
        </p:nvSpPr>
        <p:spPr/>
        <p:txBody>
          <a:bodyPr/>
          <a:lstStyle/>
          <a:p>
            <a:fld id="{77FA9B0A-4205-9F47-ACEC-424B61AEB970}" type="slidenum">
              <a:rPr lang="en-US" smtClean="0"/>
              <a:pPr/>
              <a:t>‹#›</a:t>
            </a:fld>
            <a:endParaRPr lang="en-US" dirty="0"/>
          </a:p>
        </p:txBody>
      </p:sp>
    </p:spTree>
    <p:extLst>
      <p:ext uri="{BB962C8B-B14F-4D97-AF65-F5344CB8AC3E}">
        <p14:creationId xmlns:p14="http://schemas.microsoft.com/office/powerpoint/2010/main" val="24780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 xmlns:a16="http://schemas.microsoft.com/office/drawing/2014/main" id="{12AAA8A5-89EC-AE48-8023-519F20F1074F}"/>
              </a:ext>
            </a:extLst>
          </p:cNvPr>
          <p:cNvSpPr>
            <a:spLocks noGrp="1"/>
          </p:cNvSpPr>
          <p:nvPr>
            <p:ph type="sldNum" sz="quarter" idx="10"/>
          </p:nvPr>
        </p:nvSpPr>
        <p:spPr/>
        <p:txBody>
          <a:bodyPr/>
          <a:lstStyle/>
          <a:p>
            <a:fld id="{77FA9B0A-4205-9F47-ACEC-424B61AEB970}" type="slidenum">
              <a:rPr lang="en-US" smtClean="0"/>
              <a:pPr/>
              <a:t>‹#›</a:t>
            </a:fld>
            <a:endParaRPr lang="en-US" dirty="0"/>
          </a:p>
        </p:txBody>
      </p:sp>
    </p:spTree>
    <p:extLst>
      <p:ext uri="{BB962C8B-B14F-4D97-AF65-F5344CB8AC3E}">
        <p14:creationId xmlns:p14="http://schemas.microsoft.com/office/powerpoint/2010/main" val="3491107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448983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43D7C446-D837-0A49-B84B-5840183BA154}"/>
              </a:ext>
            </a:extLst>
          </p:cNvPr>
          <p:cNvSpPr>
            <a:spLocks noGrp="1"/>
          </p:cNvSpPr>
          <p:nvPr>
            <p:ph type="sldNum" sz="quarter" idx="10"/>
          </p:nvPr>
        </p:nvSpPr>
        <p:spPr/>
        <p:txBody>
          <a:bodyPr/>
          <a:lstStyle/>
          <a:p>
            <a:fld id="{77FA9B0A-4205-9F47-ACEC-424B61AEB970}" type="slidenum">
              <a:rPr lang="en-US" smtClean="0"/>
              <a:pPr/>
              <a:t>‹#›</a:t>
            </a:fld>
            <a:endParaRPr lang="en-US" dirty="0"/>
          </a:p>
        </p:txBody>
      </p:sp>
    </p:spTree>
    <p:extLst>
      <p:ext uri="{BB962C8B-B14F-4D97-AF65-F5344CB8AC3E}">
        <p14:creationId xmlns:p14="http://schemas.microsoft.com/office/powerpoint/2010/main" val="2197392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990600"/>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630362"/>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990600"/>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1630362"/>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 xmlns:a16="http://schemas.microsoft.com/office/drawing/2014/main" id="{14A00E3D-D49D-5642-99B2-357EF02D4803}"/>
              </a:ext>
            </a:extLst>
          </p:cNvPr>
          <p:cNvSpPr>
            <a:spLocks noGrp="1"/>
          </p:cNvSpPr>
          <p:nvPr>
            <p:ph type="sldNum" sz="quarter" idx="10"/>
          </p:nvPr>
        </p:nvSpPr>
        <p:spPr/>
        <p:txBody>
          <a:bodyPr/>
          <a:lstStyle/>
          <a:p>
            <a:fld id="{77FA9B0A-4205-9F47-ACEC-424B61AEB970}" type="slidenum">
              <a:rPr lang="en-US" smtClean="0"/>
              <a:pPr/>
              <a:t>‹#›</a:t>
            </a:fld>
            <a:endParaRPr lang="en-US" dirty="0"/>
          </a:p>
        </p:txBody>
      </p:sp>
    </p:spTree>
    <p:extLst>
      <p:ext uri="{BB962C8B-B14F-4D97-AF65-F5344CB8AC3E}">
        <p14:creationId xmlns:p14="http://schemas.microsoft.com/office/powerpoint/2010/main" val="2488169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AFAB24EB-EE40-D04D-BB3B-DC2AE265A444}"/>
              </a:ext>
            </a:extLst>
          </p:cNvPr>
          <p:cNvSpPr>
            <a:spLocks noGrp="1"/>
          </p:cNvSpPr>
          <p:nvPr>
            <p:ph type="sldNum" sz="quarter" idx="10"/>
          </p:nvPr>
        </p:nvSpPr>
        <p:spPr/>
        <p:txBody>
          <a:bodyPr/>
          <a:lstStyle/>
          <a:p>
            <a:fld id="{77FA9B0A-4205-9F47-ACEC-424B61AEB970}" type="slidenum">
              <a:rPr lang="en-US" smtClean="0"/>
              <a:pPr/>
              <a:t>‹#›</a:t>
            </a:fld>
            <a:endParaRPr lang="en-US" dirty="0"/>
          </a:p>
        </p:txBody>
      </p:sp>
    </p:spTree>
    <p:extLst>
      <p:ext uri="{BB962C8B-B14F-4D97-AF65-F5344CB8AC3E}">
        <p14:creationId xmlns:p14="http://schemas.microsoft.com/office/powerpoint/2010/main" val="2670781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6933CCCD-B4E2-7E46-8B39-0D9D6FDD447F}"/>
              </a:ext>
            </a:extLst>
          </p:cNvPr>
          <p:cNvSpPr>
            <a:spLocks noGrp="1"/>
          </p:cNvSpPr>
          <p:nvPr>
            <p:ph type="sldNum" sz="quarter" idx="10"/>
          </p:nvPr>
        </p:nvSpPr>
        <p:spPr/>
        <p:txBody>
          <a:bodyPr/>
          <a:lstStyle/>
          <a:p>
            <a:fld id="{77FA9B0A-4205-9F47-ACEC-424B61AEB970}" type="slidenum">
              <a:rPr lang="en-US" smtClean="0"/>
              <a:pPr/>
              <a:t>‹#›</a:t>
            </a:fld>
            <a:endParaRPr lang="en-US" dirty="0"/>
          </a:p>
        </p:txBody>
      </p:sp>
    </p:spTree>
    <p:extLst>
      <p:ext uri="{BB962C8B-B14F-4D97-AF65-F5344CB8AC3E}">
        <p14:creationId xmlns:p14="http://schemas.microsoft.com/office/powerpoint/2010/main" val="1518611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Slide Number Placeholder 4">
            <a:extLst>
              <a:ext uri="{FF2B5EF4-FFF2-40B4-BE49-F238E27FC236}">
                <a16:creationId xmlns="" xmlns:a16="http://schemas.microsoft.com/office/drawing/2014/main" id="{29638E5D-00E1-1647-B964-181776BD7F5F}"/>
              </a:ext>
            </a:extLst>
          </p:cNvPr>
          <p:cNvSpPr>
            <a:spLocks noGrp="1"/>
          </p:cNvSpPr>
          <p:nvPr>
            <p:ph type="sldNum" sz="quarter" idx="10"/>
          </p:nvPr>
        </p:nvSpPr>
        <p:spPr/>
        <p:txBody>
          <a:bodyPr/>
          <a:lstStyle/>
          <a:p>
            <a:fld id="{77FA9B0A-4205-9F47-ACEC-424B61AEB970}" type="slidenum">
              <a:rPr lang="en-US" smtClean="0"/>
              <a:pPr/>
              <a:t>‹#›</a:t>
            </a:fld>
            <a:endParaRPr lang="en-US" dirty="0"/>
          </a:p>
        </p:txBody>
      </p:sp>
    </p:spTree>
    <p:extLst>
      <p:ext uri="{BB962C8B-B14F-4D97-AF65-F5344CB8AC3E}">
        <p14:creationId xmlns:p14="http://schemas.microsoft.com/office/powerpoint/2010/main" val="1263518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Slide Number Placeholder 4">
            <a:extLst>
              <a:ext uri="{FF2B5EF4-FFF2-40B4-BE49-F238E27FC236}">
                <a16:creationId xmlns="" xmlns:a16="http://schemas.microsoft.com/office/drawing/2014/main" id="{692829E5-B18F-764E-9255-8EC1FC1F7EA7}"/>
              </a:ext>
            </a:extLst>
          </p:cNvPr>
          <p:cNvSpPr>
            <a:spLocks noGrp="1"/>
          </p:cNvSpPr>
          <p:nvPr>
            <p:ph type="sldNum" sz="quarter" idx="10"/>
          </p:nvPr>
        </p:nvSpPr>
        <p:spPr/>
        <p:txBody>
          <a:bodyPr/>
          <a:lstStyle/>
          <a:p>
            <a:fld id="{77FA9B0A-4205-9F47-ACEC-424B61AEB970}" type="slidenum">
              <a:rPr lang="en-US" smtClean="0"/>
              <a:pPr/>
              <a:t>‹#›</a:t>
            </a:fld>
            <a:endParaRPr lang="en-US" dirty="0"/>
          </a:p>
        </p:txBody>
      </p:sp>
    </p:spTree>
    <p:extLst>
      <p:ext uri="{BB962C8B-B14F-4D97-AF65-F5344CB8AC3E}">
        <p14:creationId xmlns:p14="http://schemas.microsoft.com/office/powerpoint/2010/main" val="4179147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file:////Users/ranja/Desktop/presentation_templates/working%20files/maroon-banner.png" TargetMode="Externa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311AA47C-5DB1-2644-A15D-F191B09B6665}"/>
              </a:ext>
            </a:extLst>
          </p:cNvPr>
          <p:cNvSpPr>
            <a:spLocks noGrp="1" noChangeArrowheads="1"/>
          </p:cNvSpPr>
          <p:nvPr>
            <p:ph type="title"/>
          </p:nvPr>
        </p:nvSpPr>
        <p:spPr bwMode="auto">
          <a:xfrm>
            <a:off x="685800" y="152400"/>
            <a:ext cx="77724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Rectangle 3">
            <a:extLst>
              <a:ext uri="{FF2B5EF4-FFF2-40B4-BE49-F238E27FC236}">
                <a16:creationId xmlns="" xmlns:a16="http://schemas.microsoft.com/office/drawing/2014/main" id="{9AF2230B-8866-F84A-837C-3BBE98546C2D}"/>
              </a:ext>
            </a:extLst>
          </p:cNvPr>
          <p:cNvSpPr>
            <a:spLocks noGrp="1" noChangeArrowheads="1"/>
          </p:cNvSpPr>
          <p:nvPr>
            <p:ph type="body" idx="1"/>
          </p:nvPr>
        </p:nvSpPr>
        <p:spPr bwMode="auto">
          <a:xfrm>
            <a:off x="685800" y="914400"/>
            <a:ext cx="77724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pic>
        <p:nvPicPr>
          <p:cNvPr id="1028" name="maroon-banner.png" descr="/Users/ranja/Desktop/presentation_templates/working files/maroon-banner.png">
            <a:extLst>
              <a:ext uri="{FF2B5EF4-FFF2-40B4-BE49-F238E27FC236}">
                <a16:creationId xmlns="" xmlns:a16="http://schemas.microsoft.com/office/drawing/2014/main" id="{941BC052-F344-6346-8FC6-39E402D7FFF5}"/>
              </a:ext>
            </a:extLst>
          </p:cNvPr>
          <p:cNvPicPr>
            <a:picLocks noChangeAspect="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 xmlns:a16="http://schemas.microsoft.com/office/drawing/2014/main" id="{B4218057-FE46-A74C-8F31-EB31AA4B3292}"/>
              </a:ext>
            </a:extLst>
          </p:cNvPr>
          <p:cNvSpPr>
            <a:spLocks noGrp="1"/>
          </p:cNvSpPr>
          <p:nvPr>
            <p:ph type="sldNum" sz="quarter" idx="4"/>
          </p:nvPr>
        </p:nvSpPr>
        <p:spPr>
          <a:xfrm>
            <a:off x="152400" y="6218237"/>
            <a:ext cx="533400" cy="365125"/>
          </a:xfrm>
          <a:prstGeom prst="rect">
            <a:avLst/>
          </a:prstGeom>
        </p:spPr>
        <p:txBody>
          <a:bodyPr vert="horz" lIns="91440" tIns="45720" rIns="91440" bIns="45720" rtlCol="0" anchor="ctr"/>
          <a:lstStyle>
            <a:lvl1pPr algn="r">
              <a:defRPr sz="1600">
                <a:solidFill>
                  <a:schemeClr val="bg1"/>
                </a:solidFill>
              </a:defRPr>
            </a:lvl1pPr>
          </a:lstStyle>
          <a:p>
            <a:fld id="{77FA9B0A-4205-9F47-ACEC-424B61AEB97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1" fontAlgn="base" hangingPunct="1">
        <a:spcBef>
          <a:spcPct val="0"/>
        </a:spcBef>
        <a:spcAft>
          <a:spcPct val="0"/>
        </a:spcAft>
        <a:defRPr sz="2800" b="1">
          <a:solidFill>
            <a:srgbClr val="7A0019"/>
          </a:solidFill>
          <a:latin typeface="+mj-lt"/>
          <a:ea typeface="+mj-ea"/>
          <a:cs typeface="+mj-cs"/>
        </a:defRPr>
      </a:lvl1pPr>
      <a:lvl2pPr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lr>
          <a:srgbClr val="7A0019"/>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7A0019"/>
        </a:buClr>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7A0019"/>
        </a:buClr>
        <a:buChar char="•"/>
        <a:defRPr sz="1800">
          <a:solidFill>
            <a:schemeClr val="tx1"/>
          </a:solidFill>
          <a:latin typeface="+mn-lt"/>
          <a:ea typeface="+mn-ea"/>
        </a:defRPr>
      </a:lvl3pPr>
      <a:lvl4pPr marL="1600200" indent="-228600" algn="l" rtl="0" eaLnBrk="1" fontAlgn="base" hangingPunct="1">
        <a:spcBef>
          <a:spcPct val="20000"/>
        </a:spcBef>
        <a:spcAft>
          <a:spcPct val="0"/>
        </a:spcAft>
        <a:buClr>
          <a:srgbClr val="7A0019"/>
        </a:buClr>
        <a:buChar char="–"/>
        <a:defRPr sz="1600">
          <a:solidFill>
            <a:schemeClr val="tx1"/>
          </a:solidFill>
          <a:latin typeface="+mn-lt"/>
          <a:ea typeface="+mn-ea"/>
        </a:defRPr>
      </a:lvl4pPr>
      <a:lvl5pPr marL="2057400" indent="-228600" algn="l" rtl="0" eaLnBrk="1" fontAlgn="base" hangingPunct="1">
        <a:spcBef>
          <a:spcPct val="20000"/>
        </a:spcBef>
        <a:spcAft>
          <a:spcPct val="0"/>
        </a:spcAft>
        <a:buClr>
          <a:srgbClr val="7A0019"/>
        </a:buClr>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7A0019"/>
        </a:buClr>
        <a:buChar char="»"/>
        <a:defRPr sz="2000">
          <a:solidFill>
            <a:schemeClr val="tx1"/>
          </a:solidFill>
          <a:latin typeface="+mn-lt"/>
          <a:ea typeface="+mn-ea"/>
        </a:defRPr>
      </a:lvl6pPr>
      <a:lvl7pPr marL="2971800" indent="-228600" algn="l" rtl="0" eaLnBrk="1" fontAlgn="base" hangingPunct="1">
        <a:spcBef>
          <a:spcPct val="20000"/>
        </a:spcBef>
        <a:spcAft>
          <a:spcPct val="0"/>
        </a:spcAft>
        <a:buClr>
          <a:srgbClr val="7A0019"/>
        </a:buClr>
        <a:buChar char="»"/>
        <a:defRPr sz="2000">
          <a:solidFill>
            <a:schemeClr val="tx1"/>
          </a:solidFill>
          <a:latin typeface="+mn-lt"/>
          <a:ea typeface="+mn-ea"/>
        </a:defRPr>
      </a:lvl7pPr>
      <a:lvl8pPr marL="3429000" indent="-228600" algn="l" rtl="0" eaLnBrk="1" fontAlgn="base" hangingPunct="1">
        <a:spcBef>
          <a:spcPct val="20000"/>
        </a:spcBef>
        <a:spcAft>
          <a:spcPct val="0"/>
        </a:spcAft>
        <a:buClr>
          <a:srgbClr val="7A0019"/>
        </a:buClr>
        <a:buChar char="»"/>
        <a:defRPr sz="2000">
          <a:solidFill>
            <a:schemeClr val="tx1"/>
          </a:solidFill>
          <a:latin typeface="+mn-lt"/>
          <a:ea typeface="+mn-ea"/>
        </a:defRPr>
      </a:lvl8pPr>
      <a:lvl9pPr marL="3886200" indent="-228600" algn="l" rtl="0" eaLnBrk="1" fontAlgn="base" hangingPunct="1">
        <a:spcBef>
          <a:spcPct val="20000"/>
        </a:spcBef>
        <a:spcAft>
          <a:spcPct val="0"/>
        </a:spcAft>
        <a:buClr>
          <a:srgbClr val="7A0019"/>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s.umn.edu/~shekhar" TargetMode="External"/><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g"/><Relationship Id="rId8"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8.tiff"/></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tiff"/><Relationship Id="rId5" Type="http://schemas.openxmlformats.org/officeDocument/2006/relationships/image" Target="../media/image46.tiff"/><Relationship Id="rId6" Type="http://schemas.openxmlformats.org/officeDocument/2006/relationships/image" Target="../media/image55.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hyperlink" Target="https://www.cs.toronto.edu/~vmnih/data/" TargetMode="External"/><Relationship Id="rId5" Type="http://schemas.openxmlformats.org/officeDocument/2006/relationships/image" Target="../media/image60.jpe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jpg"/><Relationship Id="rId9" Type="http://schemas.openxmlformats.org/officeDocument/2006/relationships/image" Target="../media/image64.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70.tiff"/><Relationship Id="rId4" Type="http://schemas.openxmlformats.org/officeDocument/2006/relationships/image" Target="../media/image71.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1.png"/><Relationship Id="rId7"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jpeg"/><Relationship Id="rId5" Type="http://schemas.openxmlformats.org/officeDocument/2006/relationships/image" Target="../media/image82.jpeg"/><Relationship Id="rId6" Type="http://schemas.openxmlformats.org/officeDocument/2006/relationships/image" Target="../media/image83.jpeg"/><Relationship Id="rId1" Type="http://schemas.openxmlformats.org/officeDocument/2006/relationships/slideLayout" Target="../slideLayouts/slideLayout7.xml"/><Relationship Id="rId2" Type="http://schemas.openxmlformats.org/officeDocument/2006/relationships/image" Target="../media/image7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hyperlink" Target="https://www.research.gov/research-portal/appmanager/base/desktop?_nfpb=true&amp;_windowLabel=rsrViewAllAwards_1_2&amp;wsrp-urlType=blockingAction&amp;wsrp-url=&amp;wsrp-requiresRewrite=&amp;wsrp-navigationalState=eJyLL07OL0i1Tc-JT0rMUYNQtgBZ6Af8&amp;wsrp-interactionState=wlprsrViewAllAwards_1_2_action=viewRsrDetail&amp;wlprsrViewAllAwards_1_2_fedAwrdId=1840432&amp;wsrp-mode=wsrp:view&amp;wsrp-windowStat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6" Type="http://schemas.openxmlformats.org/officeDocument/2006/relationships/image" Target="../media/image88.tiff"/><Relationship Id="rId1" Type="http://schemas.openxmlformats.org/officeDocument/2006/relationships/slideLayout" Target="../slideLayouts/slideLayout4.xml"/><Relationship Id="rId2" Type="http://schemas.openxmlformats.org/officeDocument/2006/relationships/image" Target="../media/image84.jpeg"/></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7.xml"/><Relationship Id="rId2" Type="http://schemas.openxmlformats.org/officeDocument/2006/relationships/hyperlink" Target="http://www.ci.minneapolis.mn.us/police/statistic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93.jpe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1.xml"/><Relationship Id="rId2" Type="http://schemas.openxmlformats.org/officeDocument/2006/relationships/image" Target="../media/image9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emf"/><Relationship Id="rId5"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png"/><Relationship Id="rId3"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8.jpe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1" Type="http://schemas.microsoft.com/office/2007/relationships/media" Target="file:////C:/Documents%20and%20Settings/shekhar/My%20Documents/uofm/talks%20old/fox9_aired_mpg.avi" TargetMode="External"/><Relationship Id="rId2" Type="http://schemas.openxmlformats.org/officeDocument/2006/relationships/video" Target="file:////C:/Documents%20and%20Settings/shekhar/My%20Documents/uofm/talks%20old/fox9_aired_mpg.avi"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1" Type="http://schemas.openxmlformats.org/officeDocument/2006/relationships/slideLayout" Target="../slideLayouts/slideLayout4.xml"/><Relationship Id="rId2" Type="http://schemas.openxmlformats.org/officeDocument/2006/relationships/image" Target="../media/image10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tiff"/><Relationship Id="rId3" Type="http://schemas.openxmlformats.org/officeDocument/2006/relationships/image" Target="../media/image108.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tiff"/><Relationship Id="rId3" Type="http://schemas.openxmlformats.org/officeDocument/2006/relationships/image" Target="../media/image109.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thearcticinstitute.org/future-of-arctic-research/" TargetMode="External"/><Relationship Id="rId3" Type="http://schemas.openxmlformats.org/officeDocument/2006/relationships/image" Target="../media/image110.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tiff"/><Relationship Id="rId3" Type="http://schemas.openxmlformats.org/officeDocument/2006/relationships/hyperlink" Target="https://nar.ucar.edu/sites/default/files/labs/ral/2016/6.1.directors_2.pn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11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youtu.be/PR9k72W8XK8" TargetMode="External"/><Relationship Id="rId4"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hyperlink" Target="https://www.youtube.com/watch?v=PR9k72W8XK8"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hyperlink" Target="https://www.youtube.com/watch?v=PR9k72W8XK8" TargetMode="External"/><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4.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emf"/><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jpeg"/><Relationship Id="rId7" Type="http://schemas.openxmlformats.org/officeDocument/2006/relationships/image" Target="../media/image18.jpe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tiff"/><Relationship Id="rId3" Type="http://schemas.openxmlformats.org/officeDocument/2006/relationships/image" Target="../media/image118.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tiff"/><Relationship Id="rId3" Type="http://schemas.openxmlformats.org/officeDocument/2006/relationships/image" Target="../media/image121.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s.umn.edu/news/filter/highlights/professor-shekhar-leads-u-m-team-granted-25-million-nsf-grant" TargetMode="External"/><Relationship Id="rId3" Type="http://schemas.openxmlformats.org/officeDocument/2006/relationships/image" Target="../media/image122.jpg"/></Relationships>
</file>

<file path=ppt/slides/_rels/slide46.xml.rels><?xml version="1.0" encoding="UTF-8" standalone="yes"?>
<Relationships xmlns="http://schemas.openxmlformats.org/package/2006/relationships"><Relationship Id="rId11" Type="http://schemas.openxmlformats.org/officeDocument/2006/relationships/diagramLayout" Target="../diagrams/layout1.xml"/><Relationship Id="rId12" Type="http://schemas.openxmlformats.org/officeDocument/2006/relationships/diagramQuickStyle" Target="../diagrams/quickStyle1.xml"/><Relationship Id="rId13" Type="http://schemas.openxmlformats.org/officeDocument/2006/relationships/diagramColors" Target="../diagrams/colors1.xml"/><Relationship Id="rId14" Type="http://schemas.microsoft.com/office/2007/relationships/diagramDrawing" Target="../diagrams/drawing1.xml"/><Relationship Id="rId15" Type="http://schemas.openxmlformats.org/officeDocument/2006/relationships/hyperlink" Target="https://www.cs.umn.edu/news/filter/highlights/professor-shekhar-leads-u-m-team-granted-25-million-nsf-grant" TargetMode="External"/><Relationship Id="rId16" Type="http://schemas.openxmlformats.org/officeDocument/2006/relationships/image" Target="../media/image122.jpg"/><Relationship Id="rId1" Type="http://schemas.openxmlformats.org/officeDocument/2006/relationships/slideLayout" Target="../slideLayouts/slideLayout2.xml"/><Relationship Id="rId2" Type="http://schemas.openxmlformats.org/officeDocument/2006/relationships/image" Target="../media/image123.gif"/><Relationship Id="rId3" Type="http://schemas.openxmlformats.org/officeDocument/2006/relationships/image" Target="../media/image124.jpeg"/><Relationship Id="rId4" Type="http://schemas.openxmlformats.org/officeDocument/2006/relationships/image" Target="../media/image125.jpeg"/><Relationship Id="rId5" Type="http://schemas.openxmlformats.org/officeDocument/2006/relationships/image" Target="../media/image126.png"/><Relationship Id="rId6" Type="http://schemas.openxmlformats.org/officeDocument/2006/relationships/image" Target="../media/image127.jpeg"/><Relationship Id="rId7" Type="http://schemas.openxmlformats.org/officeDocument/2006/relationships/image" Target="../media/image128.png"/><Relationship Id="rId8" Type="http://schemas.openxmlformats.org/officeDocument/2006/relationships/image" Target="../media/image129.png"/><Relationship Id="rId9" Type="http://schemas.openxmlformats.org/officeDocument/2006/relationships/image" Target="../media/image130.jpeg"/><Relationship Id="rId10" Type="http://schemas.openxmlformats.org/officeDocument/2006/relationships/diagramData" Target="../diagrams/data1.xml"/></Relationships>
</file>

<file path=ppt/slides/_rels/slide47.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5" Type="http://schemas.openxmlformats.org/officeDocument/2006/relationships/image" Target="../media/image133.jpeg"/><Relationship Id="rId6" Type="http://schemas.openxmlformats.org/officeDocument/2006/relationships/image" Target="../media/image134.jpeg"/><Relationship Id="rId7" Type="http://schemas.openxmlformats.org/officeDocument/2006/relationships/image" Target="../media/image135.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51.xml.rels><?xml version="1.0" encoding="UTF-8" standalone="yes"?>
<Relationships xmlns="http://schemas.openxmlformats.org/package/2006/relationships"><Relationship Id="rId3" Type="http://schemas.openxmlformats.org/officeDocument/2006/relationships/image" Target="../media/image140.jpeg"/><Relationship Id="rId4" Type="http://schemas.openxmlformats.org/officeDocument/2006/relationships/chart" Target="../charts/chart1.xml"/><Relationship Id="rId1" Type="http://schemas.openxmlformats.org/officeDocument/2006/relationships/slideLayout" Target="../slideLayouts/slideLayout4.xml"/><Relationship Id="rId2" Type="http://schemas.openxmlformats.org/officeDocument/2006/relationships/image" Target="../media/image13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54.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1.png"/><Relationship Id="rId1" Type="http://schemas.openxmlformats.org/officeDocument/2006/relationships/slideLayout" Target="../slideLayouts/slideLayout4.xml"/><Relationship Id="rId2" Type="http://schemas.openxmlformats.org/officeDocument/2006/relationships/image" Target="../media/image1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56.xml.rels><?xml version="1.0" encoding="UTF-8" standalone="yes"?>
<Relationships xmlns="http://schemas.openxmlformats.org/package/2006/relationships"><Relationship Id="rId11" Type="http://schemas.openxmlformats.org/officeDocument/2006/relationships/image" Target="../media/image154.png"/><Relationship Id="rId12" Type="http://schemas.openxmlformats.org/officeDocument/2006/relationships/image" Target="../media/image155.png"/><Relationship Id="rId13" Type="http://schemas.openxmlformats.org/officeDocument/2006/relationships/image" Target="../media/image156.png"/><Relationship Id="rId1" Type="http://schemas.openxmlformats.org/officeDocument/2006/relationships/slideLayout" Target="../slideLayouts/slideLayout2.xml"/><Relationship Id="rId2" Type="http://schemas.openxmlformats.org/officeDocument/2006/relationships/image" Target="../media/image145.png"/><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png"/><Relationship Id="rId6" Type="http://schemas.openxmlformats.org/officeDocument/2006/relationships/image" Target="../media/image149.png"/><Relationship Id="rId7" Type="http://schemas.openxmlformats.org/officeDocument/2006/relationships/image" Target="../media/image150.png"/><Relationship Id="rId8" Type="http://schemas.openxmlformats.org/officeDocument/2006/relationships/image" Target="../media/image151.png"/><Relationship Id="rId9" Type="http://schemas.openxmlformats.org/officeDocument/2006/relationships/image" Target="../media/image152.png"/><Relationship Id="rId10" Type="http://schemas.openxmlformats.org/officeDocument/2006/relationships/image" Target="../media/image153.png"/></Relationships>
</file>

<file path=ppt/slides/_rels/slide57.xml.rels><?xml version="1.0" encoding="UTF-8" standalone="yes"?>
<Relationships xmlns="http://schemas.openxmlformats.org/package/2006/relationships"><Relationship Id="rId3" Type="http://schemas.openxmlformats.org/officeDocument/2006/relationships/image" Target="../media/image157.jpeg"/><Relationship Id="rId4" Type="http://schemas.openxmlformats.org/officeDocument/2006/relationships/image" Target="../media/image158.jpg"/><Relationship Id="rId5" Type="http://schemas.openxmlformats.org/officeDocument/2006/relationships/image" Target="../media/image159.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58.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5" Type="http://schemas.openxmlformats.org/officeDocument/2006/relationships/image" Target="../media/image162.png"/><Relationship Id="rId6" Type="http://schemas.openxmlformats.org/officeDocument/2006/relationships/image" Target="../media/image163.png"/><Relationship Id="rId7" Type="http://schemas.openxmlformats.org/officeDocument/2006/relationships/image" Target="../media/image164.png"/><Relationship Id="rId8" Type="http://schemas.openxmlformats.org/officeDocument/2006/relationships/image" Target="../media/image165.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jpeg"/><Relationship Id="rId6"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png"/></Relationships>
</file>

<file path=ppt/slides/_rels/slide7.xml.rels><?xml version="1.0" encoding="UTF-8" standalone="yes"?>
<Relationships xmlns="http://schemas.openxmlformats.org/package/2006/relationships"><Relationship Id="rId11" Type="http://schemas.openxmlformats.org/officeDocument/2006/relationships/image" Target="../media/image38.jpeg"/><Relationship Id="rId12" Type="http://schemas.openxmlformats.org/officeDocument/2006/relationships/image" Target="../media/image39.jpeg"/><Relationship Id="rId13" Type="http://schemas.openxmlformats.org/officeDocument/2006/relationships/image" Target="../media/image40.png"/><Relationship Id="rId14" Type="http://schemas.openxmlformats.org/officeDocument/2006/relationships/image" Target="../media/image41.jpeg"/><Relationship Id="rId15" Type="http://schemas.openxmlformats.org/officeDocument/2006/relationships/image" Target="../media/image42.jpeg"/><Relationship Id="rId16" Type="http://schemas.openxmlformats.org/officeDocument/2006/relationships/image" Target="../media/image43.png"/><Relationship Id="rId17" Type="http://schemas.openxmlformats.org/officeDocument/2006/relationships/image" Target="../media/image44.tiff"/><Relationship Id="rId18" Type="http://schemas.openxmlformats.org/officeDocument/2006/relationships/image" Target="../media/image45.tiff"/><Relationship Id="rId19" Type="http://schemas.openxmlformats.org/officeDocument/2006/relationships/image" Target="../media/image46.tiff"/><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jpeg"/><Relationship Id="rId7" Type="http://schemas.openxmlformats.org/officeDocument/2006/relationships/image" Target="../media/image34.jpeg"/><Relationship Id="rId8" Type="http://schemas.openxmlformats.org/officeDocument/2006/relationships/image" Target="../media/image35.jpg"/><Relationship Id="rId9" Type="http://schemas.openxmlformats.org/officeDocument/2006/relationships/image" Target="../media/image36.png"/><Relationship Id="rId10"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47.tif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a:xfrm>
            <a:off x="24161" y="381000"/>
            <a:ext cx="8915399" cy="960399"/>
          </a:xfrm>
        </p:spPr>
        <p:txBody>
          <a:bodyPr>
            <a:normAutofit fontScale="90000"/>
          </a:bodyPr>
          <a:lstStyle/>
          <a:p>
            <a:pPr>
              <a:defRPr/>
            </a:pPr>
            <a:r>
              <a:rPr lang="en-US" sz="1800" dirty="0">
                <a:effectLst>
                  <a:outerShdw blurRad="38100" dist="38100" dir="2700000" algn="tl">
                    <a:srgbClr val="DDDDDD"/>
                  </a:outerShdw>
                </a:effectLst>
                <a:latin typeface="Arial" charset="0"/>
              </a:rPr>
              <a:t/>
            </a:r>
            <a:br>
              <a:rPr lang="en-US" sz="1800" dirty="0">
                <a:effectLst>
                  <a:outerShdw blurRad="38100" dist="38100" dir="2700000" algn="tl">
                    <a:srgbClr val="DDDDDD"/>
                  </a:outerShdw>
                </a:effectLst>
                <a:latin typeface="Arial" charset="0"/>
              </a:rPr>
            </a:br>
            <a:r>
              <a:rPr lang="en-US" sz="2700" dirty="0" smtClean="0">
                <a:solidFill>
                  <a:srgbClr val="C00000"/>
                </a:solidFill>
                <a:latin typeface="Arial" charset="0"/>
              </a:rPr>
              <a:t>Transforming Smart Cities with Spatial Computing</a:t>
            </a:r>
            <a:br>
              <a:rPr lang="en-US" sz="2700" dirty="0" smtClean="0">
                <a:solidFill>
                  <a:srgbClr val="C00000"/>
                </a:solidFill>
                <a:latin typeface="Arial" charset="0"/>
              </a:rPr>
            </a:br>
            <a:r>
              <a:rPr lang="en-US" sz="1800" dirty="0" smtClean="0">
                <a:latin typeface="Arial" charset="0"/>
              </a:rPr>
              <a:t/>
            </a:r>
            <a:br>
              <a:rPr lang="en-US" sz="1800" dirty="0" smtClean="0">
                <a:latin typeface="Arial" charset="0"/>
              </a:rPr>
            </a:br>
            <a:r>
              <a:rPr lang="en-US" sz="1600" b="0" dirty="0" smtClean="0">
                <a:solidFill>
                  <a:schemeClr val="tx1"/>
                </a:solidFill>
                <a:latin typeface="Arial" charset="0"/>
              </a:rPr>
              <a:t>Workshop on </a:t>
            </a:r>
            <a:r>
              <a:rPr lang="en-US" sz="1600" b="0" dirty="0" smtClean="0">
                <a:solidFill>
                  <a:schemeClr val="tx1"/>
                </a:solidFill>
              </a:rPr>
              <a:t>New</a:t>
            </a:r>
            <a:r>
              <a:rPr lang="en-US" sz="1600" b="0" dirty="0">
                <a:solidFill>
                  <a:schemeClr val="tx1"/>
                </a:solidFill>
              </a:rPr>
              <a:t> mobility and </a:t>
            </a:r>
            <a:r>
              <a:rPr lang="en-US" sz="1600" b="0" dirty="0" smtClean="0">
                <a:solidFill>
                  <a:schemeClr val="tx1"/>
                </a:solidFill>
              </a:rPr>
              <a:t>cities: </a:t>
            </a:r>
            <a:r>
              <a:rPr lang="en-US" sz="1600" b="0" i="1" dirty="0" smtClean="0">
                <a:solidFill>
                  <a:schemeClr val="tx1"/>
                </a:solidFill>
              </a:rPr>
              <a:t>Exploring </a:t>
            </a:r>
            <a:r>
              <a:rPr lang="en-US" sz="1600" b="0" i="1" dirty="0">
                <a:solidFill>
                  <a:schemeClr val="tx1"/>
                </a:solidFill>
              </a:rPr>
              <a:t>a research network of urban</a:t>
            </a:r>
            <a:r>
              <a:rPr lang="en-US" sz="1600" i="1" dirty="0">
                <a:solidFill>
                  <a:schemeClr val="tx1"/>
                </a:solidFill>
              </a:rPr>
              <a:t/>
            </a:r>
            <a:br>
              <a:rPr lang="en-US" sz="1600" i="1" dirty="0">
                <a:solidFill>
                  <a:schemeClr val="tx1"/>
                </a:solidFill>
              </a:rPr>
            </a:br>
            <a:r>
              <a:rPr lang="en-US" sz="1600" b="0" i="1" dirty="0">
                <a:solidFill>
                  <a:schemeClr val="tx1"/>
                </a:solidFill>
              </a:rPr>
              <a:t>sustainability observatories via data-enabled university-community partnerships</a:t>
            </a:r>
            <a:r>
              <a:rPr lang="en-US" sz="1600" b="0" dirty="0" smtClean="0">
                <a:solidFill>
                  <a:schemeClr val="tx1"/>
                </a:solidFill>
                <a:latin typeface="Arial" charset="0"/>
              </a:rPr>
              <a:t>,</a:t>
            </a:r>
            <a:br>
              <a:rPr lang="en-US" sz="1600" b="0" dirty="0" smtClean="0">
                <a:solidFill>
                  <a:schemeClr val="tx1"/>
                </a:solidFill>
                <a:latin typeface="Arial" charset="0"/>
              </a:rPr>
            </a:br>
            <a:r>
              <a:rPr lang="en-US" sz="1600" b="0" dirty="0" smtClean="0">
                <a:solidFill>
                  <a:schemeClr val="tx1"/>
                </a:solidFill>
                <a:latin typeface="Arial" charset="0"/>
              </a:rPr>
              <a:t> Ohio State University</a:t>
            </a:r>
            <a:r>
              <a:rPr lang="en-US" sz="1600" b="0" dirty="0">
                <a:solidFill>
                  <a:schemeClr val="tx1"/>
                </a:solidFill>
              </a:rPr>
              <a:t>:</a:t>
            </a:r>
            <a:r>
              <a:rPr lang="en-US" sz="1600" b="0" dirty="0" smtClean="0">
                <a:solidFill>
                  <a:schemeClr val="tx1"/>
                </a:solidFill>
              </a:rPr>
              <a:t> </a:t>
            </a:r>
            <a:r>
              <a:rPr lang="en-US" sz="1600" b="0" dirty="0" smtClean="0">
                <a:solidFill>
                  <a:schemeClr val="tx1"/>
                </a:solidFill>
                <a:latin typeface="Arial" charset="0"/>
              </a:rPr>
              <a:t>July 15</a:t>
            </a:r>
            <a:r>
              <a:rPr lang="en-US" sz="1600" b="0" baseline="30000" dirty="0" smtClean="0">
                <a:solidFill>
                  <a:schemeClr val="tx1"/>
                </a:solidFill>
                <a:latin typeface="Arial" charset="0"/>
              </a:rPr>
              <a:t>th</a:t>
            </a:r>
            <a:r>
              <a:rPr lang="en-US" sz="1600" b="0" dirty="0" smtClean="0">
                <a:solidFill>
                  <a:schemeClr val="tx1"/>
                </a:solidFill>
                <a:latin typeface="Arial" charset="0"/>
              </a:rPr>
              <a:t>, 2019</a:t>
            </a:r>
            <a:r>
              <a:rPr lang="en-US" sz="900" dirty="0" smtClean="0">
                <a:solidFill>
                  <a:schemeClr val="tx1"/>
                </a:solidFill>
              </a:rPr>
              <a:t>.</a:t>
            </a:r>
            <a:endParaRPr lang="en-US" sz="900" dirty="0">
              <a:solidFill>
                <a:schemeClr val="tx1"/>
              </a:solidFill>
              <a:latin typeface="Arial" charset="0"/>
            </a:endParaRPr>
          </a:p>
        </p:txBody>
      </p:sp>
      <p:sp>
        <p:nvSpPr>
          <p:cNvPr id="16387" name="Rectangle 3"/>
          <p:cNvSpPr>
            <a:spLocks noGrp="1" noChangeArrowheads="1"/>
          </p:cNvSpPr>
          <p:nvPr>
            <p:ph type="body" idx="4294967295"/>
          </p:nvPr>
        </p:nvSpPr>
        <p:spPr>
          <a:xfrm>
            <a:off x="473897" y="1828800"/>
            <a:ext cx="7727795" cy="983778"/>
          </a:xfrm>
        </p:spPr>
        <p:txBody>
          <a:bodyPr>
            <a:normAutofit/>
          </a:bodyPr>
          <a:lstStyle/>
          <a:p>
            <a:pPr algn="ctr" eaLnBrk="1" hangingPunct="1">
              <a:lnSpc>
                <a:spcPct val="90000"/>
              </a:lnSpc>
              <a:buFontTx/>
              <a:buNone/>
              <a:defRPr/>
            </a:pPr>
            <a:r>
              <a:rPr lang="en-US" sz="1875" b="1" dirty="0" err="1">
                <a:solidFill>
                  <a:srgbClr val="C00000"/>
                </a:solidFill>
                <a:latin typeface="Arial" charset="0"/>
              </a:rPr>
              <a:t>Shashi</a:t>
            </a:r>
            <a:r>
              <a:rPr lang="en-US" sz="1875" b="1" dirty="0">
                <a:solidFill>
                  <a:srgbClr val="C00000"/>
                </a:solidFill>
                <a:latin typeface="Arial" charset="0"/>
              </a:rPr>
              <a:t> </a:t>
            </a:r>
            <a:r>
              <a:rPr lang="en-US" sz="1875" b="1" dirty="0" err="1">
                <a:solidFill>
                  <a:srgbClr val="C00000"/>
                </a:solidFill>
                <a:latin typeface="Arial" charset="0"/>
              </a:rPr>
              <a:t>Shekhar</a:t>
            </a:r>
            <a:endParaRPr lang="en-US" sz="1875" b="1" dirty="0">
              <a:solidFill>
                <a:srgbClr val="C00000"/>
              </a:solidFill>
              <a:latin typeface="Arial" charset="0"/>
            </a:endParaRPr>
          </a:p>
          <a:p>
            <a:pPr algn="ctr" eaLnBrk="1" hangingPunct="1">
              <a:lnSpc>
                <a:spcPct val="90000"/>
              </a:lnSpc>
              <a:buFontTx/>
              <a:buNone/>
              <a:defRPr/>
            </a:pPr>
            <a:r>
              <a:rPr lang="en-US" sz="1600" dirty="0">
                <a:latin typeface="Arial" charset="0"/>
              </a:rPr>
              <a:t>McKnight Distinguished University </a:t>
            </a:r>
            <a:r>
              <a:rPr lang="en-US" sz="1600" dirty="0" smtClean="0">
                <a:latin typeface="Arial" charset="0"/>
              </a:rPr>
              <a:t>Professor, University </a:t>
            </a:r>
            <a:r>
              <a:rPr lang="en-US" sz="1600" dirty="0">
                <a:latin typeface="Arial" charset="0"/>
              </a:rPr>
              <a:t>of Minnesota</a:t>
            </a:r>
          </a:p>
          <a:p>
            <a:pPr algn="ctr" eaLnBrk="1" hangingPunct="1">
              <a:lnSpc>
                <a:spcPct val="90000"/>
              </a:lnSpc>
              <a:buFontTx/>
              <a:buNone/>
              <a:defRPr/>
            </a:pPr>
            <a:r>
              <a:rPr lang="en-US" sz="1600" dirty="0">
                <a:latin typeface="Arial" charset="0"/>
                <a:hlinkClick r:id="rId3"/>
              </a:rPr>
              <a:t>www.cs.umn.edu/~shekhar</a:t>
            </a:r>
            <a:r>
              <a:rPr lang="en-US" sz="1600" dirty="0">
                <a:latin typeface="Arial" charset="0"/>
              </a:rPr>
              <a:t>    :     </a:t>
            </a:r>
            <a:r>
              <a:rPr lang="en-US" sz="1600" dirty="0" err="1" smtClean="0">
                <a:latin typeface="Arial" charset="0"/>
              </a:rPr>
              <a:t>shekhar@umn.edu</a:t>
            </a:r>
            <a:endParaRPr lang="en-US" sz="1600" dirty="0">
              <a:latin typeface="Arial" charset="0"/>
            </a:endParaRPr>
          </a:p>
        </p:txBody>
      </p:sp>
      <p:pic>
        <p:nvPicPr>
          <p:cNvPr id="4103" name="Picture 4" descr="large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464" y="2924381"/>
            <a:ext cx="1561135" cy="210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5"/>
          <p:cNvPicPr>
            <a:picLocks noChangeAspect="1" noChangeArrowheads="1"/>
          </p:cNvPicPr>
          <p:nvPr/>
        </p:nvPicPr>
        <p:blipFill>
          <a:blip r:embed="rId5">
            <a:extLst>
              <a:ext uri="{28A0092B-C50C-407E-A947-70E740481C1C}">
                <a14:useLocalDpi xmlns:a14="http://schemas.microsoft.com/office/drawing/2010/main" val="0"/>
              </a:ext>
            </a:extLst>
          </a:blip>
          <a:srcRect l="12003" r="16002"/>
          <a:stretch>
            <a:fillRect/>
          </a:stretch>
        </p:blipFill>
        <p:spPr bwMode="auto">
          <a:xfrm>
            <a:off x="1925129" y="2924380"/>
            <a:ext cx="1429423" cy="207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6" descr="107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3349" y="2976637"/>
            <a:ext cx="1441901" cy="207445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cacm_1_16_cove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0684" y="2964529"/>
            <a:ext cx="1595361" cy="2066718"/>
          </a:xfrm>
          <a:prstGeom prst="rect">
            <a:avLst/>
          </a:prstGeom>
        </p:spPr>
      </p:pic>
      <p:sp>
        <p:nvSpPr>
          <p:cNvPr id="4" name="TextBox 3"/>
          <p:cNvSpPr txBox="1"/>
          <p:nvPr/>
        </p:nvSpPr>
        <p:spPr>
          <a:xfrm>
            <a:off x="786373" y="5105400"/>
            <a:ext cx="6855851" cy="800219"/>
          </a:xfrm>
          <a:prstGeom prst="rect">
            <a:avLst/>
          </a:prstGeom>
          <a:noFill/>
        </p:spPr>
        <p:txBody>
          <a:bodyPr wrap="none" rtlCol="0">
            <a:spAutoFit/>
          </a:bodyPr>
          <a:lstStyle/>
          <a:p>
            <a:pPr marL="0" lvl="1"/>
            <a:r>
              <a:rPr lang="en-US" sz="1600" b="1" dirty="0" smtClean="0"/>
              <a:t>Ack.:</a:t>
            </a:r>
            <a:r>
              <a:rPr lang="en-US" sz="1600" dirty="0" smtClean="0">
                <a:latin typeface="Arial" charset="0"/>
                <a:ea typeface="Arial" charset="0"/>
                <a:cs typeface="Arial" charset="0"/>
              </a:rPr>
              <a:t> NSF S&amp;CC Award 1737633.</a:t>
            </a:r>
            <a:endParaRPr lang="en-US" sz="1600" b="1" dirty="0" smtClean="0"/>
          </a:p>
          <a:p>
            <a:r>
              <a:rPr lang="en-US" sz="1600" b="1" dirty="0" smtClean="0"/>
              <a:t>Details: </a:t>
            </a:r>
            <a:r>
              <a:rPr lang="en-US" sz="1400" dirty="0"/>
              <a:t>Transforming Smart Cities with Spatial Computing</a:t>
            </a:r>
            <a:r>
              <a:rPr lang="en-US" sz="1400" i="1" dirty="0"/>
              <a:t>, </a:t>
            </a:r>
            <a:endParaRPr lang="en-US" sz="1400" i="1" dirty="0" smtClean="0"/>
          </a:p>
          <a:p>
            <a:r>
              <a:rPr lang="en-US" sz="1400" i="1" dirty="0" smtClean="0"/>
              <a:t>	Proc. IEEE </a:t>
            </a:r>
            <a:r>
              <a:rPr lang="en-US" sz="1400" i="1" dirty="0"/>
              <a:t>International Smart Cities </a:t>
            </a:r>
            <a:r>
              <a:rPr lang="en-US" sz="1400" i="1" dirty="0" smtClean="0"/>
              <a:t>Conference, </a:t>
            </a:r>
            <a:r>
              <a:rPr lang="en-US" sz="1400" dirty="0" smtClean="0"/>
              <a:t>2018 (w/ Y. </a:t>
            </a:r>
            <a:r>
              <a:rPr lang="en-US" sz="1400" dirty="0" err="1" smtClean="0"/>
              <a:t>Xie</a:t>
            </a:r>
            <a:r>
              <a:rPr lang="en-US" sz="1400" dirty="0" smtClean="0"/>
              <a:t> et al.).</a:t>
            </a:r>
            <a:endParaRPr lang="en-US" sz="1400" dirty="0"/>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0" y="2951829"/>
            <a:ext cx="1713196" cy="2229771"/>
          </a:xfrm>
          <a:prstGeom prst="rect">
            <a:avLst/>
          </a:prstGeom>
        </p:spPr>
      </p:pic>
    </p:spTree>
    <p:extLst>
      <p:ext uri="{BB962C8B-B14F-4D97-AF65-F5344CB8AC3E}">
        <p14:creationId xmlns:p14="http://schemas.microsoft.com/office/powerpoint/2010/main" val="1822462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E8D520-79FD-E740-88B6-B84DF376627D}"/>
              </a:ext>
            </a:extLst>
          </p:cNvPr>
          <p:cNvSpPr>
            <a:spLocks noGrp="1"/>
          </p:cNvSpPr>
          <p:nvPr>
            <p:ph type="title"/>
          </p:nvPr>
        </p:nvSpPr>
        <p:spPr>
          <a:xfrm>
            <a:off x="186494" y="-32479"/>
            <a:ext cx="8606118" cy="642080"/>
          </a:xfrm>
        </p:spPr>
        <p:txBody>
          <a:bodyPr/>
          <a:lstStyle/>
          <a:p>
            <a:r>
              <a:rPr lang="en-US" sz="2400" dirty="0" smtClean="0"/>
              <a:t>Spatial Computing is a Critical Infrastructure Today!</a:t>
            </a:r>
            <a:endParaRPr lang="en-US" sz="3200" dirty="0"/>
          </a:p>
        </p:txBody>
      </p:sp>
      <p:pic>
        <p:nvPicPr>
          <p:cNvPr id="4" name="Content Placeholder 3">
            <a:extLst>
              <a:ext uri="{FF2B5EF4-FFF2-40B4-BE49-F238E27FC236}">
                <a16:creationId xmlns="" xmlns:a16="http://schemas.microsoft.com/office/drawing/2014/main" id="{F65E4E19-E336-4F40-B63E-7E86335292BD}"/>
              </a:ext>
            </a:extLst>
          </p:cNvPr>
          <p:cNvPicPr>
            <a:picLocks noGrp="1" noChangeAspect="1"/>
          </p:cNvPicPr>
          <p:nvPr>
            <p:ph idx="1"/>
          </p:nvPr>
        </p:nvPicPr>
        <p:blipFill>
          <a:blip r:embed="rId2"/>
          <a:stretch>
            <a:fillRect/>
          </a:stretch>
        </p:blipFill>
        <p:spPr>
          <a:xfrm>
            <a:off x="7239000" y="900184"/>
            <a:ext cx="1763579" cy="2168432"/>
          </a:xfrm>
          <a:prstGeom prst="rect">
            <a:avLst/>
          </a:prstGeom>
        </p:spPr>
      </p:pic>
      <p:sp>
        <p:nvSpPr>
          <p:cNvPr id="5" name="Rectangle 4">
            <a:extLst>
              <a:ext uri="{FF2B5EF4-FFF2-40B4-BE49-F238E27FC236}">
                <a16:creationId xmlns="" xmlns:a16="http://schemas.microsoft.com/office/drawing/2014/main" id="{B2E1D369-D610-D147-BEDD-2DB5094B9C4A}"/>
              </a:ext>
            </a:extLst>
          </p:cNvPr>
          <p:cNvSpPr/>
          <p:nvPr/>
        </p:nvSpPr>
        <p:spPr>
          <a:xfrm>
            <a:off x="262694" y="711687"/>
            <a:ext cx="8099422" cy="3385542"/>
          </a:xfrm>
          <a:prstGeom prst="rect">
            <a:avLst/>
          </a:prstGeom>
        </p:spPr>
        <p:txBody>
          <a:bodyPr wrap="square">
            <a:spAutoFit/>
          </a:bodyPr>
          <a:lstStyle/>
          <a:p>
            <a:pPr marL="285750" indent="-285750">
              <a:spcAft>
                <a:spcPts val="600"/>
              </a:spcAft>
              <a:buFont typeface="Arial" panose="020B0604020202020204" pitchFamily="34" charset="0"/>
              <a:buChar char="•"/>
            </a:pPr>
            <a:r>
              <a:rPr lang="en-US" sz="1800" dirty="0">
                <a:cs typeface="Arial" panose="020B0604020202020204" pitchFamily="34" charset="0"/>
              </a:rPr>
              <a:t>2 billion GPS receivers in use, will hit 7 billion by 2022.</a:t>
            </a:r>
          </a:p>
          <a:p>
            <a:pPr marL="285750" indent="-285750">
              <a:spcAft>
                <a:spcPts val="600"/>
              </a:spcAft>
              <a:buFont typeface="Arial" panose="020B0604020202020204" pitchFamily="34" charset="0"/>
              <a:buChar char="•"/>
            </a:pPr>
            <a:r>
              <a:rPr lang="en-US" sz="1800" dirty="0" smtClean="0">
                <a:cs typeface="Arial" panose="020B0604020202020204" pitchFamily="34" charset="0"/>
              </a:rPr>
              <a:t>Besides location, it </a:t>
            </a:r>
            <a:r>
              <a:rPr lang="en-US" sz="1800" dirty="0" smtClean="0">
                <a:solidFill>
                  <a:srgbClr val="FF0000"/>
                </a:solidFill>
                <a:cs typeface="Arial" panose="020B0604020202020204" pitchFamily="34" charset="0"/>
              </a:rPr>
              <a:t>reference time </a:t>
            </a:r>
            <a:r>
              <a:rPr lang="en-US" sz="1800" dirty="0" smtClean="0">
                <a:cs typeface="Arial" panose="020B0604020202020204" pitchFamily="34" charset="0"/>
              </a:rPr>
              <a:t>for critical infrastructure</a:t>
            </a:r>
            <a:endParaRPr lang="en-US" sz="1800" dirty="0">
              <a:cs typeface="Arial" panose="020B0604020202020204" pitchFamily="34" charset="0"/>
            </a:endParaRPr>
          </a:p>
          <a:p>
            <a:pPr marL="742950" lvl="1" indent="-285750">
              <a:spcAft>
                <a:spcPts val="0"/>
              </a:spcAft>
              <a:buFont typeface="Arial" panose="020B0604020202020204" pitchFamily="34" charset="0"/>
              <a:buChar char="•"/>
            </a:pPr>
            <a:r>
              <a:rPr lang="en-US" sz="1600" dirty="0">
                <a:cs typeface="Arial" panose="020B0604020202020204" pitchFamily="34" charset="0"/>
              </a:rPr>
              <a:t>Telecommunications industry</a:t>
            </a:r>
          </a:p>
          <a:p>
            <a:pPr marL="742950" lvl="1" indent="-285750">
              <a:spcAft>
                <a:spcPts val="0"/>
              </a:spcAft>
              <a:buFont typeface="Arial" panose="020B0604020202020204" pitchFamily="34" charset="0"/>
              <a:buChar char="•"/>
            </a:pPr>
            <a:r>
              <a:rPr lang="en-US" sz="1600" dirty="0">
                <a:cs typeface="Arial" panose="020B0604020202020204" pitchFamily="34" charset="0"/>
              </a:rPr>
              <a:t>Banks</a:t>
            </a:r>
          </a:p>
          <a:p>
            <a:pPr marL="742950" lvl="1" indent="-285750">
              <a:spcAft>
                <a:spcPts val="0"/>
              </a:spcAft>
              <a:buFont typeface="Arial" panose="020B0604020202020204" pitchFamily="34" charset="0"/>
              <a:buChar char="•"/>
            </a:pPr>
            <a:r>
              <a:rPr lang="en-US" sz="1600" dirty="0">
                <a:cs typeface="Arial" panose="020B0604020202020204" pitchFamily="34" charset="0"/>
              </a:rPr>
              <a:t>Airlines</a:t>
            </a:r>
            <a:r>
              <a:rPr lang="en-US" sz="1600" dirty="0" smtClean="0">
                <a:cs typeface="Arial" panose="020B0604020202020204" pitchFamily="34" charset="0"/>
              </a:rPr>
              <a:t>...</a:t>
            </a:r>
          </a:p>
          <a:p>
            <a:pPr marL="285750" indent="-285750">
              <a:spcBef>
                <a:spcPts val="600"/>
              </a:spcBef>
              <a:spcAft>
                <a:spcPts val="600"/>
              </a:spcAft>
              <a:buFont typeface="Arial" panose="020B0604020202020204" pitchFamily="34" charset="0"/>
              <a:buChar char="•"/>
            </a:pPr>
            <a:endParaRPr lang="en-US" sz="1600" dirty="0" smtClean="0"/>
          </a:p>
          <a:p>
            <a:pPr marL="285750" indent="-285750">
              <a:spcBef>
                <a:spcPts val="600"/>
              </a:spcBef>
              <a:spcAft>
                <a:spcPts val="600"/>
              </a:spcAft>
              <a:buFont typeface="Arial" panose="020B0604020202020204" pitchFamily="34" charset="0"/>
              <a:buChar char="•"/>
            </a:pPr>
            <a:r>
              <a:rPr lang="en-US" sz="1600" dirty="0" smtClean="0"/>
              <a:t>GPS </a:t>
            </a:r>
            <a:r>
              <a:rPr lang="en-US" sz="1600" dirty="0"/>
              <a:t>is the </a:t>
            </a:r>
            <a:r>
              <a:rPr lang="en-US" sz="1600" dirty="0">
                <a:solidFill>
                  <a:schemeClr val="tx2">
                    <a:lumMod val="75000"/>
                  </a:schemeClr>
                </a:solidFill>
              </a:rPr>
              <a:t>single point of failure</a:t>
            </a:r>
            <a:r>
              <a:rPr lang="en-US" sz="1600" dirty="0"/>
              <a:t> for the entire modern </a:t>
            </a:r>
            <a:r>
              <a:rPr lang="en-US" sz="1600" dirty="0" smtClean="0"/>
              <a:t>economy.</a:t>
            </a:r>
          </a:p>
          <a:p>
            <a:pPr marL="285750" indent="-285750">
              <a:spcBef>
                <a:spcPts val="600"/>
              </a:spcBef>
              <a:spcAft>
                <a:spcPts val="600"/>
              </a:spcAft>
              <a:buFont typeface="Arial" panose="020B0604020202020204" pitchFamily="34" charset="0"/>
              <a:buChar char="•"/>
            </a:pPr>
            <a:endParaRPr lang="en-US" sz="1600" dirty="0" smtClean="0"/>
          </a:p>
          <a:p>
            <a:pPr marL="285750" indent="-285750">
              <a:spcBef>
                <a:spcPts val="600"/>
              </a:spcBef>
              <a:spcAft>
                <a:spcPts val="600"/>
              </a:spcAft>
              <a:buFont typeface="Arial" panose="020B0604020202020204" pitchFamily="34" charset="0"/>
              <a:buChar char="•"/>
            </a:pPr>
            <a:r>
              <a:rPr lang="en-US" sz="1600" dirty="0" smtClean="0"/>
              <a:t>50,000 </a:t>
            </a:r>
            <a:r>
              <a:rPr lang="en-US" sz="1600" dirty="0"/>
              <a:t>incidents of deliberate (GPS) </a:t>
            </a:r>
            <a:r>
              <a:rPr lang="en-US" sz="1600" dirty="0" smtClean="0"/>
              <a:t>jamming </a:t>
            </a:r>
            <a:r>
              <a:rPr lang="en-US" sz="1600" dirty="0"/>
              <a:t>last two years</a:t>
            </a:r>
          </a:p>
          <a:p>
            <a:pPr marL="742950" lvl="1" indent="-285750">
              <a:spcBef>
                <a:spcPts val="0"/>
              </a:spcBef>
              <a:spcAft>
                <a:spcPts val="600"/>
              </a:spcAft>
              <a:buFont typeface="Arial" panose="020B0604020202020204" pitchFamily="34" charset="0"/>
              <a:buChar char="•"/>
            </a:pPr>
            <a:r>
              <a:rPr lang="en-US" sz="1600" dirty="0"/>
              <a:t>Against Ubers, Waymo’s self-driving cars, delivery drones from </a:t>
            </a:r>
            <a:r>
              <a:rPr lang="en-US" sz="1600" dirty="0" smtClean="0"/>
              <a:t>Amazon</a:t>
            </a:r>
            <a:endParaRPr lang="en-US" sz="1600" dirty="0"/>
          </a:p>
        </p:txBody>
      </p:sp>
      <p:sp>
        <p:nvSpPr>
          <p:cNvPr id="3" name="Rectangle 2">
            <a:extLst>
              <a:ext uri="{FF2B5EF4-FFF2-40B4-BE49-F238E27FC236}">
                <a16:creationId xmlns="" xmlns:a16="http://schemas.microsoft.com/office/drawing/2014/main" id="{F56D5E2C-F900-4467-8F0C-384C8C895306}"/>
              </a:ext>
            </a:extLst>
          </p:cNvPr>
          <p:cNvSpPr/>
          <p:nvPr/>
        </p:nvSpPr>
        <p:spPr>
          <a:xfrm>
            <a:off x="146570" y="5477521"/>
            <a:ext cx="8646042" cy="307777"/>
          </a:xfrm>
          <a:prstGeom prst="rect">
            <a:avLst/>
          </a:prstGeom>
        </p:spPr>
        <p:txBody>
          <a:bodyPr wrap="square">
            <a:spAutoFit/>
          </a:bodyPr>
          <a:lstStyle/>
          <a:p>
            <a:r>
              <a:rPr lang="en-US" sz="1400" b="1" i="1" dirty="0" smtClean="0"/>
              <a:t>Source:  </a:t>
            </a:r>
            <a:r>
              <a:rPr lang="en-US" sz="1300" i="1" dirty="0">
                <a:latin typeface="Times New Roman" charset="0"/>
                <a:ea typeface="Times New Roman" charset="0"/>
                <a:cs typeface="Times New Roman" charset="0"/>
              </a:rPr>
              <a:t>https://</a:t>
            </a:r>
            <a:r>
              <a:rPr lang="en-US" sz="1300" i="1" dirty="0" err="1">
                <a:latin typeface="Times New Roman" charset="0"/>
                <a:ea typeface="Times New Roman" charset="0"/>
                <a:cs typeface="Times New Roman" charset="0"/>
              </a:rPr>
              <a:t>www.bloomberg.com</a:t>
            </a:r>
            <a:r>
              <a:rPr lang="en-US" sz="1300" i="1" dirty="0">
                <a:latin typeface="Times New Roman" charset="0"/>
                <a:ea typeface="Times New Roman" charset="0"/>
                <a:cs typeface="Times New Roman" charset="0"/>
              </a:rPr>
              <a:t>/news/features/2018-07-25/the-world-economy-runs-on-</a:t>
            </a:r>
            <a:r>
              <a:rPr lang="en-US" sz="1300" i="1" dirty="0" err="1">
                <a:latin typeface="Times New Roman" charset="0"/>
                <a:ea typeface="Times New Roman" charset="0"/>
                <a:cs typeface="Times New Roman" charset="0"/>
              </a:rPr>
              <a:t>gps</a:t>
            </a:r>
            <a:r>
              <a:rPr lang="en-US" sz="1300" i="1" dirty="0">
                <a:latin typeface="Times New Roman" charset="0"/>
                <a:ea typeface="Times New Roman" charset="0"/>
                <a:cs typeface="Times New Roman" charset="0"/>
              </a:rPr>
              <a:t>-it-needs-a-backup-plan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209" y="4540763"/>
            <a:ext cx="4025900" cy="317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208" y="4955862"/>
            <a:ext cx="3230222" cy="34002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4285726"/>
            <a:ext cx="3751801" cy="1185094"/>
          </a:xfrm>
          <a:prstGeom prst="rect">
            <a:avLst/>
          </a:prstGeom>
        </p:spPr>
      </p:pic>
    </p:spTree>
    <p:extLst>
      <p:ext uri="{BB962C8B-B14F-4D97-AF65-F5344CB8AC3E}">
        <p14:creationId xmlns:p14="http://schemas.microsoft.com/office/powerpoint/2010/main" val="81513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500"/>
                                        <p:tgtEl>
                                          <p:spTgt spid="5">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8" end="8"/>
                                            </p:txEl>
                                          </p:spTgt>
                                        </p:tgtEl>
                                        <p:attrNameLst>
                                          <p:attrName>style.visibility</p:attrName>
                                        </p:attrNameLst>
                                      </p:cBhvr>
                                      <p:to>
                                        <p:strVal val="visible"/>
                                      </p:to>
                                    </p:set>
                                    <p:animEffect transition="in" filter="fade">
                                      <p:cBhvr>
                                        <p:cTn id="26" dur="500"/>
                                        <p:tgtEl>
                                          <p:spTgt spid="5">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animEffect transition="in" filter="fade">
                                      <p:cBhvr>
                                        <p:cTn id="29"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0867" y="1828800"/>
            <a:ext cx="8728334" cy="4891898"/>
            <a:chOff x="147483" y="2819400"/>
            <a:chExt cx="8278250" cy="3810000"/>
          </a:xfrm>
        </p:grpSpPr>
        <p:pic>
          <p:nvPicPr>
            <p:cNvPr id="1026" name="Picture 2" descr="https://lh6.googleusercontent.com/ppYB8jIOs4JNPg4D_qsHzFbW-QbIBVDdmYJ7bXI0A6jaO7VCK_MDWwOQEyYYzMRAb5nbJK0nek71OJwLPROI3CrkFgJyQG155PP7TUjqgF5Ed3t1EzyubY9AATVO_qIzIjktsfGRtnM"/>
            <p:cNvPicPr>
              <a:picLocks noChangeAspect="1" noChangeArrowheads="1"/>
            </p:cNvPicPr>
            <p:nvPr/>
          </p:nvPicPr>
          <p:blipFill rotWithShape="1">
            <a:blip r:embed="rId3">
              <a:extLst>
                <a:ext uri="{28A0092B-C50C-407E-A947-70E740481C1C}">
                  <a14:useLocalDpi xmlns:a14="http://schemas.microsoft.com/office/drawing/2010/main" val="0"/>
                </a:ext>
              </a:extLst>
            </a:blip>
            <a:srcRect l="2535" t="16188" r="2377" b="9179"/>
            <a:stretch/>
          </p:blipFill>
          <p:spPr bwMode="auto">
            <a:xfrm>
              <a:off x="147483" y="2819400"/>
              <a:ext cx="827825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70878" y="3590695"/>
              <a:ext cx="4438185" cy="438582"/>
            </a:xfrm>
            <a:prstGeom prst="rect">
              <a:avLst/>
            </a:prstGeom>
            <a:noFill/>
          </p:spPr>
          <p:txBody>
            <a:bodyPr wrap="square" rtlCol="0">
              <a:spAutoFit/>
            </a:bodyPr>
            <a:lstStyle/>
            <a:p>
              <a:r>
                <a:rPr lang="en-US" sz="1200" dirty="0"/>
                <a:t>Source: </a:t>
              </a:r>
              <a:r>
                <a:rPr lang="en-US" sz="1200" dirty="0" err="1"/>
                <a:t>WorldView</a:t>
              </a:r>
              <a:r>
                <a:rPr lang="en-US" sz="1200" dirty="0"/>
                <a:t> FAQ, </a:t>
              </a:r>
              <a:r>
                <a:rPr lang="en-US" sz="1050" dirty="0" err="1"/>
                <a:t>blog.digitalglobe.com</a:t>
              </a:r>
              <a:r>
                <a:rPr lang="en-US" sz="1050" dirty="0"/>
                <a:t>/news/frequently-asked-questions-about-worldview-4/</a:t>
              </a:r>
              <a:endParaRPr lang="en-US" sz="1200" dirty="0"/>
            </a:p>
          </p:txBody>
        </p:sp>
      </p:grpSp>
      <p:sp>
        <p:nvSpPr>
          <p:cNvPr id="2" name="Title 1"/>
          <p:cNvSpPr>
            <a:spLocks noGrp="1"/>
          </p:cNvSpPr>
          <p:nvPr>
            <p:ph type="title"/>
          </p:nvPr>
        </p:nvSpPr>
        <p:spPr>
          <a:xfrm>
            <a:off x="147484" y="93406"/>
            <a:ext cx="8851125" cy="776749"/>
          </a:xfrm>
        </p:spPr>
        <p:txBody>
          <a:bodyPr/>
          <a:lstStyle/>
          <a:p>
            <a:r>
              <a:rPr lang="en-US" dirty="0">
                <a:cs typeface="Microsoft Sans Serif"/>
              </a:rPr>
              <a:t>Large Constellations of Small Satellites</a:t>
            </a:r>
          </a:p>
        </p:txBody>
      </p:sp>
      <p:sp>
        <p:nvSpPr>
          <p:cNvPr id="3" name="Content Placeholder 2"/>
          <p:cNvSpPr>
            <a:spLocks noGrp="1"/>
          </p:cNvSpPr>
          <p:nvPr>
            <p:ph idx="1"/>
          </p:nvPr>
        </p:nvSpPr>
        <p:spPr>
          <a:xfrm>
            <a:off x="281989" y="838200"/>
            <a:ext cx="8851125" cy="4237703"/>
          </a:xfrm>
        </p:spPr>
        <p:txBody>
          <a:bodyPr/>
          <a:lstStyle/>
          <a:p>
            <a:r>
              <a:rPr lang="en-US" sz="1600" dirty="0">
                <a:solidFill>
                  <a:srgbClr val="CC0000"/>
                </a:solidFill>
                <a:cs typeface="Arial"/>
              </a:rPr>
              <a:t>Hi-frequency</a:t>
            </a:r>
            <a:r>
              <a:rPr lang="en-US" sz="1600" dirty="0">
                <a:solidFill>
                  <a:prstClr val="black"/>
                </a:solidFill>
                <a:cs typeface="Arial"/>
              </a:rPr>
              <a:t> time-series of imagery of entire earth</a:t>
            </a:r>
          </a:p>
          <a:p>
            <a:r>
              <a:rPr lang="en-US" sz="1600" dirty="0">
                <a:solidFill>
                  <a:srgbClr val="7A0019"/>
                </a:solidFill>
                <a:latin typeface="Georgia" panose="02040502050405020303" pitchFamily="18" charset="0"/>
                <a:cs typeface="Microsoft Sans Serif"/>
              </a:rPr>
              <a:t>Large Constellations Ex. </a:t>
            </a:r>
            <a:r>
              <a:rPr lang="en-US" sz="1600" dirty="0">
                <a:solidFill>
                  <a:prstClr val="black"/>
                </a:solidFill>
                <a:cs typeface="Arial"/>
              </a:rPr>
              <a:t>Planet Labs: 100 satellites: daily scan of Earth at 1m resolution</a:t>
            </a:r>
          </a:p>
          <a:p>
            <a:endParaRPr lang="en-US" sz="1800" dirty="0">
              <a:solidFill>
                <a:prstClr val="black"/>
              </a:solidFill>
              <a:cs typeface="Arial"/>
            </a:endParaRPr>
          </a:p>
          <a:p>
            <a:pPr lvl="1"/>
            <a:endParaRPr lang="en-US" sz="2000" dirty="0">
              <a:solidFill>
                <a:srgbClr val="7A0019"/>
              </a:solidFill>
              <a:latin typeface="Georgia" panose="02040502050405020303" pitchFamily="18" charset="0"/>
              <a:cs typeface="Microsoft Sans Serif"/>
            </a:endParaRPr>
          </a:p>
          <a:p>
            <a:pPr marL="457200" indent="-457200">
              <a:buFont typeface="+mj-lt"/>
              <a:buAutoNum type="arabicPeriod"/>
            </a:pPr>
            <a:endParaRPr lang="en-US" sz="2400" dirty="0">
              <a:solidFill>
                <a:srgbClr val="7A0019"/>
              </a:solidFill>
              <a:latin typeface="Georgia" panose="02040502050405020303" pitchFamily="18" charset="0"/>
            </a:endParaRPr>
          </a:p>
          <a:p>
            <a:pPr marL="0" indent="0">
              <a:buNone/>
            </a:pPr>
            <a:endParaRPr lang="en-US" sz="2400" dirty="0">
              <a:latin typeface="Georgia" panose="02040502050405020303" pitchFamily="18" charset="0"/>
              <a:cs typeface="Microsoft Sans Serif"/>
            </a:endParaRPr>
          </a:p>
          <a:p>
            <a:endParaRPr lang="en-US" dirty="0">
              <a:latin typeface="Georgia" panose="02040502050405020303" pitchFamily="18" charset="0"/>
              <a:cs typeface="Microsoft Sans Serif"/>
            </a:endParaRPr>
          </a:p>
          <a:p>
            <a:pPr marL="457200" lvl="1" indent="0">
              <a:buNone/>
            </a:pPr>
            <a:endParaRPr lang="en-US" dirty="0">
              <a:latin typeface="Georgia" panose="02040502050405020303" pitchFamily="18" charset="0"/>
              <a:cs typeface="Microsoft Sans Serif"/>
            </a:endParaRPr>
          </a:p>
        </p:txBody>
      </p:sp>
      <p:pic>
        <p:nvPicPr>
          <p:cNvPr id="4" name="Picture 3"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2786" y="5889522"/>
            <a:ext cx="955823" cy="831176"/>
          </a:xfrm>
          <a:prstGeom prst="rect">
            <a:avLst/>
          </a:prstGeom>
        </p:spPr>
      </p:pic>
    </p:spTree>
    <p:extLst>
      <p:ext uri="{BB962C8B-B14F-4D97-AF65-F5344CB8AC3E}">
        <p14:creationId xmlns:p14="http://schemas.microsoft.com/office/powerpoint/2010/main" val="99742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8"/>
          <p:cNvGraphicFramePr>
            <a:graphicFrameLocks noGrp="1"/>
          </p:cNvGraphicFramePr>
          <p:nvPr>
            <p:extLst>
              <p:ext uri="{D42A27DB-BD31-4B8C-83A1-F6EECF244321}">
                <p14:modId xmlns:p14="http://schemas.microsoft.com/office/powerpoint/2010/main" val="936258633"/>
              </p:ext>
            </p:extLst>
          </p:nvPr>
        </p:nvGraphicFramePr>
        <p:xfrm>
          <a:off x="312233" y="1752600"/>
          <a:ext cx="8540217" cy="3554807"/>
        </p:xfrm>
        <a:graphic>
          <a:graphicData uri="http://schemas.openxmlformats.org/drawingml/2006/table">
            <a:tbl>
              <a:tblPr firstRow="1" bandRow="1">
                <a:tableStyleId>{073A0DAA-6AF3-43AB-8588-CEC1D06C72B9}</a:tableStyleId>
              </a:tblPr>
              <a:tblGrid>
                <a:gridCol w="5898996"/>
                <a:gridCol w="1048215"/>
                <a:gridCol w="635619"/>
                <a:gridCol w="957387"/>
              </a:tblGrid>
              <a:tr h="760188">
                <a:tc>
                  <a:txBody>
                    <a:bodyPr/>
                    <a:lstStyle/>
                    <a:p>
                      <a:endParaRPr lang="en-US" sz="1600" dirty="0"/>
                    </a:p>
                  </a:txBody>
                  <a:tcPr/>
                </a:tc>
                <a:tc>
                  <a:txBody>
                    <a:bodyPr/>
                    <a:lstStyle/>
                    <a:p>
                      <a:r>
                        <a:rPr lang="en-US" sz="1600" dirty="0" smtClean="0"/>
                        <a:t>Google Earth</a:t>
                      </a:r>
                      <a:r>
                        <a:rPr lang="en-US" sz="1600" baseline="0" dirty="0" smtClean="0"/>
                        <a:t> Engines</a:t>
                      </a:r>
                      <a:endParaRPr lang="en-US" sz="1600" dirty="0"/>
                    </a:p>
                  </a:txBody>
                  <a:tcPr/>
                </a:tc>
                <a:tc>
                  <a:txBody>
                    <a:bodyPr/>
                    <a:lstStyle/>
                    <a:p>
                      <a:r>
                        <a:rPr lang="en-US" sz="1600" dirty="0" smtClean="0"/>
                        <a:t>NEX</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AWS Earth</a:t>
                      </a:r>
                    </a:p>
                    <a:p>
                      <a:endParaRPr lang="en-US" sz="1600" dirty="0"/>
                    </a:p>
                  </a:txBody>
                  <a:tcPr/>
                </a:tc>
              </a:tr>
              <a:tr h="3462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Elevation, Landsat, LOCA, MODIS, NAIP</a:t>
                      </a: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r>
              <a:tr h="346220">
                <a:tc>
                  <a:txBody>
                    <a:bodyPr/>
                    <a:lstStyle/>
                    <a:p>
                      <a:pPr algn="ctr"/>
                      <a:r>
                        <a:rPr lang="en-US" sz="1600" dirty="0" smtClean="0"/>
                        <a:t>NOAA</a:t>
                      </a:r>
                      <a:endParaRPr lang="en-US" sz="1600" dirty="0"/>
                    </a:p>
                  </a:txBody>
                  <a:tcPr/>
                </a:tc>
                <a:tc>
                  <a:txBody>
                    <a:bodyPr/>
                    <a:lstStyle/>
                    <a:p>
                      <a:pPr algn="ctr"/>
                      <a:r>
                        <a:rPr lang="en-US" sz="1600" dirty="0" smtClean="0"/>
                        <a:t>x</a:t>
                      </a:r>
                      <a:endParaRPr lang="en-US" sz="1600" dirty="0"/>
                    </a:p>
                  </a:txBody>
                  <a:tcPr/>
                </a:tc>
                <a:tc>
                  <a:txBody>
                    <a:bodyPr/>
                    <a:lstStyle/>
                    <a:p>
                      <a:pPr algn="ctr"/>
                      <a:endParaRPr lang="en-US" sz="1600"/>
                    </a:p>
                  </a:txBody>
                  <a:tcPr/>
                </a:tc>
                <a:tc>
                  <a:txBody>
                    <a:bodyPr/>
                    <a:lstStyle/>
                    <a:p>
                      <a:pPr algn="ctr"/>
                      <a:r>
                        <a:rPr lang="en-US" sz="1600" dirty="0" smtClean="0"/>
                        <a:t>x</a:t>
                      </a:r>
                      <a:endParaRPr lang="en-US" sz="1600" dirty="0"/>
                    </a:p>
                  </a:txBody>
                  <a:tcPr/>
                </a:tc>
              </a:tr>
              <a:tr h="534947">
                <a:tc>
                  <a:txBody>
                    <a:bodyPr/>
                    <a:lstStyle/>
                    <a:p>
                      <a:pPr algn="ctr"/>
                      <a:r>
                        <a:rPr lang="en-US" sz="1600" baseline="0" dirty="0" smtClean="0"/>
                        <a:t>AVHRR, FIA, GIMMM, </a:t>
                      </a:r>
                      <a:r>
                        <a:rPr lang="en-US" sz="1600" baseline="0" dirty="0" err="1" smtClean="0"/>
                        <a:t>GlobCover</a:t>
                      </a:r>
                      <a:r>
                        <a:rPr lang="en-US" sz="1600" baseline="0" dirty="0" smtClean="0"/>
                        <a:t>, NARR, TRIMM, Sentinel-1</a:t>
                      </a: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c>
                  <a:txBody>
                    <a:bodyPr/>
                    <a:lstStyle/>
                    <a:p>
                      <a:pPr algn="ctr"/>
                      <a:endParaRPr lang="en-US" sz="1600"/>
                    </a:p>
                  </a:txBody>
                  <a:tcPr/>
                </a:tc>
              </a:tr>
              <a:tr h="534947">
                <a:tc>
                  <a:txBody>
                    <a:bodyPr/>
                    <a:lstStyle/>
                    <a:p>
                      <a:pPr algn="ctr"/>
                      <a:r>
                        <a:rPr lang="en-US" sz="1600" dirty="0" smtClean="0"/>
                        <a:t>IARPA, GDELT, MOGREPS, </a:t>
                      </a:r>
                      <a:r>
                        <a:rPr lang="en-US" sz="1600" dirty="0" err="1" smtClean="0"/>
                        <a:t>OpenStreetMap</a:t>
                      </a:r>
                      <a:r>
                        <a:rPr lang="en-US" sz="1600" dirty="0" smtClean="0"/>
                        <a:t>, Sentinel-2, </a:t>
                      </a:r>
                      <a:r>
                        <a:rPr lang="en-US" sz="1600" dirty="0" err="1" smtClean="0"/>
                        <a:t>SpaceNet</a:t>
                      </a:r>
                      <a:r>
                        <a:rPr lang="en-US" sz="1600" dirty="0" smtClean="0"/>
                        <a:t> (building/road</a:t>
                      </a:r>
                      <a:r>
                        <a:rPr lang="en-US" sz="1600" baseline="0" dirty="0" smtClean="0"/>
                        <a:t> labels for ML)</a:t>
                      </a:r>
                      <a:endParaRPr lang="en-US" sz="1600" dirty="0"/>
                    </a:p>
                  </a:txBody>
                  <a:tcPr/>
                </a:tc>
                <a:tc>
                  <a:txBody>
                    <a:bodyPr/>
                    <a:lstStyle/>
                    <a:p>
                      <a:pPr algn="ctr"/>
                      <a:endParaRPr lang="en-US" sz="1600" dirty="0"/>
                    </a:p>
                  </a:txBody>
                  <a:tcPr/>
                </a:tc>
                <a:tc>
                  <a:txBody>
                    <a:bodyPr/>
                    <a:lstStyle/>
                    <a:p>
                      <a:pPr algn="ctr"/>
                      <a:endParaRPr lang="en-US" sz="1600" dirty="0"/>
                    </a:p>
                  </a:txBody>
                  <a:tcPr/>
                </a:tc>
                <a:tc>
                  <a:txBody>
                    <a:bodyPr/>
                    <a:lstStyle/>
                    <a:p>
                      <a:pPr algn="ctr"/>
                      <a:r>
                        <a:rPr lang="en-US" sz="1600" dirty="0" smtClean="0"/>
                        <a:t>x</a:t>
                      </a:r>
                      <a:endParaRPr lang="en-US" sz="1600" dirty="0"/>
                    </a:p>
                  </a:txBody>
                  <a:tcPr/>
                </a:tc>
              </a:tr>
              <a:tr h="534947">
                <a:tc>
                  <a:txBody>
                    <a:bodyPr/>
                    <a:lstStyle/>
                    <a:p>
                      <a:pPr algn="ctr"/>
                      <a:r>
                        <a:rPr lang="en-US" sz="1600" dirty="0" smtClean="0"/>
                        <a:t>CHIRPS,</a:t>
                      </a:r>
                      <a:r>
                        <a:rPr lang="en-US" sz="1600" baseline="0" dirty="0" smtClean="0"/>
                        <a:t> </a:t>
                      </a:r>
                      <a:r>
                        <a:rPr lang="en-US" sz="1600" baseline="0" dirty="0" err="1" smtClean="0"/>
                        <a:t>GeoScience</a:t>
                      </a:r>
                      <a:r>
                        <a:rPr lang="en-US" sz="1600" baseline="0" dirty="0" smtClean="0"/>
                        <a:t> Australia, </a:t>
                      </a:r>
                      <a:r>
                        <a:rPr lang="en-US" sz="1600" baseline="0" dirty="0" err="1" smtClean="0"/>
                        <a:t>GSMap</a:t>
                      </a:r>
                      <a:r>
                        <a:rPr lang="en-US" sz="1600" baseline="0" dirty="0" smtClean="0"/>
                        <a:t>, NASS, Oxford Map, PSDI, WHRC, </a:t>
                      </a:r>
                      <a:r>
                        <a:rPr lang="en-US" sz="1600" baseline="0" dirty="0" err="1" smtClean="0"/>
                        <a:t>WorldClim</a:t>
                      </a:r>
                      <a:r>
                        <a:rPr lang="en-US" sz="1600" baseline="0" dirty="0" smtClean="0"/>
                        <a:t>, </a:t>
                      </a:r>
                      <a:r>
                        <a:rPr lang="en-US" sz="1600" baseline="0" dirty="0" err="1" smtClean="0"/>
                        <a:t>WorldPop</a:t>
                      </a:r>
                      <a:r>
                        <a:rPr lang="en-US" sz="1600" baseline="0" dirty="0" smtClean="0"/>
                        <a:t>, WWF,</a:t>
                      </a:r>
                      <a:endParaRPr lang="en-US" sz="1600" dirty="0"/>
                    </a:p>
                  </a:txBody>
                  <a:tcPr/>
                </a:tc>
                <a:tc>
                  <a:txBody>
                    <a:bodyPr/>
                    <a:lstStyle/>
                    <a:p>
                      <a:pPr algn="ctr"/>
                      <a:r>
                        <a:rPr lang="en-US" sz="1600" dirty="0" smtClean="0"/>
                        <a:t>x</a:t>
                      </a:r>
                      <a:endParaRPr lang="en-US" sz="1600" dirty="0"/>
                    </a:p>
                  </a:txBody>
                  <a:tcPr/>
                </a:tc>
                <a:tc>
                  <a:txBody>
                    <a:bodyPr/>
                    <a:lstStyle/>
                    <a:p>
                      <a:pPr algn="ctr"/>
                      <a:endParaRPr lang="en-US" sz="1600" dirty="0"/>
                    </a:p>
                  </a:txBody>
                  <a:tcPr/>
                </a:tc>
                <a:tc>
                  <a:txBody>
                    <a:bodyPr/>
                    <a:lstStyle/>
                    <a:p>
                      <a:pPr algn="ctr"/>
                      <a:endParaRPr lang="en-US" sz="1600" dirty="0"/>
                    </a:p>
                  </a:txBody>
                  <a:tcPr/>
                </a:tc>
              </a:tr>
              <a:tr h="346220">
                <a:tc>
                  <a:txBody>
                    <a:bodyPr/>
                    <a:lstStyle/>
                    <a:p>
                      <a:pPr algn="ctr"/>
                      <a:r>
                        <a:rPr lang="en-US" sz="1600" dirty="0" smtClean="0"/>
                        <a:t>BCCA, FLUXNET</a:t>
                      </a:r>
                      <a:endParaRPr lang="en-US" sz="1600" dirty="0"/>
                    </a:p>
                  </a:txBody>
                  <a:tcPr/>
                </a:tc>
                <a:tc>
                  <a:txBody>
                    <a:bodyPr/>
                    <a:lstStyle/>
                    <a:p>
                      <a:pPr algn="ctr"/>
                      <a:endParaRPr lang="en-US" sz="1600" dirty="0"/>
                    </a:p>
                  </a:txBody>
                  <a:tcPr/>
                </a:tc>
                <a:tc>
                  <a:txBody>
                    <a:bodyPr/>
                    <a:lstStyle/>
                    <a:p>
                      <a:pPr algn="ctr"/>
                      <a:r>
                        <a:rPr lang="en-US" sz="1600" dirty="0" smtClean="0"/>
                        <a:t>x</a:t>
                      </a:r>
                      <a:endParaRPr lang="en-US" sz="1600" dirty="0"/>
                    </a:p>
                  </a:txBody>
                  <a:tcPr/>
                </a:tc>
                <a:tc>
                  <a:txBody>
                    <a:bodyPr/>
                    <a:lstStyle/>
                    <a:p>
                      <a:pPr algn="ctr"/>
                      <a:endParaRPr lang="en-US" sz="1600" dirty="0"/>
                    </a:p>
                  </a:txBody>
                  <a:tcPr/>
                </a:tc>
              </a:tr>
            </a:tbl>
          </a:graphicData>
        </a:graphic>
      </p:graphicFrame>
      <p:sp>
        <p:nvSpPr>
          <p:cNvPr id="7" name="Rectangle 6"/>
          <p:cNvSpPr/>
          <p:nvPr/>
        </p:nvSpPr>
        <p:spPr bwMode="auto">
          <a:xfrm>
            <a:off x="1295400" y="2662130"/>
            <a:ext cx="990600" cy="228600"/>
          </a:xfrm>
          <a:prstGeom prst="rect">
            <a:avLst/>
          </a:prstGeom>
          <a:noFill/>
          <a:ln w="1905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 name="Rectangle 9"/>
          <p:cNvSpPr/>
          <p:nvPr/>
        </p:nvSpPr>
        <p:spPr bwMode="auto">
          <a:xfrm>
            <a:off x="3276600" y="3881330"/>
            <a:ext cx="1447800" cy="228600"/>
          </a:xfrm>
          <a:prstGeom prst="rect">
            <a:avLst/>
          </a:prstGeom>
          <a:noFill/>
          <a:ln w="1905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2" name="Rectangle 11"/>
          <p:cNvSpPr/>
          <p:nvPr/>
        </p:nvSpPr>
        <p:spPr bwMode="auto">
          <a:xfrm>
            <a:off x="1447800" y="4109930"/>
            <a:ext cx="3581400" cy="299930"/>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nvGrpSpPr>
          <p:cNvPr id="6" name="Group 5"/>
          <p:cNvGrpSpPr/>
          <p:nvPr/>
        </p:nvGrpSpPr>
        <p:grpSpPr>
          <a:xfrm>
            <a:off x="2286000" y="2662130"/>
            <a:ext cx="3815576" cy="1447800"/>
            <a:chOff x="2286000" y="3048000"/>
            <a:chExt cx="3815576" cy="1447800"/>
          </a:xfrm>
        </p:grpSpPr>
        <p:sp>
          <p:nvSpPr>
            <p:cNvPr id="8" name="Rectangle 7"/>
            <p:cNvSpPr/>
            <p:nvPr/>
          </p:nvSpPr>
          <p:spPr bwMode="auto">
            <a:xfrm>
              <a:off x="2286000" y="3048000"/>
              <a:ext cx="838200" cy="228600"/>
            </a:xfrm>
            <a:prstGeom prst="rect">
              <a:avLst/>
            </a:prstGeom>
            <a:noFill/>
            <a:ln w="1905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9" name="Rectangle 8"/>
            <p:cNvSpPr/>
            <p:nvPr/>
          </p:nvSpPr>
          <p:spPr bwMode="auto">
            <a:xfrm>
              <a:off x="2819400" y="3352800"/>
              <a:ext cx="838200" cy="228600"/>
            </a:xfrm>
            <a:prstGeom prst="rect">
              <a:avLst/>
            </a:prstGeom>
            <a:noFill/>
            <a:ln w="1905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1" name="Rectangle 10"/>
            <p:cNvSpPr/>
            <p:nvPr/>
          </p:nvSpPr>
          <p:spPr bwMode="auto">
            <a:xfrm>
              <a:off x="4800600" y="4267200"/>
              <a:ext cx="1066800" cy="228600"/>
            </a:xfrm>
            <a:prstGeom prst="rect">
              <a:avLst/>
            </a:prstGeom>
            <a:noFill/>
            <a:ln w="1905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3" name="Rectangle 12"/>
            <p:cNvSpPr/>
            <p:nvPr/>
          </p:nvSpPr>
          <p:spPr bwMode="auto">
            <a:xfrm>
              <a:off x="5034776" y="3738670"/>
              <a:ext cx="1066800" cy="228600"/>
            </a:xfrm>
            <a:prstGeom prst="rect">
              <a:avLst/>
            </a:prstGeom>
            <a:noFill/>
            <a:ln w="1905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sp>
        <p:nvSpPr>
          <p:cNvPr id="2" name="Title 1"/>
          <p:cNvSpPr>
            <a:spLocks noGrp="1"/>
          </p:cNvSpPr>
          <p:nvPr>
            <p:ph type="title"/>
          </p:nvPr>
        </p:nvSpPr>
        <p:spPr>
          <a:xfrm>
            <a:off x="147483" y="137651"/>
            <a:ext cx="8851125" cy="478877"/>
          </a:xfrm>
        </p:spPr>
        <p:txBody>
          <a:bodyPr/>
          <a:lstStyle/>
          <a:p>
            <a:pPr lvl="1"/>
            <a:r>
              <a:rPr lang="en-US" sz="2800" dirty="0">
                <a:latin typeface="+mj-lt"/>
                <a:cs typeface="Microsoft Sans Serif"/>
              </a:rPr>
              <a:t>Cheap (or free) satellite data on cloud computers</a:t>
            </a:r>
          </a:p>
        </p:txBody>
      </p:sp>
      <p:sp>
        <p:nvSpPr>
          <p:cNvPr id="3" name="Content Placeholder 2"/>
          <p:cNvSpPr>
            <a:spLocks noGrp="1"/>
          </p:cNvSpPr>
          <p:nvPr>
            <p:ph idx="1"/>
          </p:nvPr>
        </p:nvSpPr>
        <p:spPr>
          <a:xfrm>
            <a:off x="375037" y="552476"/>
            <a:ext cx="8851125" cy="742924"/>
          </a:xfrm>
        </p:spPr>
        <p:txBody>
          <a:bodyPr/>
          <a:lstStyle/>
          <a:p>
            <a:r>
              <a:rPr lang="en-US" sz="1600" dirty="0" smtClean="0">
                <a:solidFill>
                  <a:srgbClr val="7A0019"/>
                </a:solidFill>
                <a:latin typeface="Georgia" panose="02040502050405020303" pitchFamily="18" charset="0"/>
                <a:cs typeface="Microsoft Sans Serif"/>
              </a:rPr>
              <a:t>2008: USGS gave away 35-year </a:t>
            </a:r>
            <a:r>
              <a:rPr lang="en-US" sz="1600" dirty="0" err="1" smtClean="0">
                <a:solidFill>
                  <a:srgbClr val="7A0019"/>
                </a:solidFill>
                <a:latin typeface="Georgia" panose="02040502050405020303" pitchFamily="18" charset="0"/>
                <a:cs typeface="Microsoft Sans Serif"/>
              </a:rPr>
              <a:t>LandSat</a:t>
            </a:r>
            <a:r>
              <a:rPr lang="en-US" sz="1600" dirty="0" smtClean="0">
                <a:solidFill>
                  <a:srgbClr val="7A0019"/>
                </a:solidFill>
                <a:latin typeface="Georgia" panose="02040502050405020303" pitchFamily="18" charset="0"/>
                <a:cs typeface="Microsoft Sans Serif"/>
              </a:rPr>
              <a:t> satellite imagery archive</a:t>
            </a:r>
          </a:p>
          <a:p>
            <a:pPr lvl="1"/>
            <a:r>
              <a:rPr lang="en-US" sz="1400" dirty="0" smtClean="0">
                <a:solidFill>
                  <a:srgbClr val="7A0019"/>
                </a:solidFill>
                <a:latin typeface="Georgia" panose="02040502050405020303" pitchFamily="18" charset="0"/>
                <a:cs typeface="Microsoft Sans Serif"/>
              </a:rPr>
              <a:t>Analog of public availability of GPS signal in late 1980s</a:t>
            </a:r>
          </a:p>
          <a:p>
            <a:pPr marL="342900" lvl="1" indent="-342900">
              <a:buFontTx/>
              <a:buChar char="•"/>
            </a:pPr>
            <a:r>
              <a:rPr lang="en-US" sz="1600" dirty="0" smtClean="0">
                <a:solidFill>
                  <a:prstClr val="black"/>
                </a:solidFill>
                <a:cs typeface="Arial"/>
              </a:rPr>
              <a:t>2017: Many cloud-based Virtual collaboration environment </a:t>
            </a:r>
          </a:p>
          <a:p>
            <a:pPr marL="742950" lvl="2" indent="-342900"/>
            <a:r>
              <a:rPr lang="en-US" sz="1400" dirty="0" smtClean="0">
                <a:solidFill>
                  <a:prstClr val="black"/>
                </a:solidFill>
                <a:cs typeface="Arial"/>
              </a:rPr>
              <a:t>Explosion in machine learning on </a:t>
            </a:r>
            <a:r>
              <a:rPr lang="en-US" sz="1400" dirty="0" err="1" smtClean="0">
                <a:solidFill>
                  <a:prstClr val="black"/>
                </a:solidFill>
                <a:cs typeface="Arial"/>
              </a:rPr>
              <a:t>satelliite</a:t>
            </a:r>
            <a:r>
              <a:rPr lang="en-US" sz="1400" dirty="0" smtClean="0">
                <a:solidFill>
                  <a:prstClr val="black"/>
                </a:solidFill>
                <a:cs typeface="Arial"/>
              </a:rPr>
              <a:t> imagery to map crops, water, buildings, roads, </a:t>
            </a:r>
            <a:r>
              <a:rPr lang="mr-IN" sz="1400" dirty="0" smtClean="0">
                <a:solidFill>
                  <a:prstClr val="black"/>
                </a:solidFill>
                <a:cs typeface="Arial"/>
              </a:rPr>
              <a:t>…</a:t>
            </a:r>
            <a:r>
              <a:rPr lang="en-US" sz="1400" dirty="0" smtClean="0">
                <a:solidFill>
                  <a:prstClr val="black"/>
                </a:solidFill>
                <a:cs typeface="Arial"/>
              </a:rPr>
              <a:t> </a:t>
            </a:r>
            <a:endParaRPr lang="en-US" sz="2000" dirty="0">
              <a:solidFill>
                <a:prstClr val="black"/>
              </a:solidFill>
              <a:cs typeface="Arial"/>
            </a:endParaRPr>
          </a:p>
          <a:p>
            <a:pPr lvl="1"/>
            <a:endParaRPr lang="en-US" sz="2000" dirty="0">
              <a:solidFill>
                <a:srgbClr val="7A0019"/>
              </a:solidFill>
              <a:latin typeface="Georgia" panose="02040502050405020303" pitchFamily="18" charset="0"/>
              <a:cs typeface="Microsoft Sans Serif"/>
            </a:endParaRPr>
          </a:p>
          <a:p>
            <a:pPr marL="457200" indent="-457200">
              <a:buFont typeface="+mj-lt"/>
              <a:buAutoNum type="arabicPeriod"/>
            </a:pPr>
            <a:endParaRPr lang="en-US" sz="2400" dirty="0">
              <a:solidFill>
                <a:srgbClr val="7A0019"/>
              </a:solidFill>
              <a:latin typeface="Georgia" panose="02040502050405020303" pitchFamily="18" charset="0"/>
            </a:endParaRPr>
          </a:p>
          <a:p>
            <a:pPr marL="0" indent="0">
              <a:buNone/>
            </a:pPr>
            <a:endParaRPr lang="en-US" sz="2400" dirty="0">
              <a:latin typeface="Georgia" panose="02040502050405020303" pitchFamily="18" charset="0"/>
              <a:cs typeface="Microsoft Sans Serif"/>
            </a:endParaRPr>
          </a:p>
          <a:p>
            <a:endParaRPr lang="en-US" dirty="0">
              <a:latin typeface="Georgia" panose="02040502050405020303" pitchFamily="18" charset="0"/>
              <a:cs typeface="Microsoft Sans Serif"/>
            </a:endParaRPr>
          </a:p>
          <a:p>
            <a:pPr marL="457200" lvl="1" indent="0">
              <a:buNone/>
            </a:pPr>
            <a:endParaRPr lang="en-US" dirty="0">
              <a:latin typeface="Georgia" panose="02040502050405020303" pitchFamily="18" charset="0"/>
              <a:cs typeface="Microsoft Sans Serif"/>
            </a:endParaRPr>
          </a:p>
        </p:txBody>
      </p:sp>
      <p:pic>
        <p:nvPicPr>
          <p:cNvPr id="4" name="Picture 3"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2786" y="5889522"/>
            <a:ext cx="955823" cy="831176"/>
          </a:xfrm>
          <a:prstGeom prst="rect">
            <a:avLst/>
          </a:prstGeom>
        </p:spPr>
      </p:pic>
      <p:pic>
        <p:nvPicPr>
          <p:cNvPr id="14" name="Picture 13"/>
          <p:cNvPicPr>
            <a:picLocks noChangeAspect="1"/>
          </p:cNvPicPr>
          <p:nvPr/>
        </p:nvPicPr>
        <p:blipFill rotWithShape="1">
          <a:blip r:embed="rId4"/>
          <a:srcRect t="6285" b="9892"/>
          <a:stretch/>
        </p:blipFill>
        <p:spPr>
          <a:xfrm>
            <a:off x="4280156" y="5364771"/>
            <a:ext cx="1828799" cy="940339"/>
          </a:xfrm>
          <a:prstGeom prst="rect">
            <a:avLst/>
          </a:prstGeom>
        </p:spPr>
      </p:pic>
      <p:pic>
        <p:nvPicPr>
          <p:cNvPr id="15" name="Picture 14"/>
          <p:cNvPicPr>
            <a:picLocks noChangeAspect="1"/>
          </p:cNvPicPr>
          <p:nvPr/>
        </p:nvPicPr>
        <p:blipFill rotWithShape="1">
          <a:blip r:embed="rId5"/>
          <a:srcRect l="10764" t="6204" r="12397" b="6204"/>
          <a:stretch/>
        </p:blipFill>
        <p:spPr>
          <a:xfrm>
            <a:off x="91068" y="5276597"/>
            <a:ext cx="2209800" cy="940340"/>
          </a:xfrm>
          <a:prstGeom prst="rect">
            <a:avLst/>
          </a:prstGeom>
        </p:spPr>
      </p:pic>
      <p:pic>
        <p:nvPicPr>
          <p:cNvPr id="16" name="Picture 15"/>
          <p:cNvPicPr>
            <a:picLocks noChangeAspect="1"/>
          </p:cNvPicPr>
          <p:nvPr/>
        </p:nvPicPr>
        <p:blipFill>
          <a:blip r:embed="rId6"/>
          <a:stretch>
            <a:fillRect/>
          </a:stretch>
        </p:blipFill>
        <p:spPr>
          <a:xfrm>
            <a:off x="2378075" y="5393047"/>
            <a:ext cx="1797050" cy="523959"/>
          </a:xfrm>
          <a:prstGeom prst="rect">
            <a:avLst/>
          </a:prstGeom>
        </p:spPr>
      </p:pic>
    </p:spTree>
    <p:extLst>
      <p:ext uri="{BB962C8B-B14F-4D97-AF65-F5344CB8AC3E}">
        <p14:creationId xmlns:p14="http://schemas.microsoft.com/office/powerpoint/2010/main" val="27758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3"/>
          <p:cNvSpPr txBox="1">
            <a:spLocks/>
          </p:cNvSpPr>
          <p:nvPr/>
        </p:nvSpPr>
        <p:spPr>
          <a:xfrm>
            <a:off x="196274" y="26020"/>
            <a:ext cx="8610599" cy="630369"/>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97500"/>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marL="898071" lvl="1" indent="-228600" hangingPunct="1"/>
            <a:r>
              <a:rPr lang="en-US" sz="3200" b="1" dirty="0" smtClean="0">
                <a:solidFill>
                  <a:srgbClr val="C00000"/>
                </a:solidFill>
                <a:latin typeface="Arial" panose="020B0604020202020204" pitchFamily="34" charset="0"/>
                <a:cs typeface="Arial" panose="020B0604020202020204" pitchFamily="34" charset="0"/>
              </a:rPr>
              <a:t>Global Agriculture Monitoring</a:t>
            </a:r>
            <a:endParaRPr lang="en-US" sz="3200" b="1" dirty="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5375260"/>
            <a:ext cx="2863273" cy="58358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432" y="609600"/>
            <a:ext cx="9144000" cy="470363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689" y="5313231"/>
            <a:ext cx="2572488" cy="1276350"/>
          </a:xfrm>
          <a:prstGeom prst="rect">
            <a:avLst/>
          </a:prstGeom>
        </p:spPr>
      </p:pic>
    </p:spTree>
    <p:extLst>
      <p:ext uri="{BB962C8B-B14F-4D97-AF65-F5344CB8AC3E}">
        <p14:creationId xmlns:p14="http://schemas.microsoft.com/office/powerpoint/2010/main" val="98454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73AB82-2F88-4DCD-B8F4-A531FD6F90A1}"/>
              </a:ext>
            </a:extLst>
          </p:cNvPr>
          <p:cNvSpPr>
            <a:spLocks noGrp="1"/>
          </p:cNvSpPr>
          <p:nvPr>
            <p:ph type="title"/>
          </p:nvPr>
        </p:nvSpPr>
        <p:spPr>
          <a:xfrm>
            <a:off x="103380" y="25847"/>
            <a:ext cx="8812019" cy="757205"/>
          </a:xfrm>
        </p:spPr>
        <p:txBody>
          <a:bodyPr/>
          <a:lstStyle/>
          <a:p>
            <a:pPr>
              <a:defRPr/>
            </a:pPr>
            <a:r>
              <a:rPr lang="en-US" sz="3177" b="0" kern="1200" dirty="0" smtClean="0">
                <a:solidFill>
                  <a:srgbClr val="C00000"/>
                </a:solidFill>
                <a:effectLst>
                  <a:outerShdw blurRad="38100" dist="38100" dir="2700000" algn="tl">
                    <a:srgbClr val="000000"/>
                  </a:outerShdw>
                </a:effectLst>
                <a:latin typeface="Arial" charset="0"/>
                <a:ea typeface="Arial" charset="0"/>
                <a:cs typeface="Arial" charset="0"/>
              </a:rPr>
              <a:t>Mapping Urban Objects: Buildings, Vehicles, </a:t>
            </a:r>
            <a:r>
              <a:rPr lang="mr-IN" sz="3177" b="0" kern="1200" dirty="0" smtClean="0">
                <a:solidFill>
                  <a:srgbClr val="C00000"/>
                </a:solidFill>
                <a:effectLst>
                  <a:outerShdw blurRad="38100" dist="38100" dir="2700000" algn="tl">
                    <a:srgbClr val="000000"/>
                  </a:outerShdw>
                </a:effectLst>
                <a:latin typeface="Arial" charset="0"/>
                <a:ea typeface="Arial" charset="0"/>
                <a:cs typeface="Arial" charset="0"/>
              </a:rPr>
              <a:t>…</a:t>
            </a:r>
            <a:endParaRPr lang="en-US" sz="3177" b="0" kern="1200" dirty="0">
              <a:solidFill>
                <a:srgbClr val="C00000"/>
              </a:solidFill>
              <a:effectLst>
                <a:outerShdw blurRad="38100" dist="38100" dir="2700000" algn="tl">
                  <a:srgbClr val="000000"/>
                </a:outerShdw>
              </a:effectLst>
              <a:latin typeface="Arial" charset="0"/>
              <a:ea typeface="Arial" charset="0"/>
              <a:cs typeface="Arial" charset="0"/>
            </a:endParaRPr>
          </a:p>
        </p:txBody>
      </p:sp>
      <p:sp>
        <p:nvSpPr>
          <p:cNvPr id="18" name="Rectangle 17">
            <a:extLst>
              <a:ext uri="{FF2B5EF4-FFF2-40B4-BE49-F238E27FC236}">
                <a16:creationId xmlns="" xmlns:a16="http://schemas.microsoft.com/office/drawing/2014/main" id="{EF7E9071-AF5C-417D-A8F1-5735928DEE01}"/>
              </a:ext>
            </a:extLst>
          </p:cNvPr>
          <p:cNvSpPr/>
          <p:nvPr/>
        </p:nvSpPr>
        <p:spPr>
          <a:xfrm>
            <a:off x="103379" y="6019800"/>
            <a:ext cx="6526021" cy="515526"/>
          </a:xfrm>
          <a:prstGeom prst="rect">
            <a:avLst/>
          </a:prstGeom>
        </p:spPr>
        <p:txBody>
          <a:bodyPr wrap="square">
            <a:spAutoFit/>
          </a:bodyPr>
          <a:lstStyle/>
          <a:p>
            <a:pPr>
              <a:lnSpc>
                <a:spcPts val="1068"/>
              </a:lnSpc>
            </a:pPr>
            <a:r>
              <a:rPr lang="en-US" sz="1165" dirty="0" smtClean="0">
                <a:solidFill>
                  <a:schemeClr val="bg1"/>
                </a:solidFill>
                <a:latin typeface="Arial" charset="0"/>
                <a:ea typeface="Arial" charset="0"/>
                <a:cs typeface="Arial" charset="0"/>
              </a:rPr>
              <a:t>Y. </a:t>
            </a:r>
            <a:r>
              <a:rPr lang="en-US" sz="1165" dirty="0" err="1" smtClean="0">
                <a:solidFill>
                  <a:schemeClr val="bg1"/>
                </a:solidFill>
                <a:latin typeface="Arial" charset="0"/>
                <a:ea typeface="Arial" charset="0"/>
                <a:cs typeface="Arial" charset="0"/>
              </a:rPr>
              <a:t>Xie</a:t>
            </a:r>
            <a:r>
              <a:rPr lang="en-US" sz="1165" dirty="0" smtClean="0">
                <a:solidFill>
                  <a:schemeClr val="bg1"/>
                </a:solidFill>
                <a:latin typeface="Arial" charset="0"/>
                <a:ea typeface="Arial" charset="0"/>
                <a:cs typeface="Arial" charset="0"/>
              </a:rPr>
              <a:t>,, R. </a:t>
            </a:r>
            <a:r>
              <a:rPr lang="en-US" sz="1165" dirty="0" err="1" smtClean="0">
                <a:solidFill>
                  <a:schemeClr val="bg1"/>
                </a:solidFill>
                <a:latin typeface="Arial" charset="0"/>
                <a:ea typeface="Arial" charset="0"/>
                <a:cs typeface="Arial" charset="0"/>
              </a:rPr>
              <a:t>Bhojwani</a:t>
            </a:r>
            <a:r>
              <a:rPr lang="en-US" sz="1165" dirty="0" smtClean="0">
                <a:solidFill>
                  <a:schemeClr val="bg1"/>
                </a:solidFill>
                <a:latin typeface="Arial" charset="0"/>
                <a:ea typeface="Arial" charset="0"/>
                <a:cs typeface="Arial" charset="0"/>
              </a:rPr>
              <a:t>, S. </a:t>
            </a:r>
            <a:r>
              <a:rPr lang="en-US" sz="1165" dirty="0" err="1">
                <a:solidFill>
                  <a:schemeClr val="bg1"/>
                </a:solidFill>
                <a:latin typeface="Arial" charset="0"/>
                <a:ea typeface="Arial" charset="0"/>
                <a:cs typeface="Arial" charset="0"/>
              </a:rPr>
              <a:t>Shekhar</a:t>
            </a:r>
            <a:r>
              <a:rPr lang="en-US" sz="1165" dirty="0" smtClean="0">
                <a:solidFill>
                  <a:schemeClr val="bg1"/>
                </a:solidFill>
                <a:latin typeface="Arial" charset="0"/>
                <a:ea typeface="Arial" charset="0"/>
                <a:cs typeface="Arial" charset="0"/>
              </a:rPr>
              <a:t>, </a:t>
            </a:r>
            <a:r>
              <a:rPr lang="en-US" sz="1165" dirty="0">
                <a:solidFill>
                  <a:schemeClr val="bg1"/>
                </a:solidFill>
                <a:latin typeface="Arial" charset="0"/>
                <a:ea typeface="Arial" charset="0"/>
                <a:cs typeface="Arial" charset="0"/>
              </a:rPr>
              <a:t>and </a:t>
            </a:r>
            <a:r>
              <a:rPr lang="en-US" sz="1165" dirty="0" smtClean="0">
                <a:solidFill>
                  <a:schemeClr val="bg1"/>
                </a:solidFill>
                <a:latin typeface="Arial" charset="0"/>
                <a:ea typeface="Arial" charset="0"/>
                <a:cs typeface="Arial" charset="0"/>
              </a:rPr>
              <a:t>J. Knight</a:t>
            </a:r>
            <a:r>
              <a:rPr lang="en-US" sz="1165" dirty="0">
                <a:solidFill>
                  <a:schemeClr val="bg1"/>
                </a:solidFill>
                <a:latin typeface="Arial" charset="0"/>
                <a:ea typeface="Arial" charset="0"/>
                <a:cs typeface="Arial" charset="0"/>
              </a:rPr>
              <a:t>, </a:t>
            </a:r>
            <a:r>
              <a:rPr lang="en-US" sz="1165" dirty="0" smtClean="0">
                <a:solidFill>
                  <a:schemeClr val="bg1"/>
                </a:solidFill>
                <a:latin typeface="Arial" charset="0"/>
                <a:ea typeface="Arial" charset="0"/>
                <a:cs typeface="Arial" charset="0"/>
              </a:rPr>
              <a:t>  An </a:t>
            </a:r>
            <a:r>
              <a:rPr lang="en-US" sz="1165" dirty="0">
                <a:solidFill>
                  <a:schemeClr val="bg1"/>
                </a:solidFill>
                <a:latin typeface="Arial" charset="0"/>
                <a:ea typeface="Arial" charset="0"/>
                <a:cs typeface="Arial" charset="0"/>
              </a:rPr>
              <a:t>unsupervised augmentation framework for deep learning based geospatial object detection: </a:t>
            </a:r>
            <a:r>
              <a:rPr lang="en-US" sz="1165" dirty="0" smtClean="0">
                <a:solidFill>
                  <a:schemeClr val="bg1"/>
                </a:solidFill>
                <a:latin typeface="Arial" charset="0"/>
                <a:ea typeface="Arial" charset="0"/>
                <a:cs typeface="Arial" charset="0"/>
              </a:rPr>
              <a:t>A </a:t>
            </a:r>
            <a:r>
              <a:rPr lang="en-US" sz="1165" dirty="0">
                <a:solidFill>
                  <a:schemeClr val="bg1"/>
                </a:solidFill>
                <a:latin typeface="Arial" charset="0"/>
                <a:ea typeface="Arial" charset="0"/>
                <a:cs typeface="Arial" charset="0"/>
              </a:rPr>
              <a:t>summary of results. </a:t>
            </a:r>
            <a:endParaRPr lang="en-US" sz="1165" dirty="0" smtClean="0">
              <a:solidFill>
                <a:schemeClr val="bg1"/>
              </a:solidFill>
              <a:latin typeface="Arial" charset="0"/>
              <a:ea typeface="Arial" charset="0"/>
              <a:cs typeface="Arial" charset="0"/>
            </a:endParaRPr>
          </a:p>
          <a:p>
            <a:pPr>
              <a:lnSpc>
                <a:spcPts val="1068"/>
              </a:lnSpc>
            </a:pPr>
            <a:r>
              <a:rPr lang="en-US" sz="1165" dirty="0" smtClean="0">
                <a:solidFill>
                  <a:schemeClr val="bg1"/>
                </a:solidFill>
                <a:latin typeface="Arial" charset="0"/>
                <a:ea typeface="Arial" charset="0"/>
                <a:cs typeface="Arial" charset="0"/>
              </a:rPr>
              <a:t>In Proc. </a:t>
            </a:r>
            <a:r>
              <a:rPr lang="en-US" sz="1165" dirty="0">
                <a:solidFill>
                  <a:schemeClr val="bg1"/>
                </a:solidFill>
                <a:latin typeface="Arial" charset="0"/>
                <a:ea typeface="Arial" charset="0"/>
                <a:cs typeface="Arial" charset="0"/>
              </a:rPr>
              <a:t>26th ACM SIGSPATIAL </a:t>
            </a:r>
            <a:r>
              <a:rPr lang="en-US" sz="1165" dirty="0" smtClean="0">
                <a:solidFill>
                  <a:schemeClr val="bg1"/>
                </a:solidFill>
                <a:latin typeface="Arial" charset="0"/>
                <a:ea typeface="Arial" charset="0"/>
                <a:cs typeface="Arial" charset="0"/>
              </a:rPr>
              <a:t>Intl. Conf. </a:t>
            </a:r>
            <a:r>
              <a:rPr lang="en-US" sz="1165" dirty="0">
                <a:solidFill>
                  <a:schemeClr val="bg1"/>
                </a:solidFill>
                <a:latin typeface="Arial" charset="0"/>
                <a:ea typeface="Arial" charset="0"/>
                <a:cs typeface="Arial" charset="0"/>
              </a:rPr>
              <a:t>on </a:t>
            </a:r>
            <a:r>
              <a:rPr lang="en-US" sz="1165" dirty="0" smtClean="0">
                <a:solidFill>
                  <a:schemeClr val="bg1"/>
                </a:solidFill>
                <a:latin typeface="Arial" charset="0"/>
                <a:ea typeface="Arial" charset="0"/>
                <a:cs typeface="Arial" charset="0"/>
              </a:rPr>
              <a:t>Adv. </a:t>
            </a:r>
            <a:r>
              <a:rPr lang="en-US" sz="1165" dirty="0">
                <a:solidFill>
                  <a:schemeClr val="bg1"/>
                </a:solidFill>
                <a:latin typeface="Arial" charset="0"/>
                <a:ea typeface="Arial" charset="0"/>
                <a:cs typeface="Arial" charset="0"/>
              </a:rPr>
              <a:t>in </a:t>
            </a:r>
            <a:r>
              <a:rPr lang="en-US" sz="1165" dirty="0" smtClean="0">
                <a:solidFill>
                  <a:schemeClr val="bg1"/>
                </a:solidFill>
                <a:latin typeface="Arial" charset="0"/>
                <a:ea typeface="Arial" charset="0"/>
                <a:cs typeface="Arial" charset="0"/>
              </a:rPr>
              <a:t>GIS </a:t>
            </a:r>
            <a:r>
              <a:rPr lang="en-US" sz="1165" dirty="0">
                <a:solidFill>
                  <a:schemeClr val="bg1"/>
                </a:solidFill>
                <a:latin typeface="Arial" charset="0"/>
                <a:ea typeface="Arial" charset="0"/>
                <a:cs typeface="Arial" charset="0"/>
              </a:rPr>
              <a:t>(pp. 349-358</a:t>
            </a:r>
            <a:r>
              <a:rPr lang="en-US" sz="1165" dirty="0" smtClean="0">
                <a:solidFill>
                  <a:schemeClr val="bg1"/>
                </a:solidFill>
                <a:latin typeface="Arial" charset="0"/>
                <a:ea typeface="Arial" charset="0"/>
                <a:cs typeface="Arial" charset="0"/>
              </a:rPr>
              <a:t>), 2018</a:t>
            </a:r>
            <a:endParaRPr lang="en-US" sz="1165" dirty="0">
              <a:solidFill>
                <a:schemeClr val="bg1"/>
              </a:solidFill>
              <a:latin typeface="Arial" charset="0"/>
              <a:ea typeface="Arial" charset="0"/>
              <a:cs typeface="Arial" charset="0"/>
            </a:endParaRPr>
          </a:p>
        </p:txBody>
      </p:sp>
      <p:sp>
        <p:nvSpPr>
          <p:cNvPr id="33" name="Rectangle 15">
            <a:extLst>
              <a:ext uri="{FF2B5EF4-FFF2-40B4-BE49-F238E27FC236}">
                <a16:creationId xmlns="" xmlns:a16="http://schemas.microsoft.com/office/drawing/2014/main" id="{5D89AFFF-5EB0-FA4C-AFEA-F6AC6D766B4B}"/>
              </a:ext>
            </a:extLst>
          </p:cNvPr>
          <p:cNvSpPr>
            <a:spLocks noChangeArrowheads="1"/>
          </p:cNvSpPr>
          <p:nvPr/>
        </p:nvSpPr>
        <p:spPr bwMode="auto">
          <a:xfrm>
            <a:off x="103381" y="1032144"/>
            <a:ext cx="5210146" cy="45431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MS PGothic" pitchFamily="34" charset="-128"/>
              </a:defRPr>
            </a:lvl1pPr>
            <a:lvl2pPr marL="395288" indent="-285750">
              <a:defRPr>
                <a:solidFill>
                  <a:schemeClr val="tx1"/>
                </a:solidFill>
                <a:latin typeface="Arial" panose="020B0604020202020204" pitchFamily="34" charset="0"/>
                <a:ea typeface="MS PGothic" pitchFamily="34" charset="-128"/>
              </a:defRPr>
            </a:lvl2pPr>
            <a:lvl3pPr marL="1143000" indent="-228600">
              <a:defRPr>
                <a:solidFill>
                  <a:schemeClr val="tx1"/>
                </a:solidFill>
                <a:latin typeface="Arial" panose="020B0604020202020204" pitchFamily="34" charset="0"/>
                <a:ea typeface="MS PGothic" pitchFamily="34" charset="-128"/>
              </a:defRPr>
            </a:lvl3pPr>
            <a:lvl4pPr marL="1600200" indent="-228600">
              <a:defRPr>
                <a:solidFill>
                  <a:schemeClr val="tx1"/>
                </a:solidFill>
                <a:latin typeface="Arial" panose="020B0604020202020204" pitchFamily="34" charset="0"/>
                <a:ea typeface="MS PGothic" pitchFamily="34" charset="-128"/>
              </a:defRPr>
            </a:lvl4pPr>
            <a:lvl5pPr marL="2057400" indent="-228600">
              <a:defRPr>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9pPr>
          </a:lstStyle>
          <a:p>
            <a:pPr marL="309579" indent="-309579" eaLnBrk="1" hangingPunct="1">
              <a:spcBef>
                <a:spcPts val="397"/>
              </a:spcBef>
              <a:buClr>
                <a:srgbClr val="FF9900"/>
              </a:buClr>
              <a:buSzPct val="111000"/>
              <a:buBlip>
                <a:blip r:embed="rId3"/>
              </a:buBlip>
            </a:pPr>
            <a:r>
              <a:rPr lang="en-US" altLang="en-US" sz="1765" b="1" dirty="0">
                <a:solidFill>
                  <a:schemeClr val="tx2">
                    <a:lumMod val="90000"/>
                  </a:schemeClr>
                </a:solidFill>
                <a:latin typeface="Arial" charset="0"/>
                <a:ea typeface="Arial" charset="0"/>
                <a:cs typeface="Arial" charset="0"/>
              </a:rPr>
              <a:t>Q:? </a:t>
            </a:r>
            <a:r>
              <a:rPr lang="en-US" altLang="en-US" sz="1600" dirty="0">
                <a:solidFill>
                  <a:schemeClr val="tx2">
                    <a:lumMod val="90000"/>
                  </a:schemeClr>
                </a:solidFill>
                <a:latin typeface="Arial" charset="0"/>
                <a:ea typeface="Arial" charset="0"/>
                <a:cs typeface="Arial" charset="0"/>
              </a:rPr>
              <a:t>How many </a:t>
            </a:r>
            <a:r>
              <a:rPr lang="en-US" altLang="en-US" sz="1600" dirty="0" smtClean="0">
                <a:solidFill>
                  <a:schemeClr val="tx2">
                    <a:lumMod val="90000"/>
                  </a:schemeClr>
                </a:solidFill>
                <a:latin typeface="Arial" charset="0"/>
                <a:ea typeface="Arial" charset="0"/>
                <a:cs typeface="Arial" charset="0"/>
              </a:rPr>
              <a:t>building does a City have?</a:t>
            </a:r>
            <a:endParaRPr lang="en-US" altLang="en-US" sz="1600" b="1" dirty="0">
              <a:solidFill>
                <a:schemeClr val="tx2">
                  <a:lumMod val="90000"/>
                </a:schemeClr>
              </a:solidFill>
              <a:latin typeface="Arial" charset="0"/>
              <a:ea typeface="Arial" charset="0"/>
              <a:cs typeface="Arial" charset="0"/>
            </a:endParaRPr>
          </a:p>
          <a:p>
            <a:pPr marL="309579" indent="-309579" eaLnBrk="1" hangingPunct="1">
              <a:spcBef>
                <a:spcPts val="397"/>
              </a:spcBef>
              <a:buClr>
                <a:srgbClr val="FF9900"/>
              </a:buClr>
              <a:buSzPct val="111000"/>
              <a:buBlip>
                <a:blip r:embed="rId3"/>
              </a:buBlip>
            </a:pPr>
            <a:r>
              <a:rPr lang="en-US" altLang="en-US" sz="1765" b="1" dirty="0" smtClean="0">
                <a:solidFill>
                  <a:schemeClr val="tx2">
                    <a:lumMod val="90000"/>
                  </a:schemeClr>
                </a:solidFill>
                <a:latin typeface="Arial" charset="0"/>
                <a:ea typeface="Arial" charset="0"/>
                <a:cs typeface="Arial" charset="0"/>
              </a:rPr>
              <a:t>Q? </a:t>
            </a:r>
            <a:r>
              <a:rPr lang="en-US" altLang="en-US" sz="1600" dirty="0">
                <a:solidFill>
                  <a:schemeClr val="tx2">
                    <a:lumMod val="90000"/>
                  </a:schemeClr>
                </a:solidFill>
                <a:latin typeface="Arial" charset="0"/>
                <a:ea typeface="Arial" charset="0"/>
                <a:cs typeface="Arial" charset="0"/>
              </a:rPr>
              <a:t>Estimate truck supply in a city </a:t>
            </a:r>
            <a:r>
              <a:rPr lang="en-US" altLang="en-US" sz="1400" dirty="0">
                <a:solidFill>
                  <a:schemeClr val="tx2">
                    <a:lumMod val="90000"/>
                  </a:schemeClr>
                </a:solidFill>
                <a:latin typeface="Arial" charset="0"/>
                <a:ea typeface="Arial" charset="0"/>
                <a:cs typeface="Arial" charset="0"/>
              </a:rPr>
              <a:t>(CH Robinson</a:t>
            </a:r>
            <a:r>
              <a:rPr lang="en-US" altLang="en-US" sz="1600" dirty="0">
                <a:solidFill>
                  <a:schemeClr val="tx2">
                    <a:lumMod val="90000"/>
                  </a:schemeClr>
                </a:solidFill>
                <a:latin typeface="Arial" charset="0"/>
                <a:ea typeface="Arial" charset="0"/>
                <a:cs typeface="Arial" charset="0"/>
              </a:rPr>
              <a:t>).</a:t>
            </a:r>
          </a:p>
          <a:p>
            <a:pPr marL="309579" indent="-309579" eaLnBrk="1" hangingPunct="1">
              <a:spcBef>
                <a:spcPts val="397"/>
              </a:spcBef>
              <a:buClr>
                <a:srgbClr val="FF9900"/>
              </a:buClr>
              <a:buSzPct val="111000"/>
              <a:buBlip>
                <a:blip r:embed="rId3"/>
              </a:buBlip>
            </a:pPr>
            <a:r>
              <a:rPr lang="en-US" altLang="en-US" sz="1765" b="1" dirty="0">
                <a:solidFill>
                  <a:schemeClr val="tx2">
                    <a:lumMod val="90000"/>
                  </a:schemeClr>
                </a:solidFill>
                <a:latin typeface="Arial" charset="0"/>
                <a:ea typeface="Arial" charset="0"/>
                <a:cs typeface="Arial" charset="0"/>
              </a:rPr>
              <a:t>Data:</a:t>
            </a:r>
          </a:p>
          <a:p>
            <a:pPr marL="790729" lvl="1" indent="-306609" eaLnBrk="1" hangingPunct="1">
              <a:spcBef>
                <a:spcPts val="397"/>
              </a:spcBef>
              <a:buClr>
                <a:srgbClr val="FF9900"/>
              </a:buClr>
              <a:buSzPct val="111000"/>
              <a:buBlip>
                <a:blip r:embed="rId3"/>
              </a:buBlip>
            </a:pPr>
            <a:r>
              <a:rPr lang="en-US" altLang="en-US" sz="1600" dirty="0" smtClean="0">
                <a:solidFill>
                  <a:schemeClr val="tx2">
                    <a:lumMod val="90000"/>
                  </a:schemeClr>
                </a:solidFill>
                <a:latin typeface="Arial" charset="0"/>
                <a:ea typeface="Arial" charset="0"/>
                <a:cs typeface="Arial" charset="0"/>
              </a:rPr>
              <a:t>Buildings: NAIP </a:t>
            </a:r>
            <a:r>
              <a:rPr lang="en-US" altLang="en-US" sz="1600" dirty="0">
                <a:solidFill>
                  <a:schemeClr val="tx2">
                    <a:lumMod val="90000"/>
                  </a:schemeClr>
                </a:solidFill>
                <a:latin typeface="Arial" charset="0"/>
                <a:ea typeface="Arial" charset="0"/>
                <a:cs typeface="Arial" charset="0"/>
              </a:rPr>
              <a:t>Imagery (1 meter </a:t>
            </a:r>
            <a:r>
              <a:rPr lang="en-US" altLang="en-US" sz="1600" dirty="0" smtClean="0">
                <a:solidFill>
                  <a:schemeClr val="tx2">
                    <a:lumMod val="90000"/>
                  </a:schemeClr>
                </a:solidFill>
                <a:latin typeface="Arial" charset="0"/>
                <a:ea typeface="Arial" charset="0"/>
                <a:cs typeface="Arial" charset="0"/>
              </a:rPr>
              <a:t>pixels</a:t>
            </a:r>
            <a:r>
              <a:rPr lang="en-US" altLang="en-US" sz="1600" dirty="0">
                <a:solidFill>
                  <a:schemeClr val="tx2">
                    <a:lumMod val="90000"/>
                  </a:schemeClr>
                </a:solidFill>
                <a:latin typeface="Arial" charset="0"/>
                <a:ea typeface="Arial" charset="0"/>
                <a:cs typeface="Arial" charset="0"/>
              </a:rPr>
              <a:t>)</a:t>
            </a:r>
          </a:p>
          <a:p>
            <a:pPr marL="1450510" lvl="2" indent="-306609" eaLnBrk="1" hangingPunct="1">
              <a:spcBef>
                <a:spcPts val="397"/>
              </a:spcBef>
              <a:buClr>
                <a:srgbClr val="FF9900"/>
              </a:buClr>
              <a:buSzPct val="111000"/>
              <a:buBlip>
                <a:blip r:embed="rId3"/>
              </a:buBlip>
            </a:pPr>
            <a:r>
              <a:rPr lang="en-US" altLang="en-US" sz="1600" dirty="0">
                <a:solidFill>
                  <a:schemeClr val="tx2">
                    <a:lumMod val="90000"/>
                  </a:schemeClr>
                </a:solidFill>
                <a:latin typeface="Arial" charset="0"/>
                <a:ea typeface="Arial" charset="0"/>
                <a:cs typeface="Arial" charset="0"/>
              </a:rPr>
              <a:t>MA Buildings </a:t>
            </a:r>
            <a:r>
              <a:rPr lang="en-US" altLang="en-US" sz="1600" dirty="0" smtClean="0">
                <a:solidFill>
                  <a:schemeClr val="tx2">
                    <a:lumMod val="90000"/>
                  </a:schemeClr>
                </a:solidFill>
                <a:latin typeface="Arial" charset="0"/>
                <a:ea typeface="Arial" charset="0"/>
                <a:cs typeface="Arial" charset="0"/>
              </a:rPr>
              <a:t>Dataset, 2017 </a:t>
            </a:r>
            <a:r>
              <a:rPr lang="en-US" altLang="en-US" sz="1400" dirty="0">
                <a:solidFill>
                  <a:schemeClr val="tx2">
                    <a:lumMod val="90000"/>
                  </a:schemeClr>
                </a:solidFill>
                <a:latin typeface="Arial" charset="0"/>
                <a:ea typeface="Arial" charset="0"/>
                <a:cs typeface="Arial" charset="0"/>
                <a:hlinkClick r:id="rId4"/>
              </a:rPr>
              <a:t>https://www.cs.toronto.edu/~vmnih/data</a:t>
            </a:r>
            <a:r>
              <a:rPr lang="en-US" altLang="zh-CN" sz="1400" dirty="0" smtClean="0">
                <a:solidFill>
                  <a:schemeClr val="tx2">
                    <a:lumMod val="90000"/>
                  </a:schemeClr>
                </a:solidFill>
                <a:latin typeface="Arial" charset="0"/>
                <a:ea typeface="Arial" charset="0"/>
                <a:cs typeface="Arial" charset="0"/>
                <a:hlinkClick r:id="rId4"/>
              </a:rPr>
              <a:t>/</a:t>
            </a:r>
            <a:endParaRPr lang="en-US" altLang="zh-CN" sz="1400" dirty="0" smtClean="0">
              <a:solidFill>
                <a:schemeClr val="tx2">
                  <a:lumMod val="90000"/>
                </a:schemeClr>
              </a:solidFill>
              <a:latin typeface="Arial" charset="0"/>
              <a:ea typeface="Arial" charset="0"/>
              <a:cs typeface="Arial" charset="0"/>
            </a:endParaRPr>
          </a:p>
          <a:p>
            <a:pPr marL="790729" lvl="1" indent="-306609" eaLnBrk="1" hangingPunct="1">
              <a:spcBef>
                <a:spcPts val="397"/>
              </a:spcBef>
              <a:buClr>
                <a:srgbClr val="FF9900"/>
              </a:buClr>
              <a:buSzPct val="111000"/>
              <a:buBlip>
                <a:blip r:embed="rId3"/>
              </a:buBlip>
            </a:pPr>
            <a:r>
              <a:rPr lang="en-US" altLang="en-US" sz="1600" dirty="0" smtClean="0">
                <a:solidFill>
                  <a:schemeClr val="tx2">
                    <a:lumMod val="90000"/>
                  </a:schemeClr>
                </a:solidFill>
                <a:latin typeface="Arial" charset="0"/>
                <a:ea typeface="Arial" charset="0"/>
                <a:cs typeface="Arial" charset="0"/>
              </a:rPr>
              <a:t>Vehicles: Aerial </a:t>
            </a:r>
            <a:r>
              <a:rPr lang="en-US" altLang="en-US" sz="1600" dirty="0">
                <a:solidFill>
                  <a:schemeClr val="tx2">
                    <a:lumMod val="90000"/>
                  </a:schemeClr>
                </a:solidFill>
                <a:latin typeface="Arial" charset="0"/>
                <a:ea typeface="Arial" charset="0"/>
                <a:cs typeface="Arial" charset="0"/>
              </a:rPr>
              <a:t>imagery (3 inch pixels )</a:t>
            </a:r>
          </a:p>
          <a:p>
            <a:pPr marL="1450510" lvl="2" indent="-306609" eaLnBrk="1" hangingPunct="1">
              <a:spcBef>
                <a:spcPts val="397"/>
              </a:spcBef>
              <a:buClr>
                <a:srgbClr val="FF9900"/>
              </a:buClr>
              <a:buSzPct val="111000"/>
              <a:buBlip>
                <a:blip r:embed="rId3"/>
              </a:buBlip>
            </a:pPr>
            <a:r>
              <a:rPr lang="en-US" altLang="en-US" sz="1600" dirty="0">
                <a:solidFill>
                  <a:schemeClr val="tx2">
                    <a:lumMod val="90000"/>
                  </a:schemeClr>
                </a:solidFill>
                <a:latin typeface="Arial" charset="0"/>
                <a:ea typeface="Arial" charset="0"/>
                <a:cs typeface="Arial" charset="0"/>
              </a:rPr>
              <a:t>Hennepin &amp; Ramsey </a:t>
            </a:r>
            <a:r>
              <a:rPr lang="en-US" altLang="en-US" sz="1600" dirty="0" smtClean="0">
                <a:solidFill>
                  <a:schemeClr val="tx2">
                    <a:lumMod val="90000"/>
                  </a:schemeClr>
                </a:solidFill>
                <a:latin typeface="Arial" charset="0"/>
                <a:ea typeface="Arial" charset="0"/>
                <a:cs typeface="Arial" charset="0"/>
              </a:rPr>
              <a:t>counties</a:t>
            </a:r>
            <a:endParaRPr lang="en-US" altLang="zh-CN" sz="1400" i="1" dirty="0">
              <a:solidFill>
                <a:schemeClr val="tx2">
                  <a:lumMod val="90000"/>
                </a:schemeClr>
              </a:solidFill>
              <a:latin typeface="Arial" charset="0"/>
              <a:ea typeface="Arial" charset="0"/>
              <a:cs typeface="Arial" charset="0"/>
            </a:endParaRPr>
          </a:p>
          <a:p>
            <a:pPr marL="309579" indent="-309579" eaLnBrk="1" hangingPunct="1">
              <a:spcBef>
                <a:spcPts val="397"/>
              </a:spcBef>
              <a:buClr>
                <a:srgbClr val="FF9900"/>
              </a:buClr>
              <a:buSzPct val="111000"/>
              <a:buBlip>
                <a:blip r:embed="rId3"/>
              </a:buBlip>
            </a:pPr>
            <a:r>
              <a:rPr lang="en-US" altLang="en-US" sz="1765" b="1" dirty="0" smtClean="0">
                <a:solidFill>
                  <a:schemeClr val="tx2">
                    <a:lumMod val="90000"/>
                  </a:schemeClr>
                </a:solidFill>
                <a:latin typeface="Arial" charset="0"/>
                <a:ea typeface="Arial" charset="0"/>
                <a:cs typeface="Arial" charset="0"/>
              </a:rPr>
              <a:t>Method: </a:t>
            </a:r>
            <a:endParaRPr lang="en-US" altLang="en-US" sz="1600" b="1" dirty="0" smtClean="0">
              <a:solidFill>
                <a:schemeClr val="tx2">
                  <a:lumMod val="90000"/>
                </a:schemeClr>
              </a:solidFill>
              <a:latin typeface="Arial" charset="0"/>
              <a:ea typeface="Arial" charset="0"/>
              <a:cs typeface="Arial" charset="0"/>
            </a:endParaRPr>
          </a:p>
          <a:p>
            <a:pPr marL="704867" lvl="1" indent="-309579" eaLnBrk="1" hangingPunct="1">
              <a:spcBef>
                <a:spcPts val="397"/>
              </a:spcBef>
              <a:buClr>
                <a:srgbClr val="FF9900"/>
              </a:buClr>
              <a:buSzPct val="111000"/>
              <a:buBlip>
                <a:blip r:embed="rId3"/>
              </a:buBlip>
            </a:pPr>
            <a:r>
              <a:rPr lang="en-US" altLang="en-US" sz="1600" dirty="0" smtClean="0">
                <a:solidFill>
                  <a:schemeClr val="tx2">
                    <a:lumMod val="90000"/>
                  </a:schemeClr>
                </a:solidFill>
                <a:latin typeface="Arial" charset="0"/>
                <a:ea typeface="Arial" charset="0"/>
                <a:cs typeface="Arial" charset="0"/>
              </a:rPr>
              <a:t>YOLO Deep Learning</a:t>
            </a:r>
          </a:p>
          <a:p>
            <a:pPr marL="309579" indent="-309579" eaLnBrk="1" hangingPunct="1">
              <a:spcBef>
                <a:spcPts val="397"/>
              </a:spcBef>
              <a:buClr>
                <a:srgbClr val="FF9900"/>
              </a:buClr>
              <a:buSzPct val="111000"/>
              <a:buBlip>
                <a:blip r:embed="rId3"/>
              </a:buBlip>
            </a:pPr>
            <a:endParaRPr lang="en-US" altLang="en-US" sz="1765" b="1" dirty="0">
              <a:solidFill>
                <a:schemeClr val="tx2">
                  <a:lumMod val="90000"/>
                </a:schemeClr>
              </a:solidFill>
              <a:latin typeface="Arial" charset="0"/>
              <a:ea typeface="Arial" charset="0"/>
              <a:cs typeface="Arial" charset="0"/>
            </a:endParaRPr>
          </a:p>
          <a:p>
            <a:pPr marL="309579" indent="-309579" eaLnBrk="1" hangingPunct="1">
              <a:spcBef>
                <a:spcPts val="397"/>
              </a:spcBef>
              <a:buClr>
                <a:srgbClr val="FF9900"/>
              </a:buClr>
              <a:buSzPct val="111000"/>
              <a:buBlip>
                <a:blip r:embed="rId3"/>
              </a:buBlip>
            </a:pPr>
            <a:r>
              <a:rPr lang="en-US" altLang="en-US" sz="1765" b="1" dirty="0" smtClean="0">
                <a:solidFill>
                  <a:schemeClr val="tx2">
                    <a:lumMod val="90000"/>
                  </a:schemeClr>
                </a:solidFill>
                <a:latin typeface="Arial" charset="0"/>
                <a:ea typeface="Arial" charset="0"/>
                <a:cs typeface="Arial" charset="0"/>
              </a:rPr>
              <a:t>Patterns:</a:t>
            </a:r>
            <a:endParaRPr lang="en-US" altLang="en-US" sz="1765" b="1" dirty="0">
              <a:solidFill>
                <a:schemeClr val="tx2">
                  <a:lumMod val="90000"/>
                </a:schemeClr>
              </a:solidFill>
              <a:latin typeface="Arial" charset="0"/>
              <a:ea typeface="Arial" charset="0"/>
              <a:cs typeface="Arial" charset="0"/>
            </a:endParaRPr>
          </a:p>
          <a:p>
            <a:pPr marL="790729" lvl="1" indent="-306609" eaLnBrk="1" hangingPunct="1">
              <a:spcBef>
                <a:spcPts val="397"/>
              </a:spcBef>
              <a:buClr>
                <a:srgbClr val="FF9900"/>
              </a:buClr>
              <a:buSzPct val="111000"/>
              <a:buBlip>
                <a:blip r:embed="rId3">
                  <a:extLst/>
                </a:blip>
              </a:buBlip>
            </a:pPr>
            <a:r>
              <a:rPr lang="en-US" altLang="en-US" sz="1588" dirty="0">
                <a:solidFill>
                  <a:schemeClr val="tx2">
                    <a:lumMod val="90000"/>
                  </a:schemeClr>
                </a:solidFill>
                <a:latin typeface="Arial" charset="0"/>
                <a:ea typeface="Arial" charset="0"/>
                <a:cs typeface="Arial" charset="0"/>
              </a:rPr>
              <a:t>Detected geospatial objects</a:t>
            </a:r>
          </a:p>
          <a:p>
            <a:pPr marL="1450510" lvl="2" indent="-306609" eaLnBrk="1" hangingPunct="1">
              <a:spcBef>
                <a:spcPts val="397"/>
              </a:spcBef>
              <a:buClr>
                <a:srgbClr val="FF9900"/>
              </a:buClr>
              <a:buSzPct val="111000"/>
              <a:buBlip>
                <a:blip r:embed="rId3">
                  <a:extLst/>
                </a:blip>
              </a:buBlip>
            </a:pPr>
            <a:r>
              <a:rPr lang="en-US" altLang="en-US" sz="1588" dirty="0" smtClean="0">
                <a:solidFill>
                  <a:schemeClr val="tx2">
                    <a:lumMod val="90000"/>
                  </a:schemeClr>
                </a:solidFill>
                <a:latin typeface="Arial" charset="0"/>
                <a:ea typeface="Arial" charset="0"/>
                <a:cs typeface="Arial" charset="0"/>
              </a:rPr>
              <a:t>Houses</a:t>
            </a:r>
          </a:p>
          <a:p>
            <a:pPr marL="1450510" lvl="2" indent="-306609" eaLnBrk="1" hangingPunct="1">
              <a:spcBef>
                <a:spcPts val="397"/>
              </a:spcBef>
              <a:buClr>
                <a:srgbClr val="FF9900"/>
              </a:buClr>
              <a:buSzPct val="111000"/>
              <a:buBlip>
                <a:blip r:embed="rId3">
                  <a:extLst/>
                </a:blip>
              </a:buBlip>
            </a:pPr>
            <a:r>
              <a:rPr lang="en-US" altLang="en-US" sz="1588" dirty="0" smtClean="0">
                <a:solidFill>
                  <a:schemeClr val="tx2">
                    <a:lumMod val="90000"/>
                  </a:schemeClr>
                </a:solidFill>
                <a:latin typeface="Arial" charset="0"/>
                <a:ea typeface="Arial" charset="0"/>
                <a:cs typeface="Arial" charset="0"/>
              </a:rPr>
              <a:t>Cars</a:t>
            </a:r>
            <a:r>
              <a:rPr lang="en-US" altLang="en-US" sz="1588" dirty="0">
                <a:solidFill>
                  <a:schemeClr val="tx2">
                    <a:lumMod val="90000"/>
                  </a:schemeClr>
                </a:solidFill>
                <a:latin typeface="Arial" charset="0"/>
                <a:ea typeface="Arial" charset="0"/>
                <a:cs typeface="Arial" charset="0"/>
              </a:rPr>
              <a:t>, trucks, </a:t>
            </a:r>
            <a:r>
              <a:rPr lang="mr-IN" altLang="en-US" sz="1588" dirty="0" smtClean="0">
                <a:solidFill>
                  <a:schemeClr val="tx2">
                    <a:lumMod val="90000"/>
                  </a:schemeClr>
                </a:solidFill>
                <a:latin typeface="Arial" charset="0"/>
                <a:ea typeface="Arial" charset="0"/>
                <a:cs typeface="Arial" charset="0"/>
              </a:rPr>
              <a:t>…</a:t>
            </a:r>
            <a:endParaRPr lang="en-US" altLang="en-US" sz="1588" dirty="0">
              <a:solidFill>
                <a:schemeClr val="tx2">
                  <a:lumMod val="90000"/>
                </a:schemeClr>
              </a:solidFill>
              <a:latin typeface="Arial" charset="0"/>
              <a:ea typeface="Arial" charset="0"/>
              <a:cs typeface="Arial" charset="0"/>
            </a:endParaRPr>
          </a:p>
        </p:txBody>
      </p:sp>
      <p:grpSp>
        <p:nvGrpSpPr>
          <p:cNvPr id="14" name="Group 13"/>
          <p:cNvGrpSpPr/>
          <p:nvPr/>
        </p:nvGrpSpPr>
        <p:grpSpPr>
          <a:xfrm>
            <a:off x="4953000" y="3134769"/>
            <a:ext cx="3948779" cy="2504031"/>
            <a:chOff x="4889261" y="3439569"/>
            <a:chExt cx="3948779" cy="2504031"/>
          </a:xfrm>
        </p:grpSpPr>
        <p:grpSp>
          <p:nvGrpSpPr>
            <p:cNvPr id="20" name="Group 19">
              <a:extLst>
                <a:ext uri="{FF2B5EF4-FFF2-40B4-BE49-F238E27FC236}">
                  <a16:creationId xmlns="" xmlns:a16="http://schemas.microsoft.com/office/drawing/2014/main" id="{6D948E21-1281-8D44-960E-8A636E0DA19D}"/>
                </a:ext>
              </a:extLst>
            </p:cNvPr>
            <p:cNvGrpSpPr/>
            <p:nvPr/>
          </p:nvGrpSpPr>
          <p:grpSpPr>
            <a:xfrm>
              <a:off x="4889261" y="4676151"/>
              <a:ext cx="3948779" cy="1267449"/>
              <a:chOff x="4988873" y="2690729"/>
              <a:chExt cx="4475283" cy="1436442"/>
            </a:xfrm>
          </p:grpSpPr>
          <p:sp>
            <p:nvSpPr>
              <p:cNvPr id="41" name="Rectangle 40">
                <a:extLst>
                  <a:ext uri="{FF2B5EF4-FFF2-40B4-BE49-F238E27FC236}">
                    <a16:creationId xmlns="" xmlns:a16="http://schemas.microsoft.com/office/drawing/2014/main" id="{1BAE80FD-F7DD-4A8E-95EB-567F3A29E441}"/>
                  </a:ext>
                </a:extLst>
              </p:cNvPr>
              <p:cNvSpPr/>
              <p:nvPr/>
            </p:nvSpPr>
            <p:spPr>
              <a:xfrm>
                <a:off x="5624235" y="3785479"/>
                <a:ext cx="1159515" cy="341692"/>
              </a:xfrm>
              <a:prstGeom prst="rect">
                <a:avLst/>
              </a:prstGeom>
            </p:spPr>
            <p:txBody>
              <a:bodyPr wrap="none">
                <a:spAutoFit/>
              </a:bodyPr>
              <a:lstStyle/>
              <a:p>
                <a:r>
                  <a:rPr lang="en-US" sz="1359" dirty="0">
                    <a:latin typeface="Arial" charset="0"/>
                    <a:ea typeface="Arial" charset="0"/>
                    <a:cs typeface="Arial" charset="0"/>
                  </a:rPr>
                  <a:t>Test image</a:t>
                </a:r>
              </a:p>
            </p:txBody>
          </p:sp>
          <p:sp>
            <p:nvSpPr>
              <p:cNvPr id="77" name="Rectangle 76">
                <a:extLst>
                  <a:ext uri="{FF2B5EF4-FFF2-40B4-BE49-F238E27FC236}">
                    <a16:creationId xmlns="" xmlns:a16="http://schemas.microsoft.com/office/drawing/2014/main" id="{C88D8522-5C6F-48E3-AEE1-B863527D9CB5}"/>
                  </a:ext>
                </a:extLst>
              </p:cNvPr>
              <p:cNvSpPr/>
              <p:nvPr/>
            </p:nvSpPr>
            <p:spPr>
              <a:xfrm>
                <a:off x="7647824" y="3784478"/>
                <a:ext cx="1393801" cy="341692"/>
              </a:xfrm>
              <a:prstGeom prst="rect">
                <a:avLst/>
              </a:prstGeom>
            </p:spPr>
            <p:txBody>
              <a:bodyPr wrap="none">
                <a:spAutoFit/>
              </a:bodyPr>
              <a:lstStyle/>
              <a:p>
                <a:r>
                  <a:rPr lang="en-US" sz="1359" dirty="0">
                    <a:latin typeface="Arial" charset="0"/>
                    <a:ea typeface="Arial" charset="0"/>
                    <a:cs typeface="Arial" charset="0"/>
                  </a:rPr>
                  <a:t>Output </a:t>
                </a:r>
                <a:r>
                  <a:rPr lang="en-US" sz="1359" dirty="0" err="1">
                    <a:latin typeface="Arial" charset="0"/>
                    <a:ea typeface="Arial" charset="0"/>
                    <a:cs typeface="Arial" charset="0"/>
                  </a:rPr>
                  <a:t>MBRs</a:t>
                </a:r>
                <a:endParaRPr lang="en-US" sz="1359" dirty="0">
                  <a:latin typeface="Arial" charset="0"/>
                  <a:ea typeface="Arial" charset="0"/>
                  <a:cs typeface="Arial" charset="0"/>
                </a:endParaRPr>
              </a:p>
            </p:txBody>
          </p:sp>
          <p:pic>
            <p:nvPicPr>
              <p:cNvPr id="10" name="Picture 9">
                <a:extLst>
                  <a:ext uri="{FF2B5EF4-FFF2-40B4-BE49-F238E27FC236}">
                    <a16:creationId xmlns="" xmlns:a16="http://schemas.microsoft.com/office/drawing/2014/main" id="{C500B9CE-62F8-42ED-B277-BF261F2B17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64" t="38595" r="14921" b="38093"/>
              <a:stretch/>
            </p:blipFill>
            <p:spPr>
              <a:xfrm>
                <a:off x="4988873" y="2690729"/>
                <a:ext cx="2143562" cy="1158299"/>
              </a:xfrm>
              <a:prstGeom prst="rect">
                <a:avLst/>
              </a:prstGeom>
            </p:spPr>
          </p:pic>
          <p:pic>
            <p:nvPicPr>
              <p:cNvPr id="8" name="Picture 7">
                <a:extLst>
                  <a:ext uri="{FF2B5EF4-FFF2-40B4-BE49-F238E27FC236}">
                    <a16:creationId xmlns="" xmlns:a16="http://schemas.microsoft.com/office/drawing/2014/main" id="{D0BCA912-F930-46F3-BC5E-E33FA695FC5B}"/>
                  </a:ext>
                </a:extLst>
              </p:cNvPr>
              <p:cNvPicPr>
                <a:picLocks noChangeAspect="1"/>
              </p:cNvPicPr>
              <p:nvPr/>
            </p:nvPicPr>
            <p:blipFill rotWithShape="1">
              <a:blip r:embed="rId6"/>
              <a:srcRect t="1405"/>
              <a:stretch/>
            </p:blipFill>
            <p:spPr>
              <a:xfrm>
                <a:off x="7398860" y="2690729"/>
                <a:ext cx="2065296" cy="1158299"/>
              </a:xfrm>
              <a:prstGeom prst="rect">
                <a:avLst/>
              </a:prstGeom>
            </p:spPr>
          </p:pic>
        </p:grpSp>
        <p:pic>
          <p:nvPicPr>
            <p:cNvPr id="5" name="Picture 4">
              <a:extLst>
                <a:ext uri="{FF2B5EF4-FFF2-40B4-BE49-F238E27FC236}">
                  <a16:creationId xmlns="" xmlns:a16="http://schemas.microsoft.com/office/drawing/2014/main" id="{2C343CEE-15E9-4659-BFAA-F9B1265C034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20" t="18759" r="14921" b="61811"/>
            <a:stretch/>
          </p:blipFill>
          <p:spPr>
            <a:xfrm>
              <a:off x="4951839" y="3439569"/>
              <a:ext cx="1854399" cy="893812"/>
            </a:xfrm>
            <a:prstGeom prst="rect">
              <a:avLst/>
            </a:prstGeom>
          </p:spPr>
        </p:pic>
        <p:sp>
          <p:nvSpPr>
            <p:cNvPr id="11" name="Rectangle 10">
              <a:extLst>
                <a:ext uri="{FF2B5EF4-FFF2-40B4-BE49-F238E27FC236}">
                  <a16:creationId xmlns="" xmlns:a16="http://schemas.microsoft.com/office/drawing/2014/main" id="{9CCA83E9-D6EA-49B8-B861-16672ACA4FBA}"/>
                </a:ext>
              </a:extLst>
            </p:cNvPr>
            <p:cNvSpPr/>
            <p:nvPr/>
          </p:nvSpPr>
          <p:spPr>
            <a:xfrm>
              <a:off x="4951839" y="4268911"/>
              <a:ext cx="1705916" cy="301493"/>
            </a:xfrm>
            <a:prstGeom prst="rect">
              <a:avLst/>
            </a:prstGeom>
          </p:spPr>
          <p:txBody>
            <a:bodyPr wrap="none">
              <a:spAutoFit/>
            </a:bodyPr>
            <a:lstStyle/>
            <a:p>
              <a:r>
                <a:rPr lang="en-US" sz="1359" dirty="0">
                  <a:latin typeface="Arial" charset="0"/>
                  <a:ea typeface="Arial" charset="0"/>
                  <a:cs typeface="Arial" charset="0"/>
                </a:rPr>
                <a:t>Input training image</a:t>
              </a:r>
            </a:p>
          </p:txBody>
        </p:sp>
        <p:sp>
          <p:nvSpPr>
            <p:cNvPr id="12" name="Rectangle 11">
              <a:extLst>
                <a:ext uri="{FF2B5EF4-FFF2-40B4-BE49-F238E27FC236}">
                  <a16:creationId xmlns="" xmlns:a16="http://schemas.microsoft.com/office/drawing/2014/main" id="{0B38A95D-0233-41FA-8B8A-8BA0AE69D679}"/>
                </a:ext>
              </a:extLst>
            </p:cNvPr>
            <p:cNvSpPr/>
            <p:nvPr/>
          </p:nvSpPr>
          <p:spPr>
            <a:xfrm>
              <a:off x="6951738" y="4268911"/>
              <a:ext cx="1845377" cy="301493"/>
            </a:xfrm>
            <a:prstGeom prst="rect">
              <a:avLst/>
            </a:prstGeom>
          </p:spPr>
          <p:txBody>
            <a:bodyPr wrap="none">
              <a:spAutoFit/>
            </a:bodyPr>
            <a:lstStyle/>
            <a:p>
              <a:r>
                <a:rPr lang="en-US" sz="1359" dirty="0">
                  <a:latin typeface="Arial" charset="0"/>
                  <a:ea typeface="Arial" charset="0"/>
                  <a:cs typeface="Arial" charset="0"/>
                </a:rPr>
                <a:t>Input training </a:t>
              </a:r>
              <a:r>
                <a:rPr lang="en-US" sz="1359" dirty="0" err="1">
                  <a:latin typeface="Arial" charset="0"/>
                  <a:ea typeface="Arial" charset="0"/>
                  <a:cs typeface="Arial" charset="0"/>
                </a:rPr>
                <a:t>MOBRs</a:t>
              </a:r>
              <a:endParaRPr lang="en-US" sz="1359" dirty="0">
                <a:latin typeface="Arial" charset="0"/>
                <a:ea typeface="Arial" charset="0"/>
                <a:cs typeface="Arial" charset="0"/>
              </a:endParaRPr>
            </a:p>
          </p:txBody>
        </p:sp>
        <p:pic>
          <p:nvPicPr>
            <p:cNvPr id="7" name="Picture 6">
              <a:extLst>
                <a:ext uri="{FF2B5EF4-FFF2-40B4-BE49-F238E27FC236}">
                  <a16:creationId xmlns="" xmlns:a16="http://schemas.microsoft.com/office/drawing/2014/main" id="{32290957-CA52-4234-AD2B-759DD395AFDE}"/>
                </a:ext>
              </a:extLst>
            </p:cNvPr>
            <p:cNvPicPr>
              <a:picLocks noChangeAspect="1"/>
            </p:cNvPicPr>
            <p:nvPr/>
          </p:nvPicPr>
          <p:blipFill rotWithShape="1">
            <a:blip r:embed="rId7"/>
            <a:srcRect b="3924"/>
            <a:stretch/>
          </p:blipFill>
          <p:spPr>
            <a:xfrm>
              <a:off x="7015718" y="3439569"/>
              <a:ext cx="1795174" cy="893812"/>
            </a:xfrm>
            <a:prstGeom prst="rect">
              <a:avLst/>
            </a:prstGeom>
          </p:spPr>
        </p:pic>
      </p:grpSp>
      <p:grpSp>
        <p:nvGrpSpPr>
          <p:cNvPr id="9" name="Group 8"/>
          <p:cNvGrpSpPr/>
          <p:nvPr/>
        </p:nvGrpSpPr>
        <p:grpSpPr>
          <a:xfrm>
            <a:off x="5889003" y="5559253"/>
            <a:ext cx="2416798" cy="384346"/>
            <a:chOff x="2287225" y="5405341"/>
            <a:chExt cx="2576215" cy="468001"/>
          </a:xfrm>
        </p:grpSpPr>
        <p:sp>
          <p:nvSpPr>
            <p:cNvPr id="34" name="Rectangle 33">
              <a:extLst>
                <a:ext uri="{FF2B5EF4-FFF2-40B4-BE49-F238E27FC236}">
                  <a16:creationId xmlns="" xmlns:a16="http://schemas.microsoft.com/office/drawing/2014/main" id="{3F9A4FC3-9C4B-F648-A122-99F5709FACBC}"/>
                </a:ext>
              </a:extLst>
            </p:cNvPr>
            <p:cNvSpPr/>
            <p:nvPr/>
          </p:nvSpPr>
          <p:spPr bwMode="auto">
            <a:xfrm>
              <a:off x="2287225" y="5461464"/>
              <a:ext cx="2576215" cy="411878"/>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80682" tIns="40341" rIns="80682" bIns="40341" numCol="1" rtlCol="0" anchor="t" anchorCtr="0" compatLnSpc="1">
              <a:prstTxWarp prst="textNoShape">
                <a:avLst/>
              </a:prstTxWarp>
            </a:bodyPr>
            <a:lstStyle/>
            <a:p>
              <a:pPr defTabSz="806867"/>
              <a:endParaRPr lang="en-US" sz="2118">
                <a:solidFill>
                  <a:srgbClr val="000000"/>
                </a:solidFill>
                <a:latin typeface="Arial" charset="0"/>
                <a:ea typeface="Arial" charset="0"/>
                <a:cs typeface="Arial" charset="0"/>
              </a:endParaRPr>
            </a:p>
          </p:txBody>
        </p:sp>
        <p:sp>
          <p:nvSpPr>
            <p:cNvPr id="16" name="Rectangle 15">
              <a:extLst>
                <a:ext uri="{FF2B5EF4-FFF2-40B4-BE49-F238E27FC236}">
                  <a16:creationId xmlns="" xmlns:a16="http://schemas.microsoft.com/office/drawing/2014/main" id="{F24FA3D1-BE81-4D81-A09E-50A8AA83F5BE}"/>
                </a:ext>
              </a:extLst>
            </p:cNvPr>
            <p:cNvSpPr/>
            <p:nvPr/>
          </p:nvSpPr>
          <p:spPr>
            <a:xfrm>
              <a:off x="2335465" y="5405341"/>
              <a:ext cx="492443" cy="338554"/>
            </a:xfrm>
            <a:prstGeom prst="rect">
              <a:avLst/>
            </a:prstGeom>
          </p:spPr>
          <p:txBody>
            <a:bodyPr wrap="none">
              <a:spAutoFit/>
            </a:bodyPr>
            <a:lstStyle/>
            <a:p>
              <a:r>
                <a:rPr lang="en-US" sz="1600" b="1" dirty="0">
                  <a:solidFill>
                    <a:srgbClr val="FFFF00"/>
                  </a:solidFill>
                  <a:latin typeface="Arial" charset="0"/>
                  <a:ea typeface="Arial" charset="0"/>
                  <a:cs typeface="Arial" charset="0"/>
                </a:rPr>
                <a:t>car</a:t>
              </a:r>
              <a:endParaRPr lang="en-US" sz="1600" dirty="0">
                <a:solidFill>
                  <a:srgbClr val="FFFF00"/>
                </a:solidFill>
                <a:latin typeface="Arial" charset="0"/>
                <a:ea typeface="Arial" charset="0"/>
                <a:cs typeface="Arial" charset="0"/>
              </a:endParaRPr>
            </a:p>
          </p:txBody>
        </p:sp>
        <p:sp>
          <p:nvSpPr>
            <p:cNvPr id="26" name="Rectangle 25">
              <a:extLst>
                <a:ext uri="{FF2B5EF4-FFF2-40B4-BE49-F238E27FC236}">
                  <a16:creationId xmlns="" xmlns:a16="http://schemas.microsoft.com/office/drawing/2014/main" id="{721C5166-22D3-4CFF-BE1C-820668E6AB1A}"/>
                </a:ext>
              </a:extLst>
            </p:cNvPr>
            <p:cNvSpPr/>
            <p:nvPr/>
          </p:nvSpPr>
          <p:spPr>
            <a:xfrm>
              <a:off x="3676077" y="5421629"/>
              <a:ext cx="686406" cy="338554"/>
            </a:xfrm>
            <a:prstGeom prst="rect">
              <a:avLst/>
            </a:prstGeom>
          </p:spPr>
          <p:txBody>
            <a:bodyPr wrap="none">
              <a:spAutoFit/>
            </a:bodyPr>
            <a:lstStyle/>
            <a:p>
              <a:r>
                <a:rPr lang="en-US" sz="1600" b="1" dirty="0">
                  <a:solidFill>
                    <a:srgbClr val="FF0000"/>
                  </a:solidFill>
                  <a:latin typeface="Arial" charset="0"/>
                  <a:ea typeface="Arial" charset="0"/>
                  <a:cs typeface="Arial" charset="0"/>
                </a:rPr>
                <a:t>truck</a:t>
              </a:r>
              <a:endParaRPr lang="en-US" sz="1600" dirty="0">
                <a:solidFill>
                  <a:srgbClr val="FF0000"/>
                </a:solidFill>
                <a:latin typeface="Arial" charset="0"/>
                <a:ea typeface="Arial" charset="0"/>
                <a:cs typeface="Arial" charset="0"/>
              </a:endParaRPr>
            </a:p>
          </p:txBody>
        </p:sp>
        <p:sp>
          <p:nvSpPr>
            <p:cNvPr id="3" name="Rectangle 2">
              <a:extLst>
                <a:ext uri="{FF2B5EF4-FFF2-40B4-BE49-F238E27FC236}">
                  <a16:creationId xmlns="" xmlns:a16="http://schemas.microsoft.com/office/drawing/2014/main" id="{E6707051-CEDF-A34B-A8C9-B3CC1BE90CE3}"/>
                </a:ext>
              </a:extLst>
            </p:cNvPr>
            <p:cNvSpPr/>
            <p:nvPr/>
          </p:nvSpPr>
          <p:spPr bwMode="auto">
            <a:xfrm>
              <a:off x="2954664" y="5466573"/>
              <a:ext cx="299486" cy="217325"/>
            </a:xfrm>
            <a:prstGeom prst="rect">
              <a:avLst/>
            </a:prstGeom>
            <a:noFill/>
            <a:ln w="9525" cap="flat" cmpd="sng" algn="ctr">
              <a:solidFill>
                <a:srgbClr val="FFFF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80682" tIns="40341" rIns="80682" bIns="40341" numCol="1" rtlCol="0" anchor="t" anchorCtr="0" compatLnSpc="1">
              <a:prstTxWarp prst="textNoShape">
                <a:avLst/>
              </a:prstTxWarp>
            </a:bodyPr>
            <a:lstStyle/>
            <a:p>
              <a:pPr defTabSz="806867"/>
              <a:endParaRPr lang="en-US" sz="2118">
                <a:solidFill>
                  <a:srgbClr val="000000"/>
                </a:solidFill>
                <a:latin typeface="Arial" charset="0"/>
                <a:ea typeface="Arial" charset="0"/>
                <a:cs typeface="Arial" charset="0"/>
              </a:endParaRPr>
            </a:p>
          </p:txBody>
        </p:sp>
        <p:sp>
          <p:nvSpPr>
            <p:cNvPr id="28" name="Rectangle 27">
              <a:extLst>
                <a:ext uri="{FF2B5EF4-FFF2-40B4-BE49-F238E27FC236}">
                  <a16:creationId xmlns="" xmlns:a16="http://schemas.microsoft.com/office/drawing/2014/main" id="{0C15BD16-1C36-A842-94E7-0A385DC37F73}"/>
                </a:ext>
              </a:extLst>
            </p:cNvPr>
            <p:cNvSpPr/>
            <p:nvPr/>
          </p:nvSpPr>
          <p:spPr bwMode="auto">
            <a:xfrm>
              <a:off x="4371776" y="5466572"/>
              <a:ext cx="311090" cy="217325"/>
            </a:xfrm>
            <a:prstGeom prst="rect">
              <a:avLst/>
            </a:prstGeom>
            <a:no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80682" tIns="40341" rIns="80682" bIns="40341" numCol="1" rtlCol="0" anchor="t" anchorCtr="0" compatLnSpc="1">
              <a:prstTxWarp prst="textNoShape">
                <a:avLst/>
              </a:prstTxWarp>
            </a:bodyPr>
            <a:lstStyle/>
            <a:p>
              <a:pPr defTabSz="806867"/>
              <a:endParaRPr lang="en-US" sz="2118">
                <a:solidFill>
                  <a:srgbClr val="000000"/>
                </a:solidFill>
                <a:latin typeface="Arial" charset="0"/>
                <a:ea typeface="Arial" charset="0"/>
                <a:cs typeface="Arial" charset="0"/>
              </a:endParaRPr>
            </a:p>
          </p:txBody>
        </p:sp>
      </p:grpSp>
      <p:grpSp>
        <p:nvGrpSpPr>
          <p:cNvPr id="17" name="Group 16"/>
          <p:cNvGrpSpPr/>
          <p:nvPr/>
        </p:nvGrpSpPr>
        <p:grpSpPr>
          <a:xfrm>
            <a:off x="4876800" y="609600"/>
            <a:ext cx="4267200" cy="2313926"/>
            <a:chOff x="4876800" y="656682"/>
            <a:chExt cx="4267200" cy="2313926"/>
          </a:xfrm>
        </p:grpSpPr>
        <p:grpSp>
          <p:nvGrpSpPr>
            <p:cNvPr id="22" name="Group 21">
              <a:extLst>
                <a:ext uri="{FF2B5EF4-FFF2-40B4-BE49-F238E27FC236}">
                  <a16:creationId xmlns="" xmlns:a16="http://schemas.microsoft.com/office/drawing/2014/main" id="{1FA5AB6A-5472-E64E-98DE-4B00CE10B1E1}"/>
                </a:ext>
              </a:extLst>
            </p:cNvPr>
            <p:cNvGrpSpPr/>
            <p:nvPr/>
          </p:nvGrpSpPr>
          <p:grpSpPr>
            <a:xfrm>
              <a:off x="4953000" y="656682"/>
              <a:ext cx="4191000" cy="2238918"/>
              <a:chOff x="5434094" y="4363935"/>
              <a:chExt cx="3928747" cy="2008387"/>
            </a:xfrm>
          </p:grpSpPr>
          <p:pic>
            <p:nvPicPr>
              <p:cNvPr id="29" name="Picture 28">
                <a:extLst>
                  <a:ext uri="{FF2B5EF4-FFF2-40B4-BE49-F238E27FC236}">
                    <a16:creationId xmlns="" xmlns:a16="http://schemas.microsoft.com/office/drawing/2014/main" id="{EB003A6C-BFF3-485F-9445-2F4A72984F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4094" y="4591884"/>
                <a:ext cx="1780438" cy="1780438"/>
              </a:xfrm>
              <a:prstGeom prst="rect">
                <a:avLst/>
              </a:prstGeom>
            </p:spPr>
          </p:pic>
          <p:pic>
            <p:nvPicPr>
              <p:cNvPr id="30" name="Picture 29">
                <a:extLst>
                  <a:ext uri="{FF2B5EF4-FFF2-40B4-BE49-F238E27FC236}">
                    <a16:creationId xmlns="" xmlns:a16="http://schemas.microsoft.com/office/drawing/2014/main" id="{D2CAD4A5-29C6-4FC0-9638-ADCF4EAAA1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35585" y="4591885"/>
                <a:ext cx="1774948" cy="1774948"/>
              </a:xfrm>
              <a:prstGeom prst="rect">
                <a:avLst/>
              </a:prstGeom>
            </p:spPr>
          </p:pic>
          <p:sp>
            <p:nvSpPr>
              <p:cNvPr id="31" name="Rectangle 30">
                <a:extLst>
                  <a:ext uri="{FF2B5EF4-FFF2-40B4-BE49-F238E27FC236}">
                    <a16:creationId xmlns="" xmlns:a16="http://schemas.microsoft.com/office/drawing/2014/main" id="{D13EB113-594E-4D1A-842B-5A5DC90935B6}"/>
                  </a:ext>
                </a:extLst>
              </p:cNvPr>
              <p:cNvSpPr/>
              <p:nvPr/>
            </p:nvSpPr>
            <p:spPr>
              <a:xfrm>
                <a:off x="5639483" y="4388150"/>
                <a:ext cx="1740798" cy="341692"/>
              </a:xfrm>
              <a:prstGeom prst="rect">
                <a:avLst/>
              </a:prstGeom>
            </p:spPr>
            <p:txBody>
              <a:bodyPr wrap="none">
                <a:spAutoFit/>
              </a:bodyPr>
              <a:lstStyle/>
              <a:p>
                <a:r>
                  <a:rPr lang="en-US" sz="1359" b="1" dirty="0">
                    <a:latin typeface="Arial" charset="0"/>
                    <a:ea typeface="Arial" charset="0"/>
                    <a:cs typeface="Arial" charset="0"/>
                  </a:rPr>
                  <a:t>YOLO (baseline)</a:t>
                </a:r>
              </a:p>
            </p:txBody>
          </p:sp>
          <p:sp>
            <p:nvSpPr>
              <p:cNvPr id="32" name="Rectangle 31">
                <a:extLst>
                  <a:ext uri="{FF2B5EF4-FFF2-40B4-BE49-F238E27FC236}">
                    <a16:creationId xmlns="" xmlns:a16="http://schemas.microsoft.com/office/drawing/2014/main" id="{D4B749D3-230D-48FF-92E6-88687D543BC8}"/>
                  </a:ext>
                </a:extLst>
              </p:cNvPr>
              <p:cNvSpPr/>
              <p:nvPr/>
            </p:nvSpPr>
            <p:spPr>
              <a:xfrm>
                <a:off x="7482155" y="4363935"/>
                <a:ext cx="1880686" cy="341692"/>
              </a:xfrm>
              <a:prstGeom prst="rect">
                <a:avLst/>
              </a:prstGeom>
            </p:spPr>
            <p:txBody>
              <a:bodyPr wrap="none">
                <a:spAutoFit/>
              </a:bodyPr>
              <a:lstStyle/>
              <a:p>
                <a:r>
                  <a:rPr lang="en-US" sz="1359" b="1" dirty="0">
                    <a:latin typeface="Arial" charset="0"/>
                    <a:ea typeface="Arial" charset="0"/>
                    <a:cs typeface="Arial" charset="0"/>
                  </a:rPr>
                  <a:t>Proposed method</a:t>
                </a:r>
              </a:p>
            </p:txBody>
          </p:sp>
        </p:grpSp>
        <p:sp>
          <p:nvSpPr>
            <p:cNvPr id="15" name="Rectangle 14"/>
            <p:cNvSpPr/>
            <p:nvPr/>
          </p:nvSpPr>
          <p:spPr bwMode="auto">
            <a:xfrm>
              <a:off x="4876800" y="743573"/>
              <a:ext cx="4267200" cy="2227035"/>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35" name="Rectangle 34"/>
          <p:cNvSpPr/>
          <p:nvPr/>
        </p:nvSpPr>
        <p:spPr bwMode="auto">
          <a:xfrm>
            <a:off x="4895499" y="3002246"/>
            <a:ext cx="4086026" cy="3028073"/>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6606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1" y="1397088"/>
            <a:ext cx="9103659" cy="151178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08872"/>
            <a:ext cx="9144000" cy="1967928"/>
          </a:xfrm>
          <a:prstGeom prst="rect">
            <a:avLst/>
          </a:prstGeom>
        </p:spPr>
      </p:pic>
      <p:sp>
        <p:nvSpPr>
          <p:cNvPr id="9218" name="Slide Number Placeholder 4"/>
          <p:cNvSpPr>
            <a:spLocks noGrp="1"/>
          </p:cNvSpPr>
          <p:nvPr>
            <p:ph type="sldNum" sz="quarter" idx="4294967295"/>
          </p:nvPr>
        </p:nvSpPr>
        <p:spPr>
          <a:xfrm>
            <a:off x="8077200" y="5810777"/>
            <a:ext cx="685800" cy="30480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defRPr/>
            </a:pPr>
            <a:fld id="{218BBFEA-6253-A242-BC3B-5A6A9CAF671A}" type="slidenum">
              <a:rPr lang="en-US" smtClean="0"/>
              <a:pPr>
                <a:defRPr/>
              </a:pPr>
              <a:t>15</a:t>
            </a:fld>
            <a:endParaRPr lang="en-US" smtClean="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839" y="-24491"/>
            <a:ext cx="8834717" cy="81012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948" y="4879260"/>
            <a:ext cx="4374052" cy="8381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3519" y="5089167"/>
            <a:ext cx="1544320" cy="304800"/>
          </a:xfrm>
          <a:prstGeom prst="rect">
            <a:avLst/>
          </a:prstGeom>
        </p:spPr>
      </p:pic>
      <p:sp>
        <p:nvSpPr>
          <p:cNvPr id="7" name="Rectangle 6"/>
          <p:cNvSpPr/>
          <p:nvPr/>
        </p:nvSpPr>
        <p:spPr bwMode="auto">
          <a:xfrm>
            <a:off x="3660099" y="2000580"/>
            <a:ext cx="4417101" cy="249702"/>
          </a:xfrm>
          <a:prstGeom prst="rect">
            <a:avLst/>
          </a:prstGeom>
          <a:noFill/>
          <a:ln w="1905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9" name="Rectangle 18"/>
          <p:cNvSpPr/>
          <p:nvPr/>
        </p:nvSpPr>
        <p:spPr bwMode="auto">
          <a:xfrm>
            <a:off x="783420" y="2250282"/>
            <a:ext cx="3255180" cy="273944"/>
          </a:xfrm>
          <a:prstGeom prst="rect">
            <a:avLst/>
          </a:prstGeom>
          <a:noFill/>
          <a:ln w="1905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0" name="Rectangle 19"/>
          <p:cNvSpPr/>
          <p:nvPr/>
        </p:nvSpPr>
        <p:spPr bwMode="auto">
          <a:xfrm>
            <a:off x="2440746" y="2608040"/>
            <a:ext cx="4722053" cy="245734"/>
          </a:xfrm>
          <a:prstGeom prst="rect">
            <a:avLst/>
          </a:prstGeom>
          <a:noFill/>
          <a:ln w="1905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1" name="Rectangle 20"/>
          <p:cNvSpPr/>
          <p:nvPr/>
        </p:nvSpPr>
        <p:spPr bwMode="auto">
          <a:xfrm>
            <a:off x="3276600" y="2893444"/>
            <a:ext cx="4191000" cy="304497"/>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6" name="Rectangle 25"/>
          <p:cNvSpPr/>
          <p:nvPr/>
        </p:nvSpPr>
        <p:spPr bwMode="auto">
          <a:xfrm>
            <a:off x="3007752" y="3475143"/>
            <a:ext cx="4459848" cy="286255"/>
          </a:xfrm>
          <a:prstGeom prst="rect">
            <a:avLst/>
          </a:prstGeom>
          <a:noFill/>
          <a:ln w="1905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nvGrpSpPr>
          <p:cNvPr id="16" name="Group 15"/>
          <p:cNvGrpSpPr/>
          <p:nvPr/>
        </p:nvGrpSpPr>
        <p:grpSpPr>
          <a:xfrm>
            <a:off x="40341" y="3761398"/>
            <a:ext cx="9027459" cy="810602"/>
            <a:chOff x="40341" y="3761398"/>
            <a:chExt cx="9027459" cy="810602"/>
          </a:xfrm>
        </p:grpSpPr>
        <p:cxnSp>
          <p:nvCxnSpPr>
            <p:cNvPr id="11" name="Straight Connector 10"/>
            <p:cNvCxnSpPr/>
            <p:nvPr/>
          </p:nvCxnSpPr>
          <p:spPr bwMode="auto">
            <a:xfrm>
              <a:off x="8305800" y="3761398"/>
              <a:ext cx="762000" cy="0"/>
            </a:xfrm>
            <a:prstGeom prst="line">
              <a:avLst/>
            </a:prstGeom>
            <a:solidFill>
              <a:schemeClr val="accent1"/>
            </a:solidFill>
            <a:ln w="190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a:off x="175679" y="4038600"/>
              <a:ext cx="8739721" cy="0"/>
            </a:xfrm>
            <a:prstGeom prst="line">
              <a:avLst/>
            </a:prstGeom>
            <a:solidFill>
              <a:schemeClr val="accent1"/>
            </a:solidFill>
            <a:ln w="190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a:off x="40341" y="4267200"/>
              <a:ext cx="3160059" cy="0"/>
            </a:xfrm>
            <a:prstGeom prst="line">
              <a:avLst/>
            </a:prstGeom>
            <a:solidFill>
              <a:schemeClr val="accent1"/>
            </a:solidFill>
            <a:ln w="190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a:off x="226195" y="4572000"/>
              <a:ext cx="8384405" cy="0"/>
            </a:xfrm>
            <a:prstGeom prst="line">
              <a:avLst/>
            </a:prstGeom>
            <a:solidFill>
              <a:schemeClr val="accent1"/>
            </a:solidFill>
            <a:ln w="190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8" name="Rectangle 17"/>
          <p:cNvSpPr/>
          <p:nvPr/>
        </p:nvSpPr>
        <p:spPr bwMode="auto">
          <a:xfrm>
            <a:off x="76200" y="1676400"/>
            <a:ext cx="2667000" cy="304497"/>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2" name="Rectangle 21"/>
          <p:cNvSpPr/>
          <p:nvPr/>
        </p:nvSpPr>
        <p:spPr bwMode="auto">
          <a:xfrm>
            <a:off x="4876800" y="1676400"/>
            <a:ext cx="2590800" cy="273944"/>
          </a:xfrm>
          <a:prstGeom prst="rect">
            <a:avLst/>
          </a:prstGeom>
          <a:noFill/>
          <a:ln w="1905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25106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P spid="21" grpId="0" animBg="1"/>
      <p:bldP spid="26" grpId="0" animBg="1"/>
      <p:bldP spid="18"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alphaModFix/>
          </a:blip>
          <a:srcRect l="25862" r="22414"/>
          <a:stretch/>
        </p:blipFill>
        <p:spPr>
          <a:xfrm>
            <a:off x="3142043" y="1130172"/>
            <a:ext cx="4457614" cy="3590856"/>
          </a:xfrm>
          <a:prstGeom prst="rect">
            <a:avLst/>
          </a:prstGeom>
          <a:effectLst>
            <a:outerShdw blurRad="50800" dist="50800" dir="5400000" algn="ctr" rotWithShape="0">
              <a:srgbClr val="000000">
                <a:alpha val="0"/>
              </a:srgbClr>
            </a:outerShdw>
          </a:effectLst>
        </p:spPr>
      </p:pic>
      <p:grpSp>
        <p:nvGrpSpPr>
          <p:cNvPr id="2" name="Group 1"/>
          <p:cNvGrpSpPr/>
          <p:nvPr/>
        </p:nvGrpSpPr>
        <p:grpSpPr>
          <a:xfrm>
            <a:off x="0" y="1066800"/>
            <a:ext cx="9144000" cy="3048000"/>
            <a:chOff x="0" y="1066800"/>
            <a:chExt cx="9144000" cy="3048000"/>
          </a:xfrm>
        </p:grpSpPr>
        <p:pic>
          <p:nvPicPr>
            <p:cNvPr id="6" name="Picture 5"/>
            <p:cNvPicPr>
              <a:picLocks noChangeAspect="1"/>
            </p:cNvPicPr>
            <p:nvPr/>
          </p:nvPicPr>
          <p:blipFill rotWithShape="1">
            <a:blip r:embed="rId4">
              <a:alphaModFix/>
              <a:extLst>
                <a:ext uri="{28A0092B-C50C-407E-A947-70E740481C1C}">
                  <a14:useLocalDpi xmlns:a14="http://schemas.microsoft.com/office/drawing/2010/main" val="0"/>
                </a:ext>
              </a:extLst>
            </a:blip>
            <a:srcRect b="27611"/>
            <a:stretch/>
          </p:blipFill>
          <p:spPr>
            <a:xfrm>
              <a:off x="0" y="1066800"/>
              <a:ext cx="9144000" cy="3048000"/>
            </a:xfrm>
            <a:prstGeom prst="rect">
              <a:avLst/>
            </a:prstGeom>
          </p:spPr>
        </p:pic>
        <p:sp>
          <p:nvSpPr>
            <p:cNvPr id="23" name="Rectangle 22"/>
            <p:cNvSpPr/>
            <p:nvPr/>
          </p:nvSpPr>
          <p:spPr bwMode="auto">
            <a:xfrm>
              <a:off x="990600" y="1066800"/>
              <a:ext cx="4953000" cy="324376"/>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sp>
        <p:nvSpPr>
          <p:cNvPr id="9218" name="Slide Number Placeholder 4"/>
          <p:cNvSpPr>
            <a:spLocks noGrp="1"/>
          </p:cNvSpPr>
          <p:nvPr>
            <p:ph type="sldNum" sz="quarter" idx="4294967295"/>
          </p:nvPr>
        </p:nvSpPr>
        <p:spPr>
          <a:xfrm>
            <a:off x="8077200" y="5810777"/>
            <a:ext cx="685800" cy="30480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defRPr/>
            </a:pPr>
            <a:fld id="{218BBFEA-6253-A242-BC3B-5A6A9CAF671A}" type="slidenum">
              <a:rPr lang="en-US" smtClean="0"/>
              <a:pPr>
                <a:defRPr/>
              </a:pPr>
              <a:t>16</a:t>
            </a:fld>
            <a:endParaRPr lang="en-US" smtClean="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20" y="4334430"/>
            <a:ext cx="8834717" cy="81012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073893"/>
            <a:ext cx="4374052" cy="8381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1356" y="5325264"/>
            <a:ext cx="1544320" cy="304800"/>
          </a:xfrm>
          <a:prstGeom prst="rect">
            <a:avLst/>
          </a:prstGeom>
        </p:spPr>
      </p:pic>
      <p:sp>
        <p:nvSpPr>
          <p:cNvPr id="7" name="Rectangle 6"/>
          <p:cNvSpPr/>
          <p:nvPr/>
        </p:nvSpPr>
        <p:spPr bwMode="auto">
          <a:xfrm>
            <a:off x="0" y="1391176"/>
            <a:ext cx="1597701" cy="304800"/>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9" name="Rectangle 18"/>
          <p:cNvSpPr/>
          <p:nvPr/>
        </p:nvSpPr>
        <p:spPr bwMode="auto">
          <a:xfrm>
            <a:off x="6781800" y="2457976"/>
            <a:ext cx="2133600" cy="304800"/>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0" name="Rectangle 19"/>
          <p:cNvSpPr/>
          <p:nvPr/>
        </p:nvSpPr>
        <p:spPr bwMode="auto">
          <a:xfrm>
            <a:off x="2133600" y="2991375"/>
            <a:ext cx="3886200" cy="341069"/>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1" name="Rectangle 20"/>
          <p:cNvSpPr/>
          <p:nvPr/>
        </p:nvSpPr>
        <p:spPr bwMode="auto">
          <a:xfrm>
            <a:off x="5257800" y="3600976"/>
            <a:ext cx="3733800" cy="304800"/>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3" name="Title 1"/>
          <p:cNvSpPr>
            <a:spLocks noGrp="1"/>
          </p:cNvSpPr>
          <p:nvPr>
            <p:ph type="title"/>
          </p:nvPr>
        </p:nvSpPr>
        <p:spPr>
          <a:xfrm>
            <a:off x="0" y="0"/>
            <a:ext cx="9144000" cy="950670"/>
          </a:xfrm>
        </p:spPr>
        <p:txBody>
          <a:bodyPr>
            <a:normAutofit/>
          </a:bodyPr>
          <a:lstStyle/>
          <a:p>
            <a:pPr algn="ctr"/>
            <a:r>
              <a:rPr lang="en-US" sz="3000" dirty="0" smtClean="0"/>
              <a:t> One Size Data Science Does not Fit All Data!</a:t>
            </a:r>
            <a:endParaRPr lang="en-US" sz="3000" dirty="0"/>
          </a:p>
        </p:txBody>
      </p:sp>
    </p:spTree>
    <p:extLst>
      <p:ext uri="{BB962C8B-B14F-4D97-AF65-F5344CB8AC3E}">
        <p14:creationId xmlns:p14="http://schemas.microsoft.com/office/powerpoint/2010/main" val="5729592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4"/>
          <p:cNvSpPr>
            <a:spLocks noGrp="1"/>
          </p:cNvSpPr>
          <p:nvPr>
            <p:ph type="sldNum" sz="quarter" idx="4294967295"/>
          </p:nvPr>
        </p:nvSpPr>
        <p:spPr>
          <a:xfrm>
            <a:off x="8077200" y="5810777"/>
            <a:ext cx="685800" cy="30480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defRPr/>
            </a:pPr>
            <a:fld id="{218BBFEA-6253-A242-BC3B-5A6A9CAF671A}" type="slidenum">
              <a:rPr lang="en-US" smtClean="0"/>
              <a:pPr>
                <a:defRPr/>
              </a:pPr>
              <a:t>17</a:t>
            </a:fld>
            <a:endParaRPr lang="en-US"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65" y="4170468"/>
            <a:ext cx="8834717" cy="8101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45" y="4937506"/>
            <a:ext cx="4374052" cy="83819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0" y="5213820"/>
            <a:ext cx="1544320" cy="304800"/>
          </a:xfrm>
          <a:prstGeom prst="rect">
            <a:avLst/>
          </a:prstGeom>
        </p:spPr>
      </p:pic>
      <p:grpSp>
        <p:nvGrpSpPr>
          <p:cNvPr id="9" name="Group 8"/>
          <p:cNvGrpSpPr/>
          <p:nvPr/>
        </p:nvGrpSpPr>
        <p:grpSpPr>
          <a:xfrm>
            <a:off x="0" y="838200"/>
            <a:ext cx="9144000" cy="1177165"/>
            <a:chOff x="0" y="1676400"/>
            <a:chExt cx="9144000" cy="1177165"/>
          </a:xfrm>
        </p:grpSpPr>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72389"/>
            <a:stretch/>
          </p:blipFill>
          <p:spPr>
            <a:xfrm>
              <a:off x="0" y="1676400"/>
              <a:ext cx="9144000" cy="1162577"/>
            </a:xfrm>
            <a:prstGeom prst="rect">
              <a:avLst/>
            </a:prstGeom>
          </p:spPr>
        </p:pic>
        <p:grpSp>
          <p:nvGrpSpPr>
            <p:cNvPr id="13" name="Group 12"/>
            <p:cNvGrpSpPr/>
            <p:nvPr/>
          </p:nvGrpSpPr>
          <p:grpSpPr>
            <a:xfrm>
              <a:off x="175679" y="1981200"/>
              <a:ext cx="8602189" cy="872365"/>
              <a:chOff x="175679" y="4572000"/>
              <a:chExt cx="8602189" cy="872365"/>
            </a:xfrm>
          </p:grpSpPr>
          <p:cxnSp>
            <p:nvCxnSpPr>
              <p:cNvPr id="14" name="Straight Connector 13"/>
              <p:cNvCxnSpPr/>
              <p:nvPr/>
            </p:nvCxnSpPr>
            <p:spPr bwMode="auto">
              <a:xfrm flipV="1">
                <a:off x="175679" y="5429777"/>
                <a:ext cx="2338921" cy="14588"/>
              </a:xfrm>
              <a:prstGeom prst="line">
                <a:avLst/>
              </a:prstGeom>
              <a:solidFill>
                <a:schemeClr val="accent1"/>
              </a:solidFill>
              <a:ln w="190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1600200" y="4572000"/>
                <a:ext cx="5486400" cy="0"/>
              </a:xfrm>
              <a:prstGeom prst="line">
                <a:avLst/>
              </a:prstGeom>
              <a:solidFill>
                <a:schemeClr val="accent1"/>
              </a:solidFill>
              <a:ln w="190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5617809" y="4800600"/>
                <a:ext cx="3160059" cy="0"/>
              </a:xfrm>
              <a:prstGeom prst="line">
                <a:avLst/>
              </a:prstGeom>
              <a:solidFill>
                <a:schemeClr val="accent1"/>
              </a:solidFill>
              <a:ln w="190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a:off x="226195" y="5105400"/>
                <a:ext cx="8384405" cy="0"/>
              </a:xfrm>
              <a:prstGeom prst="line">
                <a:avLst/>
              </a:prstGeom>
              <a:solidFill>
                <a:schemeClr val="accent1"/>
              </a:solidFill>
              <a:ln w="190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6" y="2743200"/>
            <a:ext cx="9144000" cy="1285592"/>
          </a:xfrm>
          <a:prstGeom prst="rect">
            <a:avLst/>
          </a:prstGeom>
        </p:spPr>
      </p:pic>
      <p:sp>
        <p:nvSpPr>
          <p:cNvPr id="25" name="Rectangle 2"/>
          <p:cNvSpPr>
            <a:spLocks noGrp="1" noChangeArrowheads="1"/>
          </p:cNvSpPr>
          <p:nvPr>
            <p:ph type="title" idx="4294967295"/>
          </p:nvPr>
        </p:nvSpPr>
        <p:spPr>
          <a:xfrm>
            <a:off x="0" y="0"/>
            <a:ext cx="9144000" cy="762000"/>
          </a:xfrm>
        </p:spPr>
        <p:txBody>
          <a:bodyPr/>
          <a:lstStyle/>
          <a:p>
            <a:pPr eaLnBrk="1" hangingPunct="1">
              <a:defRPr/>
            </a:pPr>
            <a:r>
              <a:rPr lang="en-US" sz="2800" dirty="0" smtClean="0">
                <a:effectLst>
                  <a:outerShdw blurRad="38100" dist="38100" dir="2700000" algn="tl">
                    <a:srgbClr val="DDDDDD"/>
                  </a:outerShdw>
                </a:effectLst>
                <a:latin typeface="Arial" charset="0"/>
              </a:rPr>
              <a:t>Spatial Data Science Tools</a:t>
            </a:r>
            <a:endParaRPr lang="en-US" sz="2800" dirty="0">
              <a:effectLst>
                <a:outerShdw blurRad="38100" dist="38100" dir="2700000" algn="tl">
                  <a:srgbClr val="DDDDDD"/>
                </a:outerShdw>
              </a:effectLst>
              <a:latin typeface="Arial" charset="0"/>
            </a:endParaRPr>
          </a:p>
        </p:txBody>
      </p:sp>
    </p:spTree>
    <p:extLst>
      <p:ext uri="{BB962C8B-B14F-4D97-AF65-F5344CB8AC3E}">
        <p14:creationId xmlns:p14="http://schemas.microsoft.com/office/powerpoint/2010/main" val="13455521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0181"/>
          </a:xfrm>
        </p:spPr>
        <p:txBody>
          <a:bodyPr>
            <a:normAutofit/>
          </a:bodyPr>
          <a:lstStyle/>
          <a:p>
            <a:pPr algn="ctr"/>
            <a:r>
              <a:rPr lang="en-US" sz="3000" dirty="0" smtClean="0"/>
              <a:t> Spatial Partitioning: Gerrymandering</a:t>
            </a:r>
            <a:endParaRPr lang="en-US" sz="3000" dirty="0"/>
          </a:p>
        </p:txBody>
      </p:sp>
      <p:sp>
        <p:nvSpPr>
          <p:cNvPr id="3" name="Content Placeholder 2"/>
          <p:cNvSpPr>
            <a:spLocks noGrp="1"/>
          </p:cNvSpPr>
          <p:nvPr>
            <p:ph idx="1"/>
          </p:nvPr>
        </p:nvSpPr>
        <p:spPr>
          <a:xfrm>
            <a:off x="460357" y="702643"/>
            <a:ext cx="6176935" cy="1670912"/>
          </a:xfrm>
        </p:spPr>
        <p:txBody>
          <a:bodyPr lIns="91440" tIns="91440">
            <a:noAutofit/>
          </a:bodyPr>
          <a:lstStyle/>
          <a:p>
            <a:pPr algn="just"/>
            <a:r>
              <a:rPr lang="en-US" sz="1800" dirty="0" smtClean="0">
                <a:latin typeface="Arial" charset="0"/>
                <a:ea typeface="Arial" charset="0"/>
                <a:cs typeface="Arial" charset="0"/>
              </a:rPr>
              <a:t>Space partitioning </a:t>
            </a:r>
            <a:r>
              <a:rPr lang="en-US" sz="1800" dirty="0" smtClean="0">
                <a:solidFill>
                  <a:srgbClr val="FF0000"/>
                </a:solidFill>
                <a:latin typeface="Arial" charset="0"/>
                <a:ea typeface="Arial" charset="0"/>
                <a:cs typeface="Arial" charset="0"/>
              </a:rPr>
              <a:t>affects</a:t>
            </a:r>
            <a:r>
              <a:rPr lang="en-US" sz="1800" dirty="0" smtClean="0">
                <a:latin typeface="Arial" charset="0"/>
                <a:ea typeface="Arial" charset="0"/>
                <a:cs typeface="Arial" charset="0"/>
              </a:rPr>
              <a:t> statistical results!</a:t>
            </a:r>
          </a:p>
          <a:p>
            <a:pPr algn="just">
              <a:lnSpc>
                <a:spcPts val="750"/>
              </a:lnSpc>
            </a:pPr>
            <a:endParaRPr lang="en-US" sz="1600" b="1" dirty="0" smtClean="0">
              <a:latin typeface="Arial" charset="0"/>
              <a:ea typeface="Arial" charset="0"/>
              <a:cs typeface="Arial" charset="0"/>
            </a:endParaRPr>
          </a:p>
          <a:p>
            <a:pPr lvl="1" algn="just">
              <a:lnSpc>
                <a:spcPts val="750"/>
              </a:lnSpc>
            </a:pPr>
            <a:r>
              <a:rPr lang="en-US" sz="1600" dirty="0" smtClean="0">
                <a:solidFill>
                  <a:srgbClr val="FF0000"/>
                </a:solidFill>
                <a:latin typeface="Arial" charset="0"/>
                <a:ea typeface="Arial" charset="0"/>
                <a:cs typeface="Arial" charset="0"/>
              </a:rPr>
              <a:t>Gerrymandering Elections, </a:t>
            </a:r>
            <a:r>
              <a:rPr lang="en-US" sz="1600" dirty="0" smtClean="0">
                <a:latin typeface="Arial" charset="0"/>
                <a:cs typeface="Arial" charset="0"/>
              </a:rPr>
              <a:t>C</a:t>
            </a:r>
            <a:r>
              <a:rPr lang="en-US" sz="1600" dirty="0" smtClean="0">
                <a:latin typeface="Arial" charset="0"/>
                <a:ea typeface="Arial" charset="0"/>
                <a:cs typeface="Arial" charset="0"/>
              </a:rPr>
              <a:t>orrelations</a:t>
            </a:r>
          </a:p>
          <a:p>
            <a:pPr lvl="1" algn="just"/>
            <a:r>
              <a:rPr lang="en-US" sz="1600" dirty="0" smtClean="0">
                <a:latin typeface="Arial" charset="0"/>
                <a:ea typeface="Arial" charset="0"/>
                <a:cs typeface="Arial" charset="0"/>
              </a:rPr>
              <a:t>Modifiable </a:t>
            </a:r>
            <a:r>
              <a:rPr lang="en-US" sz="1600" dirty="0">
                <a:latin typeface="Arial" charset="0"/>
                <a:ea typeface="Arial" charset="0"/>
                <a:cs typeface="Arial" charset="0"/>
              </a:rPr>
              <a:t>Areal Unit </a:t>
            </a:r>
            <a:r>
              <a:rPr lang="en-US" sz="1600" dirty="0" smtClean="0">
                <a:latin typeface="Arial" charset="0"/>
                <a:ea typeface="Arial" charset="0"/>
                <a:cs typeface="Arial" charset="0"/>
              </a:rPr>
              <a:t>Problem (MAUP) Dilemma</a:t>
            </a:r>
            <a:endParaRPr lang="en-US" sz="1600" dirty="0">
              <a:latin typeface="Arial" charset="0"/>
              <a:ea typeface="Arial" charset="0"/>
              <a:cs typeface="Arial" charset="0"/>
            </a:endParaRPr>
          </a:p>
          <a:p>
            <a:pPr lvl="1" algn="just"/>
            <a:endParaRPr lang="en-US" sz="1600" dirty="0" smtClean="0">
              <a:latin typeface="Arial" charset="0"/>
              <a:ea typeface="Arial" charset="0"/>
              <a:cs typeface="Arial" charset="0"/>
            </a:endParaRPr>
          </a:p>
        </p:txBody>
      </p:sp>
      <p:graphicFrame>
        <p:nvGraphicFramePr>
          <p:cNvPr id="18" name="Table 17">
            <a:extLst>
              <a:ext uri="{FF2B5EF4-FFF2-40B4-BE49-F238E27FC236}">
                <a16:creationId xmlns="" xmlns:a16="http://schemas.microsoft.com/office/drawing/2014/main" id="{181206DF-F116-504E-BCD9-B6361E36E413}"/>
              </a:ext>
            </a:extLst>
          </p:cNvPr>
          <p:cNvGraphicFramePr>
            <a:graphicFrameLocks noGrp="1"/>
          </p:cNvGraphicFramePr>
          <p:nvPr>
            <p:extLst/>
          </p:nvPr>
        </p:nvGraphicFramePr>
        <p:xfrm>
          <a:off x="629960" y="3734243"/>
          <a:ext cx="3500108" cy="335280"/>
        </p:xfrm>
        <a:graphic>
          <a:graphicData uri="http://schemas.openxmlformats.org/drawingml/2006/table">
            <a:tbl>
              <a:tblPr firstRow="1" bandRow="1"/>
              <a:tblGrid>
                <a:gridCol w="1127644">
                  <a:extLst>
                    <a:ext uri="{9D8B030D-6E8A-4147-A177-3AD203B41FA5}">
                      <a16:colId xmlns="" xmlns:a16="http://schemas.microsoft.com/office/drawing/2014/main" val="2764702023"/>
                    </a:ext>
                  </a:extLst>
                </a:gridCol>
                <a:gridCol w="543339">
                  <a:extLst>
                    <a:ext uri="{9D8B030D-6E8A-4147-A177-3AD203B41FA5}">
                      <a16:colId xmlns="" xmlns:a16="http://schemas.microsoft.com/office/drawing/2014/main" val="3337988530"/>
                    </a:ext>
                  </a:extLst>
                </a:gridCol>
                <a:gridCol w="609600">
                  <a:extLst>
                    <a:ext uri="{9D8B030D-6E8A-4147-A177-3AD203B41FA5}">
                      <a16:colId xmlns="" xmlns:a16="http://schemas.microsoft.com/office/drawing/2014/main" val="2766529987"/>
                    </a:ext>
                  </a:extLst>
                </a:gridCol>
                <a:gridCol w="607613">
                  <a:extLst>
                    <a:ext uri="{9D8B030D-6E8A-4147-A177-3AD203B41FA5}">
                      <a16:colId xmlns="" xmlns:a16="http://schemas.microsoft.com/office/drawing/2014/main" val="130412410"/>
                    </a:ext>
                  </a:extLst>
                </a:gridCol>
                <a:gridCol w="611912">
                  <a:extLst>
                    <a:ext uri="{9D8B030D-6E8A-4147-A177-3AD203B41FA5}">
                      <a16:colId xmlns="" xmlns:a16="http://schemas.microsoft.com/office/drawing/2014/main" val="3025210743"/>
                    </a:ext>
                  </a:extLst>
                </a:gridCol>
              </a:tblGrid>
              <a:tr h="309001">
                <a:tc>
                  <a:txBody>
                    <a:bodyPr/>
                    <a:lstStyle/>
                    <a:p>
                      <a:pPr algn="ctr"/>
                      <a:r>
                        <a:rPr lang="en-US" sz="1600" b="0" dirty="0"/>
                        <a:t>Gini-Index</a:t>
                      </a:r>
                      <a:endParaRPr lang="en-US" sz="1600" b="0" baseline="30000" dirty="0"/>
                    </a:p>
                  </a:txBody>
                  <a:tcPr/>
                </a:tc>
                <a:tc>
                  <a:txBody>
                    <a:bodyPr/>
                    <a:lstStyle/>
                    <a:p>
                      <a:pPr algn="ctr"/>
                      <a:r>
                        <a:rPr lang="en-US" sz="1400" dirty="0"/>
                        <a:t>0.47</a:t>
                      </a:r>
                    </a:p>
                  </a:txBody>
                  <a:tcPr/>
                </a:tc>
                <a:tc>
                  <a:txBody>
                    <a:bodyPr/>
                    <a:lstStyle/>
                    <a:p>
                      <a:pPr algn="ctr"/>
                      <a:r>
                        <a:rPr lang="en-US" sz="1400" dirty="0"/>
                        <a:t>0.47</a:t>
                      </a:r>
                    </a:p>
                  </a:txBody>
                  <a:tcPr/>
                </a:tc>
                <a:tc>
                  <a:txBody>
                    <a:bodyPr/>
                    <a:lstStyle/>
                    <a:p>
                      <a:pPr algn="ctr"/>
                      <a:r>
                        <a:rPr lang="en-US" sz="1400" dirty="0"/>
                        <a:t>0</a:t>
                      </a:r>
                    </a:p>
                  </a:txBody>
                  <a:tcPr/>
                </a:tc>
                <a:tc>
                  <a:txBody>
                    <a:bodyPr/>
                    <a:lstStyle/>
                    <a:p>
                      <a:pPr algn="ctr"/>
                      <a:r>
                        <a:rPr lang="en-US" sz="1400" dirty="0"/>
                        <a:t>0.36</a:t>
                      </a:r>
                    </a:p>
                  </a:txBody>
                  <a:tcPr/>
                </a:tc>
                <a:extLst>
                  <a:ext uri="{0D108BD9-81ED-4DB2-BD59-A6C34878D82A}">
                    <a16:rowId xmlns="" xmlns:a16="http://schemas.microsoft.com/office/drawing/2014/main" val="3406090404"/>
                  </a:ext>
                </a:extLst>
              </a:tr>
            </a:tbl>
          </a:graphicData>
        </a:graphic>
      </p:graphicFrame>
      <p:pic>
        <p:nvPicPr>
          <p:cNvPr id="25" name="Picture 24">
            <a:extLst>
              <a:ext uri="{FF2B5EF4-FFF2-40B4-BE49-F238E27FC236}">
                <a16:creationId xmlns="" xmlns:a16="http://schemas.microsoft.com/office/drawing/2014/main" id="{B040ACA7-43B7-BB45-BBC4-517DE6331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065" y="1841371"/>
            <a:ext cx="518285" cy="1060335"/>
          </a:xfrm>
          <a:prstGeom prst="rect">
            <a:avLst/>
          </a:prstGeom>
          <a:ln>
            <a:solidFill>
              <a:schemeClr val="tx1"/>
            </a:solidFill>
          </a:ln>
        </p:spPr>
      </p:pic>
      <p:pic>
        <p:nvPicPr>
          <p:cNvPr id="28" name="Picture 27">
            <a:extLst>
              <a:ext uri="{FF2B5EF4-FFF2-40B4-BE49-F238E27FC236}">
                <a16:creationId xmlns="" xmlns:a16="http://schemas.microsoft.com/office/drawing/2014/main" id="{8DD245E0-58C6-CB49-8A62-6D455B7810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399" y="1873892"/>
            <a:ext cx="517896" cy="1044088"/>
          </a:xfrm>
          <a:prstGeom prst="rect">
            <a:avLst/>
          </a:prstGeom>
        </p:spPr>
      </p:pic>
      <p:pic>
        <p:nvPicPr>
          <p:cNvPr id="31" name="Picture 30">
            <a:extLst>
              <a:ext uri="{FF2B5EF4-FFF2-40B4-BE49-F238E27FC236}">
                <a16:creationId xmlns="" xmlns:a16="http://schemas.microsoft.com/office/drawing/2014/main" id="{5C7FD1DF-2F3D-7A46-9A98-1080D13137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2437" y="1873891"/>
            <a:ext cx="551695" cy="1043219"/>
          </a:xfrm>
          <a:prstGeom prst="rect">
            <a:avLst/>
          </a:prstGeom>
        </p:spPr>
      </p:pic>
      <p:pic>
        <p:nvPicPr>
          <p:cNvPr id="19" name="Picture 18">
            <a:extLst>
              <a:ext uri="{FF2B5EF4-FFF2-40B4-BE49-F238E27FC236}">
                <a16:creationId xmlns="" xmlns:a16="http://schemas.microsoft.com/office/drawing/2014/main" id="{415D0472-57A8-5742-B0F0-5D5522637A61}"/>
              </a:ext>
            </a:extLst>
          </p:cNvPr>
          <p:cNvPicPr>
            <a:picLocks noChangeAspect="1"/>
          </p:cNvPicPr>
          <p:nvPr/>
        </p:nvPicPr>
        <p:blipFill>
          <a:blip r:embed="rId6"/>
          <a:stretch>
            <a:fillRect/>
          </a:stretch>
        </p:blipFill>
        <p:spPr>
          <a:xfrm>
            <a:off x="328961" y="4323897"/>
            <a:ext cx="8763513" cy="613757"/>
          </a:xfrm>
          <a:prstGeom prst="rect">
            <a:avLst/>
          </a:prstGeom>
        </p:spPr>
      </p:pic>
      <p:pic>
        <p:nvPicPr>
          <p:cNvPr id="21" name="Picture 20">
            <a:extLst>
              <a:ext uri="{FF2B5EF4-FFF2-40B4-BE49-F238E27FC236}">
                <a16:creationId xmlns="" xmlns:a16="http://schemas.microsoft.com/office/drawing/2014/main" id="{523B63AF-75C5-A24E-8DFD-85E2ECCF774E}"/>
              </a:ext>
            </a:extLst>
          </p:cNvPr>
          <p:cNvPicPr>
            <a:picLocks noChangeAspect="1"/>
          </p:cNvPicPr>
          <p:nvPr/>
        </p:nvPicPr>
        <p:blipFill>
          <a:blip r:embed="rId7"/>
          <a:stretch>
            <a:fillRect/>
          </a:stretch>
        </p:blipFill>
        <p:spPr>
          <a:xfrm>
            <a:off x="5089168" y="5166042"/>
            <a:ext cx="2036650" cy="190373"/>
          </a:xfrm>
          <a:prstGeom prst="rect">
            <a:avLst/>
          </a:prstGeom>
        </p:spPr>
      </p:pic>
      <p:graphicFrame>
        <p:nvGraphicFramePr>
          <p:cNvPr id="22" name="Table 21">
            <a:extLst>
              <a:ext uri="{FF2B5EF4-FFF2-40B4-BE49-F238E27FC236}">
                <a16:creationId xmlns="" xmlns:a16="http://schemas.microsoft.com/office/drawing/2014/main" id="{FE9A9629-187A-CC4B-A89E-6C78B4A37CFC}"/>
              </a:ext>
            </a:extLst>
          </p:cNvPr>
          <p:cNvGraphicFramePr>
            <a:graphicFrameLocks noGrp="1"/>
          </p:cNvGraphicFramePr>
          <p:nvPr>
            <p:extLst/>
          </p:nvPr>
        </p:nvGraphicFramePr>
        <p:xfrm>
          <a:off x="641111" y="3133251"/>
          <a:ext cx="1548776" cy="252402"/>
        </p:xfrm>
        <a:graphic>
          <a:graphicData uri="http://schemas.openxmlformats.org/drawingml/2006/table">
            <a:tbl>
              <a:tblPr firstRow="1" bandRow="1">
                <a:tableStyleId>{2D5ABB26-0587-4C30-8999-92F81FD0307C}</a:tableStyleId>
              </a:tblPr>
              <a:tblGrid>
                <a:gridCol w="1548776">
                  <a:extLst>
                    <a:ext uri="{9D8B030D-6E8A-4147-A177-3AD203B41FA5}">
                      <a16:colId xmlns="" xmlns:a16="http://schemas.microsoft.com/office/drawing/2014/main" val="4110801691"/>
                    </a:ext>
                  </a:extLst>
                </a:gridCol>
              </a:tblGrid>
              <a:tr h="252402">
                <a:tc>
                  <a:txBody>
                    <a:bodyPr/>
                    <a:lstStyle/>
                    <a:p>
                      <a:pPr algn="ctr"/>
                      <a:r>
                        <a:rPr lang="en-US" sz="1600" b="0" dirty="0">
                          <a:solidFill>
                            <a:srgbClr val="FF0000"/>
                          </a:solidFill>
                          <a:latin typeface="Arial" charset="0"/>
                          <a:ea typeface="Arial" charset="0"/>
                          <a:cs typeface="Arial" charset="0"/>
                        </a:rPr>
                        <a:t>Election Results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804658139"/>
                  </a:ext>
                </a:extLst>
              </a:tr>
            </a:tbl>
          </a:graphicData>
        </a:graphic>
      </p:graphicFrame>
      <p:pic>
        <p:nvPicPr>
          <p:cNvPr id="24" name="Picture 23">
            <a:extLst>
              <a:ext uri="{FF2B5EF4-FFF2-40B4-BE49-F238E27FC236}">
                <a16:creationId xmlns="" xmlns:a16="http://schemas.microsoft.com/office/drawing/2014/main" id="{6F922921-71EC-4F41-A53C-136235324F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3913" y="1828800"/>
            <a:ext cx="607068" cy="1105426"/>
          </a:xfrm>
          <a:prstGeom prst="rect">
            <a:avLst/>
          </a:prstGeom>
        </p:spPr>
      </p:pic>
      <p:sp>
        <p:nvSpPr>
          <p:cNvPr id="26" name="TextBox 25">
            <a:extLst>
              <a:ext uri="{FF2B5EF4-FFF2-40B4-BE49-F238E27FC236}">
                <a16:creationId xmlns="" xmlns:a16="http://schemas.microsoft.com/office/drawing/2014/main" id="{A6587282-9F04-0243-997A-36BBD304C3AF}"/>
              </a:ext>
            </a:extLst>
          </p:cNvPr>
          <p:cNvSpPr txBox="1"/>
          <p:nvPr/>
        </p:nvSpPr>
        <p:spPr>
          <a:xfrm>
            <a:off x="2254031" y="3082836"/>
            <a:ext cx="635781" cy="338554"/>
          </a:xfrm>
          <a:prstGeom prst="rect">
            <a:avLst/>
          </a:prstGeom>
          <a:solidFill>
            <a:schemeClr val="bg1"/>
          </a:solidFill>
        </p:spPr>
        <p:txBody>
          <a:bodyPr wrap="square" rtlCol="0">
            <a:spAutoFit/>
          </a:bodyPr>
          <a:lstStyle/>
          <a:p>
            <a:r>
              <a:rPr lang="en-US" sz="1600" b="1" dirty="0">
                <a:solidFill>
                  <a:srgbClr val="00B050"/>
                </a:solidFill>
                <a:latin typeface="Arial" charset="0"/>
                <a:ea typeface="Arial" charset="0"/>
                <a:cs typeface="Arial" charset="0"/>
              </a:rPr>
              <a:t>0 </a:t>
            </a:r>
            <a:r>
              <a:rPr lang="en-US" sz="1600" b="1" dirty="0">
                <a:latin typeface="Arial" charset="0"/>
                <a:ea typeface="Arial" charset="0"/>
                <a:cs typeface="Arial" charset="0"/>
              </a:rPr>
              <a:t>-</a:t>
            </a:r>
            <a:r>
              <a:rPr lang="en-US" sz="1600" b="1" dirty="0">
                <a:solidFill>
                  <a:srgbClr val="00B050"/>
                </a:solidFill>
                <a:latin typeface="Arial" charset="0"/>
                <a:ea typeface="Arial" charset="0"/>
                <a:cs typeface="Arial" charset="0"/>
              </a:rPr>
              <a:t> </a:t>
            </a:r>
            <a:r>
              <a:rPr lang="en-US" sz="1600" b="1" dirty="0">
                <a:solidFill>
                  <a:srgbClr val="FFC000"/>
                </a:solidFill>
                <a:latin typeface="Arial" charset="0"/>
                <a:ea typeface="Arial" charset="0"/>
                <a:cs typeface="Arial" charset="0"/>
              </a:rPr>
              <a:t>5</a:t>
            </a:r>
          </a:p>
        </p:txBody>
      </p:sp>
      <p:sp>
        <p:nvSpPr>
          <p:cNvPr id="27" name="TextBox 26">
            <a:extLst>
              <a:ext uri="{FF2B5EF4-FFF2-40B4-BE49-F238E27FC236}">
                <a16:creationId xmlns="" xmlns:a16="http://schemas.microsoft.com/office/drawing/2014/main" id="{D0BB4A61-AA94-B446-BD71-9077CFDF95A7}"/>
              </a:ext>
            </a:extLst>
          </p:cNvPr>
          <p:cNvSpPr txBox="1"/>
          <p:nvPr/>
        </p:nvSpPr>
        <p:spPr>
          <a:xfrm>
            <a:off x="2953956" y="3089248"/>
            <a:ext cx="620740" cy="338554"/>
          </a:xfrm>
          <a:prstGeom prst="rect">
            <a:avLst/>
          </a:prstGeom>
          <a:solidFill>
            <a:schemeClr val="bg1"/>
          </a:solidFill>
        </p:spPr>
        <p:txBody>
          <a:bodyPr wrap="square" rtlCol="0">
            <a:spAutoFit/>
          </a:bodyPr>
          <a:lstStyle/>
          <a:p>
            <a:r>
              <a:rPr lang="en-US" sz="1600" b="1" dirty="0">
                <a:solidFill>
                  <a:srgbClr val="00B050"/>
                </a:solidFill>
                <a:latin typeface="Arial" charset="0"/>
                <a:ea typeface="Arial" charset="0"/>
                <a:cs typeface="Arial" charset="0"/>
              </a:rPr>
              <a:t>2 </a:t>
            </a:r>
            <a:r>
              <a:rPr lang="en-US" sz="1600" b="1" dirty="0">
                <a:latin typeface="Arial" charset="0"/>
                <a:ea typeface="Arial" charset="0"/>
                <a:cs typeface="Arial" charset="0"/>
              </a:rPr>
              <a:t>-</a:t>
            </a:r>
            <a:r>
              <a:rPr lang="en-US" sz="1600" b="1" dirty="0">
                <a:solidFill>
                  <a:srgbClr val="00B050"/>
                </a:solidFill>
                <a:latin typeface="Arial" charset="0"/>
                <a:ea typeface="Arial" charset="0"/>
                <a:cs typeface="Arial" charset="0"/>
              </a:rPr>
              <a:t> </a:t>
            </a:r>
            <a:r>
              <a:rPr lang="en-US" sz="1600" b="1" dirty="0">
                <a:solidFill>
                  <a:srgbClr val="FFC000"/>
                </a:solidFill>
                <a:latin typeface="Arial" charset="0"/>
                <a:ea typeface="Arial" charset="0"/>
                <a:cs typeface="Arial" charset="0"/>
              </a:rPr>
              <a:t>3</a:t>
            </a:r>
          </a:p>
        </p:txBody>
      </p:sp>
      <p:sp>
        <p:nvSpPr>
          <p:cNvPr id="29" name="TextBox 28">
            <a:extLst>
              <a:ext uri="{FF2B5EF4-FFF2-40B4-BE49-F238E27FC236}">
                <a16:creationId xmlns="" xmlns:a16="http://schemas.microsoft.com/office/drawing/2014/main" id="{F1BFEBE8-BD8C-3F48-A543-2EB4F3B031F4}"/>
              </a:ext>
            </a:extLst>
          </p:cNvPr>
          <p:cNvSpPr txBox="1"/>
          <p:nvPr/>
        </p:nvSpPr>
        <p:spPr>
          <a:xfrm>
            <a:off x="3628838" y="3077840"/>
            <a:ext cx="599282" cy="338554"/>
          </a:xfrm>
          <a:prstGeom prst="rect">
            <a:avLst/>
          </a:prstGeom>
          <a:solidFill>
            <a:schemeClr val="bg1"/>
          </a:solidFill>
          <a:ln w="19050">
            <a:solidFill>
              <a:srgbClr val="FF0000"/>
            </a:solidFill>
          </a:ln>
        </p:spPr>
        <p:txBody>
          <a:bodyPr wrap="square" rtlCol="0">
            <a:spAutoFit/>
          </a:bodyPr>
          <a:lstStyle/>
          <a:p>
            <a:r>
              <a:rPr lang="en-US" sz="1600" b="1" dirty="0">
                <a:solidFill>
                  <a:srgbClr val="00B050"/>
                </a:solidFill>
                <a:latin typeface="Arial" charset="0"/>
                <a:ea typeface="Arial" charset="0"/>
                <a:cs typeface="Arial" charset="0"/>
              </a:rPr>
              <a:t>3 </a:t>
            </a:r>
            <a:r>
              <a:rPr lang="en-US" sz="1600" b="1" dirty="0">
                <a:latin typeface="Arial" charset="0"/>
                <a:ea typeface="Arial" charset="0"/>
                <a:cs typeface="Arial" charset="0"/>
              </a:rPr>
              <a:t>-</a:t>
            </a:r>
            <a:r>
              <a:rPr lang="en-US" sz="1600" b="1" dirty="0">
                <a:solidFill>
                  <a:srgbClr val="00B050"/>
                </a:solidFill>
                <a:latin typeface="Arial" charset="0"/>
                <a:ea typeface="Arial" charset="0"/>
                <a:cs typeface="Arial" charset="0"/>
              </a:rPr>
              <a:t> </a:t>
            </a:r>
            <a:r>
              <a:rPr lang="en-US" sz="1600" b="1" dirty="0">
                <a:solidFill>
                  <a:srgbClr val="FFC000"/>
                </a:solidFill>
                <a:latin typeface="Arial" charset="0"/>
                <a:ea typeface="Arial" charset="0"/>
                <a:cs typeface="Arial" charset="0"/>
              </a:rPr>
              <a:t>2</a:t>
            </a:r>
          </a:p>
        </p:txBody>
      </p:sp>
      <p:grpSp>
        <p:nvGrpSpPr>
          <p:cNvPr id="23" name="Shape 538"/>
          <p:cNvGrpSpPr/>
          <p:nvPr/>
        </p:nvGrpSpPr>
        <p:grpSpPr>
          <a:xfrm>
            <a:off x="5494422" y="2020892"/>
            <a:ext cx="896824" cy="882442"/>
            <a:chOff x="569089" y="1876566"/>
            <a:chExt cx="1318497" cy="1347065"/>
          </a:xfrm>
        </p:grpSpPr>
        <p:sp>
          <p:nvSpPr>
            <p:cNvPr id="30" name="Shape 539"/>
            <p:cNvSpPr/>
            <p:nvPr/>
          </p:nvSpPr>
          <p:spPr>
            <a:xfrm>
              <a:off x="1006695" y="1876566"/>
              <a:ext cx="183000" cy="183000"/>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 name="Shape 540"/>
            <p:cNvSpPr/>
            <p:nvPr/>
          </p:nvSpPr>
          <p:spPr>
            <a:xfrm>
              <a:off x="1062341" y="2519227"/>
              <a:ext cx="183000" cy="183000"/>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 name="Shape 541"/>
            <p:cNvSpPr/>
            <p:nvPr/>
          </p:nvSpPr>
          <p:spPr>
            <a:xfrm>
              <a:off x="569089" y="3040631"/>
              <a:ext cx="183000" cy="183000"/>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 name="Shape 542"/>
            <p:cNvSpPr/>
            <p:nvPr/>
          </p:nvSpPr>
          <p:spPr>
            <a:xfrm>
              <a:off x="1294175" y="2117915"/>
              <a:ext cx="183000" cy="183000"/>
            </a:xfrm>
            <a:prstGeom prst="ellipse">
              <a:avLst/>
            </a:prstGeom>
            <a:solidFill>
              <a:srgbClr val="0070C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 name="Shape 543"/>
            <p:cNvSpPr/>
            <p:nvPr/>
          </p:nvSpPr>
          <p:spPr>
            <a:xfrm>
              <a:off x="1294175" y="2802335"/>
              <a:ext cx="183000" cy="183000"/>
            </a:xfrm>
            <a:prstGeom prst="ellipse">
              <a:avLst/>
            </a:prstGeom>
            <a:solidFill>
              <a:srgbClr val="0070C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 name="Shape 544"/>
            <p:cNvSpPr/>
            <p:nvPr/>
          </p:nvSpPr>
          <p:spPr>
            <a:xfrm>
              <a:off x="1701783" y="1890050"/>
              <a:ext cx="183000" cy="183000"/>
            </a:xfrm>
            <a:prstGeom prst="ellipse">
              <a:avLst/>
            </a:prstGeom>
            <a:solidFill>
              <a:srgbClr val="FFFF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Shape 545"/>
            <p:cNvSpPr/>
            <p:nvPr/>
          </p:nvSpPr>
          <p:spPr>
            <a:xfrm>
              <a:off x="1704586" y="2959964"/>
              <a:ext cx="183000" cy="183000"/>
            </a:xfrm>
            <a:prstGeom prst="ellipse">
              <a:avLst/>
            </a:prstGeom>
            <a:solidFill>
              <a:srgbClr val="FFFF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44" name="Shape 550"/>
          <p:cNvGrpSpPr/>
          <p:nvPr/>
        </p:nvGrpSpPr>
        <p:grpSpPr>
          <a:xfrm>
            <a:off x="7664587" y="1833606"/>
            <a:ext cx="1069585" cy="1262917"/>
            <a:chOff x="3118078" y="1559957"/>
            <a:chExt cx="1572488" cy="1927869"/>
          </a:xfrm>
        </p:grpSpPr>
        <p:sp>
          <p:nvSpPr>
            <p:cNvPr id="46" name="Shape 551"/>
            <p:cNvSpPr/>
            <p:nvPr/>
          </p:nvSpPr>
          <p:spPr>
            <a:xfrm>
              <a:off x="3652498" y="1941526"/>
              <a:ext cx="183000" cy="183000"/>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 name="Shape 552"/>
            <p:cNvSpPr/>
            <p:nvPr/>
          </p:nvSpPr>
          <p:spPr>
            <a:xfrm>
              <a:off x="3625996" y="2442357"/>
              <a:ext cx="183000" cy="183000"/>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 name="Shape 553"/>
            <p:cNvSpPr/>
            <p:nvPr/>
          </p:nvSpPr>
          <p:spPr>
            <a:xfrm>
              <a:off x="3201640" y="3105592"/>
              <a:ext cx="183000" cy="183000"/>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 name="Shape 554"/>
            <p:cNvSpPr/>
            <p:nvPr/>
          </p:nvSpPr>
          <p:spPr>
            <a:xfrm>
              <a:off x="3926726" y="2182876"/>
              <a:ext cx="183000" cy="183000"/>
            </a:xfrm>
            <a:prstGeom prst="ellipse">
              <a:avLst/>
            </a:prstGeom>
            <a:solidFill>
              <a:srgbClr val="0070C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 name="Shape 555"/>
            <p:cNvSpPr/>
            <p:nvPr/>
          </p:nvSpPr>
          <p:spPr>
            <a:xfrm>
              <a:off x="3926726" y="2867298"/>
              <a:ext cx="183000" cy="183000"/>
            </a:xfrm>
            <a:prstGeom prst="ellipse">
              <a:avLst/>
            </a:prstGeom>
            <a:solidFill>
              <a:srgbClr val="0070C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 name="Shape 556"/>
            <p:cNvSpPr/>
            <p:nvPr/>
          </p:nvSpPr>
          <p:spPr>
            <a:xfrm>
              <a:off x="4306200" y="1968535"/>
              <a:ext cx="183000" cy="183000"/>
            </a:xfrm>
            <a:prstGeom prst="ellipse">
              <a:avLst/>
            </a:prstGeom>
            <a:solidFill>
              <a:srgbClr val="FFFF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 name="Shape 557"/>
            <p:cNvSpPr/>
            <p:nvPr/>
          </p:nvSpPr>
          <p:spPr>
            <a:xfrm>
              <a:off x="4217153" y="3136008"/>
              <a:ext cx="183000" cy="183000"/>
            </a:xfrm>
            <a:prstGeom prst="ellipse">
              <a:avLst/>
            </a:prstGeom>
            <a:solidFill>
              <a:srgbClr val="FFFF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53" name="Shape 558"/>
            <p:cNvCxnSpPr/>
            <p:nvPr/>
          </p:nvCxnSpPr>
          <p:spPr>
            <a:xfrm rot="10800000">
              <a:off x="3118078" y="1559957"/>
              <a:ext cx="15300" cy="1923300"/>
            </a:xfrm>
            <a:prstGeom prst="straightConnector1">
              <a:avLst/>
            </a:prstGeom>
            <a:noFill/>
            <a:ln w="25400" cap="flat" cmpd="sng">
              <a:solidFill>
                <a:schemeClr val="dk1"/>
              </a:solidFill>
              <a:prstDash val="solid"/>
              <a:round/>
              <a:headEnd type="none" w="med" len="med"/>
              <a:tailEnd type="none" w="med" len="med"/>
            </a:ln>
          </p:spPr>
        </p:cxnSp>
        <p:cxnSp>
          <p:nvCxnSpPr>
            <p:cNvPr id="54" name="Shape 559"/>
            <p:cNvCxnSpPr/>
            <p:nvPr/>
          </p:nvCxnSpPr>
          <p:spPr>
            <a:xfrm rot="10800000" flipH="1">
              <a:off x="3896216" y="1574726"/>
              <a:ext cx="20400" cy="1913100"/>
            </a:xfrm>
            <a:prstGeom prst="straightConnector1">
              <a:avLst/>
            </a:prstGeom>
            <a:noFill/>
            <a:ln w="25400" cap="flat" cmpd="sng">
              <a:solidFill>
                <a:schemeClr val="dk1"/>
              </a:solidFill>
              <a:prstDash val="solid"/>
              <a:round/>
              <a:headEnd type="none" w="med" len="med"/>
              <a:tailEnd type="none" w="med" len="med"/>
            </a:ln>
          </p:spPr>
        </p:cxnSp>
        <p:cxnSp>
          <p:nvCxnSpPr>
            <p:cNvPr id="55" name="Shape 560"/>
            <p:cNvCxnSpPr/>
            <p:nvPr/>
          </p:nvCxnSpPr>
          <p:spPr>
            <a:xfrm rot="10800000">
              <a:off x="4690567" y="1560048"/>
              <a:ext cx="0" cy="1921800"/>
            </a:xfrm>
            <a:prstGeom prst="straightConnector1">
              <a:avLst/>
            </a:prstGeom>
            <a:noFill/>
            <a:ln w="25400" cap="flat" cmpd="sng">
              <a:solidFill>
                <a:schemeClr val="dk1"/>
              </a:solidFill>
              <a:prstDash val="solid"/>
              <a:round/>
              <a:headEnd type="none" w="med" len="med"/>
              <a:tailEnd type="none" w="med" len="med"/>
            </a:ln>
          </p:spPr>
        </p:cxnSp>
        <p:cxnSp>
          <p:nvCxnSpPr>
            <p:cNvPr id="56" name="Shape 561"/>
            <p:cNvCxnSpPr/>
            <p:nvPr/>
          </p:nvCxnSpPr>
          <p:spPr>
            <a:xfrm rot="10800000">
              <a:off x="3131467" y="3481848"/>
              <a:ext cx="1559100" cy="0"/>
            </a:xfrm>
            <a:prstGeom prst="straightConnector1">
              <a:avLst/>
            </a:prstGeom>
            <a:noFill/>
            <a:ln w="25400" cap="flat" cmpd="sng">
              <a:solidFill>
                <a:schemeClr val="dk1"/>
              </a:solidFill>
              <a:prstDash val="solid"/>
              <a:round/>
              <a:headEnd type="none" w="med" len="med"/>
              <a:tailEnd type="none" w="med" len="med"/>
            </a:ln>
          </p:spPr>
        </p:cxnSp>
        <p:cxnSp>
          <p:nvCxnSpPr>
            <p:cNvPr id="57" name="Shape 562"/>
            <p:cNvCxnSpPr/>
            <p:nvPr/>
          </p:nvCxnSpPr>
          <p:spPr>
            <a:xfrm rot="10800000">
              <a:off x="3145994" y="2426441"/>
              <a:ext cx="1519800" cy="9300"/>
            </a:xfrm>
            <a:prstGeom prst="straightConnector1">
              <a:avLst/>
            </a:prstGeom>
            <a:noFill/>
            <a:ln w="25400" cap="flat" cmpd="sng">
              <a:solidFill>
                <a:schemeClr val="dk1"/>
              </a:solidFill>
              <a:prstDash val="solid"/>
              <a:round/>
              <a:headEnd type="none" w="med" len="med"/>
              <a:tailEnd type="none" w="med" len="med"/>
            </a:ln>
          </p:spPr>
        </p:cxnSp>
        <p:cxnSp>
          <p:nvCxnSpPr>
            <p:cNvPr id="58" name="Shape 563"/>
            <p:cNvCxnSpPr/>
            <p:nvPr/>
          </p:nvCxnSpPr>
          <p:spPr>
            <a:xfrm rot="10800000">
              <a:off x="3118107" y="1574782"/>
              <a:ext cx="1566600" cy="0"/>
            </a:xfrm>
            <a:prstGeom prst="straightConnector1">
              <a:avLst/>
            </a:prstGeom>
            <a:noFill/>
            <a:ln w="25400" cap="flat" cmpd="sng">
              <a:solidFill>
                <a:schemeClr val="dk1"/>
              </a:solidFill>
              <a:prstDash val="solid"/>
              <a:round/>
              <a:headEnd type="none" w="med" len="med"/>
              <a:tailEnd type="none" w="med" len="med"/>
            </a:ln>
          </p:spPr>
        </p:cxnSp>
      </p:grpSp>
      <p:graphicFrame>
        <p:nvGraphicFramePr>
          <p:cNvPr id="59" name="Shape 546"/>
          <p:cNvGraphicFramePr/>
          <p:nvPr>
            <p:extLst>
              <p:ext uri="{D42A27DB-BD31-4B8C-83A1-F6EECF244321}">
                <p14:modId xmlns:p14="http://schemas.microsoft.com/office/powerpoint/2010/main" val="1418922120"/>
              </p:ext>
            </p:extLst>
          </p:nvPr>
        </p:nvGraphicFramePr>
        <p:xfrm>
          <a:off x="4967145" y="3145095"/>
          <a:ext cx="3885851" cy="1078075"/>
        </p:xfrm>
        <a:graphic>
          <a:graphicData uri="http://schemas.openxmlformats.org/drawingml/2006/table">
            <a:tbl>
              <a:tblPr firstRow="1" firstCol="1" bandRow="1">
                <a:noFill/>
              </a:tblPr>
              <a:tblGrid>
                <a:gridCol w="1128855"/>
                <a:gridCol w="1905000"/>
                <a:gridCol w="851996"/>
              </a:tblGrid>
              <a:tr h="436305">
                <a:tc>
                  <a:txBody>
                    <a:bodyPr/>
                    <a:lstStyle/>
                    <a:p>
                      <a:pPr marL="0" marR="0" lvl="0" indent="0" algn="ctr" rtl="0">
                        <a:spcBef>
                          <a:spcPts val="0"/>
                        </a:spcBef>
                        <a:spcAft>
                          <a:spcPts val="0"/>
                        </a:spcAft>
                        <a:buSzPct val="25000"/>
                        <a:buNone/>
                      </a:pPr>
                      <a:r>
                        <a:rPr lang="en-US" sz="1600" u="none" strike="noStrike" cap="none" dirty="0">
                          <a:solidFill>
                            <a:schemeClr val="dk1"/>
                          </a:solidFill>
                        </a:rPr>
                        <a:t> </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400" u="none" strike="noStrike" cap="none" dirty="0" smtClean="0">
                          <a:solidFill>
                            <a:schemeClr val="dk1"/>
                          </a:solidFill>
                        </a:rPr>
                        <a:t>Partition Based Pearson’s Correlation</a:t>
                      </a:r>
                      <a:endParaRPr lang="en-US" sz="1400" u="none" strike="noStrike" cap="none" dirty="0">
                        <a:solidFill>
                          <a:schemeClr val="dk1"/>
                        </a:solidFill>
                      </a:endParaRPr>
                    </a:p>
                  </a:txBody>
                  <a:tcPr marL="68575" marR="68575" marT="0" marB="0">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400" u="none" strike="noStrike" cap="none" dirty="0" smtClean="0">
                          <a:solidFill>
                            <a:schemeClr val="dk1"/>
                          </a:solidFill>
                        </a:rPr>
                        <a:t>Support</a:t>
                      </a:r>
                      <a:endParaRPr lang="en-US" sz="1400" u="none" strike="noStrike" cap="none" dirty="0">
                        <a:solidFill>
                          <a:schemeClr val="dk1"/>
                        </a:solidFill>
                      </a:endParaRPr>
                    </a:p>
                  </a:txBody>
                  <a:tcPr marL="68575" marR="68575" marT="0" marB="0">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tcPr>
                </a:tc>
              </a:tr>
              <a:tr h="304318">
                <a:tc>
                  <a:txBody>
                    <a:bodyPr/>
                    <a:lstStyle/>
                    <a:p>
                      <a:pPr marL="0" marR="0" lvl="0" indent="0" algn="ctr" rtl="0">
                        <a:spcBef>
                          <a:spcPts val="0"/>
                        </a:spcBef>
                        <a:spcAft>
                          <a:spcPts val="0"/>
                        </a:spcAft>
                        <a:buSzPct val="25000"/>
                        <a:buNone/>
                      </a:pPr>
                      <a:r>
                        <a:rPr lang="en-US" sz="1600" u="none" strike="noStrike" cap="none" dirty="0">
                          <a:solidFill>
                            <a:schemeClr val="dk1"/>
                          </a:solidFill>
                        </a:rPr>
                        <a:t>-</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600" u="none" strike="noStrike" cap="none" dirty="0">
                          <a:solidFill>
                            <a:schemeClr val="dk1"/>
                          </a:solidFill>
                        </a:rPr>
                        <a:t>-0.90</a:t>
                      </a: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600" u="none" strike="noStrike" cap="none" dirty="0" smtClean="0">
                          <a:solidFill>
                            <a:schemeClr val="dk1"/>
                          </a:solidFill>
                        </a:rPr>
                        <a:t>0</a:t>
                      </a:r>
                      <a:endParaRPr lang="en-US" sz="1600" u="none" strike="noStrike" cap="none" dirty="0">
                        <a:solidFill>
                          <a:schemeClr val="dk1"/>
                        </a:solidFill>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tcPr>
                </a:tc>
              </a:tr>
              <a:tr h="337452">
                <a:tc>
                  <a:txBody>
                    <a:bodyPr/>
                    <a:lstStyle/>
                    <a:p>
                      <a:pPr marL="0" marR="0" lvl="0" indent="0" algn="ctr" rtl="0">
                        <a:spcBef>
                          <a:spcPts val="0"/>
                        </a:spcBef>
                        <a:spcAft>
                          <a:spcPts val="0"/>
                        </a:spcAft>
                        <a:buSzPct val="25000"/>
                        <a:buNone/>
                      </a:pPr>
                      <a:r>
                        <a:rPr lang="en-US" sz="1600" u="none" strike="noStrike" cap="none" dirty="0">
                          <a:solidFill>
                            <a:schemeClr val="dk1"/>
                          </a:solidFill>
                        </a:rPr>
                        <a:t>-</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600" u="none" strike="noStrike" cap="none" dirty="0">
                          <a:solidFill>
                            <a:schemeClr val="dk1"/>
                          </a:solidFill>
                        </a:rPr>
                        <a:t>1</a:t>
                      </a: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600" u="none" strike="noStrike" cap="none" dirty="0" smtClean="0">
                          <a:solidFill>
                            <a:schemeClr val="dk1"/>
                          </a:solidFill>
                        </a:rPr>
                        <a:t>1</a:t>
                      </a:r>
                      <a:endParaRPr lang="en-US" sz="1600" u="none" strike="noStrike" cap="none" dirty="0">
                        <a:solidFill>
                          <a:schemeClr val="dk1"/>
                        </a:solidFill>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bl>
          </a:graphicData>
        </a:graphic>
      </p:graphicFrame>
      <p:sp>
        <p:nvSpPr>
          <p:cNvPr id="62" name="Shape 592"/>
          <p:cNvSpPr/>
          <p:nvPr/>
        </p:nvSpPr>
        <p:spPr>
          <a:xfrm>
            <a:off x="5203901" y="3628616"/>
            <a:ext cx="165589" cy="150278"/>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 name="Shape 593"/>
          <p:cNvSpPr/>
          <p:nvPr/>
        </p:nvSpPr>
        <p:spPr>
          <a:xfrm>
            <a:off x="5624187" y="3618920"/>
            <a:ext cx="165589" cy="150278"/>
          </a:xfrm>
          <a:prstGeom prst="ellipse">
            <a:avLst/>
          </a:prstGeom>
          <a:solidFill>
            <a:srgbClr val="0070C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 name="Shape 594"/>
          <p:cNvSpPr/>
          <p:nvPr/>
        </p:nvSpPr>
        <p:spPr>
          <a:xfrm>
            <a:off x="5601885" y="3964610"/>
            <a:ext cx="165589" cy="150278"/>
          </a:xfrm>
          <a:prstGeom prst="ellipse">
            <a:avLst/>
          </a:prstGeom>
          <a:solidFill>
            <a:srgbClr val="0070C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 name="Shape 595"/>
          <p:cNvSpPr/>
          <p:nvPr/>
        </p:nvSpPr>
        <p:spPr>
          <a:xfrm>
            <a:off x="5181600" y="3957483"/>
            <a:ext cx="165589" cy="150278"/>
          </a:xfrm>
          <a:prstGeom prst="ellipse">
            <a:avLst/>
          </a:prstGeom>
          <a:solidFill>
            <a:srgbClr val="FFFF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Shape 565"/>
          <p:cNvSpPr/>
          <p:nvPr/>
        </p:nvSpPr>
        <p:spPr>
          <a:xfrm>
            <a:off x="6705600" y="3657600"/>
            <a:ext cx="821195" cy="173956"/>
          </a:xfrm>
          <a:prstGeom prst="rect">
            <a:avLst/>
          </a:prstGeom>
          <a:solidFill>
            <a:schemeClr val="bg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
        <p:nvSpPr>
          <p:cNvPr id="67" name="Shape 566"/>
          <p:cNvSpPr/>
          <p:nvPr/>
        </p:nvSpPr>
        <p:spPr>
          <a:xfrm>
            <a:off x="6777830" y="3959501"/>
            <a:ext cx="846234" cy="186461"/>
          </a:xfrm>
          <a:prstGeom prst="rect">
            <a:avLst/>
          </a:prstGeom>
          <a:solidFill>
            <a:schemeClr val="bg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
        <p:nvSpPr>
          <p:cNvPr id="4" name="Rectangle 3"/>
          <p:cNvSpPr/>
          <p:nvPr/>
        </p:nvSpPr>
        <p:spPr bwMode="auto">
          <a:xfrm>
            <a:off x="5410200" y="1826191"/>
            <a:ext cx="1165529" cy="1238519"/>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cxnSp>
        <p:nvCxnSpPr>
          <p:cNvPr id="7" name="Straight Arrow Connector 6"/>
          <p:cNvCxnSpPr>
            <a:stCxn id="4" idx="3"/>
          </p:cNvCxnSpPr>
          <p:nvPr/>
        </p:nvCxnSpPr>
        <p:spPr bwMode="auto">
          <a:xfrm flipV="1">
            <a:off x="6575729" y="2436336"/>
            <a:ext cx="1048335" cy="911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 name="TextBox 7"/>
          <p:cNvSpPr txBox="1"/>
          <p:nvPr/>
        </p:nvSpPr>
        <p:spPr>
          <a:xfrm>
            <a:off x="6608044" y="2055258"/>
            <a:ext cx="841897" cy="307777"/>
          </a:xfrm>
          <a:prstGeom prst="rect">
            <a:avLst/>
          </a:prstGeom>
          <a:noFill/>
        </p:spPr>
        <p:txBody>
          <a:bodyPr wrap="none" rtlCol="0">
            <a:spAutoFit/>
          </a:bodyPr>
          <a:lstStyle/>
          <a:p>
            <a:r>
              <a:rPr lang="en-US" sz="1400" dirty="0" smtClean="0"/>
              <a:t>Partition</a:t>
            </a:r>
            <a:endParaRPr lang="en-US" sz="1400" dirty="0"/>
          </a:p>
        </p:txBody>
      </p:sp>
      <p:sp>
        <p:nvSpPr>
          <p:cNvPr id="68" name="Rectangle 67"/>
          <p:cNvSpPr/>
          <p:nvPr/>
        </p:nvSpPr>
        <p:spPr bwMode="auto">
          <a:xfrm>
            <a:off x="533400" y="1848767"/>
            <a:ext cx="3694720" cy="233195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69" name="Rectangle 68"/>
          <p:cNvSpPr/>
          <p:nvPr/>
        </p:nvSpPr>
        <p:spPr bwMode="auto">
          <a:xfrm>
            <a:off x="4967145" y="1752600"/>
            <a:ext cx="3885851" cy="245276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pic>
        <p:nvPicPr>
          <p:cNvPr id="60" name="Picture 2" descr="Image result for most gerrymandered states">
            <a:extLst>
              <a:ext uri="{FF2B5EF4-FFF2-40B4-BE49-F238E27FC236}">
                <a16:creationId xmlns="" xmlns:a16="http://schemas.microsoft.com/office/drawing/2014/main" id="{5059C0A9-DBF6-4C76-8572-C5FCC4C7DA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074" y="5056185"/>
            <a:ext cx="2263645" cy="1518529"/>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 xmlns:a16="http://schemas.microsoft.com/office/drawing/2014/main" id="{E079DF79-6CC6-40B1-B37B-15A963CA6FED}"/>
              </a:ext>
            </a:extLst>
          </p:cNvPr>
          <p:cNvSpPr/>
          <p:nvPr/>
        </p:nvSpPr>
        <p:spPr>
          <a:xfrm>
            <a:off x="6172200" y="5984486"/>
            <a:ext cx="2893671" cy="523220"/>
          </a:xfrm>
          <a:prstGeom prst="rect">
            <a:avLst/>
          </a:prstGeom>
        </p:spPr>
        <p:txBody>
          <a:bodyPr wrap="square">
            <a:spAutoFit/>
          </a:bodyPr>
          <a:lstStyle/>
          <a:p>
            <a:r>
              <a:rPr lang="en-US" sz="1400" i="1" dirty="0" smtClean="0"/>
              <a:t>US Electoral District with </a:t>
            </a:r>
            <a:r>
              <a:rPr lang="en-US" sz="1400" i="1" smtClean="0"/>
              <a:t>Irregular shapes(Source</a:t>
            </a:r>
            <a:r>
              <a:rPr lang="en-US" sz="1400" i="1" dirty="0"/>
              <a:t>: </a:t>
            </a:r>
            <a:r>
              <a:rPr lang="en-US" sz="1400" i="1"/>
              <a:t>Washington </a:t>
            </a:r>
            <a:r>
              <a:rPr lang="en-US" sz="1400" i="1" smtClean="0"/>
              <a:t>Post)</a:t>
            </a:r>
            <a:endParaRPr lang="en-US" sz="1400" i="1" dirty="0"/>
          </a:p>
        </p:txBody>
      </p:sp>
    </p:spTree>
    <p:extLst>
      <p:ext uri="{BB962C8B-B14F-4D97-AF65-F5344CB8AC3E}">
        <p14:creationId xmlns:p14="http://schemas.microsoft.com/office/powerpoint/2010/main" val="64082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66"/>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6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62" grpId="0" animBg="1"/>
      <p:bldP spid="63" grpId="0" animBg="1"/>
      <p:bldP spid="64" grpId="0" animBg="1"/>
      <p:bldP spid="65" grpId="0" animBg="1"/>
      <p:bldP spid="66" grpId="0" animBg="1"/>
      <p:bldP spid="66" grpId="1" animBg="1"/>
      <p:bldP spid="67" grpId="0" animBg="1"/>
      <p:bldP spid="67" grpId="1" animBg="1"/>
      <p:bldP spid="4" grpId="0" animBg="1"/>
      <p:bldP spid="8" grpId="0"/>
      <p:bldP spid="6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alphaModFix/>
          </a:blip>
          <a:srcRect l="25862" r="22414"/>
          <a:stretch/>
        </p:blipFill>
        <p:spPr>
          <a:xfrm>
            <a:off x="6111016" y="611819"/>
            <a:ext cx="2740446" cy="2207581"/>
          </a:xfrm>
          <a:prstGeom prst="rect">
            <a:avLst/>
          </a:prstGeom>
          <a:effectLst>
            <a:outerShdw blurRad="50800" dist="50800" dir="5400000" algn="ctr" rotWithShape="0">
              <a:srgbClr val="000000">
                <a:alpha val="0"/>
              </a:srgbClr>
            </a:outerShdw>
          </a:effectLst>
        </p:spPr>
      </p:pic>
      <p:sp>
        <p:nvSpPr>
          <p:cNvPr id="32770" name="Slide Number Placeholder 2"/>
          <p:cNvSpPr>
            <a:spLocks noGrp="1"/>
          </p:cNvSpPr>
          <p:nvPr>
            <p:ph type="sldNum" sz="quarter" idx="4294967295"/>
          </p:nvPr>
        </p:nvSpPr>
        <p:spPr>
          <a:xfrm>
            <a:off x="0" y="5681662"/>
            <a:ext cx="381000" cy="304800"/>
          </a:xfrm>
          <a:prstGeom prst="rect">
            <a:avLst/>
          </a:prstGeom>
          <a:noFill/>
        </p:spPr>
        <p:txBody>
          <a:bodyPr/>
          <a:lstStyle>
            <a:lvl1pPr>
              <a:spcBef>
                <a:spcPct val="20000"/>
              </a:spcBef>
              <a:buChar char="•"/>
              <a:defRPr sz="2000">
                <a:solidFill>
                  <a:schemeClr val="tx1"/>
                </a:solidFill>
                <a:latin typeface="Arial" charset="0"/>
                <a:cs typeface="Arial" charset="0"/>
              </a:defRPr>
            </a:lvl1pPr>
            <a:lvl2pPr marL="742950" indent="-285750">
              <a:spcBef>
                <a:spcPct val="20000"/>
              </a:spcBef>
              <a:buChar char="–"/>
              <a:defRPr>
                <a:solidFill>
                  <a:schemeClr val="tx1"/>
                </a:solidFill>
                <a:latin typeface="Arial" charset="0"/>
                <a:cs typeface="Arial" charset="0"/>
              </a:defRPr>
            </a:lvl2pPr>
            <a:lvl3pPr marL="1143000" indent="-228600">
              <a:spcBef>
                <a:spcPct val="20000"/>
              </a:spcBef>
              <a:buChar char="•"/>
              <a:defRPr sz="1600">
                <a:solidFill>
                  <a:schemeClr val="tx1"/>
                </a:solidFill>
                <a:latin typeface="Arial" charset="0"/>
                <a:cs typeface="Arial" charset="0"/>
              </a:defRPr>
            </a:lvl3pPr>
            <a:lvl4pPr marL="1600200" indent="-228600">
              <a:spcBef>
                <a:spcPct val="20000"/>
              </a:spcBef>
              <a:buChar char="–"/>
              <a:defRPr sz="1400">
                <a:solidFill>
                  <a:schemeClr val="tx1"/>
                </a:solidFill>
                <a:latin typeface="Arial" charset="0"/>
                <a:cs typeface="Arial" charset="0"/>
              </a:defRPr>
            </a:lvl4pPr>
            <a:lvl5pPr marL="2057400" indent="-228600">
              <a:spcBef>
                <a:spcPct val="20000"/>
              </a:spcBef>
              <a:buChar char="»"/>
              <a:defRPr sz="1400">
                <a:solidFill>
                  <a:schemeClr val="tx1"/>
                </a:solidFill>
                <a:latin typeface="Arial" charset="0"/>
                <a:cs typeface="Arial" charset="0"/>
              </a:defRPr>
            </a:lvl5pPr>
            <a:lvl6pPr marL="2514600" indent="-228600" eaLnBrk="0" fontAlgn="base" hangingPunct="0">
              <a:spcBef>
                <a:spcPct val="20000"/>
              </a:spcBef>
              <a:spcAft>
                <a:spcPct val="0"/>
              </a:spcAft>
              <a:buChar char="»"/>
              <a:defRPr sz="1400">
                <a:solidFill>
                  <a:schemeClr val="tx1"/>
                </a:solidFill>
                <a:latin typeface="Arial" charset="0"/>
                <a:cs typeface="Arial" charset="0"/>
              </a:defRPr>
            </a:lvl6pPr>
            <a:lvl7pPr marL="2971800" indent="-228600" eaLnBrk="0" fontAlgn="base" hangingPunct="0">
              <a:spcBef>
                <a:spcPct val="20000"/>
              </a:spcBef>
              <a:spcAft>
                <a:spcPct val="0"/>
              </a:spcAft>
              <a:buChar char="»"/>
              <a:defRPr sz="1400">
                <a:solidFill>
                  <a:schemeClr val="tx1"/>
                </a:solidFill>
                <a:latin typeface="Arial" charset="0"/>
                <a:cs typeface="Arial" charset="0"/>
              </a:defRPr>
            </a:lvl7pPr>
            <a:lvl8pPr marL="3429000" indent="-228600" eaLnBrk="0" fontAlgn="base" hangingPunct="0">
              <a:spcBef>
                <a:spcPct val="20000"/>
              </a:spcBef>
              <a:spcAft>
                <a:spcPct val="0"/>
              </a:spcAft>
              <a:buChar char="»"/>
              <a:defRPr sz="1400">
                <a:solidFill>
                  <a:schemeClr val="tx1"/>
                </a:solidFill>
                <a:latin typeface="Arial" charset="0"/>
                <a:cs typeface="Arial" charset="0"/>
              </a:defRPr>
            </a:lvl8pPr>
            <a:lvl9pPr marL="3886200" indent="-228600" eaLnBrk="0" fontAlgn="base" hangingPunct="0">
              <a:spcBef>
                <a:spcPct val="20000"/>
              </a:spcBef>
              <a:spcAft>
                <a:spcPct val="0"/>
              </a:spcAft>
              <a:buChar char="»"/>
              <a:defRPr sz="1400">
                <a:solidFill>
                  <a:schemeClr val="tx1"/>
                </a:solidFill>
                <a:latin typeface="Arial" charset="0"/>
                <a:cs typeface="Arial" charset="0"/>
              </a:defRPr>
            </a:lvl9pPr>
          </a:lstStyle>
          <a:p>
            <a:pPr>
              <a:spcBef>
                <a:spcPct val="0"/>
              </a:spcBef>
              <a:buFontTx/>
              <a:buNone/>
            </a:pPr>
            <a:fld id="{F639CBAE-7E70-4F66-8F29-C874D3529EA5}" type="slidenum">
              <a:rPr lang="en-US" altLang="en-US" sz="1000" smtClean="0"/>
              <a:pPr>
                <a:spcBef>
                  <a:spcPct val="0"/>
                </a:spcBef>
                <a:buFontTx/>
                <a:buNone/>
              </a:pPr>
              <a:t>19</a:t>
            </a:fld>
            <a:endParaRPr lang="en-US" altLang="en-US" sz="1000" smtClean="0"/>
          </a:p>
        </p:txBody>
      </p:sp>
      <p:sp>
        <p:nvSpPr>
          <p:cNvPr id="65538" name="Rectangle 2"/>
          <p:cNvSpPr>
            <a:spLocks noGrp="1" noChangeArrowheads="1"/>
          </p:cNvSpPr>
          <p:nvPr>
            <p:ph type="title" idx="4294967295"/>
          </p:nvPr>
        </p:nvSpPr>
        <p:spPr>
          <a:xfrm>
            <a:off x="0" y="152400"/>
            <a:ext cx="9144000" cy="381000"/>
          </a:xfrm>
        </p:spPr>
        <p:txBody>
          <a:bodyPr anchor="t"/>
          <a:lstStyle/>
          <a:p>
            <a:pPr eaLnBrk="1" hangingPunct="1">
              <a:defRPr/>
            </a:pPr>
            <a:r>
              <a:rPr lang="en-US" dirty="0" smtClean="0">
                <a:effectLst>
                  <a:outerShdw blurRad="38100" dist="38100" dir="2700000" algn="tl">
                    <a:srgbClr val="C0C0C0"/>
                  </a:outerShdw>
                </a:effectLst>
              </a:rPr>
              <a:t>Limitation of Traditional Clustering</a:t>
            </a:r>
            <a:endParaRPr lang="en-US" sz="2800" dirty="0" smtClean="0">
              <a:effectLst>
                <a:outerShdw blurRad="38100" dist="38100" dir="2700000" algn="tl">
                  <a:srgbClr val="C0C0C0"/>
                </a:outerShdw>
              </a:effectLst>
            </a:endParaRPr>
          </a:p>
        </p:txBody>
      </p:sp>
      <p:sp>
        <p:nvSpPr>
          <p:cNvPr id="32772" name="Rectangle 3"/>
          <p:cNvSpPr>
            <a:spLocks noGrp="1" noChangeArrowheads="1"/>
          </p:cNvSpPr>
          <p:nvPr>
            <p:ph type="body" idx="4294967295"/>
          </p:nvPr>
        </p:nvSpPr>
        <p:spPr>
          <a:xfrm>
            <a:off x="76200" y="685800"/>
            <a:ext cx="8153400" cy="5105400"/>
          </a:xfrm>
        </p:spPr>
        <p:txBody>
          <a:bodyPr/>
          <a:lstStyle/>
          <a:p>
            <a:pPr eaLnBrk="1" hangingPunct="1"/>
            <a:r>
              <a:rPr lang="en-US" altLang="en-US" sz="1600" dirty="0" smtClean="0"/>
              <a:t>Challenge: </a:t>
            </a:r>
            <a:r>
              <a:rPr lang="en-US" altLang="en-US" sz="1600" dirty="0" smtClean="0">
                <a:solidFill>
                  <a:srgbClr val="FF0000"/>
                </a:solidFill>
              </a:rPr>
              <a:t>One size does not fit all</a:t>
            </a:r>
          </a:p>
          <a:p>
            <a:pPr lvl="1"/>
            <a:r>
              <a:rPr lang="en-US" altLang="en-US" sz="1600" dirty="0" smtClean="0"/>
              <a:t>Prediction error vs. model bias, Cost of false positives, …</a:t>
            </a:r>
          </a:p>
          <a:p>
            <a:pPr eaLnBrk="1" hangingPunct="1"/>
            <a:r>
              <a:rPr lang="en-US" altLang="en-US" sz="1600" dirty="0" smtClean="0"/>
              <a:t>Example. Clustering: Find groups of points</a:t>
            </a:r>
          </a:p>
        </p:txBody>
      </p:sp>
      <p:pic>
        <p:nvPicPr>
          <p:cNvPr id="3277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5105400"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18"/>
          <p:cNvSpPr txBox="1">
            <a:spLocks noChangeArrowheads="1"/>
          </p:cNvSpPr>
          <p:nvPr/>
        </p:nvSpPr>
        <p:spPr bwMode="auto">
          <a:xfrm>
            <a:off x="5544474" y="3030899"/>
            <a:ext cx="30716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charset="0"/>
                <a:cs typeface="Arial" charset="0"/>
              </a:defRPr>
            </a:lvl1pPr>
            <a:lvl2pPr marL="742950" indent="-285750">
              <a:spcBef>
                <a:spcPct val="20000"/>
              </a:spcBef>
              <a:buChar char="–"/>
              <a:defRPr>
                <a:solidFill>
                  <a:schemeClr val="tx1"/>
                </a:solidFill>
                <a:latin typeface="Arial" charset="0"/>
                <a:cs typeface="Arial" charset="0"/>
              </a:defRPr>
            </a:lvl2pPr>
            <a:lvl3pPr marL="1143000" indent="-228600">
              <a:spcBef>
                <a:spcPct val="20000"/>
              </a:spcBef>
              <a:buChar char="•"/>
              <a:defRPr sz="1600">
                <a:solidFill>
                  <a:schemeClr val="tx1"/>
                </a:solidFill>
                <a:latin typeface="Arial" charset="0"/>
                <a:cs typeface="Arial" charset="0"/>
              </a:defRPr>
            </a:lvl3pPr>
            <a:lvl4pPr marL="1600200" indent="-228600">
              <a:spcBef>
                <a:spcPct val="20000"/>
              </a:spcBef>
              <a:buChar char="–"/>
              <a:defRPr sz="1400">
                <a:solidFill>
                  <a:schemeClr val="tx1"/>
                </a:solidFill>
                <a:latin typeface="Arial" charset="0"/>
                <a:cs typeface="Arial" charset="0"/>
              </a:defRPr>
            </a:lvl4pPr>
            <a:lvl5pPr marL="2057400" indent="-228600">
              <a:spcBef>
                <a:spcPct val="20000"/>
              </a:spcBef>
              <a:buChar char="»"/>
              <a:defRPr sz="1400">
                <a:solidFill>
                  <a:schemeClr val="tx1"/>
                </a:solidFill>
                <a:latin typeface="Arial" charset="0"/>
                <a:cs typeface="Arial" charset="0"/>
              </a:defRPr>
            </a:lvl5pPr>
            <a:lvl6pPr marL="2514600" indent="-228600" eaLnBrk="0" fontAlgn="base" hangingPunct="0">
              <a:spcBef>
                <a:spcPct val="20000"/>
              </a:spcBef>
              <a:spcAft>
                <a:spcPct val="0"/>
              </a:spcAft>
              <a:buChar char="»"/>
              <a:defRPr sz="1400">
                <a:solidFill>
                  <a:schemeClr val="tx1"/>
                </a:solidFill>
                <a:latin typeface="Arial" charset="0"/>
                <a:cs typeface="Arial" charset="0"/>
              </a:defRPr>
            </a:lvl6pPr>
            <a:lvl7pPr marL="2971800" indent="-228600" eaLnBrk="0" fontAlgn="base" hangingPunct="0">
              <a:spcBef>
                <a:spcPct val="20000"/>
              </a:spcBef>
              <a:spcAft>
                <a:spcPct val="0"/>
              </a:spcAft>
              <a:buChar char="»"/>
              <a:defRPr sz="1400">
                <a:solidFill>
                  <a:schemeClr val="tx1"/>
                </a:solidFill>
                <a:latin typeface="Arial" charset="0"/>
                <a:cs typeface="Arial" charset="0"/>
              </a:defRPr>
            </a:lvl7pPr>
            <a:lvl8pPr marL="3429000" indent="-228600" eaLnBrk="0" fontAlgn="base" hangingPunct="0">
              <a:spcBef>
                <a:spcPct val="20000"/>
              </a:spcBef>
              <a:spcAft>
                <a:spcPct val="0"/>
              </a:spcAft>
              <a:buChar char="»"/>
              <a:defRPr sz="1400">
                <a:solidFill>
                  <a:schemeClr val="tx1"/>
                </a:solidFill>
                <a:latin typeface="Arial" charset="0"/>
                <a:cs typeface="Arial" charset="0"/>
              </a:defRPr>
            </a:lvl8pPr>
            <a:lvl9pPr marL="3886200" indent="-228600" eaLnBrk="0" fontAlgn="base" hangingPunct="0">
              <a:spcBef>
                <a:spcPct val="20000"/>
              </a:spcBef>
              <a:spcAft>
                <a:spcPct val="0"/>
              </a:spcAft>
              <a:buChar char="»"/>
              <a:defRPr sz="1400">
                <a:solidFill>
                  <a:schemeClr val="tx1"/>
                </a:solidFill>
                <a:latin typeface="Arial" charset="0"/>
                <a:cs typeface="Arial" charset="0"/>
              </a:defRPr>
            </a:lvl9pPr>
          </a:lstStyle>
          <a:p>
            <a:pPr algn="ctr" eaLnBrk="1" hangingPunct="1">
              <a:spcBef>
                <a:spcPct val="0"/>
              </a:spcBef>
              <a:buFontTx/>
              <a:buNone/>
            </a:pPr>
            <a:r>
              <a:rPr lang="en-US" altLang="en-US" sz="1600" dirty="0" smtClean="0"/>
              <a:t>Traditional </a:t>
            </a:r>
            <a:r>
              <a:rPr lang="en-US" altLang="en-US" sz="1600" dirty="0"/>
              <a:t>Clustering </a:t>
            </a:r>
          </a:p>
          <a:p>
            <a:pPr algn="ctr" eaLnBrk="1" hangingPunct="1">
              <a:spcBef>
                <a:spcPct val="0"/>
              </a:spcBef>
              <a:buFontTx/>
              <a:buNone/>
            </a:pPr>
            <a:r>
              <a:rPr lang="en-US" altLang="en-US" sz="1600" dirty="0"/>
              <a:t>(K-means always finds clusters</a:t>
            </a:r>
            <a:r>
              <a:rPr lang="en-US" altLang="en-US" sz="1400" dirty="0"/>
              <a:t>)</a:t>
            </a:r>
          </a:p>
        </p:txBody>
      </p:sp>
      <p:sp>
        <p:nvSpPr>
          <p:cNvPr id="32776" name="Text Box 19"/>
          <p:cNvSpPr txBox="1">
            <a:spLocks noChangeArrowheads="1"/>
          </p:cNvSpPr>
          <p:nvPr/>
        </p:nvSpPr>
        <p:spPr bwMode="auto">
          <a:xfrm>
            <a:off x="5762667" y="4009034"/>
            <a:ext cx="30887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charset="0"/>
                <a:cs typeface="Arial" charset="0"/>
              </a:defRPr>
            </a:lvl1pPr>
            <a:lvl2pPr marL="742950" indent="-285750">
              <a:spcBef>
                <a:spcPct val="20000"/>
              </a:spcBef>
              <a:buChar char="–"/>
              <a:defRPr>
                <a:solidFill>
                  <a:schemeClr val="tx1"/>
                </a:solidFill>
                <a:latin typeface="Arial" charset="0"/>
                <a:cs typeface="Arial" charset="0"/>
              </a:defRPr>
            </a:lvl2pPr>
            <a:lvl3pPr marL="1143000" indent="-228600">
              <a:spcBef>
                <a:spcPct val="20000"/>
              </a:spcBef>
              <a:buChar char="•"/>
              <a:defRPr sz="1600">
                <a:solidFill>
                  <a:schemeClr val="tx1"/>
                </a:solidFill>
                <a:latin typeface="Arial" charset="0"/>
                <a:cs typeface="Arial" charset="0"/>
              </a:defRPr>
            </a:lvl3pPr>
            <a:lvl4pPr marL="1600200" indent="-228600">
              <a:spcBef>
                <a:spcPct val="20000"/>
              </a:spcBef>
              <a:buChar char="–"/>
              <a:defRPr sz="1400">
                <a:solidFill>
                  <a:schemeClr val="tx1"/>
                </a:solidFill>
                <a:latin typeface="Arial" charset="0"/>
                <a:cs typeface="Arial" charset="0"/>
              </a:defRPr>
            </a:lvl4pPr>
            <a:lvl5pPr marL="2057400" indent="-228600">
              <a:spcBef>
                <a:spcPct val="20000"/>
              </a:spcBef>
              <a:buChar char="»"/>
              <a:defRPr sz="1400">
                <a:solidFill>
                  <a:schemeClr val="tx1"/>
                </a:solidFill>
                <a:latin typeface="Arial" charset="0"/>
                <a:cs typeface="Arial" charset="0"/>
              </a:defRPr>
            </a:lvl5pPr>
            <a:lvl6pPr marL="2514600" indent="-228600" eaLnBrk="0" fontAlgn="base" hangingPunct="0">
              <a:spcBef>
                <a:spcPct val="20000"/>
              </a:spcBef>
              <a:spcAft>
                <a:spcPct val="0"/>
              </a:spcAft>
              <a:buChar char="»"/>
              <a:defRPr sz="1400">
                <a:solidFill>
                  <a:schemeClr val="tx1"/>
                </a:solidFill>
                <a:latin typeface="Arial" charset="0"/>
                <a:cs typeface="Arial" charset="0"/>
              </a:defRPr>
            </a:lvl6pPr>
            <a:lvl7pPr marL="2971800" indent="-228600" eaLnBrk="0" fontAlgn="base" hangingPunct="0">
              <a:spcBef>
                <a:spcPct val="20000"/>
              </a:spcBef>
              <a:spcAft>
                <a:spcPct val="0"/>
              </a:spcAft>
              <a:buChar char="»"/>
              <a:defRPr sz="1400">
                <a:solidFill>
                  <a:schemeClr val="tx1"/>
                </a:solidFill>
                <a:latin typeface="Arial" charset="0"/>
                <a:cs typeface="Arial" charset="0"/>
              </a:defRPr>
            </a:lvl7pPr>
            <a:lvl8pPr marL="3429000" indent="-228600" eaLnBrk="0" fontAlgn="base" hangingPunct="0">
              <a:spcBef>
                <a:spcPct val="20000"/>
              </a:spcBef>
              <a:spcAft>
                <a:spcPct val="0"/>
              </a:spcAft>
              <a:buChar char="»"/>
              <a:defRPr sz="1400">
                <a:solidFill>
                  <a:schemeClr val="tx1"/>
                </a:solidFill>
                <a:latin typeface="Arial" charset="0"/>
                <a:cs typeface="Arial" charset="0"/>
              </a:defRPr>
            </a:lvl8pPr>
            <a:lvl9pPr marL="3886200" indent="-228600" eaLnBrk="0" fontAlgn="base" hangingPunct="0">
              <a:spcBef>
                <a:spcPct val="20000"/>
              </a:spcBef>
              <a:spcAft>
                <a:spcPct val="0"/>
              </a:spcAft>
              <a:buChar char="»"/>
              <a:defRPr sz="1400">
                <a:solidFill>
                  <a:schemeClr val="tx1"/>
                </a:solidFill>
                <a:latin typeface="Arial" charset="0"/>
                <a:cs typeface="Arial" charset="0"/>
              </a:defRPr>
            </a:lvl9pPr>
          </a:lstStyle>
          <a:p>
            <a:pPr algn="ctr" eaLnBrk="1" hangingPunct="1">
              <a:spcBef>
                <a:spcPct val="0"/>
              </a:spcBef>
              <a:buFontTx/>
              <a:buNone/>
            </a:pPr>
            <a:r>
              <a:rPr lang="en-US" altLang="en-US" sz="1600" dirty="0"/>
              <a:t>Spatial Clustering begs to differ</a:t>
            </a:r>
            <a:r>
              <a:rPr lang="en-US" altLang="en-US" sz="1600" dirty="0" smtClean="0"/>
              <a:t>!</a:t>
            </a:r>
            <a:endParaRPr lang="en-US" altLang="en-US" sz="1600" dirty="0"/>
          </a:p>
        </p:txBody>
      </p:sp>
      <p:sp>
        <p:nvSpPr>
          <p:cNvPr id="4" name="Rectangle 3"/>
          <p:cNvSpPr/>
          <p:nvPr/>
        </p:nvSpPr>
        <p:spPr bwMode="auto">
          <a:xfrm>
            <a:off x="427234" y="2938462"/>
            <a:ext cx="5087274" cy="1600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1" name="Rectangle 10"/>
          <p:cNvSpPr/>
          <p:nvPr/>
        </p:nvSpPr>
        <p:spPr bwMode="auto">
          <a:xfrm>
            <a:off x="442645" y="4246393"/>
            <a:ext cx="5087274" cy="1600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nvGrpSpPr>
          <p:cNvPr id="12" name="Group 7"/>
          <p:cNvGrpSpPr>
            <a:grpSpLocks/>
          </p:cNvGrpSpPr>
          <p:nvPr/>
        </p:nvGrpSpPr>
        <p:grpSpPr bwMode="auto">
          <a:xfrm>
            <a:off x="6297631" y="4347588"/>
            <a:ext cx="2381872" cy="1596012"/>
            <a:chOff x="5943600" y="3515378"/>
            <a:chExt cx="3048000" cy="2253194"/>
          </a:xfrm>
        </p:grpSpPr>
        <p:pic>
          <p:nvPicPr>
            <p:cNvPr id="13" name="Picture 12" descr="Östersund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515378"/>
              <a:ext cx="1484595" cy="142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SaTScan™ - Software for the spatial, temporal, and space-time scan statistic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8926" y="5030852"/>
              <a:ext cx="3015028" cy="73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New York City ma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1482" y="3515378"/>
              <a:ext cx="1400118" cy="143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809865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7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7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5" grpId="0"/>
      <p:bldP spid="32776" grpId="0"/>
      <p:bldP spid="4"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a:spLocks noGrp="1"/>
          </p:cNvSpPr>
          <p:nvPr>
            <p:ph type="title" idx="4294967295"/>
          </p:nvPr>
        </p:nvSpPr>
        <p:spPr>
          <a:xfrm>
            <a:off x="584002" y="76200"/>
            <a:ext cx="7822406" cy="472314"/>
          </a:xfrm>
        </p:spPr>
        <p:txBody>
          <a:bodyPr>
            <a:noAutofit/>
          </a:bodyPr>
          <a:lstStyle/>
          <a:p>
            <a:pPr>
              <a:lnSpc>
                <a:spcPct val="100000"/>
              </a:lnSpc>
            </a:pPr>
            <a:r>
              <a:rPr lang="en-US" sz="3000" b="1" dirty="0">
                <a:solidFill>
                  <a:srgbClr val="C00000"/>
                </a:solidFill>
                <a:latin typeface="Arial" charset="0"/>
                <a:ea typeface="Arial" charset="0"/>
                <a:cs typeface="Arial" charset="0"/>
              </a:rPr>
              <a:t>Acknowledgements</a:t>
            </a:r>
          </a:p>
        </p:txBody>
      </p:sp>
      <p:sp>
        <p:nvSpPr>
          <p:cNvPr id="67" name="TextBox 66">
            <a:extLst>
              <a:ext uri="{FF2B5EF4-FFF2-40B4-BE49-F238E27FC236}">
                <a16:creationId xmlns="" xmlns:a16="http://schemas.microsoft.com/office/drawing/2014/main" id="{97CD5BD0-A977-1345-A37F-59ED0908DD1C}"/>
              </a:ext>
            </a:extLst>
          </p:cNvPr>
          <p:cNvSpPr txBox="1"/>
          <p:nvPr/>
        </p:nvSpPr>
        <p:spPr>
          <a:xfrm>
            <a:off x="171450" y="685800"/>
            <a:ext cx="8820150" cy="4647426"/>
          </a:xfrm>
          <a:prstGeom prst="rect">
            <a:avLst/>
          </a:prstGeom>
          <a:noFill/>
        </p:spPr>
        <p:txBody>
          <a:bodyPr wrap="square" rtlCol="0">
            <a:spAutoFit/>
          </a:bodyPr>
          <a:lstStyle/>
          <a:p>
            <a:pPr marL="100013" lvl="1" indent="-122873" algn="just">
              <a:spcBef>
                <a:spcPts val="600"/>
              </a:spcBef>
              <a:spcAft>
                <a:spcPts val="300"/>
              </a:spcAft>
              <a:buFont typeface="Arial" panose="020B0604020202020204" pitchFamily="34" charset="0"/>
              <a:buChar char="•"/>
            </a:pPr>
            <a:r>
              <a:rPr lang="en-US" sz="1600" dirty="0">
                <a:latin typeface="Arial" charset="0"/>
                <a:ea typeface="Arial" charset="0"/>
                <a:cs typeface="Arial" charset="0"/>
              </a:rPr>
              <a:t>P.I., Connecting the </a:t>
            </a:r>
            <a:r>
              <a:rPr lang="en-US" sz="1600" dirty="0">
                <a:solidFill>
                  <a:srgbClr val="FF0000"/>
                </a:solidFill>
                <a:latin typeface="Arial" charset="0"/>
                <a:ea typeface="Arial" charset="0"/>
                <a:cs typeface="Arial" charset="0"/>
              </a:rPr>
              <a:t>Smart-City Paradigm </a:t>
            </a:r>
            <a:r>
              <a:rPr lang="en-US" sz="1600" dirty="0">
                <a:latin typeface="Arial" charset="0"/>
                <a:ea typeface="Arial" charset="0"/>
                <a:cs typeface="Arial" charset="0"/>
              </a:rPr>
              <a:t>with a Sustainable Urban Infrastructure Systems Frame- work</a:t>
            </a:r>
            <a:r>
              <a:rPr lang="en-US" sz="1600" dirty="0">
                <a:solidFill>
                  <a:srgbClr val="FF0000"/>
                </a:solidFill>
                <a:latin typeface="Arial" charset="0"/>
                <a:ea typeface="Arial" charset="0"/>
                <a:cs typeface="Arial" charset="0"/>
              </a:rPr>
              <a:t> to Advance Equity </a:t>
            </a:r>
            <a:r>
              <a:rPr lang="en-US" sz="1600" dirty="0">
                <a:latin typeface="Arial" charset="0"/>
                <a:ea typeface="Arial" charset="0"/>
                <a:cs typeface="Arial" charset="0"/>
              </a:rPr>
              <a:t>in Communities, </a:t>
            </a:r>
            <a:r>
              <a:rPr lang="en-US" sz="1600" dirty="0" smtClean="0">
                <a:latin typeface="Arial" charset="0"/>
                <a:ea typeface="Arial" charset="0"/>
                <a:cs typeface="Arial" charset="0"/>
              </a:rPr>
              <a:t>NSF(1737633</a:t>
            </a:r>
            <a:r>
              <a:rPr lang="en-US" sz="1600" dirty="0">
                <a:latin typeface="Arial" charset="0"/>
                <a:ea typeface="Arial" charset="0"/>
                <a:cs typeface="Arial" charset="0"/>
              </a:rPr>
              <a:t>), $2.5 M, </a:t>
            </a:r>
            <a:r>
              <a:rPr lang="en-US" sz="1600" dirty="0" smtClean="0">
                <a:latin typeface="Arial" charset="0"/>
                <a:ea typeface="Arial" charset="0"/>
                <a:cs typeface="Arial" charset="0"/>
              </a:rPr>
              <a:t>9/17 </a:t>
            </a:r>
            <a:r>
              <a:rPr lang="en-US" sz="1600" dirty="0">
                <a:latin typeface="Arial" charset="0"/>
                <a:ea typeface="Arial" charset="0"/>
                <a:cs typeface="Arial" charset="0"/>
              </a:rPr>
              <a:t>- </a:t>
            </a:r>
            <a:r>
              <a:rPr lang="en-US" sz="1600" dirty="0" smtClean="0">
                <a:latin typeface="Arial" charset="0"/>
                <a:ea typeface="Arial" charset="0"/>
                <a:cs typeface="Arial" charset="0"/>
              </a:rPr>
              <a:t>8/20.</a:t>
            </a:r>
            <a:endParaRPr lang="en-US" sz="1600" dirty="0">
              <a:latin typeface="Arial" charset="0"/>
              <a:ea typeface="Arial" charset="0"/>
              <a:cs typeface="Arial" charset="0"/>
            </a:endParaRPr>
          </a:p>
          <a:p>
            <a:pPr marL="100013" lvl="1" indent="-122873" algn="just">
              <a:spcBef>
                <a:spcPts val="600"/>
              </a:spcBef>
              <a:spcAft>
                <a:spcPts val="300"/>
              </a:spcAft>
              <a:buFont typeface="Arial" panose="020B0604020202020204" pitchFamily="34" charset="0"/>
              <a:buChar char="•"/>
            </a:pPr>
            <a:r>
              <a:rPr lang="en-US" sz="1600" dirty="0" smtClean="0">
                <a:latin typeface="Arial" charset="0"/>
                <a:ea typeface="Arial" charset="0"/>
                <a:cs typeface="Arial" charset="0"/>
              </a:rPr>
              <a:t>Co-P.I., Planning Grant: Engineering Research Center for </a:t>
            </a:r>
            <a:r>
              <a:rPr lang="en-US" sz="1600" dirty="0" smtClean="0">
                <a:solidFill>
                  <a:srgbClr val="FF0000"/>
                </a:solidFill>
                <a:latin typeface="Arial" charset="0"/>
                <a:ea typeface="Arial" charset="0"/>
                <a:cs typeface="Arial" charset="0"/>
              </a:rPr>
              <a:t>Intelligent Infrastructure for </a:t>
            </a:r>
            <a:r>
              <a:rPr lang="en-US" sz="1600" dirty="0" smtClean="0">
                <a:latin typeface="Arial" charset="0"/>
                <a:ea typeface="Arial" charset="0"/>
                <a:cs typeface="Arial" charset="0"/>
              </a:rPr>
              <a:t>Safe, Efficient and Resilient </a:t>
            </a:r>
            <a:r>
              <a:rPr lang="en-US" sz="1600" dirty="0" smtClean="0">
                <a:solidFill>
                  <a:srgbClr val="FF0000"/>
                </a:solidFill>
                <a:latin typeface="Arial" charset="0"/>
                <a:ea typeface="Arial" charset="0"/>
                <a:cs typeface="Arial" charset="0"/>
              </a:rPr>
              <a:t>Mobility</a:t>
            </a:r>
            <a:r>
              <a:rPr lang="en-US" sz="1600" dirty="0" smtClean="0">
                <a:latin typeface="Arial" charset="0"/>
                <a:ea typeface="Arial" charset="0"/>
                <a:cs typeface="Arial" charset="0"/>
              </a:rPr>
              <a:t>, NSF,(</a:t>
            </a:r>
            <a:r>
              <a:rPr lang="is-IS" sz="1600" dirty="0" smtClean="0">
                <a:hlinkClick r:id="rId3"/>
              </a:rPr>
              <a:t>1840432</a:t>
            </a:r>
            <a:r>
              <a:rPr lang="is-IS" sz="1600" dirty="0" smtClean="0"/>
              <a:t>), 97K, 9/18-8/20,</a:t>
            </a:r>
            <a:r>
              <a:rPr lang="en-US" sz="1600" dirty="0" smtClean="0">
                <a:latin typeface="Arial" charset="0"/>
                <a:ea typeface="Arial" charset="0"/>
                <a:cs typeface="Arial" charset="0"/>
              </a:rPr>
              <a:t> (P.I.: A. </a:t>
            </a:r>
            <a:r>
              <a:rPr lang="en-US" sz="1600" dirty="0" err="1" smtClean="0">
                <a:latin typeface="Arial" charset="0"/>
                <a:ea typeface="Arial" charset="0"/>
                <a:cs typeface="Arial" charset="0"/>
              </a:rPr>
              <a:t>Misra</a:t>
            </a:r>
            <a:r>
              <a:rPr lang="en-US" sz="1600" dirty="0" smtClean="0">
                <a:latin typeface="Arial" charset="0"/>
                <a:ea typeface="Arial" charset="0"/>
                <a:cs typeface="Arial" charset="0"/>
              </a:rPr>
              <a:t>, U of Kansas).</a:t>
            </a:r>
            <a:endParaRPr lang="en-US" sz="1600" dirty="0">
              <a:latin typeface="Arial" charset="0"/>
              <a:ea typeface="Arial" charset="0"/>
              <a:cs typeface="Arial" charset="0"/>
            </a:endParaRPr>
          </a:p>
          <a:p>
            <a:pPr marL="100013" lvl="1" indent="-122873" algn="just">
              <a:spcBef>
                <a:spcPts val="600"/>
              </a:spcBef>
              <a:spcAft>
                <a:spcPts val="300"/>
              </a:spcAft>
              <a:buFont typeface="Arial" panose="020B0604020202020204" pitchFamily="34" charset="0"/>
              <a:buChar char="•"/>
            </a:pPr>
            <a:r>
              <a:rPr lang="en-US" sz="1600" dirty="0" smtClean="0">
                <a:latin typeface="Arial" charset="0"/>
                <a:ea typeface="Arial" charset="0"/>
                <a:cs typeface="Arial" charset="0"/>
              </a:rPr>
              <a:t>Co-P.I</a:t>
            </a:r>
            <a:r>
              <a:rPr lang="en-US" sz="1600" dirty="0">
                <a:latin typeface="Arial" charset="0"/>
                <a:ea typeface="Arial" charset="0"/>
                <a:cs typeface="Arial" charset="0"/>
              </a:rPr>
              <a:t>., </a:t>
            </a:r>
            <a:r>
              <a:rPr lang="en-US" sz="1600" i="1" dirty="0">
                <a:solidFill>
                  <a:schemeClr val="tx2"/>
                </a:solidFill>
                <a:latin typeface="Arial" charset="0"/>
                <a:ea typeface="Arial" charset="0"/>
                <a:cs typeface="Arial" charset="0"/>
              </a:rPr>
              <a:t>Cloud-Connected Delivery Vehicles: </a:t>
            </a:r>
            <a:r>
              <a:rPr lang="en-US" sz="1600" i="1" dirty="0">
                <a:solidFill>
                  <a:srgbClr val="FF0000"/>
                </a:solidFill>
                <a:latin typeface="Arial" charset="0"/>
                <a:ea typeface="Arial" charset="0"/>
                <a:cs typeface="Arial" charset="0"/>
              </a:rPr>
              <a:t>Boosting Fuel Economy </a:t>
            </a:r>
            <a:r>
              <a:rPr lang="en-US" sz="1600" i="1" dirty="0">
                <a:solidFill>
                  <a:schemeClr val="tx2"/>
                </a:solidFill>
                <a:latin typeface="Arial" charset="0"/>
                <a:ea typeface="Arial" charset="0"/>
                <a:cs typeface="Arial" charset="0"/>
              </a:rPr>
              <a:t>Using Physics-Aware </a:t>
            </a:r>
            <a:r>
              <a:rPr lang="en-US" sz="1600" i="1" dirty="0" err="1">
                <a:solidFill>
                  <a:schemeClr val="tx2"/>
                </a:solidFill>
                <a:latin typeface="Arial" charset="0"/>
                <a:ea typeface="Arial" charset="0"/>
                <a:cs typeface="Arial" charset="0"/>
              </a:rPr>
              <a:t>Spatio</a:t>
            </a:r>
            <a:r>
              <a:rPr lang="en-US" sz="1600" i="1" dirty="0">
                <a:solidFill>
                  <a:schemeClr val="tx2"/>
                </a:solidFill>
                <a:latin typeface="Arial" charset="0"/>
                <a:ea typeface="Arial" charset="0"/>
                <a:cs typeface="Arial" charset="0"/>
              </a:rPr>
              <a:t>- temporal Data Analysis and Real-Time Powertrain Control</a:t>
            </a:r>
            <a:r>
              <a:rPr lang="en-US" sz="1600" dirty="0">
                <a:latin typeface="Arial" charset="0"/>
                <a:ea typeface="Arial" charset="0"/>
                <a:cs typeface="Arial" charset="0"/>
              </a:rPr>
              <a:t>, USDOE ARPA-E, $</a:t>
            </a:r>
            <a:r>
              <a:rPr lang="en-US" sz="1600" dirty="0" smtClean="0">
                <a:latin typeface="Arial" charset="0"/>
                <a:ea typeface="Arial" charset="0"/>
                <a:cs typeface="Arial" charset="0"/>
              </a:rPr>
              <a:t>1.78M (1.4M fed.), 2/17 </a:t>
            </a:r>
            <a:r>
              <a:rPr lang="en-US" sz="1600" dirty="0">
                <a:latin typeface="Arial" charset="0"/>
                <a:ea typeface="Arial" charset="0"/>
                <a:cs typeface="Arial" charset="0"/>
              </a:rPr>
              <a:t>- </a:t>
            </a:r>
            <a:r>
              <a:rPr lang="en-US" sz="1600" dirty="0" smtClean="0">
                <a:latin typeface="Arial" charset="0"/>
                <a:ea typeface="Arial" charset="0"/>
                <a:cs typeface="Arial" charset="0"/>
              </a:rPr>
              <a:t>2//20</a:t>
            </a:r>
            <a:r>
              <a:rPr lang="en-US" sz="1600" dirty="0">
                <a:latin typeface="Arial" charset="0"/>
                <a:ea typeface="Arial" charset="0"/>
                <a:cs typeface="Arial" charset="0"/>
              </a:rPr>
              <a:t>. </a:t>
            </a:r>
            <a:r>
              <a:rPr lang="en-US" sz="1600" dirty="0" smtClean="0">
                <a:latin typeface="Arial" charset="0"/>
                <a:ea typeface="Arial" charset="0"/>
                <a:cs typeface="Arial" charset="0"/>
              </a:rPr>
              <a:t>(P.I.: </a:t>
            </a:r>
            <a:r>
              <a:rPr lang="en-US" sz="1600" dirty="0">
                <a:latin typeface="Arial" charset="0"/>
                <a:ea typeface="Arial" charset="0"/>
                <a:cs typeface="Arial" charset="0"/>
              </a:rPr>
              <a:t>W. Northrop</a:t>
            </a:r>
            <a:r>
              <a:rPr lang="en-US" sz="1600" dirty="0" smtClean="0">
                <a:latin typeface="Arial" charset="0"/>
                <a:ea typeface="Arial" charset="0"/>
                <a:cs typeface="Arial" charset="0"/>
              </a:rPr>
              <a:t>)</a:t>
            </a:r>
            <a:endParaRPr lang="en-US" sz="1600" dirty="0">
              <a:latin typeface="Arial" charset="0"/>
              <a:ea typeface="Arial" charset="0"/>
              <a:cs typeface="Arial" charset="0"/>
            </a:endParaRPr>
          </a:p>
          <a:p>
            <a:pPr marL="100013" lvl="1" indent="-122873" algn="just">
              <a:spcBef>
                <a:spcPts val="600"/>
              </a:spcBef>
              <a:spcAft>
                <a:spcPts val="300"/>
              </a:spcAft>
              <a:buFont typeface="Arial" panose="020B0604020202020204" pitchFamily="34" charset="0"/>
              <a:buChar char="•"/>
            </a:pPr>
            <a:r>
              <a:rPr lang="en-US" sz="1600" dirty="0">
                <a:latin typeface="Arial" charset="0"/>
                <a:ea typeface="Arial" charset="0"/>
                <a:cs typeface="Arial" charset="0"/>
              </a:rPr>
              <a:t>Co-P.I., </a:t>
            </a:r>
            <a:r>
              <a:rPr lang="en-US" sz="1600" i="1" dirty="0">
                <a:latin typeface="Arial" charset="0"/>
                <a:ea typeface="Arial" charset="0"/>
                <a:cs typeface="Arial" charset="0"/>
              </a:rPr>
              <a:t>Increasing Low-Input </a:t>
            </a:r>
            <a:r>
              <a:rPr lang="en-US" sz="1600" i="1" dirty="0" err="1">
                <a:latin typeface="Arial" charset="0"/>
                <a:ea typeface="Arial" charset="0"/>
                <a:cs typeface="Arial" charset="0"/>
              </a:rPr>
              <a:t>Turfgrass</a:t>
            </a:r>
            <a:r>
              <a:rPr lang="en-US" sz="1600" i="1" dirty="0">
                <a:latin typeface="Arial" charset="0"/>
                <a:ea typeface="Arial" charset="0"/>
                <a:cs typeface="Arial" charset="0"/>
              </a:rPr>
              <a:t> Adoption Through Breeding, Innovation, and Public Education</a:t>
            </a:r>
            <a:r>
              <a:rPr lang="en-US" sz="1600" dirty="0">
                <a:latin typeface="Arial" charset="0"/>
                <a:ea typeface="Arial" charset="0"/>
                <a:cs typeface="Arial" charset="0"/>
              </a:rPr>
              <a:t>, </a:t>
            </a:r>
            <a:r>
              <a:rPr lang="en-US" sz="1600" dirty="0" smtClean="0">
                <a:latin typeface="Arial" charset="0"/>
                <a:ea typeface="Arial" charset="0"/>
                <a:cs typeface="Arial" charset="0"/>
              </a:rPr>
              <a:t>USDA/NIFA/SCRI (2017-51181-27222), </a:t>
            </a:r>
            <a:r>
              <a:rPr lang="en-US" sz="1600" dirty="0">
                <a:latin typeface="Arial" charset="0"/>
                <a:ea typeface="Arial" charset="0"/>
                <a:cs typeface="Arial" charset="0"/>
              </a:rPr>
              <a:t>$5.4 M, </a:t>
            </a:r>
            <a:r>
              <a:rPr lang="en-US" sz="1600" dirty="0" smtClean="0">
                <a:latin typeface="Arial" charset="0"/>
                <a:ea typeface="Arial" charset="0"/>
                <a:cs typeface="Arial" charset="0"/>
              </a:rPr>
              <a:t>9/17 </a:t>
            </a:r>
            <a:r>
              <a:rPr lang="en-US" sz="1600" dirty="0">
                <a:latin typeface="Arial" charset="0"/>
                <a:ea typeface="Arial" charset="0"/>
                <a:cs typeface="Arial" charset="0"/>
              </a:rPr>
              <a:t>- </a:t>
            </a:r>
            <a:r>
              <a:rPr lang="en-US" sz="1600" dirty="0" smtClean="0">
                <a:latin typeface="Arial" charset="0"/>
                <a:ea typeface="Arial" charset="0"/>
                <a:cs typeface="Arial" charset="0"/>
              </a:rPr>
              <a:t>8/21</a:t>
            </a:r>
            <a:r>
              <a:rPr lang="en-US" sz="1600" dirty="0">
                <a:latin typeface="Arial" charset="0"/>
                <a:ea typeface="Arial" charset="0"/>
                <a:cs typeface="Arial" charset="0"/>
              </a:rPr>
              <a:t>. </a:t>
            </a:r>
            <a:r>
              <a:rPr lang="en-US" sz="1600" dirty="0" smtClean="0">
                <a:latin typeface="Arial" charset="0"/>
                <a:ea typeface="Arial" charset="0"/>
                <a:cs typeface="Arial" charset="0"/>
              </a:rPr>
              <a:t>(with </a:t>
            </a:r>
            <a:r>
              <a:rPr lang="en-US" sz="1600" dirty="0">
                <a:latin typeface="Arial" charset="0"/>
                <a:ea typeface="Arial" charset="0"/>
                <a:cs typeface="Arial" charset="0"/>
              </a:rPr>
              <a:t>E. </a:t>
            </a:r>
            <a:r>
              <a:rPr lang="en-US" sz="1600" dirty="0" smtClean="0">
                <a:latin typeface="Arial" charset="0"/>
                <a:ea typeface="Arial" charset="0"/>
                <a:cs typeface="Arial" charset="0"/>
              </a:rPr>
              <a:t>Watkins et al.).</a:t>
            </a:r>
          </a:p>
          <a:p>
            <a:pPr marL="100013" lvl="1" indent="-122873" algn="just">
              <a:spcBef>
                <a:spcPts val="600"/>
              </a:spcBef>
              <a:spcAft>
                <a:spcPts val="300"/>
              </a:spcAft>
              <a:buFont typeface="Arial" panose="020B0604020202020204" pitchFamily="34" charset="0"/>
              <a:buChar char="•"/>
            </a:pPr>
            <a:r>
              <a:rPr lang="en-US" sz="1600" dirty="0" smtClean="0">
                <a:latin typeface="Arial" charset="0"/>
                <a:ea typeface="Arial" charset="0"/>
                <a:cs typeface="Arial" charset="0"/>
              </a:rPr>
              <a:t>P.I</a:t>
            </a:r>
            <a:r>
              <a:rPr lang="en-US" sz="1600" dirty="0">
                <a:latin typeface="Arial" charset="0"/>
                <a:ea typeface="Arial" charset="0"/>
                <a:cs typeface="Arial" charset="0"/>
              </a:rPr>
              <a:t>., </a:t>
            </a:r>
            <a:r>
              <a:rPr lang="en-US" sz="1600" dirty="0"/>
              <a:t>III: Medium: </a:t>
            </a:r>
            <a:r>
              <a:rPr lang="en-US" sz="1600" i="1" dirty="0"/>
              <a:t>Investigating </a:t>
            </a:r>
            <a:r>
              <a:rPr lang="en-US" sz="1600" i="1" dirty="0" err="1"/>
              <a:t>Spatio</a:t>
            </a:r>
            <a:r>
              <a:rPr lang="en-US" sz="1600" i="1" dirty="0"/>
              <a:t>-Temporal Informatics to Advance </a:t>
            </a:r>
            <a:r>
              <a:rPr lang="en-US" sz="1600" i="1" dirty="0">
                <a:solidFill>
                  <a:srgbClr val="FF0000"/>
                </a:solidFill>
              </a:rPr>
              <a:t>Transportation Science</a:t>
            </a:r>
            <a:r>
              <a:rPr lang="en-US" sz="1600" dirty="0"/>
              <a:t>, NSF, 1.2M, </a:t>
            </a:r>
            <a:r>
              <a:rPr lang="en-US" sz="1600" dirty="0" smtClean="0"/>
              <a:t>9/19-8/23 (</a:t>
            </a:r>
            <a:r>
              <a:rPr lang="en-US" sz="1600" i="1" dirty="0" smtClean="0"/>
              <a:t>recommended</a:t>
            </a:r>
            <a:r>
              <a:rPr lang="en-US" sz="1600" dirty="0" smtClean="0"/>
              <a:t>), w/ W. Northrop.</a:t>
            </a:r>
            <a:endParaRPr lang="en-US" sz="1600" dirty="0" smtClean="0">
              <a:latin typeface="Arial" charset="0"/>
              <a:ea typeface="Arial" charset="0"/>
              <a:cs typeface="Arial" charset="0"/>
            </a:endParaRPr>
          </a:p>
          <a:p>
            <a:pPr marL="100013" lvl="1" indent="-122873" algn="just">
              <a:spcBef>
                <a:spcPts val="600"/>
              </a:spcBef>
              <a:spcAft>
                <a:spcPts val="300"/>
              </a:spcAft>
              <a:buFont typeface="Arial" panose="020B0604020202020204" pitchFamily="34" charset="0"/>
              <a:buChar char="•"/>
            </a:pPr>
            <a:r>
              <a:rPr lang="en-US" sz="1600" dirty="0" smtClean="0">
                <a:latin typeface="Arial" charset="0"/>
                <a:ea typeface="Arial" charset="0"/>
                <a:cs typeface="Arial" charset="0"/>
              </a:rPr>
              <a:t>Also part of (a) </a:t>
            </a:r>
            <a:r>
              <a:rPr lang="en-US" sz="1600" dirty="0" smtClean="0">
                <a:solidFill>
                  <a:srgbClr val="FF0000"/>
                </a:solidFill>
                <a:latin typeface="Arial" charset="0"/>
                <a:ea typeface="Arial" charset="0"/>
                <a:cs typeface="Arial" charset="0"/>
              </a:rPr>
              <a:t>Ford Motor Company </a:t>
            </a:r>
            <a:r>
              <a:rPr lang="en-US" sz="1600" dirty="0" smtClean="0">
                <a:latin typeface="Arial" charset="0"/>
                <a:ea typeface="Arial" charset="0"/>
                <a:cs typeface="Arial" charset="0"/>
              </a:rPr>
              <a:t>University Research Program, (b) NSF </a:t>
            </a:r>
            <a:r>
              <a:rPr lang="en-US" sz="1600" dirty="0" smtClean="0">
                <a:solidFill>
                  <a:srgbClr val="FF0000"/>
                </a:solidFill>
                <a:latin typeface="Arial" charset="0"/>
                <a:ea typeface="Arial" charset="0"/>
                <a:cs typeface="Arial" charset="0"/>
              </a:rPr>
              <a:t>Midwest Big Data Hub</a:t>
            </a:r>
            <a:r>
              <a:rPr lang="en-US" sz="1600" dirty="0" smtClean="0">
                <a:latin typeface="Arial" charset="0"/>
                <a:ea typeface="Arial" charset="0"/>
                <a:cs typeface="Arial" charset="0"/>
              </a:rPr>
              <a:t>: Building Communities to Harness the Data Revolution, $4M</a:t>
            </a:r>
            <a:r>
              <a:rPr lang="en-US" sz="1600" dirty="0">
                <a:latin typeface="Arial" charset="0"/>
                <a:ea typeface="Arial" charset="0"/>
                <a:cs typeface="Arial" charset="0"/>
              </a:rPr>
              <a:t>, 6/19-5/23; and </a:t>
            </a:r>
            <a:r>
              <a:rPr lang="en-US" sz="1600" dirty="0" smtClean="0">
                <a:latin typeface="Arial" charset="0"/>
                <a:ea typeface="Arial" charset="0"/>
                <a:cs typeface="Arial" charset="0"/>
              </a:rPr>
              <a:t>(</a:t>
            </a:r>
            <a:r>
              <a:rPr lang="en-US" sz="1600" dirty="0">
                <a:latin typeface="Arial" charset="0"/>
                <a:ea typeface="Arial" charset="0"/>
                <a:cs typeface="Arial" charset="0"/>
              </a:rPr>
              <a:t>c</a:t>
            </a:r>
            <a:r>
              <a:rPr lang="en-US" sz="1600" dirty="0" smtClean="0">
                <a:latin typeface="Arial" charset="0"/>
                <a:ea typeface="Arial" charset="0"/>
                <a:cs typeface="Arial" charset="0"/>
              </a:rPr>
              <a:t>) </a:t>
            </a:r>
            <a:r>
              <a:rPr lang="en-US" sz="1600" dirty="0">
                <a:latin typeface="Arial" charset="0"/>
                <a:ea typeface="Arial" charset="0"/>
                <a:cs typeface="Arial" charset="0"/>
              </a:rPr>
              <a:t>NIH Clinical and Translational Science Award (CTSA), </a:t>
            </a:r>
            <a:r>
              <a:rPr lang="en-US" sz="1600" dirty="0" smtClean="0">
                <a:latin typeface="Arial" charset="0"/>
                <a:ea typeface="Arial" charset="0"/>
                <a:cs typeface="Arial" charset="0"/>
              </a:rPr>
              <a:t>$42M</a:t>
            </a:r>
            <a:r>
              <a:rPr lang="en-US" sz="1600" dirty="0">
                <a:latin typeface="Arial" charset="0"/>
                <a:ea typeface="Arial" charset="0"/>
                <a:cs typeface="Arial" charset="0"/>
              </a:rPr>
              <a:t>, </a:t>
            </a:r>
            <a:r>
              <a:rPr lang="en-US" sz="1600" dirty="0" smtClean="0">
                <a:latin typeface="Arial" charset="0"/>
                <a:ea typeface="Arial" charset="0"/>
                <a:cs typeface="Arial" charset="0"/>
              </a:rPr>
              <a:t>3/18 </a:t>
            </a:r>
            <a:r>
              <a:rPr lang="en-US" sz="1600" dirty="0">
                <a:latin typeface="Arial" charset="0"/>
                <a:ea typeface="Arial" charset="0"/>
                <a:cs typeface="Arial" charset="0"/>
              </a:rPr>
              <a:t>- </a:t>
            </a:r>
            <a:r>
              <a:rPr lang="en-US" sz="1600" dirty="0" smtClean="0">
                <a:latin typeface="Arial" charset="0"/>
                <a:ea typeface="Arial" charset="0"/>
                <a:cs typeface="Arial" charset="0"/>
              </a:rPr>
              <a:t>2/23</a:t>
            </a:r>
            <a:r>
              <a:rPr lang="en-US" sz="1600" dirty="0">
                <a:latin typeface="Arial" charset="0"/>
                <a:ea typeface="Arial" charset="0"/>
                <a:cs typeface="Arial" charset="0"/>
              </a:rPr>
              <a:t>. (P.I.: B. Blazar).</a:t>
            </a:r>
          </a:p>
          <a:p>
            <a:pPr marL="100013" lvl="1" indent="-122873">
              <a:buFont typeface="Arial" panose="020B0604020202020204" pitchFamily="34" charset="0"/>
              <a:buChar char="•"/>
            </a:pPr>
            <a:endParaRPr lang="en-US" sz="1600" dirty="0">
              <a:latin typeface="Arial" charset="0"/>
              <a:ea typeface="Arial" charset="0"/>
              <a:cs typeface="Arial" charset="0"/>
            </a:endParaRPr>
          </a:p>
          <a:p>
            <a:pPr marL="100013" lvl="1" indent="-122873">
              <a:buFont typeface="Arial" panose="020B0604020202020204" pitchFamily="34" charset="0"/>
              <a:buChar char="•"/>
            </a:pPr>
            <a:endParaRPr lang="en-US" sz="1600" dirty="0">
              <a:latin typeface="Arial" charset="0"/>
              <a:ea typeface="Arial" charset="0"/>
              <a:cs typeface="Arial" charset="0"/>
            </a:endParaRPr>
          </a:p>
        </p:txBody>
      </p:sp>
    </p:spTree>
    <p:extLst>
      <p:ext uri="{BB962C8B-B14F-4D97-AF65-F5344CB8AC3E}">
        <p14:creationId xmlns:p14="http://schemas.microsoft.com/office/powerpoint/2010/main" val="1606334509"/>
      </p:ext>
    </p:extLst>
  </p:cSld>
  <p:clrMapOvr>
    <a:masterClrMapping/>
  </p:clrMapOvr>
  <mc:AlternateContent xmlns:mc="http://schemas.openxmlformats.org/markup-compatibility/2006" xmlns:p14="http://schemas.microsoft.com/office/powerpoint/2010/main">
    <mc:Choice Requires="p14">
      <p:transition spd="slow" p14:dur="13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066800"/>
            <a:ext cx="7772400" cy="4643154"/>
          </a:xfrm>
        </p:spPr>
        <p:txBody>
          <a:bodyPr/>
          <a:lstStyle/>
          <a:p>
            <a:pPr>
              <a:buFont typeface="Wingdings" charset="2"/>
              <a:buChar char="q"/>
            </a:pPr>
            <a:r>
              <a:rPr lang="en-US" sz="2000" dirty="0" smtClean="0">
                <a:solidFill>
                  <a:srgbClr val="FF0000"/>
                </a:solidFill>
              </a:rPr>
              <a:t>Motivation</a:t>
            </a:r>
          </a:p>
          <a:p>
            <a:pPr lvl="1">
              <a:buFont typeface="Wingdings" charset="2"/>
              <a:buChar char="q"/>
            </a:pPr>
            <a:r>
              <a:rPr lang="en-US" sz="1600" dirty="0" smtClean="0"/>
              <a:t>Spatial Methods and Industrial Cities</a:t>
            </a:r>
          </a:p>
          <a:p>
            <a:pPr lvl="1">
              <a:buFont typeface="Wingdings" charset="2"/>
              <a:buChar char="q"/>
            </a:pPr>
            <a:r>
              <a:rPr lang="en-US" sz="1600" dirty="0" smtClean="0">
                <a:solidFill>
                  <a:srgbClr val="FF0000"/>
                </a:solidFill>
              </a:rPr>
              <a:t>Spatial Computing in Modern Cities</a:t>
            </a:r>
          </a:p>
          <a:p>
            <a:pPr>
              <a:buFont typeface="Wingdings" charset="2"/>
              <a:buChar char="q"/>
            </a:pPr>
            <a:r>
              <a:rPr lang="en-US" sz="2000" dirty="0" smtClean="0"/>
              <a:t>Knowledge Co-production (KC)</a:t>
            </a:r>
          </a:p>
          <a:p>
            <a:pPr>
              <a:buFont typeface="Wingdings" charset="2"/>
              <a:buChar char="q"/>
            </a:pPr>
            <a:r>
              <a:rPr lang="en-US" sz="2000" dirty="0" smtClean="0"/>
              <a:t>KC Story 1: Evacuation Planning</a:t>
            </a:r>
          </a:p>
          <a:p>
            <a:pPr>
              <a:buFont typeface="Wingdings" charset="2"/>
              <a:buChar char="q"/>
            </a:pPr>
            <a:r>
              <a:rPr lang="en-US" sz="2000" dirty="0" smtClean="0"/>
              <a:t>KC Story 2: </a:t>
            </a:r>
            <a:r>
              <a:rPr lang="en-US" sz="2000" dirty="0"/>
              <a:t>A S&amp;CC </a:t>
            </a:r>
            <a:r>
              <a:rPr lang="en-US" sz="2000" dirty="0" smtClean="0"/>
              <a:t>Project</a:t>
            </a:r>
          </a:p>
          <a:p>
            <a:pPr>
              <a:buFont typeface="Wingdings" charset="2"/>
              <a:buChar char="q"/>
            </a:pPr>
            <a:r>
              <a:rPr lang="en-US" sz="2000" dirty="0" smtClean="0"/>
              <a:t>Conclusions</a:t>
            </a:r>
            <a:endParaRPr lang="en-US" sz="2000" dirty="0"/>
          </a:p>
        </p:txBody>
      </p:sp>
      <p:sp>
        <p:nvSpPr>
          <p:cNvPr id="4" name="Slide Number Placeholder 3">
            <a:extLst>
              <a:ext uri="{FF2B5EF4-FFF2-40B4-BE49-F238E27FC236}">
                <a16:creationId xmlns="" xmlns:a16="http://schemas.microsoft.com/office/drawing/2014/main" id="{D62E67D8-B2FE-F144-940E-90A2AE251147}"/>
              </a:ext>
            </a:extLst>
          </p:cNvPr>
          <p:cNvSpPr>
            <a:spLocks noGrp="1"/>
          </p:cNvSpPr>
          <p:nvPr>
            <p:ph type="sldNum" sz="quarter" idx="10"/>
          </p:nvPr>
        </p:nvSpPr>
        <p:spPr/>
        <p:txBody>
          <a:bodyPr/>
          <a:lstStyle/>
          <a:p>
            <a:fld id="{DD8C6A59-1C74-2043-BF6F-F96E9BCF649F}" type="slidenum">
              <a:rPr lang="en-US" smtClean="0"/>
              <a:t>20</a:t>
            </a:fld>
            <a:endParaRPr lang="en-US"/>
          </a:p>
        </p:txBody>
      </p:sp>
      <p:sp>
        <p:nvSpPr>
          <p:cNvPr id="6" name="Title 5"/>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563649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 xmlns:a16="http://schemas.microsoft.com/office/drawing/2014/main" id="{D830E650-6E35-A547-B031-376B21741739}"/>
              </a:ext>
            </a:extLst>
          </p:cNvPr>
          <p:cNvSpPr>
            <a:spLocks noGrp="1"/>
          </p:cNvSpPr>
          <p:nvPr>
            <p:ph type="title"/>
          </p:nvPr>
        </p:nvSpPr>
        <p:spPr>
          <a:xfrm>
            <a:off x="685800" y="152400"/>
            <a:ext cx="7772400" cy="609600"/>
          </a:xfrm>
        </p:spPr>
        <p:txBody>
          <a:bodyPr/>
          <a:lstStyle/>
          <a:p>
            <a:r>
              <a:rPr lang="en-US" dirty="0" smtClean="0"/>
              <a:t>Spatial Computing in Modern Cities</a:t>
            </a:r>
            <a:endParaRPr lang="en-US" dirty="0"/>
          </a:p>
        </p:txBody>
      </p:sp>
      <p:graphicFrame>
        <p:nvGraphicFramePr>
          <p:cNvPr id="3" name="Table 2">
            <a:extLst>
              <a:ext uri="{FF2B5EF4-FFF2-40B4-BE49-F238E27FC236}">
                <a16:creationId xmlns="" xmlns:a16="http://schemas.microsoft.com/office/drawing/2014/main" id="{47694D13-6006-A845-BBA0-68FDF4900AA3}"/>
              </a:ext>
            </a:extLst>
          </p:cNvPr>
          <p:cNvGraphicFramePr>
            <a:graphicFrameLocks noGrp="1"/>
          </p:cNvGraphicFramePr>
          <p:nvPr>
            <p:extLst>
              <p:ext uri="{D42A27DB-BD31-4B8C-83A1-F6EECF244321}">
                <p14:modId xmlns:p14="http://schemas.microsoft.com/office/powerpoint/2010/main" val="1736887197"/>
              </p:ext>
            </p:extLst>
          </p:nvPr>
        </p:nvGraphicFramePr>
        <p:xfrm>
          <a:off x="457200" y="1397000"/>
          <a:ext cx="8382000" cy="3571240"/>
        </p:xfrm>
        <a:graphic>
          <a:graphicData uri="http://schemas.openxmlformats.org/drawingml/2006/table">
            <a:tbl>
              <a:tblPr firstRow="1" bandRow="1">
                <a:tableStyleId>{5940675A-B579-460E-94D1-54222C63F5DA}</a:tableStyleId>
              </a:tblPr>
              <a:tblGrid>
                <a:gridCol w="838200">
                  <a:extLst>
                    <a:ext uri="{9D8B030D-6E8A-4147-A177-3AD203B41FA5}">
                      <a16:colId xmlns="" xmlns:a16="http://schemas.microsoft.com/office/drawing/2014/main" val="506268363"/>
                    </a:ext>
                  </a:extLst>
                </a:gridCol>
                <a:gridCol w="2602831">
                  <a:extLst>
                    <a:ext uri="{9D8B030D-6E8A-4147-A177-3AD203B41FA5}">
                      <a16:colId xmlns="" xmlns:a16="http://schemas.microsoft.com/office/drawing/2014/main" val="2002679688"/>
                    </a:ext>
                  </a:extLst>
                </a:gridCol>
                <a:gridCol w="2558715">
                  <a:extLst>
                    <a:ext uri="{9D8B030D-6E8A-4147-A177-3AD203B41FA5}">
                      <a16:colId xmlns="" xmlns:a16="http://schemas.microsoft.com/office/drawing/2014/main" val="3080438123"/>
                    </a:ext>
                  </a:extLst>
                </a:gridCol>
                <a:gridCol w="2382254">
                  <a:extLst>
                    <a:ext uri="{9D8B030D-6E8A-4147-A177-3AD203B41FA5}">
                      <a16:colId xmlns="" xmlns:a16="http://schemas.microsoft.com/office/drawing/2014/main" val="2013721753"/>
                    </a:ext>
                  </a:extLst>
                </a:gridCol>
              </a:tblGrid>
              <a:tr h="370840">
                <a:tc>
                  <a:txBody>
                    <a:bodyPr/>
                    <a:lstStyle/>
                    <a:p>
                      <a:pPr algn="ctr"/>
                      <a:r>
                        <a:rPr lang="en-US" b="1" dirty="0"/>
                        <a:t>Rank</a:t>
                      </a:r>
                    </a:p>
                  </a:txBody>
                  <a:tcPr/>
                </a:tc>
                <a:tc>
                  <a:txBody>
                    <a:bodyPr/>
                    <a:lstStyle/>
                    <a:p>
                      <a:pPr algn="ctr"/>
                      <a:r>
                        <a:rPr lang="en-US" b="1" dirty="0"/>
                        <a:t>2015</a:t>
                      </a:r>
                    </a:p>
                  </a:txBody>
                  <a:tcPr/>
                </a:tc>
                <a:tc>
                  <a:txBody>
                    <a:bodyPr/>
                    <a:lstStyle/>
                    <a:p>
                      <a:pPr algn="ctr"/>
                      <a:r>
                        <a:rPr lang="en-US" b="1" dirty="0"/>
                        <a:t>2016</a:t>
                      </a:r>
                    </a:p>
                  </a:txBody>
                  <a:tcPr/>
                </a:tc>
                <a:tc>
                  <a:txBody>
                    <a:bodyPr/>
                    <a:lstStyle/>
                    <a:p>
                      <a:pPr algn="ctr"/>
                      <a:r>
                        <a:rPr lang="en-US" b="1" dirty="0"/>
                        <a:t>2017</a:t>
                      </a:r>
                    </a:p>
                  </a:txBody>
                  <a:tcPr/>
                </a:tc>
                <a:extLst>
                  <a:ext uri="{0D108BD9-81ED-4DB2-BD59-A6C34878D82A}">
                    <a16:rowId xmlns="" xmlns:a16="http://schemas.microsoft.com/office/drawing/2014/main" val="3926459749"/>
                  </a:ext>
                </a:extLst>
              </a:tr>
              <a:tr h="370840">
                <a:tc>
                  <a:txBody>
                    <a:bodyPr/>
                    <a:lstStyle/>
                    <a:p>
                      <a:pPr algn="ctr"/>
                      <a:r>
                        <a:rPr lang="en-US" dirty="0"/>
                        <a:t>1</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rgbClr val="FF0000"/>
                          </a:solidFill>
                          <a:effectLst/>
                          <a:latin typeface="+mn-lt"/>
                          <a:ea typeface="+mn-ea"/>
                          <a:cs typeface="+mn-cs"/>
                        </a:rPr>
                        <a:t>(69%) Geospatial / Mapping </a:t>
                      </a:r>
                      <a:endParaRPr lang="en-US" b="1" dirty="0">
                        <a:solidFill>
                          <a:srgbClr val="FF0000"/>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(93%) Public Meeting records </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rgbClr val="FF0000"/>
                          </a:solidFill>
                          <a:effectLst/>
                          <a:latin typeface="+mn-lt"/>
                          <a:ea typeface="+mn-ea"/>
                          <a:cs typeface="+mn-cs"/>
                        </a:rPr>
                        <a:t>(53%) </a:t>
                      </a:r>
                      <a:r>
                        <a:rPr lang="en-US" sz="1800" b="1" kern="1200" dirty="0" err="1">
                          <a:solidFill>
                            <a:srgbClr val="FF0000"/>
                          </a:solidFill>
                          <a:effectLst/>
                          <a:latin typeface="+mn-lt"/>
                          <a:ea typeface="+mn-ea"/>
                          <a:cs typeface="+mn-cs"/>
                        </a:rPr>
                        <a:t>GeoSpatial</a:t>
                      </a:r>
                      <a:r>
                        <a:rPr lang="en-US" sz="1800" b="1" kern="1200" dirty="0">
                          <a:solidFill>
                            <a:srgbClr val="FF0000"/>
                          </a:solidFill>
                          <a:effectLst/>
                          <a:latin typeface="+mn-lt"/>
                          <a:ea typeface="+mn-ea"/>
                          <a:cs typeface="+mn-cs"/>
                        </a:rPr>
                        <a:t> </a:t>
                      </a:r>
                      <a:r>
                        <a:rPr lang="en-US" sz="1800" b="1" kern="1200" dirty="0" smtClean="0">
                          <a:solidFill>
                            <a:srgbClr val="FF0000"/>
                          </a:solidFill>
                          <a:effectLst/>
                          <a:latin typeface="+mn-lt"/>
                          <a:ea typeface="+mn-ea"/>
                          <a:cs typeface="+mn-cs"/>
                        </a:rPr>
                        <a:t>/ Mapping </a:t>
                      </a:r>
                      <a:endParaRPr lang="en-US" b="1" dirty="0">
                        <a:solidFill>
                          <a:srgbClr val="FF0000"/>
                        </a:solidFill>
                      </a:endParaRPr>
                    </a:p>
                  </a:txBody>
                  <a:tcPr/>
                </a:tc>
                <a:extLst>
                  <a:ext uri="{0D108BD9-81ED-4DB2-BD59-A6C34878D82A}">
                    <a16:rowId xmlns="" xmlns:a16="http://schemas.microsoft.com/office/drawing/2014/main" val="69533865"/>
                  </a:ext>
                </a:extLst>
              </a:tr>
              <a:tr h="370840">
                <a:tc>
                  <a:txBody>
                    <a:bodyPr/>
                    <a:lstStyle/>
                    <a:p>
                      <a:pPr algn="ctr"/>
                      <a:r>
                        <a:rPr lang="en-US" dirty="0"/>
                        <a:t>2</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(67%) Virtualization </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(92%) Wireless Infrastructure </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(48%) Cybersecurity </a:t>
                      </a:r>
                      <a:endParaRPr lang="en-US" dirty="0"/>
                    </a:p>
                  </a:txBody>
                  <a:tcPr/>
                </a:tc>
                <a:extLst>
                  <a:ext uri="{0D108BD9-81ED-4DB2-BD59-A6C34878D82A}">
                    <a16:rowId xmlns="" xmlns:a16="http://schemas.microsoft.com/office/drawing/2014/main" val="3843988909"/>
                  </a:ext>
                </a:extLst>
              </a:tr>
              <a:tr h="370840">
                <a:tc>
                  <a:txBody>
                    <a:bodyPr/>
                    <a:lstStyle/>
                    <a:p>
                      <a:pPr algn="ctr"/>
                      <a:r>
                        <a:rPr lang="en-US" dirty="0"/>
                        <a:t>3</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(60%) Performance Benchmarks </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(91%) Redundant/ Offsite Data Storage </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(34%) Predictive Policing </a:t>
                      </a:r>
                      <a:endParaRPr lang="en-US" dirty="0"/>
                    </a:p>
                  </a:txBody>
                  <a:tcPr/>
                </a:tc>
                <a:extLst>
                  <a:ext uri="{0D108BD9-81ED-4DB2-BD59-A6C34878D82A}">
                    <a16:rowId xmlns="" xmlns:a16="http://schemas.microsoft.com/office/drawing/2014/main" val="3370115108"/>
                  </a:ext>
                </a:extLst>
              </a:tr>
              <a:tr h="370840">
                <a:tc>
                  <a:txBody>
                    <a:bodyPr/>
                    <a:lstStyle/>
                    <a:p>
                      <a:pPr algn="ctr"/>
                      <a:r>
                        <a:rPr lang="en-US" dirty="0"/>
                        <a:t>4</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(58%) Transaction Processing </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(90%) Endpoint Security </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(32%) eDiscovery </a:t>
                      </a:r>
                      <a:endParaRPr lang="en-US" dirty="0"/>
                    </a:p>
                  </a:txBody>
                  <a:tcPr/>
                </a:tc>
                <a:extLst>
                  <a:ext uri="{0D108BD9-81ED-4DB2-BD59-A6C34878D82A}">
                    <a16:rowId xmlns="" xmlns:a16="http://schemas.microsoft.com/office/drawing/2014/main" val="1477683710"/>
                  </a:ext>
                </a:extLst>
              </a:tr>
              <a:tr h="370840">
                <a:tc>
                  <a:txBody>
                    <a:bodyPr/>
                    <a:lstStyle/>
                    <a:p>
                      <a:pPr algn="ctr"/>
                      <a:r>
                        <a:rPr lang="en-US" dirty="0"/>
                        <a:t>5</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(57%) Project Management </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(85%) Broadband Infrastructure </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(20%) Predictive Analytics </a:t>
                      </a:r>
                      <a:endParaRPr lang="en-US" dirty="0"/>
                    </a:p>
                  </a:txBody>
                  <a:tcPr/>
                </a:tc>
                <a:extLst>
                  <a:ext uri="{0D108BD9-81ED-4DB2-BD59-A6C34878D82A}">
                    <a16:rowId xmlns="" xmlns:a16="http://schemas.microsoft.com/office/drawing/2014/main" val="3437453985"/>
                  </a:ext>
                </a:extLst>
              </a:tr>
            </a:tbl>
          </a:graphicData>
        </a:graphic>
      </p:graphicFrame>
      <p:sp>
        <p:nvSpPr>
          <p:cNvPr id="2" name="TextBox 1"/>
          <p:cNvSpPr txBox="1"/>
          <p:nvPr/>
        </p:nvSpPr>
        <p:spPr>
          <a:xfrm>
            <a:off x="333925" y="5245817"/>
            <a:ext cx="8124275" cy="369332"/>
          </a:xfrm>
          <a:prstGeom prst="rect">
            <a:avLst/>
          </a:prstGeom>
          <a:noFill/>
        </p:spPr>
        <p:txBody>
          <a:bodyPr wrap="none" rtlCol="0">
            <a:spAutoFit/>
          </a:bodyPr>
          <a:lstStyle/>
          <a:p>
            <a:r>
              <a:rPr lang="en-US" sz="1800" b="1" dirty="0" smtClean="0"/>
              <a:t>Source: </a:t>
            </a:r>
            <a:r>
              <a:rPr lang="en-US" sz="1600" dirty="0" smtClean="0"/>
              <a:t>Digital Cities Survey, Center for Digital Government, </a:t>
            </a:r>
            <a:r>
              <a:rPr lang="en-US" sz="1600" dirty="0" err="1" smtClean="0"/>
              <a:t>GovTech.com</a:t>
            </a:r>
            <a:r>
              <a:rPr lang="en-US" sz="1600" dirty="0" smtClean="0"/>
              <a:t>, 11/9</a:t>
            </a:r>
            <a:r>
              <a:rPr lang="en-US" sz="1600" baseline="30000" dirty="0"/>
              <a:t>/</a:t>
            </a:r>
            <a:r>
              <a:rPr lang="en-US" sz="1600" dirty="0" smtClean="0"/>
              <a:t>2017.</a:t>
            </a:r>
            <a:endParaRPr lang="en-US" sz="1600" dirty="0"/>
          </a:p>
        </p:txBody>
      </p:sp>
    </p:spTree>
    <p:extLst>
      <p:ext uri="{BB962C8B-B14F-4D97-AF65-F5344CB8AC3E}">
        <p14:creationId xmlns:p14="http://schemas.microsoft.com/office/powerpoint/2010/main" val="15059385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628" y="146301"/>
            <a:ext cx="7336971" cy="609600"/>
          </a:xfrm>
        </p:spPr>
        <p:txBody>
          <a:bodyPr/>
          <a:lstStyle/>
          <a:p>
            <a:r>
              <a:rPr lang="en-US" dirty="0" smtClean="0"/>
              <a:t>Operational Use: Emergency Services</a:t>
            </a:r>
            <a:endParaRPr lang="en-US" dirty="0"/>
          </a:p>
        </p:txBody>
      </p:sp>
      <p:sp>
        <p:nvSpPr>
          <p:cNvPr id="4" name="Content Placeholder 3"/>
          <p:cNvSpPr>
            <a:spLocks noGrp="1"/>
          </p:cNvSpPr>
          <p:nvPr>
            <p:ph sz="half" idx="1"/>
          </p:nvPr>
        </p:nvSpPr>
        <p:spPr>
          <a:xfrm>
            <a:off x="373380" y="914400"/>
            <a:ext cx="8001000" cy="4876800"/>
          </a:xfrm>
        </p:spPr>
        <p:txBody>
          <a:bodyPr/>
          <a:lstStyle/>
          <a:p>
            <a:r>
              <a:rPr lang="en-US" sz="1800" dirty="0"/>
              <a:t>Gun-shot detection </a:t>
            </a:r>
          </a:p>
          <a:p>
            <a:pPr lvl="1"/>
            <a:r>
              <a:rPr lang="en-US" sz="1600" dirty="0"/>
              <a:t>triangulate from </a:t>
            </a:r>
            <a:r>
              <a:rPr lang="en-US" sz="1600" dirty="0" smtClean="0"/>
              <a:t>microphones</a:t>
            </a:r>
          </a:p>
          <a:p>
            <a:r>
              <a:rPr lang="en-US" sz="1800" dirty="0" smtClean="0"/>
              <a:t>E-911: Locate cell-phone calling 911</a:t>
            </a:r>
          </a:p>
          <a:p>
            <a:r>
              <a:rPr lang="en-US" sz="1800" dirty="0" smtClean="0"/>
              <a:t>Reverse 911</a:t>
            </a:r>
          </a:p>
          <a:p>
            <a:r>
              <a:rPr lang="en-US" sz="1800" dirty="0" smtClean="0"/>
              <a:t>CMAS, PLAN: Geo-targeted Alert &amp; Warning</a:t>
            </a:r>
          </a:p>
          <a:p>
            <a:r>
              <a:rPr lang="mr-IN" sz="2000" dirty="0" smtClean="0"/>
              <a:t>…</a:t>
            </a:r>
            <a:endParaRPr lang="en-US" sz="2000" dirty="0" smtClean="0"/>
          </a:p>
          <a:p>
            <a:endParaRPr lang="en-US" sz="1800" dirty="0" smtClean="0"/>
          </a:p>
          <a:p>
            <a:pPr marL="0" indent="0">
              <a:buNone/>
            </a:pPr>
            <a:endParaRPr lang="en-US" sz="2200" dirty="0"/>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l="7685" t="12772" r="8526" b="74315"/>
          <a:stretch/>
        </p:blipFill>
        <p:spPr>
          <a:xfrm>
            <a:off x="374672" y="4776765"/>
            <a:ext cx="3282928" cy="758868"/>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12903" y="3692024"/>
            <a:ext cx="990600" cy="566293"/>
          </a:xfrm>
          <a:prstGeom prst="rect">
            <a:avLst/>
          </a:prstGeom>
        </p:spPr>
      </p:pic>
      <p:pic>
        <p:nvPicPr>
          <p:cNvPr id="7" name="Picture 6" descr="Emergency-Alert-iPhone-iOS-6-620x374.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23927" y="2917695"/>
            <a:ext cx="2565400" cy="1547516"/>
          </a:xfrm>
          <a:prstGeom prst="rect">
            <a:avLst/>
          </a:prstGeom>
        </p:spPr>
      </p:pic>
      <p:pic>
        <p:nvPicPr>
          <p:cNvPr id="9" name="Picture 8" descr="e911.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73380" y="3099972"/>
            <a:ext cx="1104900" cy="925120"/>
          </a:xfrm>
          <a:prstGeom prst="rect">
            <a:avLst/>
          </a:prstGeom>
        </p:spPr>
      </p:pic>
      <p:pic>
        <p:nvPicPr>
          <p:cNvPr id="6" name="Picture 5"/>
          <p:cNvPicPr>
            <a:picLocks noChangeAspect="1"/>
          </p:cNvPicPr>
          <p:nvPr/>
        </p:nvPicPr>
        <p:blipFill>
          <a:blip r:embed="rId6"/>
          <a:stretch>
            <a:fillRect/>
          </a:stretch>
        </p:blipFill>
        <p:spPr>
          <a:xfrm>
            <a:off x="4465750" y="827623"/>
            <a:ext cx="4593774" cy="4963577"/>
          </a:xfrm>
          <a:prstGeom prst="rect">
            <a:avLst/>
          </a:prstGeom>
        </p:spPr>
      </p:pic>
    </p:spTree>
    <p:extLst>
      <p:ext uri="{BB962C8B-B14F-4D97-AF65-F5344CB8AC3E}">
        <p14:creationId xmlns:p14="http://schemas.microsoft.com/office/powerpoint/2010/main" val="145585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2"/>
          <p:cNvSpPr txBox="1">
            <a:spLocks noGrp="1"/>
          </p:cNvSpPr>
          <p:nvPr/>
        </p:nvSpPr>
        <p:spPr bwMode="auto">
          <a:xfrm>
            <a:off x="8077200" y="6400800"/>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a:fld id="{AD603883-AC78-45C1-BE66-102A48880214}" type="slidenum">
              <a:rPr lang="en-US" altLang="en-US" sz="1000">
                <a:cs typeface="Arial" pitchFamily="34" charset="0"/>
              </a:rPr>
              <a:pPr algn="r"/>
              <a:t>23</a:t>
            </a:fld>
            <a:endParaRPr lang="en-US" altLang="en-US" sz="1000">
              <a:cs typeface="Arial" pitchFamily="34" charset="0"/>
            </a:endParaRPr>
          </a:p>
        </p:txBody>
      </p:sp>
      <p:sp>
        <p:nvSpPr>
          <p:cNvPr id="193539" name="Rectangle 5"/>
          <p:cNvSpPr>
            <a:spLocks noChangeArrowheads="1"/>
          </p:cNvSpPr>
          <p:nvPr/>
        </p:nvSpPr>
        <p:spPr bwMode="auto">
          <a:xfrm>
            <a:off x="304800" y="1524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US" altLang="en-US" sz="2800" dirty="0" smtClean="0">
                <a:solidFill>
                  <a:srgbClr val="C00000"/>
                </a:solidFill>
                <a:latin typeface="Times New Roman" pitchFamily="18" charset="0"/>
                <a:cs typeface="Arial" pitchFamily="34" charset="0"/>
              </a:rPr>
              <a:t>Operational Use: </a:t>
            </a:r>
            <a:r>
              <a:rPr lang="en-US" altLang="en-US" sz="2800" b="1" dirty="0" smtClean="0">
                <a:solidFill>
                  <a:srgbClr val="C00000"/>
                </a:solidFill>
                <a:latin typeface="Times New Roman" pitchFamily="18" charset="0"/>
                <a:cs typeface="Arial" pitchFamily="34" charset="0"/>
              </a:rPr>
              <a:t>Crime Mapping</a:t>
            </a:r>
            <a:endParaRPr lang="en-US" altLang="en-US" sz="2800" b="1" dirty="0">
              <a:solidFill>
                <a:srgbClr val="C00000"/>
              </a:solidFill>
              <a:latin typeface="Times New Roman" pitchFamily="18" charset="0"/>
              <a:cs typeface="Arial" pitchFamily="34" charset="0"/>
            </a:endParaRPr>
          </a:p>
        </p:txBody>
      </p:sp>
      <p:sp>
        <p:nvSpPr>
          <p:cNvPr id="8" name="Content Placeholder 3"/>
          <p:cNvSpPr txBox="1">
            <a:spLocks/>
          </p:cNvSpPr>
          <p:nvPr/>
        </p:nvSpPr>
        <p:spPr>
          <a:xfrm>
            <a:off x="0" y="5621846"/>
            <a:ext cx="8763000" cy="609600"/>
          </a:xfrm>
          <a:prstGeom prst="rect">
            <a:avLst/>
          </a:prstGeom>
        </p:spPr>
        <p:txBody>
          <a:bodyPr/>
          <a:lst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16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14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14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1400">
                <a:solidFill>
                  <a:schemeClr val="tx1"/>
                </a:solidFill>
                <a:latin typeface="+mn-lt"/>
                <a:cs typeface="+mn-cs"/>
              </a:defRPr>
            </a:lvl6pPr>
            <a:lvl7pPr marL="2971800" indent="-228600" algn="l" rtl="0" eaLnBrk="1" fontAlgn="base" hangingPunct="1">
              <a:spcBef>
                <a:spcPct val="20000"/>
              </a:spcBef>
              <a:spcAft>
                <a:spcPct val="0"/>
              </a:spcAft>
              <a:buChar char="»"/>
              <a:defRPr sz="1400">
                <a:solidFill>
                  <a:schemeClr val="tx1"/>
                </a:solidFill>
                <a:latin typeface="+mn-lt"/>
                <a:cs typeface="+mn-cs"/>
              </a:defRPr>
            </a:lvl7pPr>
            <a:lvl8pPr marL="3429000" indent="-228600" algn="l" rtl="0" eaLnBrk="1" fontAlgn="base" hangingPunct="1">
              <a:spcBef>
                <a:spcPct val="20000"/>
              </a:spcBef>
              <a:spcAft>
                <a:spcPct val="0"/>
              </a:spcAft>
              <a:buChar char="»"/>
              <a:defRPr sz="1400">
                <a:solidFill>
                  <a:schemeClr val="tx1"/>
                </a:solidFill>
                <a:latin typeface="+mn-lt"/>
                <a:cs typeface="+mn-cs"/>
              </a:defRPr>
            </a:lvl8pPr>
            <a:lvl9pPr marL="3886200" indent="-228600" algn="l" rtl="0" eaLnBrk="1" fontAlgn="base" hangingPunct="1">
              <a:spcBef>
                <a:spcPct val="20000"/>
              </a:spcBef>
              <a:spcAft>
                <a:spcPct val="0"/>
              </a:spcAft>
              <a:buChar char="»"/>
              <a:defRPr sz="1400">
                <a:solidFill>
                  <a:schemeClr val="tx1"/>
                </a:solidFill>
                <a:latin typeface="+mn-lt"/>
                <a:cs typeface="+mn-cs"/>
              </a:defRPr>
            </a:lvl9pPr>
          </a:lstStyle>
          <a:p>
            <a:r>
              <a:rPr lang="en-US" sz="1800" kern="0" dirty="0" smtClean="0"/>
              <a:t>Sources: </a:t>
            </a:r>
            <a:r>
              <a:rPr lang="en-US" sz="1600" kern="0" dirty="0" smtClean="0">
                <a:hlinkClick r:id="rId2"/>
              </a:rPr>
              <a:t>www.ci.minneapolis.mn.us/police/statistics</a:t>
            </a:r>
            <a:r>
              <a:rPr lang="en-US" sz="1600" kern="0" dirty="0" smtClean="0"/>
              <a:t>, </a:t>
            </a:r>
            <a:r>
              <a:rPr lang="en-US" sz="1600" kern="0" dirty="0" err="1" smtClean="0"/>
              <a:t>communitycrimemap.com</a:t>
            </a:r>
            <a:endParaRPr lang="en-US" sz="1600" kern="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767166"/>
            <a:ext cx="6117840" cy="489274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471" y="1577444"/>
            <a:ext cx="2648709" cy="4082462"/>
          </a:xfrm>
          <a:prstGeom prst="rect">
            <a:avLst/>
          </a:prstGeom>
        </p:spPr>
      </p:pic>
      <p:cxnSp>
        <p:nvCxnSpPr>
          <p:cNvPr id="5" name="Straight Arrow Connector 4"/>
          <p:cNvCxnSpPr/>
          <p:nvPr/>
        </p:nvCxnSpPr>
        <p:spPr bwMode="auto">
          <a:xfrm>
            <a:off x="3733800" y="3276600"/>
            <a:ext cx="2971800" cy="4572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684" y="690034"/>
            <a:ext cx="2683359" cy="887410"/>
          </a:xfrm>
          <a:prstGeom prst="rect">
            <a:avLst/>
          </a:prstGeom>
        </p:spPr>
      </p:pic>
    </p:spTree>
    <p:extLst>
      <p:ext uri="{BB962C8B-B14F-4D97-AF65-F5344CB8AC3E}">
        <p14:creationId xmlns:p14="http://schemas.microsoft.com/office/powerpoint/2010/main" val="198863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2"/>
          <p:cNvSpPr txBox="1">
            <a:spLocks noGrp="1"/>
          </p:cNvSpPr>
          <p:nvPr/>
        </p:nvSpPr>
        <p:spPr bwMode="auto">
          <a:xfrm>
            <a:off x="8077200" y="6400800"/>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a:fld id="{AD603883-AC78-45C1-BE66-102A48880214}" type="slidenum">
              <a:rPr lang="en-US" altLang="en-US" sz="1000">
                <a:cs typeface="Arial" pitchFamily="34" charset="0"/>
              </a:rPr>
              <a:pPr algn="r"/>
              <a:t>24</a:t>
            </a:fld>
            <a:endParaRPr lang="en-US" altLang="en-US" sz="1000">
              <a:cs typeface="Arial" pitchFamily="34" charset="0"/>
            </a:endParaRPr>
          </a:p>
        </p:txBody>
      </p:sp>
      <p:sp>
        <p:nvSpPr>
          <p:cNvPr id="193539" name="Rectangle 5"/>
          <p:cNvSpPr>
            <a:spLocks noChangeArrowheads="1"/>
          </p:cNvSpPr>
          <p:nvPr/>
        </p:nvSpPr>
        <p:spPr bwMode="auto">
          <a:xfrm>
            <a:off x="304800" y="1524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US" altLang="en-US" sz="2800" dirty="0" smtClean="0">
                <a:solidFill>
                  <a:srgbClr val="C00000"/>
                </a:solidFill>
                <a:latin typeface="Times New Roman" pitchFamily="18" charset="0"/>
                <a:cs typeface="Arial" pitchFamily="34" charset="0"/>
              </a:rPr>
              <a:t>Operational Use: </a:t>
            </a:r>
            <a:r>
              <a:rPr lang="en-US" altLang="en-US" sz="2800" b="1" dirty="0" smtClean="0">
                <a:solidFill>
                  <a:srgbClr val="C00000"/>
                </a:solidFill>
                <a:latin typeface="Times New Roman" pitchFamily="18" charset="0"/>
                <a:cs typeface="Arial" pitchFamily="34" charset="0"/>
              </a:rPr>
              <a:t>Early Warning Systems</a:t>
            </a:r>
            <a:endParaRPr lang="en-US" altLang="en-US" sz="2800" b="1" dirty="0">
              <a:solidFill>
                <a:srgbClr val="C00000"/>
              </a:solidFill>
              <a:latin typeface="Times New Roman" pitchFamily="18" charset="0"/>
              <a:cs typeface="Arial" pitchFamily="34" charset="0"/>
            </a:endParaRPr>
          </a:p>
        </p:txBody>
      </p:sp>
      <p:sp>
        <p:nvSpPr>
          <p:cNvPr id="193540" name="TextBox 8"/>
          <p:cNvSpPr txBox="1">
            <a:spLocks noChangeArrowheads="1"/>
          </p:cNvSpPr>
          <p:nvPr/>
        </p:nvSpPr>
        <p:spPr bwMode="auto">
          <a:xfrm>
            <a:off x="124820" y="4889066"/>
            <a:ext cx="8763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r>
              <a:rPr lang="en-US" altLang="en-US" sz="2000" dirty="0">
                <a:latin typeface="Times New Roman" pitchFamily="18" charset="0"/>
                <a:cs typeface="Arial" pitchFamily="34" charset="0"/>
              </a:rPr>
              <a:t> </a:t>
            </a:r>
            <a:r>
              <a:rPr lang="en-US" altLang="zh-CN" dirty="0">
                <a:latin typeface="Times New Roman" pitchFamily="18" charset="0"/>
                <a:cs typeface="Arial" pitchFamily="34" charset="0"/>
              </a:rPr>
              <a:t>Even </a:t>
            </a:r>
            <a:r>
              <a:rPr lang="en-US" altLang="zh-CN" dirty="0">
                <a:solidFill>
                  <a:srgbClr val="3333FF"/>
                </a:solidFill>
                <a:latin typeface="Times New Roman" pitchFamily="18" charset="0"/>
                <a:cs typeface="Arial" pitchFamily="34" charset="0"/>
              </a:rPr>
              <a:t>before cable news</a:t>
            </a:r>
            <a:r>
              <a:rPr lang="en-US" altLang="zh-CN" dirty="0">
                <a:latin typeface="Times New Roman" pitchFamily="18" charset="0"/>
                <a:cs typeface="Arial" pitchFamily="34" charset="0"/>
              </a:rPr>
              <a:t> outlets began reporting the </a:t>
            </a:r>
            <a:r>
              <a:rPr lang="en-US" altLang="zh-CN" dirty="0">
                <a:solidFill>
                  <a:srgbClr val="CC0000"/>
                </a:solidFill>
                <a:latin typeface="Times New Roman" pitchFamily="18" charset="0"/>
                <a:cs typeface="Arial" pitchFamily="34" charset="0"/>
              </a:rPr>
              <a:t>tornadoes</a:t>
            </a:r>
            <a:r>
              <a:rPr lang="en-US" altLang="zh-CN" dirty="0">
                <a:latin typeface="Times New Roman" pitchFamily="18" charset="0"/>
                <a:cs typeface="Arial" pitchFamily="34" charset="0"/>
              </a:rPr>
              <a:t> that ripped through </a:t>
            </a:r>
            <a:r>
              <a:rPr lang="en-US" altLang="zh-CN" dirty="0">
                <a:solidFill>
                  <a:srgbClr val="CC0000"/>
                </a:solidFill>
                <a:latin typeface="Times New Roman" pitchFamily="18" charset="0"/>
                <a:cs typeface="Arial" pitchFamily="34" charset="0"/>
              </a:rPr>
              <a:t>Texas</a:t>
            </a:r>
            <a:r>
              <a:rPr lang="en-US" altLang="zh-CN" dirty="0">
                <a:latin typeface="Times New Roman" pitchFamily="18" charset="0"/>
                <a:cs typeface="Arial" pitchFamily="34" charset="0"/>
              </a:rPr>
              <a:t> on Tuesday, a </a:t>
            </a:r>
            <a:r>
              <a:rPr lang="en-US" altLang="zh-CN" b="1" dirty="0">
                <a:latin typeface="Times New Roman" pitchFamily="18" charset="0"/>
                <a:cs typeface="Arial" pitchFamily="34" charset="0"/>
              </a:rPr>
              <a:t>map</a:t>
            </a:r>
            <a:r>
              <a:rPr lang="en-US" altLang="zh-CN" dirty="0">
                <a:latin typeface="Times New Roman" pitchFamily="18" charset="0"/>
                <a:cs typeface="Arial" pitchFamily="34" charset="0"/>
              </a:rPr>
              <a:t> of the state </a:t>
            </a:r>
            <a:r>
              <a:rPr lang="en-US" altLang="zh-CN" b="1" u="sng" dirty="0">
                <a:solidFill>
                  <a:schemeClr val="accent2"/>
                </a:solidFill>
                <a:latin typeface="Times New Roman" pitchFamily="18" charset="0"/>
                <a:cs typeface="Arial" pitchFamily="34" charset="0"/>
              </a:rPr>
              <a:t>began blinking red</a:t>
            </a:r>
            <a:r>
              <a:rPr lang="en-US" altLang="zh-CN" dirty="0">
                <a:latin typeface="Times New Roman" pitchFamily="18" charset="0"/>
                <a:cs typeface="Arial" pitchFamily="34" charset="0"/>
              </a:rPr>
              <a:t> on a screen in the </a:t>
            </a:r>
            <a:r>
              <a:rPr lang="en-US" altLang="zh-CN" dirty="0">
                <a:solidFill>
                  <a:srgbClr val="00B050"/>
                </a:solidFill>
                <a:latin typeface="Times New Roman" pitchFamily="18" charset="0"/>
                <a:cs typeface="Arial" pitchFamily="34" charset="0"/>
              </a:rPr>
              <a:t>Red Cross' new social media monitoring center</a:t>
            </a:r>
            <a:r>
              <a:rPr lang="en-US" altLang="zh-CN" dirty="0">
                <a:latin typeface="Times New Roman" pitchFamily="18" charset="0"/>
                <a:cs typeface="Arial" pitchFamily="34" charset="0"/>
              </a:rPr>
              <a:t>, </a:t>
            </a:r>
            <a:r>
              <a:rPr lang="en-US" altLang="zh-CN" dirty="0">
                <a:solidFill>
                  <a:srgbClr val="FF0000"/>
                </a:solidFill>
                <a:latin typeface="Times New Roman" pitchFamily="18" charset="0"/>
                <a:cs typeface="Arial" pitchFamily="34" charset="0"/>
              </a:rPr>
              <a:t>alerting</a:t>
            </a:r>
            <a:r>
              <a:rPr lang="en-US" altLang="zh-CN" dirty="0">
                <a:latin typeface="Times New Roman" pitchFamily="18" charset="0"/>
                <a:cs typeface="Arial" pitchFamily="34" charset="0"/>
              </a:rPr>
              <a:t> weather watchers that something was happening in the </a:t>
            </a:r>
            <a:r>
              <a:rPr lang="en-US" altLang="zh-CN" dirty="0">
                <a:solidFill>
                  <a:srgbClr val="CC0000"/>
                </a:solidFill>
                <a:latin typeface="Times New Roman" pitchFamily="18" charset="0"/>
                <a:cs typeface="Arial" pitchFamily="34" charset="0"/>
              </a:rPr>
              <a:t>hard-hit area</a:t>
            </a:r>
            <a:r>
              <a:rPr lang="en-US" altLang="zh-CN" dirty="0">
                <a:latin typeface="Times New Roman" pitchFamily="18" charset="0"/>
                <a:cs typeface="Arial" pitchFamily="34" charset="0"/>
              </a:rPr>
              <a:t>. (AP, April 16</a:t>
            </a:r>
            <a:r>
              <a:rPr lang="en-US" altLang="zh-CN" baseline="30000" dirty="0">
                <a:latin typeface="Times New Roman" pitchFamily="18" charset="0"/>
                <a:cs typeface="Arial" pitchFamily="34" charset="0"/>
              </a:rPr>
              <a:t>th</a:t>
            </a:r>
            <a:r>
              <a:rPr lang="en-US" altLang="zh-CN" dirty="0">
                <a:latin typeface="Times New Roman" pitchFamily="18" charset="0"/>
                <a:cs typeface="Arial" pitchFamily="34" charset="0"/>
              </a:rPr>
              <a:t>, </a:t>
            </a:r>
            <a:r>
              <a:rPr lang="en-US" altLang="zh-CN" dirty="0" smtClean="0">
                <a:latin typeface="Times New Roman" pitchFamily="18" charset="0"/>
                <a:cs typeface="Arial" pitchFamily="34" charset="0"/>
              </a:rPr>
              <a:t>2012).</a:t>
            </a:r>
            <a:endParaRPr lang="en-US" altLang="en-US" sz="2000" dirty="0">
              <a:latin typeface="Times New Roman" pitchFamily="18" charset="0"/>
              <a:cs typeface="Arial" pitchFamily="34" charset="0"/>
            </a:endParaRPr>
          </a:p>
        </p:txBody>
      </p:sp>
      <p:sp>
        <p:nvSpPr>
          <p:cNvPr id="8" name="Content Placeholder 3"/>
          <p:cNvSpPr txBox="1">
            <a:spLocks/>
          </p:cNvSpPr>
          <p:nvPr/>
        </p:nvSpPr>
        <p:spPr>
          <a:xfrm>
            <a:off x="457200" y="914400"/>
            <a:ext cx="6477000" cy="2743200"/>
          </a:xfrm>
          <a:prstGeom prst="rect">
            <a:avLst/>
          </a:prstGeom>
        </p:spPr>
        <p:txBody>
          <a:bodyPr/>
          <a:lst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16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14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14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1400">
                <a:solidFill>
                  <a:schemeClr val="tx1"/>
                </a:solidFill>
                <a:latin typeface="+mn-lt"/>
                <a:cs typeface="+mn-cs"/>
              </a:defRPr>
            </a:lvl6pPr>
            <a:lvl7pPr marL="2971800" indent="-228600" algn="l" rtl="0" eaLnBrk="1" fontAlgn="base" hangingPunct="1">
              <a:spcBef>
                <a:spcPct val="20000"/>
              </a:spcBef>
              <a:spcAft>
                <a:spcPct val="0"/>
              </a:spcAft>
              <a:buChar char="»"/>
              <a:defRPr sz="1400">
                <a:solidFill>
                  <a:schemeClr val="tx1"/>
                </a:solidFill>
                <a:latin typeface="+mn-lt"/>
                <a:cs typeface="+mn-cs"/>
              </a:defRPr>
            </a:lvl7pPr>
            <a:lvl8pPr marL="3429000" indent="-228600" algn="l" rtl="0" eaLnBrk="1" fontAlgn="base" hangingPunct="1">
              <a:spcBef>
                <a:spcPct val="20000"/>
              </a:spcBef>
              <a:spcAft>
                <a:spcPct val="0"/>
              </a:spcAft>
              <a:buChar char="»"/>
              <a:defRPr sz="1400">
                <a:solidFill>
                  <a:schemeClr val="tx1"/>
                </a:solidFill>
                <a:latin typeface="+mn-lt"/>
                <a:cs typeface="+mn-cs"/>
              </a:defRPr>
            </a:lvl8pPr>
            <a:lvl9pPr marL="3886200" indent="-228600" algn="l" rtl="0" eaLnBrk="1" fontAlgn="base" hangingPunct="1">
              <a:spcBef>
                <a:spcPct val="20000"/>
              </a:spcBef>
              <a:spcAft>
                <a:spcPct val="0"/>
              </a:spcAft>
              <a:buChar char="»"/>
              <a:defRPr sz="1400">
                <a:solidFill>
                  <a:schemeClr val="tx1"/>
                </a:solidFill>
                <a:latin typeface="+mn-lt"/>
                <a:cs typeface="+mn-cs"/>
              </a:defRPr>
            </a:lvl9pPr>
          </a:lstStyle>
          <a:p>
            <a:r>
              <a:rPr lang="en-US" sz="1800" kern="0" dirty="0" smtClean="0"/>
              <a:t>Monitoring Tweets for disaster events </a:t>
            </a:r>
            <a:r>
              <a:rPr lang="en-US" sz="1800" kern="0" smtClean="0"/>
              <a:t>&amp; location</a:t>
            </a:r>
            <a:endParaRPr lang="en-US" sz="1800" kern="0" dirty="0"/>
          </a:p>
        </p:txBody>
      </p:sp>
      <p:pic>
        <p:nvPicPr>
          <p:cNvPr id="13" name="Picture 12"/>
          <p:cNvPicPr>
            <a:picLocks noChangeAspect="1"/>
          </p:cNvPicPr>
          <p:nvPr/>
        </p:nvPicPr>
        <p:blipFill>
          <a:blip r:embed="rId2"/>
          <a:stretch>
            <a:fillRect/>
          </a:stretch>
        </p:blipFill>
        <p:spPr>
          <a:xfrm>
            <a:off x="994978" y="1404977"/>
            <a:ext cx="6091621" cy="3532880"/>
          </a:xfrm>
          <a:prstGeom prst="rect">
            <a:avLst/>
          </a:prstGeom>
        </p:spPr>
      </p:pic>
    </p:spTree>
    <p:extLst>
      <p:ext uri="{BB962C8B-B14F-4D97-AF65-F5344CB8AC3E}">
        <p14:creationId xmlns:p14="http://schemas.microsoft.com/office/powerpoint/2010/main" val="19137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35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316" y="152400"/>
            <a:ext cx="8831462" cy="457200"/>
          </a:xfrm>
        </p:spPr>
        <p:txBody>
          <a:bodyPr/>
          <a:lstStyle/>
          <a:p>
            <a:r>
              <a:rPr lang="en-US" sz="3600" dirty="0" smtClean="0">
                <a:latin typeface="Microsoft Sans Serif" panose="020B0604020202020204" pitchFamily="34" charset="0"/>
                <a:cs typeface="Microsoft Sans Serif" panose="020B0604020202020204" pitchFamily="34" charset="0"/>
              </a:rPr>
              <a:t>Tactical Use</a:t>
            </a:r>
            <a:r>
              <a:rPr lang="en-US" sz="3600" smtClean="0">
                <a:latin typeface="Microsoft Sans Serif" panose="020B0604020202020204" pitchFamily="34" charset="0"/>
                <a:cs typeface="Microsoft Sans Serif" panose="020B0604020202020204" pitchFamily="34" charset="0"/>
              </a:rPr>
              <a:t>: Hotspots</a:t>
            </a:r>
            <a:endParaRPr lang="en-US" sz="3600" dirty="0">
              <a:latin typeface="Microsoft Sans Serif" panose="020B0604020202020204" pitchFamily="34" charset="0"/>
              <a:cs typeface="Microsoft Sans Serif" panose="020B0604020202020204" pitchFamily="34" charset="0"/>
            </a:endParaRPr>
          </a:p>
        </p:txBody>
      </p:sp>
      <p:sp>
        <p:nvSpPr>
          <p:cNvPr id="3" name="Content Placeholder 2"/>
          <p:cNvSpPr>
            <a:spLocks noGrp="1"/>
          </p:cNvSpPr>
          <p:nvPr>
            <p:ph idx="1"/>
          </p:nvPr>
        </p:nvSpPr>
        <p:spPr>
          <a:xfrm>
            <a:off x="197950" y="923975"/>
            <a:ext cx="8610600" cy="3886200"/>
          </a:xfrm>
        </p:spPr>
        <p:txBody>
          <a:bodyPr/>
          <a:lstStyle/>
          <a:p>
            <a:r>
              <a:rPr lang="en-US" altLang="en-US" sz="2000" dirty="0">
                <a:latin typeface="Microsoft Sans Serif" panose="020B0604020202020204" pitchFamily="34" charset="0"/>
                <a:cs typeface="Microsoft Sans Serif" panose="020B0604020202020204" pitchFamily="34" charset="0"/>
              </a:rPr>
              <a:t>The 1854 Asiatic Cholera in London</a:t>
            </a:r>
          </a:p>
          <a:p>
            <a:pPr marL="687388" lvl="1" indent="-342900">
              <a:buFont typeface="Arial" panose="020B0604020202020204" pitchFamily="34" charset="0"/>
              <a:buChar char="•"/>
            </a:pPr>
            <a:r>
              <a:rPr lang="en-US" altLang="en-US" sz="1600" dirty="0">
                <a:latin typeface="Microsoft Sans Serif" panose="020B0604020202020204" pitchFamily="34" charset="0"/>
                <a:cs typeface="Microsoft Sans Serif" panose="020B0604020202020204" pitchFamily="34" charset="0"/>
              </a:rPr>
              <a:t>Near Broad St. water pump except a brewery</a:t>
            </a:r>
          </a:p>
          <a:p>
            <a:endParaRPr lang="en-US" dirty="0">
              <a:latin typeface="Microsoft Sans Serif" panose="020B0604020202020204" pitchFamily="34" charset="0"/>
              <a:cs typeface="Microsoft Sans Serif" panose="020B0604020202020204" pitchFamily="34" charset="0"/>
            </a:endParaRPr>
          </a:p>
        </p:txBody>
      </p:sp>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8922" r="4498" b="3594"/>
          <a:stretch/>
        </p:blipFill>
        <p:spPr bwMode="auto">
          <a:xfrm>
            <a:off x="76200" y="2379277"/>
            <a:ext cx="3668751" cy="280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0" y="5621054"/>
            <a:ext cx="1241778" cy="1089812"/>
          </a:xfrm>
          <a:prstGeom prst="rect">
            <a:avLst/>
          </a:prstGeom>
        </p:spPr>
      </p:pic>
      <p:pic>
        <p:nvPicPr>
          <p:cNvPr id="9" name="Picture 8"/>
          <p:cNvPicPr/>
          <p:nvPr/>
        </p:nvPicPr>
        <p:blipFill rotWithShape="1">
          <a:blip r:embed="rId4" cstate="email">
            <a:extLst>
              <a:ext uri="{28A0092B-C50C-407E-A947-70E740481C1C}">
                <a14:useLocalDpi xmlns:a14="http://schemas.microsoft.com/office/drawing/2010/main" val="0"/>
              </a:ext>
            </a:extLst>
          </a:blip>
          <a:srcRect r="13351"/>
          <a:stretch/>
        </p:blipFill>
        <p:spPr>
          <a:xfrm>
            <a:off x="3744951" y="1828800"/>
            <a:ext cx="5232585" cy="3962400"/>
          </a:xfrm>
          <a:prstGeom prst="rect">
            <a:avLst/>
          </a:prstGeom>
        </p:spPr>
      </p:pic>
    </p:spTree>
    <p:extLst>
      <p:ext uri="{BB962C8B-B14F-4D97-AF65-F5344CB8AC3E}">
        <p14:creationId xmlns:p14="http://schemas.microsoft.com/office/powerpoint/2010/main" val="158902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5708" y="76200"/>
            <a:ext cx="8765892" cy="1107897"/>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5708" y="1151490"/>
            <a:ext cx="3431892" cy="5630310"/>
          </a:xfrm>
          <a:prstGeom prst="rect">
            <a:avLst/>
          </a:prstGeom>
        </p:spPr>
      </p:pic>
      <p:grpSp>
        <p:nvGrpSpPr>
          <p:cNvPr id="8" name="Group 7"/>
          <p:cNvGrpSpPr/>
          <p:nvPr/>
        </p:nvGrpSpPr>
        <p:grpSpPr>
          <a:xfrm>
            <a:off x="1941654" y="1607170"/>
            <a:ext cx="6586152" cy="4837897"/>
            <a:chOff x="1941654" y="1607170"/>
            <a:chExt cx="6586152" cy="4837897"/>
          </a:xfrm>
        </p:grpSpPr>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10000" y="1607170"/>
              <a:ext cx="4717806" cy="4837897"/>
            </a:xfrm>
            <a:prstGeom prst="rect">
              <a:avLst/>
            </a:prstGeom>
          </p:spPr>
        </p:pic>
        <p:cxnSp>
          <p:nvCxnSpPr>
            <p:cNvPr id="3" name="Straight Arrow Connector 2"/>
            <p:cNvCxnSpPr/>
            <p:nvPr/>
          </p:nvCxnSpPr>
          <p:spPr bwMode="auto">
            <a:xfrm flipV="1">
              <a:off x="1941654" y="2514600"/>
              <a:ext cx="3468546" cy="1981200"/>
            </a:xfrm>
            <a:prstGeom prst="straightConnector1">
              <a:avLst/>
            </a:prstGeom>
            <a:ln>
              <a:headEnd type="none" w="med" len="med"/>
              <a:tailEnd type="arrow"/>
            </a:ln>
            <a:extLst/>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284319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76200"/>
            <a:ext cx="8610600" cy="576146"/>
          </a:xfrm>
        </p:spPr>
        <p:txBody>
          <a:bodyPr>
            <a:noAutofit/>
          </a:bodyPr>
          <a:lstStyle/>
          <a:p>
            <a:r>
              <a:rPr lang="en-US" dirty="0"/>
              <a:t>Legionnaires’ Disease Outbreak in New </a:t>
            </a:r>
            <a:r>
              <a:rPr lang="en-US" dirty="0" smtClean="0"/>
              <a:t>York</a:t>
            </a:r>
            <a:endParaRPr lang="en-US"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646420" y="685801"/>
            <a:ext cx="7851160" cy="44196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C41E998A-9537-4549-AE34-742C37FAC2FD}" type="slidenum">
              <a:rPr lang="en-US" smtClean="0"/>
              <a:pPr>
                <a:defRPr/>
              </a:pPr>
              <a:t>27</a:t>
            </a:fld>
            <a:endParaRPr lang="en-US"/>
          </a:p>
        </p:txBody>
      </p:sp>
      <p:sp>
        <p:nvSpPr>
          <p:cNvPr id="6" name="Rectangle 1"/>
          <p:cNvSpPr>
            <a:spLocks noChangeArrowheads="1"/>
          </p:cNvSpPr>
          <p:nvPr/>
        </p:nvSpPr>
        <p:spPr bwMode="auto">
          <a:xfrm>
            <a:off x="74733" y="5245217"/>
            <a:ext cx="8426595" cy="595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spcBef>
                <a:spcPts val="404"/>
              </a:spcBef>
              <a:buClr>
                <a:srgbClr val="FF9900"/>
              </a:buClr>
              <a:buSzPct val="111000"/>
            </a:pPr>
            <a:r>
              <a:rPr lang="en-US" altLang="en-US" sz="1600" u="sng" dirty="0" smtClean="0">
                <a:ea typeface="Gulim" pitchFamily="34" charset="-127"/>
              </a:rPr>
              <a:t>Details: </a:t>
            </a:r>
            <a:r>
              <a:rPr lang="en-US" altLang="en-US" sz="1400" u="sng" dirty="0" smtClean="0">
                <a:ea typeface="Gulim" pitchFamily="34" charset="-127"/>
              </a:rPr>
              <a:t>Ring-Shaped </a:t>
            </a:r>
            <a:r>
              <a:rPr lang="en-US" altLang="en-US" sz="1400" u="sng" dirty="0">
                <a:ea typeface="Gulim" pitchFamily="34" charset="-127"/>
              </a:rPr>
              <a:t>Hotspot </a:t>
            </a:r>
            <a:r>
              <a:rPr lang="en-US" altLang="en-US" sz="1400" u="sng" dirty="0" smtClean="0">
                <a:ea typeface="Gulim" pitchFamily="34" charset="-127"/>
              </a:rPr>
              <a:t>Detection,</a:t>
            </a:r>
            <a:r>
              <a:rPr lang="en-US" altLang="en-US" sz="1400" dirty="0" smtClean="0">
                <a:ea typeface="Gulim" pitchFamily="34" charset="-127"/>
              </a:rPr>
              <a:t> IEEE Trans. Know. &amp; Data Eng., 28(12), 2016. </a:t>
            </a:r>
          </a:p>
          <a:p>
            <a:pPr algn="ctr">
              <a:spcBef>
                <a:spcPts val="404"/>
              </a:spcBef>
              <a:buClr>
                <a:srgbClr val="FF9900"/>
              </a:buClr>
              <a:buSzPct val="111000"/>
            </a:pPr>
            <a:r>
              <a:rPr lang="en-US" altLang="en-US" sz="1400" dirty="0" smtClean="0">
                <a:ea typeface="Gulim" pitchFamily="34" charset="-127"/>
              </a:rPr>
              <a:t>(A Summary in Proc. IEEE ICDM 2014) (w/ E. </a:t>
            </a:r>
            <a:r>
              <a:rPr lang="en-US" altLang="en-US" sz="1400" dirty="0" err="1">
                <a:ea typeface="Gulim" pitchFamily="34" charset="-127"/>
              </a:rPr>
              <a:t>Eftelioglu</a:t>
            </a:r>
            <a:r>
              <a:rPr lang="en-US" altLang="en-US" sz="1400" dirty="0">
                <a:ea typeface="Gulim" pitchFamily="34" charset="-127"/>
              </a:rPr>
              <a:t> et al</a:t>
            </a:r>
            <a:r>
              <a:rPr lang="en-US" altLang="en-US" sz="1400" dirty="0" smtClean="0">
                <a:ea typeface="Gulim" pitchFamily="34" charset="-127"/>
              </a:rPr>
              <a:t>.) </a:t>
            </a:r>
            <a:endParaRPr lang="en-US" altLang="en-US" sz="1400" dirty="0"/>
          </a:p>
        </p:txBody>
      </p:sp>
    </p:spTree>
    <p:extLst>
      <p:ext uri="{BB962C8B-B14F-4D97-AF65-F5344CB8AC3E}">
        <p14:creationId xmlns:p14="http://schemas.microsoft.com/office/powerpoint/2010/main" val="407528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Microsoft Sans Serif" panose="020B0604020202020204" pitchFamily="34" charset="0"/>
                <a:cs typeface="Microsoft Sans Serif" panose="020B0604020202020204" pitchFamily="34" charset="0"/>
              </a:rPr>
              <a:t>Tactical Use: Linear Hotspots</a:t>
            </a:r>
            <a:endParaRPr lang="en-US" sz="3600" dirty="0">
              <a:latin typeface="Microsoft Sans Serif" panose="020B0604020202020204" pitchFamily="34" charset="0"/>
              <a:cs typeface="Microsoft Sans Serif" panose="020B0604020202020204" pitchFamily="34" charset="0"/>
            </a:endParaRPr>
          </a:p>
        </p:txBody>
      </p:sp>
      <p:sp>
        <p:nvSpPr>
          <p:cNvPr id="3" name="Content Placeholder 2"/>
          <p:cNvSpPr>
            <a:spLocks noGrp="1"/>
          </p:cNvSpPr>
          <p:nvPr>
            <p:ph idx="1"/>
          </p:nvPr>
        </p:nvSpPr>
        <p:spPr>
          <a:xfrm>
            <a:off x="220823" y="1087481"/>
            <a:ext cx="8610600" cy="4075471"/>
          </a:xfrm>
        </p:spPr>
        <p:txBody>
          <a:bodyPr/>
          <a:lstStyle/>
          <a:p>
            <a:pPr marL="342900" lvl="1" indent="-342900">
              <a:lnSpc>
                <a:spcPct val="80000"/>
              </a:lnSpc>
              <a:buFont typeface="Arial" panose="020B0604020202020204" pitchFamily="34" charset="0"/>
              <a:buChar char="•"/>
              <a:defRPr/>
            </a:pPr>
            <a:r>
              <a:rPr lang="en-US" altLang="en-US" dirty="0" smtClean="0">
                <a:solidFill>
                  <a:srgbClr val="C00000"/>
                </a:solidFill>
                <a:cs typeface="Microsoft Sans Serif" panose="020B0604020202020204" pitchFamily="34" charset="0"/>
              </a:rPr>
              <a:t>Urban data, e.g., road accidents</a:t>
            </a:r>
          </a:p>
          <a:p>
            <a:pPr marL="342900" lvl="1" indent="-342900">
              <a:lnSpc>
                <a:spcPct val="80000"/>
              </a:lnSpc>
              <a:buFont typeface="Arial" panose="020B0604020202020204" pitchFamily="34" charset="0"/>
              <a:buChar char="•"/>
              <a:defRPr/>
            </a:pPr>
            <a:r>
              <a:rPr lang="en-US" altLang="en-US" sz="1800" dirty="0" smtClean="0">
                <a:solidFill>
                  <a:srgbClr val="C00000"/>
                </a:solidFill>
                <a:cs typeface="Microsoft Sans Serif" panose="020B0604020202020204" pitchFamily="34" charset="0"/>
              </a:rPr>
              <a:t>Ex. Pedestrian fatalities, Orlando, FL</a:t>
            </a:r>
          </a:p>
          <a:p>
            <a:pPr marL="342900" lvl="1" indent="-342900">
              <a:lnSpc>
                <a:spcPct val="80000"/>
              </a:lnSpc>
              <a:buFont typeface="Arial" panose="020B0604020202020204" pitchFamily="34" charset="0"/>
              <a:buChar char="•"/>
              <a:defRPr/>
            </a:pPr>
            <a:endParaRPr lang="en-US" altLang="en-US" sz="1800" dirty="0">
              <a:solidFill>
                <a:srgbClr val="C00000"/>
              </a:solidFill>
              <a:cs typeface="Microsoft Sans Serif" panose="020B0604020202020204" pitchFamily="34" charset="0"/>
            </a:endParaRPr>
          </a:p>
          <a:p>
            <a:endParaRPr lang="en-US" sz="2800" dirty="0"/>
          </a:p>
        </p:txBody>
      </p:sp>
      <p:pic>
        <p:nvPicPr>
          <p:cNvPr id="46" name="Picture 45" descr="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000" y="5621054"/>
            <a:ext cx="1241778" cy="1089812"/>
          </a:xfrm>
          <a:prstGeom prst="rect">
            <a:avLst/>
          </a:prstGeom>
        </p:spPr>
      </p:pic>
      <p:pic>
        <p:nvPicPr>
          <p:cNvPr id="48" name="Picture 47" descr="slhd_Figure8a-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7123" y="839298"/>
            <a:ext cx="4084477" cy="1711232"/>
          </a:xfrm>
          <a:prstGeom prst="rect">
            <a:avLst/>
          </a:prstGeom>
        </p:spPr>
      </p:pic>
      <p:grpSp>
        <p:nvGrpSpPr>
          <p:cNvPr id="49" name="Group 48"/>
          <p:cNvGrpSpPr/>
          <p:nvPr/>
        </p:nvGrpSpPr>
        <p:grpSpPr>
          <a:xfrm>
            <a:off x="373223" y="2616602"/>
            <a:ext cx="4198777" cy="2536229"/>
            <a:chOff x="2678884" y="2575933"/>
            <a:chExt cx="3054723" cy="2092960"/>
          </a:xfrm>
        </p:grpSpPr>
        <p:sp>
          <p:nvSpPr>
            <p:cNvPr id="50" name="TextBox 49"/>
            <p:cNvSpPr txBox="1"/>
            <p:nvPr/>
          </p:nvSpPr>
          <p:spPr>
            <a:xfrm>
              <a:off x="2760244" y="4389510"/>
              <a:ext cx="2973363" cy="279383"/>
            </a:xfrm>
            <a:prstGeom prst="rect">
              <a:avLst/>
            </a:prstGeom>
            <a:noFill/>
          </p:spPr>
          <p:txBody>
            <a:bodyPr wrap="square" rtlCol="0">
              <a:spAutoFit/>
            </a:bodyPr>
            <a:lstStyle/>
            <a:p>
              <a:pPr algn="ctr"/>
              <a:r>
                <a:rPr lang="en-US" sz="1600" dirty="0" smtClean="0">
                  <a:solidFill>
                    <a:srgbClr val="FF0000"/>
                  </a:solidFill>
                </a:rPr>
                <a:t>Circular hotspots</a:t>
              </a:r>
              <a:r>
                <a:rPr lang="en-US" sz="1600" dirty="0" smtClean="0"/>
                <a:t> (</a:t>
              </a:r>
              <a:r>
                <a:rPr lang="en-US" sz="1600" dirty="0" err="1" smtClean="0"/>
                <a:t>SatScan</a:t>
              </a:r>
              <a:r>
                <a:rPr lang="en-US" sz="1600" dirty="0" smtClean="0"/>
                <a:t>)</a:t>
              </a:r>
              <a:endParaRPr lang="en-US" sz="1600" dirty="0"/>
            </a:p>
          </p:txBody>
        </p:sp>
        <p:pic>
          <p:nvPicPr>
            <p:cNvPr id="51" name="Picture 50" descr="case_b-eps-converted-to.pdf"/>
            <p:cNvPicPr>
              <a:picLocks noChangeAspect="1"/>
            </p:cNvPicPr>
            <p:nvPr/>
          </p:nvPicPr>
          <p:blipFill rotWithShape="1">
            <a:blip r:embed="rId4">
              <a:extLst>
                <a:ext uri="{28A0092B-C50C-407E-A947-70E740481C1C}">
                  <a14:useLocalDpi xmlns:a14="http://schemas.microsoft.com/office/drawing/2010/main" val="0"/>
                </a:ext>
              </a:extLst>
            </a:blip>
            <a:srcRect l="9767" t="4465" r="3931" b="2752"/>
            <a:stretch/>
          </p:blipFill>
          <p:spPr>
            <a:xfrm>
              <a:off x="2678884" y="2575933"/>
              <a:ext cx="3054723" cy="1804637"/>
            </a:xfrm>
            <a:prstGeom prst="rect">
              <a:avLst/>
            </a:prstGeom>
          </p:spPr>
        </p:pic>
      </p:grpSp>
      <p:grpSp>
        <p:nvGrpSpPr>
          <p:cNvPr id="52" name="Group 51"/>
          <p:cNvGrpSpPr/>
          <p:nvPr/>
        </p:nvGrpSpPr>
        <p:grpSpPr>
          <a:xfrm>
            <a:off x="4907123" y="2616602"/>
            <a:ext cx="4084477" cy="2607932"/>
            <a:chOff x="5881655" y="2531498"/>
            <a:chExt cx="3040217" cy="2287985"/>
          </a:xfrm>
        </p:grpSpPr>
        <p:sp>
          <p:nvSpPr>
            <p:cNvPr id="53" name="TextBox 52"/>
            <p:cNvSpPr txBox="1"/>
            <p:nvPr/>
          </p:nvSpPr>
          <p:spPr>
            <a:xfrm>
              <a:off x="7010619" y="4480929"/>
              <a:ext cx="1805382" cy="338554"/>
            </a:xfrm>
            <a:prstGeom prst="rect">
              <a:avLst/>
            </a:prstGeom>
            <a:noFill/>
          </p:spPr>
          <p:txBody>
            <a:bodyPr wrap="square" rtlCol="0">
              <a:spAutoFit/>
            </a:bodyPr>
            <a:lstStyle/>
            <a:p>
              <a:r>
                <a:rPr lang="en-US" sz="1600" dirty="0" smtClean="0">
                  <a:solidFill>
                    <a:srgbClr val="C00000"/>
                  </a:solidFill>
                </a:rPr>
                <a:t>Linear hotspots</a:t>
              </a:r>
              <a:endParaRPr lang="en-US" sz="1600" dirty="0">
                <a:solidFill>
                  <a:srgbClr val="C00000"/>
                </a:solidFill>
              </a:endParaRPr>
            </a:p>
          </p:txBody>
        </p:sp>
        <p:pic>
          <p:nvPicPr>
            <p:cNvPr id="54" name="Picture 53" descr="case_d-eps-converted-to.pdf"/>
            <p:cNvPicPr>
              <a:picLocks noChangeAspect="1"/>
            </p:cNvPicPr>
            <p:nvPr/>
          </p:nvPicPr>
          <p:blipFill rotWithShape="1">
            <a:blip r:embed="rId5">
              <a:extLst>
                <a:ext uri="{28A0092B-C50C-407E-A947-70E740481C1C}">
                  <a14:useLocalDpi xmlns:a14="http://schemas.microsoft.com/office/drawing/2010/main" val="0"/>
                </a:ext>
              </a:extLst>
            </a:blip>
            <a:srcRect l="10843" r="1880" b="2753"/>
            <a:stretch/>
          </p:blipFill>
          <p:spPr>
            <a:xfrm>
              <a:off x="5881655" y="2531498"/>
              <a:ext cx="3040217" cy="1891465"/>
            </a:xfrm>
            <a:prstGeom prst="rect">
              <a:avLst/>
            </a:prstGeom>
          </p:spPr>
        </p:pic>
      </p:grpSp>
      <p:sp>
        <p:nvSpPr>
          <p:cNvPr id="55" name="TextBox 54"/>
          <p:cNvSpPr txBox="1"/>
          <p:nvPr/>
        </p:nvSpPr>
        <p:spPr>
          <a:xfrm>
            <a:off x="302183" y="5224534"/>
            <a:ext cx="8763000" cy="584775"/>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Details</a:t>
            </a:r>
            <a:r>
              <a:rPr lang="en-US" sz="16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Significant Linear Hotspot </a:t>
            </a:r>
            <a:r>
              <a:rPr lang="en-US" sz="1400" dirty="0" smtClean="0">
                <a:latin typeface="Arial" panose="020B0604020202020204" pitchFamily="34" charset="0"/>
                <a:cs typeface="Arial" panose="020B0604020202020204" pitchFamily="34" charset="0"/>
              </a:rPr>
              <a:t>Discovery, IEEE </a:t>
            </a:r>
            <a:r>
              <a:rPr lang="en-US" sz="1400" dirty="0">
                <a:latin typeface="Arial" panose="020B0604020202020204" pitchFamily="34" charset="0"/>
                <a:cs typeface="Arial" panose="020B0604020202020204" pitchFamily="34" charset="0"/>
              </a:rPr>
              <a:t>Transactions on Big </a:t>
            </a:r>
            <a:r>
              <a:rPr lang="en-US" sz="1400" dirty="0" smtClean="0">
                <a:latin typeface="Arial" panose="020B0604020202020204" pitchFamily="34" charset="0"/>
                <a:cs typeface="Arial" panose="020B0604020202020204" pitchFamily="34" charset="0"/>
              </a:rPr>
              <a:t>Data, 3(2):140-153, 2017. </a:t>
            </a:r>
          </a:p>
          <a:p>
            <a:r>
              <a:rPr lang="en-US" sz="14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a:t>
            </a:r>
            <a:r>
              <a:rPr lang="en-US" sz="1400" dirty="0" smtClean="0">
                <a:cs typeface="Arial" panose="020B0604020202020204" pitchFamily="34" charset="0"/>
              </a:rPr>
              <a:t>Summary in Proc. </a:t>
            </a:r>
            <a:r>
              <a:rPr lang="en-US" sz="1400" dirty="0" smtClean="0"/>
              <a:t>Geographic Info. Sc., </a:t>
            </a:r>
            <a:r>
              <a:rPr lang="en-US" sz="1400" dirty="0"/>
              <a:t>Springer LNCS </a:t>
            </a:r>
            <a:r>
              <a:rPr lang="en-US" sz="1400" dirty="0" smtClean="0"/>
              <a:t>8728:284-300</a:t>
            </a:r>
            <a:r>
              <a:rPr lang="en-US" sz="1400" dirty="0"/>
              <a:t>, 2014.</a:t>
            </a:r>
            <a:endParaRPr lang="en-US" sz="1400" dirty="0">
              <a:cs typeface="Arial" panose="020B0604020202020204" pitchFamily="34" charset="0"/>
            </a:endParaRPr>
          </a:p>
        </p:txBody>
      </p:sp>
    </p:spTree>
    <p:extLst>
      <p:ext uri="{BB962C8B-B14F-4D97-AF65-F5344CB8AC3E}">
        <p14:creationId xmlns:p14="http://schemas.microsoft.com/office/powerpoint/2010/main" val="100885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6937" y="1658825"/>
            <a:ext cx="5064663" cy="3884402"/>
          </a:xfrm>
          <a:prstGeom prst="rect">
            <a:avLst/>
          </a:prstGeom>
        </p:spPr>
      </p:pic>
      <p:sp>
        <p:nvSpPr>
          <p:cNvPr id="193538" name="Slide Number Placeholder 2"/>
          <p:cNvSpPr txBox="1">
            <a:spLocks noGrp="1"/>
          </p:cNvSpPr>
          <p:nvPr/>
        </p:nvSpPr>
        <p:spPr bwMode="auto">
          <a:xfrm>
            <a:off x="8077200" y="6400800"/>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a:fld id="{AD603883-AC78-45C1-BE66-102A48880214}" type="slidenum">
              <a:rPr lang="en-US" altLang="en-US" sz="1000">
                <a:cs typeface="Arial" pitchFamily="34" charset="0"/>
              </a:rPr>
              <a:pPr algn="r"/>
              <a:t>29</a:t>
            </a:fld>
            <a:endParaRPr lang="en-US" altLang="en-US" sz="1000">
              <a:cs typeface="Arial" pitchFamily="34" charset="0"/>
            </a:endParaRPr>
          </a:p>
        </p:txBody>
      </p:sp>
      <p:sp>
        <p:nvSpPr>
          <p:cNvPr id="193539" name="Rectangle 5"/>
          <p:cNvSpPr>
            <a:spLocks noChangeArrowheads="1"/>
          </p:cNvSpPr>
          <p:nvPr/>
        </p:nvSpPr>
        <p:spPr bwMode="auto">
          <a:xfrm>
            <a:off x="304800" y="1524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US" altLang="en-US" sz="2800" dirty="0" smtClean="0">
                <a:solidFill>
                  <a:srgbClr val="C00000"/>
                </a:solidFill>
                <a:latin typeface="Times New Roman" pitchFamily="18" charset="0"/>
                <a:cs typeface="Arial" pitchFamily="34" charset="0"/>
              </a:rPr>
              <a:t>Strategic Use: </a:t>
            </a:r>
            <a:r>
              <a:rPr lang="en-US" altLang="en-US" sz="2800" b="1" dirty="0" smtClean="0">
                <a:solidFill>
                  <a:srgbClr val="C00000"/>
                </a:solidFill>
                <a:latin typeface="Times New Roman" pitchFamily="18" charset="0"/>
                <a:cs typeface="Arial" pitchFamily="34" charset="0"/>
              </a:rPr>
              <a:t>Mapping Accessibility</a:t>
            </a:r>
            <a:endParaRPr lang="en-US" altLang="en-US" sz="2800" b="1" dirty="0">
              <a:solidFill>
                <a:srgbClr val="C00000"/>
              </a:solidFill>
              <a:latin typeface="Times New Roman" pitchFamily="18" charset="0"/>
              <a:cs typeface="Arial" pitchFamily="34" charset="0"/>
            </a:endParaRPr>
          </a:p>
        </p:txBody>
      </p:sp>
      <p:sp>
        <p:nvSpPr>
          <p:cNvPr id="8" name="Content Placeholder 3"/>
          <p:cNvSpPr txBox="1">
            <a:spLocks/>
          </p:cNvSpPr>
          <p:nvPr/>
        </p:nvSpPr>
        <p:spPr>
          <a:xfrm>
            <a:off x="-3875" y="5492077"/>
            <a:ext cx="8915400" cy="609600"/>
          </a:xfrm>
          <a:prstGeom prst="rect">
            <a:avLst/>
          </a:prstGeom>
        </p:spPr>
        <p:txBody>
          <a:bodyPr/>
          <a:lst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16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14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14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1400">
                <a:solidFill>
                  <a:schemeClr val="tx1"/>
                </a:solidFill>
                <a:latin typeface="+mn-lt"/>
                <a:cs typeface="+mn-cs"/>
              </a:defRPr>
            </a:lvl6pPr>
            <a:lvl7pPr marL="2971800" indent="-228600" algn="l" rtl="0" eaLnBrk="1" fontAlgn="base" hangingPunct="1">
              <a:spcBef>
                <a:spcPct val="20000"/>
              </a:spcBef>
              <a:spcAft>
                <a:spcPct val="0"/>
              </a:spcAft>
              <a:buChar char="»"/>
              <a:defRPr sz="1400">
                <a:solidFill>
                  <a:schemeClr val="tx1"/>
                </a:solidFill>
                <a:latin typeface="+mn-lt"/>
                <a:cs typeface="+mn-cs"/>
              </a:defRPr>
            </a:lvl7pPr>
            <a:lvl8pPr marL="3429000" indent="-228600" algn="l" rtl="0" eaLnBrk="1" fontAlgn="base" hangingPunct="1">
              <a:spcBef>
                <a:spcPct val="20000"/>
              </a:spcBef>
              <a:spcAft>
                <a:spcPct val="0"/>
              </a:spcAft>
              <a:buChar char="»"/>
              <a:defRPr sz="1400">
                <a:solidFill>
                  <a:schemeClr val="tx1"/>
                </a:solidFill>
                <a:latin typeface="+mn-lt"/>
                <a:cs typeface="+mn-cs"/>
              </a:defRPr>
            </a:lvl8pPr>
            <a:lvl9pPr marL="3886200" indent="-228600" algn="l" rtl="0" eaLnBrk="1" fontAlgn="base" hangingPunct="1">
              <a:spcBef>
                <a:spcPct val="20000"/>
              </a:spcBef>
              <a:spcAft>
                <a:spcPct val="0"/>
              </a:spcAft>
              <a:buChar char="»"/>
              <a:defRPr sz="1400">
                <a:solidFill>
                  <a:schemeClr val="tx1"/>
                </a:solidFill>
                <a:latin typeface="+mn-lt"/>
                <a:cs typeface="+mn-cs"/>
              </a:defRPr>
            </a:lvl9pPr>
          </a:lstStyle>
          <a:p>
            <a:r>
              <a:rPr lang="en-US" sz="1800" kern="0" dirty="0" smtClean="0"/>
              <a:t>Source: A. </a:t>
            </a:r>
            <a:r>
              <a:rPr lang="en-US" sz="1600" kern="0" dirty="0" smtClean="0"/>
              <a:t>Owens, D. Levinson, Access to Destination, UMN CTS Report MN/RC 2012-34.</a:t>
            </a:r>
            <a:endParaRPr lang="en-US" sz="1600" kern="0" dirty="0"/>
          </a:p>
        </p:txBody>
      </p:sp>
      <p:sp>
        <p:nvSpPr>
          <p:cNvPr id="10" name="Content Placeholder 3"/>
          <p:cNvSpPr txBox="1">
            <a:spLocks/>
          </p:cNvSpPr>
          <p:nvPr/>
        </p:nvSpPr>
        <p:spPr>
          <a:xfrm>
            <a:off x="304800" y="762000"/>
            <a:ext cx="8763000" cy="609600"/>
          </a:xfrm>
          <a:prstGeom prst="rect">
            <a:avLst/>
          </a:prstGeom>
        </p:spPr>
        <p:txBody>
          <a:bodyPr/>
          <a:lst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16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14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14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1400">
                <a:solidFill>
                  <a:schemeClr val="tx1"/>
                </a:solidFill>
                <a:latin typeface="+mn-lt"/>
                <a:cs typeface="+mn-cs"/>
              </a:defRPr>
            </a:lvl6pPr>
            <a:lvl7pPr marL="2971800" indent="-228600" algn="l" rtl="0" eaLnBrk="1" fontAlgn="base" hangingPunct="1">
              <a:spcBef>
                <a:spcPct val="20000"/>
              </a:spcBef>
              <a:spcAft>
                <a:spcPct val="0"/>
              </a:spcAft>
              <a:buChar char="»"/>
              <a:defRPr sz="1400">
                <a:solidFill>
                  <a:schemeClr val="tx1"/>
                </a:solidFill>
                <a:latin typeface="+mn-lt"/>
                <a:cs typeface="+mn-cs"/>
              </a:defRPr>
            </a:lvl7pPr>
            <a:lvl8pPr marL="3429000" indent="-228600" algn="l" rtl="0" eaLnBrk="1" fontAlgn="base" hangingPunct="1">
              <a:spcBef>
                <a:spcPct val="20000"/>
              </a:spcBef>
              <a:spcAft>
                <a:spcPct val="0"/>
              </a:spcAft>
              <a:buChar char="»"/>
              <a:defRPr sz="1400">
                <a:solidFill>
                  <a:schemeClr val="tx1"/>
                </a:solidFill>
                <a:latin typeface="+mn-lt"/>
                <a:cs typeface="+mn-cs"/>
              </a:defRPr>
            </a:lvl8pPr>
            <a:lvl9pPr marL="3886200" indent="-228600" algn="l" rtl="0" eaLnBrk="1" fontAlgn="base" hangingPunct="1">
              <a:spcBef>
                <a:spcPct val="20000"/>
              </a:spcBef>
              <a:spcAft>
                <a:spcPct val="0"/>
              </a:spcAft>
              <a:buChar char="»"/>
              <a:defRPr sz="1400">
                <a:solidFill>
                  <a:schemeClr val="tx1"/>
                </a:solidFill>
                <a:latin typeface="+mn-lt"/>
                <a:cs typeface="+mn-cs"/>
              </a:defRPr>
            </a:lvl9pPr>
          </a:lstStyle>
          <a:p>
            <a:r>
              <a:rPr lang="en-US" sz="1600" dirty="0" smtClean="0"/>
              <a:t>Number of jobs Accessible in </a:t>
            </a:r>
            <a:r>
              <a:rPr lang="en-US" sz="1600" dirty="0"/>
              <a:t>a </a:t>
            </a:r>
            <a:r>
              <a:rPr lang="en-US" sz="1600" dirty="0" smtClean="0"/>
              <a:t>20-minute trip during AM rush hour 2010</a:t>
            </a:r>
          </a:p>
        </p:txBody>
      </p:sp>
      <p:sp>
        <p:nvSpPr>
          <p:cNvPr id="13" name="Content Placeholder 3"/>
          <p:cNvSpPr txBox="1">
            <a:spLocks/>
          </p:cNvSpPr>
          <p:nvPr/>
        </p:nvSpPr>
        <p:spPr>
          <a:xfrm>
            <a:off x="6362700" y="1601656"/>
            <a:ext cx="2057400" cy="455744"/>
          </a:xfrm>
          <a:prstGeom prst="rect">
            <a:avLst/>
          </a:prstGeom>
        </p:spPr>
        <p:txBody>
          <a:bodyPr/>
          <a:lst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16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14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14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1400">
                <a:solidFill>
                  <a:schemeClr val="tx1"/>
                </a:solidFill>
                <a:latin typeface="+mn-lt"/>
                <a:cs typeface="+mn-cs"/>
              </a:defRPr>
            </a:lvl6pPr>
            <a:lvl7pPr marL="2971800" indent="-228600" algn="l" rtl="0" eaLnBrk="1" fontAlgn="base" hangingPunct="1">
              <a:spcBef>
                <a:spcPct val="20000"/>
              </a:spcBef>
              <a:spcAft>
                <a:spcPct val="0"/>
              </a:spcAft>
              <a:buChar char="»"/>
              <a:defRPr sz="1400">
                <a:solidFill>
                  <a:schemeClr val="tx1"/>
                </a:solidFill>
                <a:latin typeface="+mn-lt"/>
                <a:cs typeface="+mn-cs"/>
              </a:defRPr>
            </a:lvl7pPr>
            <a:lvl8pPr marL="3429000" indent="-228600" algn="l" rtl="0" eaLnBrk="1" fontAlgn="base" hangingPunct="1">
              <a:spcBef>
                <a:spcPct val="20000"/>
              </a:spcBef>
              <a:spcAft>
                <a:spcPct val="0"/>
              </a:spcAft>
              <a:buChar char="»"/>
              <a:defRPr sz="1400">
                <a:solidFill>
                  <a:schemeClr val="tx1"/>
                </a:solidFill>
                <a:latin typeface="+mn-lt"/>
                <a:cs typeface="+mn-cs"/>
              </a:defRPr>
            </a:lvl8pPr>
            <a:lvl9pPr marL="3886200" indent="-228600" algn="l" rtl="0" eaLnBrk="1" fontAlgn="base" hangingPunct="1">
              <a:spcBef>
                <a:spcPct val="20000"/>
              </a:spcBef>
              <a:spcAft>
                <a:spcPct val="0"/>
              </a:spcAft>
              <a:buChar char="»"/>
              <a:defRPr sz="1400">
                <a:solidFill>
                  <a:schemeClr val="tx1"/>
                </a:solidFill>
                <a:latin typeface="+mn-lt"/>
                <a:cs typeface="+mn-cs"/>
              </a:defRPr>
            </a:lvl9pPr>
          </a:lstStyle>
          <a:p>
            <a:pPr marL="0" indent="0">
              <a:buNone/>
            </a:pPr>
            <a:r>
              <a:rPr lang="en-US" sz="1600" b="1" kern="0" dirty="0" smtClean="0"/>
              <a:t>By Public Transit</a:t>
            </a:r>
            <a:endParaRPr lang="en-US" sz="1600" b="1" kern="0" dirty="0"/>
          </a:p>
        </p:txBody>
      </p:sp>
      <p:grpSp>
        <p:nvGrpSpPr>
          <p:cNvPr id="5" name="Group 4"/>
          <p:cNvGrpSpPr/>
          <p:nvPr/>
        </p:nvGrpSpPr>
        <p:grpSpPr>
          <a:xfrm>
            <a:off x="76200" y="1676400"/>
            <a:ext cx="5003800" cy="3846671"/>
            <a:chOff x="76200" y="1676400"/>
            <a:chExt cx="5003800" cy="384667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676400"/>
              <a:ext cx="5003800" cy="3846671"/>
            </a:xfrm>
            <a:prstGeom prst="rect">
              <a:avLst/>
            </a:prstGeom>
          </p:spPr>
        </p:pic>
        <p:sp>
          <p:nvSpPr>
            <p:cNvPr id="12" name="Content Placeholder 3"/>
            <p:cNvSpPr txBox="1">
              <a:spLocks/>
            </p:cNvSpPr>
            <p:nvPr/>
          </p:nvSpPr>
          <p:spPr>
            <a:xfrm>
              <a:off x="1948711" y="1676400"/>
              <a:ext cx="914400" cy="455744"/>
            </a:xfrm>
            <a:prstGeom prst="rect">
              <a:avLst/>
            </a:prstGeom>
          </p:spPr>
          <p:txBody>
            <a:bodyPr/>
            <a:lst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16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14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14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1400">
                  <a:solidFill>
                    <a:schemeClr val="tx1"/>
                  </a:solidFill>
                  <a:latin typeface="+mn-lt"/>
                  <a:cs typeface="+mn-cs"/>
                </a:defRPr>
              </a:lvl6pPr>
              <a:lvl7pPr marL="2971800" indent="-228600" algn="l" rtl="0" eaLnBrk="1" fontAlgn="base" hangingPunct="1">
                <a:spcBef>
                  <a:spcPct val="20000"/>
                </a:spcBef>
                <a:spcAft>
                  <a:spcPct val="0"/>
                </a:spcAft>
                <a:buChar char="»"/>
                <a:defRPr sz="1400">
                  <a:solidFill>
                    <a:schemeClr val="tx1"/>
                  </a:solidFill>
                  <a:latin typeface="+mn-lt"/>
                  <a:cs typeface="+mn-cs"/>
                </a:defRPr>
              </a:lvl7pPr>
              <a:lvl8pPr marL="3429000" indent="-228600" algn="l" rtl="0" eaLnBrk="1" fontAlgn="base" hangingPunct="1">
                <a:spcBef>
                  <a:spcPct val="20000"/>
                </a:spcBef>
                <a:spcAft>
                  <a:spcPct val="0"/>
                </a:spcAft>
                <a:buChar char="»"/>
                <a:defRPr sz="1400">
                  <a:solidFill>
                    <a:schemeClr val="tx1"/>
                  </a:solidFill>
                  <a:latin typeface="+mn-lt"/>
                  <a:cs typeface="+mn-cs"/>
                </a:defRPr>
              </a:lvl8pPr>
              <a:lvl9pPr marL="3886200" indent="-228600" algn="l" rtl="0" eaLnBrk="1" fontAlgn="base" hangingPunct="1">
                <a:spcBef>
                  <a:spcPct val="20000"/>
                </a:spcBef>
                <a:spcAft>
                  <a:spcPct val="0"/>
                </a:spcAft>
                <a:buChar char="»"/>
                <a:defRPr sz="1400">
                  <a:solidFill>
                    <a:schemeClr val="tx1"/>
                  </a:solidFill>
                  <a:latin typeface="+mn-lt"/>
                  <a:cs typeface="+mn-cs"/>
                </a:defRPr>
              </a:lvl9pPr>
            </a:lstStyle>
            <a:p>
              <a:pPr marL="0" indent="0">
                <a:buNone/>
              </a:pPr>
              <a:r>
                <a:rPr lang="en-US" sz="1600" b="1" kern="0" dirty="0" smtClean="0"/>
                <a:t>By Car</a:t>
              </a:r>
              <a:endParaRPr lang="en-US" sz="1600" b="1" kern="0" dirty="0"/>
            </a:p>
          </p:txBody>
        </p:sp>
      </p:grpSp>
    </p:spTree>
    <p:extLst>
      <p:ext uri="{BB962C8B-B14F-4D97-AF65-F5344CB8AC3E}">
        <p14:creationId xmlns:p14="http://schemas.microsoft.com/office/powerpoint/2010/main" val="28610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lide Number Placeholder 1"/>
          <p:cNvSpPr>
            <a:spLocks noGrp="1"/>
          </p:cNvSpPr>
          <p:nvPr>
            <p:ph type="sldNum" sz="quarter" idx="4294967295"/>
          </p:nvPr>
        </p:nvSpPr>
        <p:spPr>
          <a:xfrm>
            <a:off x="457489" y="6248681"/>
            <a:ext cx="2133023" cy="456640"/>
          </a:xfrm>
          <a:prstGeom prst="rect">
            <a:avLst/>
          </a:prstGeom>
        </p:spPr>
        <p:txBody>
          <a:bodyPr lIns="82058" tIns="41029" rIns="82058" bIns="41029"/>
          <a:lstStyle>
            <a:lvl1pPr>
              <a:defRPr sz="2200">
                <a:solidFill>
                  <a:schemeClr val="tx1"/>
                </a:solidFill>
                <a:latin typeface="Arial" pitchFamily="34" charset="0"/>
                <a:ea typeface="MS PGothic" pitchFamily="34" charset="-128"/>
              </a:defRPr>
            </a:lvl1pPr>
            <a:lvl2pPr marL="666723" indent="-256432">
              <a:defRPr sz="2200">
                <a:solidFill>
                  <a:schemeClr val="tx1"/>
                </a:solidFill>
                <a:latin typeface="Arial" pitchFamily="34" charset="0"/>
                <a:ea typeface="MS PGothic" pitchFamily="34" charset="-128"/>
              </a:defRPr>
            </a:lvl2pPr>
            <a:lvl3pPr marL="1025728" indent="-205146">
              <a:defRPr sz="2200">
                <a:solidFill>
                  <a:schemeClr val="tx1"/>
                </a:solidFill>
                <a:latin typeface="Arial" pitchFamily="34" charset="0"/>
                <a:ea typeface="MS PGothic" pitchFamily="34" charset="-128"/>
              </a:defRPr>
            </a:lvl3pPr>
            <a:lvl4pPr marL="1436019" indent="-205146">
              <a:defRPr sz="2200">
                <a:solidFill>
                  <a:schemeClr val="tx1"/>
                </a:solidFill>
                <a:latin typeface="Arial" pitchFamily="34" charset="0"/>
                <a:ea typeface="MS PGothic" pitchFamily="34" charset="-128"/>
              </a:defRPr>
            </a:lvl4pPr>
            <a:lvl5pPr marL="1846311" indent="-205146">
              <a:defRPr sz="2200">
                <a:solidFill>
                  <a:schemeClr val="tx1"/>
                </a:solidFill>
                <a:latin typeface="Arial" pitchFamily="34" charset="0"/>
                <a:ea typeface="MS PGothic" pitchFamily="34" charset="-128"/>
              </a:defRPr>
            </a:lvl5pPr>
            <a:lvl6pPr marL="2256602" indent="-205146" eaLnBrk="0" fontAlgn="base" hangingPunct="0">
              <a:spcBef>
                <a:spcPct val="0"/>
              </a:spcBef>
              <a:spcAft>
                <a:spcPct val="0"/>
              </a:spcAft>
              <a:defRPr sz="2200">
                <a:solidFill>
                  <a:schemeClr val="tx1"/>
                </a:solidFill>
                <a:latin typeface="Arial" pitchFamily="34" charset="0"/>
                <a:ea typeface="MS PGothic" pitchFamily="34" charset="-128"/>
              </a:defRPr>
            </a:lvl6pPr>
            <a:lvl7pPr marL="2666893" indent="-205146" eaLnBrk="0" fontAlgn="base" hangingPunct="0">
              <a:spcBef>
                <a:spcPct val="0"/>
              </a:spcBef>
              <a:spcAft>
                <a:spcPct val="0"/>
              </a:spcAft>
              <a:defRPr sz="2200">
                <a:solidFill>
                  <a:schemeClr val="tx1"/>
                </a:solidFill>
                <a:latin typeface="Arial" pitchFamily="34" charset="0"/>
                <a:ea typeface="MS PGothic" pitchFamily="34" charset="-128"/>
              </a:defRPr>
            </a:lvl7pPr>
            <a:lvl8pPr marL="3077185" indent="-205146" eaLnBrk="0" fontAlgn="base" hangingPunct="0">
              <a:spcBef>
                <a:spcPct val="0"/>
              </a:spcBef>
              <a:spcAft>
                <a:spcPct val="0"/>
              </a:spcAft>
              <a:defRPr sz="2200">
                <a:solidFill>
                  <a:schemeClr val="tx1"/>
                </a:solidFill>
                <a:latin typeface="Arial" pitchFamily="34" charset="0"/>
                <a:ea typeface="MS PGothic" pitchFamily="34" charset="-128"/>
              </a:defRPr>
            </a:lvl8pPr>
            <a:lvl9pPr marL="3487476" indent="-205146" eaLnBrk="0" fontAlgn="base" hangingPunct="0">
              <a:spcBef>
                <a:spcPct val="0"/>
              </a:spcBef>
              <a:spcAft>
                <a:spcPct val="0"/>
              </a:spcAft>
              <a:defRPr sz="2200">
                <a:solidFill>
                  <a:schemeClr val="tx1"/>
                </a:solidFill>
                <a:latin typeface="Arial" pitchFamily="34" charset="0"/>
                <a:ea typeface="MS PGothic" pitchFamily="34" charset="-128"/>
              </a:defRPr>
            </a:lvl9pPr>
          </a:lstStyle>
          <a:p>
            <a:pPr algn="l">
              <a:defRPr/>
            </a:pPr>
            <a:fld id="{D78EC112-8D3D-4A41-BC72-0D3ADD76CD85}" type="slidenum">
              <a:rPr lang="zh-CN" altLang="en-US" sz="1200"/>
              <a:pPr algn="l">
                <a:defRPr/>
              </a:pPr>
              <a:t>3</a:t>
            </a:fld>
            <a:endParaRPr lang="en-US" altLang="zh-CN" sz="1200"/>
          </a:p>
        </p:txBody>
      </p:sp>
      <p:sp>
        <p:nvSpPr>
          <p:cNvPr id="24578" name="Rectangle 2"/>
          <p:cNvSpPr>
            <a:spLocks noChangeArrowheads="1"/>
          </p:cNvSpPr>
          <p:nvPr/>
        </p:nvSpPr>
        <p:spPr bwMode="auto">
          <a:xfrm>
            <a:off x="228023" y="0"/>
            <a:ext cx="8777432" cy="654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9" rIns="91418" bIns="45709"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defRPr/>
            </a:pPr>
            <a:r>
              <a:rPr lang="en-US" altLang="en-US" sz="3200" b="1" dirty="0">
                <a:solidFill>
                  <a:srgbClr val="C00000"/>
                </a:solidFill>
              </a:rPr>
              <a:t>Spatial </a:t>
            </a:r>
            <a:r>
              <a:rPr lang="en-US" altLang="en-US" sz="3200" b="1" dirty="0" smtClean="0">
                <a:solidFill>
                  <a:srgbClr val="C00000"/>
                </a:solidFill>
              </a:rPr>
              <a:t>Databases: </a:t>
            </a:r>
            <a:r>
              <a:rPr lang="en-US" altLang="en-US" dirty="0" smtClean="0">
                <a:solidFill>
                  <a:srgbClr val="C00000"/>
                </a:solidFill>
              </a:rPr>
              <a:t>Representative </a:t>
            </a:r>
            <a:r>
              <a:rPr lang="en-US" altLang="en-US" dirty="0">
                <a:solidFill>
                  <a:srgbClr val="C00000"/>
                </a:solidFill>
              </a:rPr>
              <a:t>Projects</a:t>
            </a:r>
            <a:endParaRPr lang="en-US" altLang="en-US" sz="3200" dirty="0">
              <a:solidFill>
                <a:srgbClr val="C00000"/>
              </a:solidFill>
            </a:endParaRPr>
          </a:p>
        </p:txBody>
      </p:sp>
      <p:grpSp>
        <p:nvGrpSpPr>
          <p:cNvPr id="2" name="Group 3"/>
          <p:cNvGrpSpPr>
            <a:grpSpLocks/>
          </p:cNvGrpSpPr>
          <p:nvPr/>
        </p:nvGrpSpPr>
        <p:grpSpPr bwMode="auto">
          <a:xfrm>
            <a:off x="4888057" y="762000"/>
            <a:ext cx="4114374" cy="5054023"/>
            <a:chOff x="2880" y="625"/>
            <a:chExt cx="2592" cy="3599"/>
          </a:xfrm>
        </p:grpSpPr>
        <p:grpSp>
          <p:nvGrpSpPr>
            <p:cNvPr id="7189" name="Group 4"/>
            <p:cNvGrpSpPr>
              <a:grpSpLocks/>
            </p:cNvGrpSpPr>
            <p:nvPr/>
          </p:nvGrpSpPr>
          <p:grpSpPr bwMode="auto">
            <a:xfrm>
              <a:off x="2928" y="948"/>
              <a:ext cx="2422" cy="1855"/>
              <a:chOff x="960" y="1392"/>
              <a:chExt cx="2422" cy="1855"/>
            </a:xfrm>
          </p:grpSpPr>
          <p:pic>
            <p:nvPicPr>
              <p:cNvPr id="7194" name="Picture 5" descr="Slid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 y="1392"/>
                <a:ext cx="2422" cy="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5" name="Line 6"/>
              <p:cNvSpPr>
                <a:spLocks noChangeShapeType="1"/>
              </p:cNvSpPr>
              <p:nvPr/>
            </p:nvSpPr>
            <p:spPr bwMode="auto">
              <a:xfrm>
                <a:off x="2337" y="2527"/>
                <a:ext cx="507" cy="222"/>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96" name="Line 7"/>
              <p:cNvSpPr>
                <a:spLocks noChangeShapeType="1"/>
              </p:cNvSpPr>
              <p:nvPr/>
            </p:nvSpPr>
            <p:spPr bwMode="auto">
              <a:xfrm>
                <a:off x="2264" y="2058"/>
                <a:ext cx="73" cy="419"/>
              </a:xfrm>
              <a:prstGeom prst="line">
                <a:avLst/>
              </a:prstGeom>
              <a:noFill/>
              <a:ln w="5715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97" name="Line 8"/>
              <p:cNvSpPr>
                <a:spLocks noChangeShapeType="1"/>
              </p:cNvSpPr>
              <p:nvPr/>
            </p:nvSpPr>
            <p:spPr bwMode="auto">
              <a:xfrm>
                <a:off x="2289" y="1688"/>
                <a:ext cx="0" cy="37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98" name="Line 9"/>
              <p:cNvSpPr>
                <a:spLocks noChangeShapeType="1"/>
              </p:cNvSpPr>
              <p:nvPr/>
            </p:nvSpPr>
            <p:spPr bwMode="auto">
              <a:xfrm flipV="1">
                <a:off x="1974" y="2379"/>
                <a:ext cx="194"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99" name="Line 10"/>
              <p:cNvSpPr>
                <a:spLocks noChangeShapeType="1"/>
              </p:cNvSpPr>
              <p:nvPr/>
            </p:nvSpPr>
            <p:spPr bwMode="auto">
              <a:xfrm>
                <a:off x="2168" y="2379"/>
                <a:ext cx="145" cy="98"/>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00" name="Line 11"/>
              <p:cNvSpPr>
                <a:spLocks noChangeShapeType="1"/>
              </p:cNvSpPr>
              <p:nvPr/>
            </p:nvSpPr>
            <p:spPr bwMode="auto">
              <a:xfrm>
                <a:off x="1974" y="2255"/>
                <a:ext cx="194" cy="99"/>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01" name="Line 12"/>
              <p:cNvSpPr>
                <a:spLocks noChangeShapeType="1"/>
              </p:cNvSpPr>
              <p:nvPr/>
            </p:nvSpPr>
            <p:spPr bwMode="auto">
              <a:xfrm>
                <a:off x="1926" y="1935"/>
                <a:ext cx="338" cy="123"/>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02" name="Line 13"/>
              <p:cNvSpPr>
                <a:spLocks noChangeShapeType="1"/>
              </p:cNvSpPr>
              <p:nvPr/>
            </p:nvSpPr>
            <p:spPr bwMode="auto">
              <a:xfrm>
                <a:off x="1781" y="2157"/>
                <a:ext cx="193" cy="98"/>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03" name="Line 14"/>
              <p:cNvSpPr>
                <a:spLocks noChangeShapeType="1"/>
              </p:cNvSpPr>
              <p:nvPr/>
            </p:nvSpPr>
            <p:spPr bwMode="auto">
              <a:xfrm>
                <a:off x="1709" y="1836"/>
                <a:ext cx="169" cy="74"/>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04" name="Line 15"/>
              <p:cNvSpPr>
                <a:spLocks noChangeShapeType="1"/>
              </p:cNvSpPr>
              <p:nvPr/>
            </p:nvSpPr>
            <p:spPr bwMode="auto">
              <a:xfrm>
                <a:off x="1419" y="2403"/>
                <a:ext cx="531"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05" name="Line 16"/>
              <p:cNvSpPr>
                <a:spLocks noChangeShapeType="1"/>
              </p:cNvSpPr>
              <p:nvPr/>
            </p:nvSpPr>
            <p:spPr bwMode="auto">
              <a:xfrm>
                <a:off x="1371" y="1713"/>
                <a:ext cx="290" cy="99"/>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06" name="Line 17"/>
              <p:cNvSpPr>
                <a:spLocks noChangeShapeType="1"/>
              </p:cNvSpPr>
              <p:nvPr/>
            </p:nvSpPr>
            <p:spPr bwMode="auto">
              <a:xfrm>
                <a:off x="1347" y="1935"/>
                <a:ext cx="411" cy="222"/>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07" name="Line 18"/>
              <p:cNvSpPr>
                <a:spLocks noChangeShapeType="1"/>
              </p:cNvSpPr>
              <p:nvPr/>
            </p:nvSpPr>
            <p:spPr bwMode="auto">
              <a:xfrm>
                <a:off x="1250" y="2280"/>
                <a:ext cx="144" cy="99"/>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08" name="Line 19"/>
              <p:cNvSpPr>
                <a:spLocks noChangeShapeType="1"/>
              </p:cNvSpPr>
              <p:nvPr/>
            </p:nvSpPr>
            <p:spPr bwMode="auto">
              <a:xfrm>
                <a:off x="1201" y="1836"/>
                <a:ext cx="97" cy="5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09" name="Oval 20"/>
              <p:cNvSpPr>
                <a:spLocks noChangeArrowheads="1"/>
              </p:cNvSpPr>
              <p:nvPr/>
            </p:nvSpPr>
            <p:spPr bwMode="auto">
              <a:xfrm>
                <a:off x="1878" y="1886"/>
                <a:ext cx="72" cy="73"/>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sp>
            <p:nvSpPr>
              <p:cNvPr id="7210" name="Oval 21"/>
              <p:cNvSpPr>
                <a:spLocks noChangeArrowheads="1"/>
              </p:cNvSpPr>
              <p:nvPr/>
            </p:nvSpPr>
            <p:spPr bwMode="auto">
              <a:xfrm>
                <a:off x="1926" y="2206"/>
                <a:ext cx="73" cy="7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sp>
            <p:nvSpPr>
              <p:cNvPr id="7211" name="Oval 22"/>
              <p:cNvSpPr>
                <a:spLocks noChangeArrowheads="1"/>
              </p:cNvSpPr>
              <p:nvPr/>
            </p:nvSpPr>
            <p:spPr bwMode="auto">
              <a:xfrm>
                <a:off x="1781" y="2033"/>
                <a:ext cx="72" cy="7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sp>
            <p:nvSpPr>
              <p:cNvPr id="7212" name="Oval 23"/>
              <p:cNvSpPr>
                <a:spLocks noChangeArrowheads="1"/>
              </p:cNvSpPr>
              <p:nvPr/>
            </p:nvSpPr>
            <p:spPr bwMode="auto">
              <a:xfrm>
                <a:off x="1347" y="2354"/>
                <a:ext cx="72" cy="7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sp>
            <p:nvSpPr>
              <p:cNvPr id="7213" name="Oval 24"/>
              <p:cNvSpPr>
                <a:spLocks noChangeArrowheads="1"/>
              </p:cNvSpPr>
              <p:nvPr/>
            </p:nvSpPr>
            <p:spPr bwMode="auto">
              <a:xfrm>
                <a:off x="1178" y="2255"/>
                <a:ext cx="72" cy="7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sp>
            <p:nvSpPr>
              <p:cNvPr id="7214" name="Oval 25"/>
              <p:cNvSpPr>
                <a:spLocks noChangeArrowheads="1"/>
              </p:cNvSpPr>
              <p:nvPr/>
            </p:nvSpPr>
            <p:spPr bwMode="auto">
              <a:xfrm>
                <a:off x="1274" y="1861"/>
                <a:ext cx="73" cy="7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sp>
            <p:nvSpPr>
              <p:cNvPr id="7215" name="Oval 26"/>
              <p:cNvSpPr>
                <a:spLocks noChangeArrowheads="1"/>
              </p:cNvSpPr>
              <p:nvPr/>
            </p:nvSpPr>
            <p:spPr bwMode="auto">
              <a:xfrm>
                <a:off x="1153" y="1787"/>
                <a:ext cx="73" cy="7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sp>
            <p:nvSpPr>
              <p:cNvPr id="7216" name="Oval 27"/>
              <p:cNvSpPr>
                <a:spLocks noChangeArrowheads="1"/>
              </p:cNvSpPr>
              <p:nvPr/>
            </p:nvSpPr>
            <p:spPr bwMode="auto">
              <a:xfrm>
                <a:off x="1322" y="1639"/>
                <a:ext cx="72" cy="7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sp>
            <p:nvSpPr>
              <p:cNvPr id="7217" name="Oval 28"/>
              <p:cNvSpPr>
                <a:spLocks noChangeArrowheads="1"/>
              </p:cNvSpPr>
              <p:nvPr/>
            </p:nvSpPr>
            <p:spPr bwMode="auto">
              <a:xfrm>
                <a:off x="1661" y="1787"/>
                <a:ext cx="72" cy="7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sp>
            <p:nvSpPr>
              <p:cNvPr id="7218" name="AutoShape 29"/>
              <p:cNvSpPr>
                <a:spLocks noChangeArrowheads="1"/>
              </p:cNvSpPr>
              <p:nvPr/>
            </p:nvSpPr>
            <p:spPr bwMode="auto">
              <a:xfrm>
                <a:off x="2820" y="2650"/>
                <a:ext cx="72" cy="74"/>
              </a:xfrm>
              <a:prstGeom prst="triangle">
                <a:avLst>
                  <a:gd name="adj" fmla="val 50000"/>
                </a:avLst>
              </a:prstGeom>
              <a:solidFill>
                <a:srgbClr val="FF0000"/>
              </a:solidFill>
              <a:ln w="9525">
                <a:solidFill>
                  <a:schemeClr val="tx1"/>
                </a:solidFill>
                <a:miter lim="800000"/>
                <a:headEnd/>
                <a:tailEnd/>
              </a:ln>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sp>
            <p:nvSpPr>
              <p:cNvPr id="7219" name="Line 30"/>
              <p:cNvSpPr>
                <a:spLocks noChangeShapeType="1"/>
              </p:cNvSpPr>
              <p:nvPr/>
            </p:nvSpPr>
            <p:spPr bwMode="auto">
              <a:xfrm>
                <a:off x="2361" y="2477"/>
                <a:ext cx="242" cy="272"/>
              </a:xfrm>
              <a:prstGeom prst="line">
                <a:avLst/>
              </a:prstGeom>
              <a:noFill/>
              <a:ln w="5715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20" name="Line 31"/>
              <p:cNvSpPr>
                <a:spLocks noChangeShapeType="1"/>
              </p:cNvSpPr>
              <p:nvPr/>
            </p:nvSpPr>
            <p:spPr bwMode="auto">
              <a:xfrm>
                <a:off x="2603" y="2749"/>
                <a:ext cx="241" cy="25"/>
              </a:xfrm>
              <a:prstGeom prst="line">
                <a:avLst/>
              </a:prstGeom>
              <a:noFill/>
              <a:ln w="5715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21" name="Line 32"/>
              <p:cNvSpPr>
                <a:spLocks noChangeShapeType="1"/>
              </p:cNvSpPr>
              <p:nvPr/>
            </p:nvSpPr>
            <p:spPr bwMode="auto">
              <a:xfrm>
                <a:off x="2289" y="2181"/>
                <a:ext cx="169" cy="99"/>
              </a:xfrm>
              <a:prstGeom prst="line">
                <a:avLst/>
              </a:prstGeom>
              <a:noFill/>
              <a:ln w="5715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22" name="Line 33"/>
              <p:cNvSpPr>
                <a:spLocks noChangeShapeType="1"/>
              </p:cNvSpPr>
              <p:nvPr/>
            </p:nvSpPr>
            <p:spPr bwMode="auto">
              <a:xfrm>
                <a:off x="2482" y="2305"/>
                <a:ext cx="0" cy="271"/>
              </a:xfrm>
              <a:prstGeom prst="line">
                <a:avLst/>
              </a:prstGeom>
              <a:noFill/>
              <a:ln w="5715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23" name="Line 34"/>
              <p:cNvSpPr>
                <a:spLocks noChangeShapeType="1"/>
              </p:cNvSpPr>
              <p:nvPr/>
            </p:nvSpPr>
            <p:spPr bwMode="auto">
              <a:xfrm>
                <a:off x="2313" y="2083"/>
                <a:ext cx="555" cy="320"/>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24" name="Line 35"/>
              <p:cNvSpPr>
                <a:spLocks noChangeShapeType="1"/>
              </p:cNvSpPr>
              <p:nvPr/>
            </p:nvSpPr>
            <p:spPr bwMode="auto">
              <a:xfrm flipH="1">
                <a:off x="2844" y="2428"/>
                <a:ext cx="48" cy="49"/>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25" name="Line 36"/>
              <p:cNvSpPr>
                <a:spLocks noChangeShapeType="1"/>
              </p:cNvSpPr>
              <p:nvPr/>
            </p:nvSpPr>
            <p:spPr bwMode="auto">
              <a:xfrm>
                <a:off x="2868" y="2502"/>
                <a:ext cx="97" cy="247"/>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26" name="Line 37"/>
              <p:cNvSpPr>
                <a:spLocks noChangeShapeType="1"/>
              </p:cNvSpPr>
              <p:nvPr/>
            </p:nvSpPr>
            <p:spPr bwMode="auto">
              <a:xfrm flipH="1" flipV="1">
                <a:off x="2844" y="2749"/>
                <a:ext cx="121"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27" name="Line 38"/>
              <p:cNvSpPr>
                <a:spLocks noChangeShapeType="1"/>
              </p:cNvSpPr>
              <p:nvPr/>
            </p:nvSpPr>
            <p:spPr bwMode="auto">
              <a:xfrm flipH="1" flipV="1">
                <a:off x="2844" y="2774"/>
                <a:ext cx="97" cy="24"/>
              </a:xfrm>
              <a:prstGeom prst="line">
                <a:avLst/>
              </a:prstGeom>
              <a:noFill/>
              <a:ln w="3810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28" name="Line 39"/>
              <p:cNvSpPr>
                <a:spLocks noChangeShapeType="1"/>
              </p:cNvSpPr>
              <p:nvPr/>
            </p:nvSpPr>
            <p:spPr bwMode="auto">
              <a:xfrm flipH="1">
                <a:off x="2941" y="2749"/>
                <a:ext cx="24" cy="49"/>
              </a:xfrm>
              <a:prstGeom prst="line">
                <a:avLst/>
              </a:prstGeom>
              <a:noFill/>
              <a:ln w="1270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29" name="Line 40"/>
              <p:cNvSpPr>
                <a:spLocks noChangeShapeType="1"/>
              </p:cNvSpPr>
              <p:nvPr/>
            </p:nvSpPr>
            <p:spPr bwMode="auto">
              <a:xfrm>
                <a:off x="2603" y="2749"/>
                <a:ext cx="97" cy="124"/>
              </a:xfrm>
              <a:prstGeom prst="line">
                <a:avLst/>
              </a:prstGeom>
              <a:noFill/>
              <a:ln w="5715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30" name="Line 41"/>
              <p:cNvSpPr>
                <a:spLocks noChangeShapeType="1"/>
              </p:cNvSpPr>
              <p:nvPr/>
            </p:nvSpPr>
            <p:spPr bwMode="auto">
              <a:xfrm flipV="1">
                <a:off x="2700" y="2848"/>
                <a:ext cx="216" cy="25"/>
              </a:xfrm>
              <a:prstGeom prst="line">
                <a:avLst/>
              </a:prstGeom>
              <a:noFill/>
              <a:ln w="5715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31" name="Line 42"/>
              <p:cNvSpPr>
                <a:spLocks noChangeShapeType="1"/>
              </p:cNvSpPr>
              <p:nvPr/>
            </p:nvSpPr>
            <p:spPr bwMode="auto">
              <a:xfrm flipV="1">
                <a:off x="2916" y="2798"/>
                <a:ext cx="25" cy="50"/>
              </a:xfrm>
              <a:prstGeom prst="line">
                <a:avLst/>
              </a:prstGeom>
              <a:noFill/>
              <a:ln w="1905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32" name="Line 43"/>
              <p:cNvSpPr>
                <a:spLocks noChangeShapeType="1"/>
              </p:cNvSpPr>
              <p:nvPr/>
            </p:nvSpPr>
            <p:spPr bwMode="auto">
              <a:xfrm>
                <a:off x="2700" y="2873"/>
                <a:ext cx="23" cy="74"/>
              </a:xfrm>
              <a:prstGeom prst="line">
                <a:avLst/>
              </a:prstGeom>
              <a:noFill/>
              <a:ln w="38100">
                <a:solidFill>
                  <a:srgbClr val="00AA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33" name="Line 44"/>
              <p:cNvSpPr>
                <a:spLocks noChangeShapeType="1"/>
              </p:cNvSpPr>
              <p:nvPr/>
            </p:nvSpPr>
            <p:spPr bwMode="auto">
              <a:xfrm flipV="1">
                <a:off x="2723" y="2922"/>
                <a:ext cx="169" cy="0"/>
              </a:xfrm>
              <a:prstGeom prst="line">
                <a:avLst/>
              </a:prstGeom>
              <a:noFill/>
              <a:ln w="3810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34" name="Line 45"/>
              <p:cNvSpPr>
                <a:spLocks noChangeShapeType="1"/>
              </p:cNvSpPr>
              <p:nvPr/>
            </p:nvSpPr>
            <p:spPr bwMode="auto">
              <a:xfrm flipV="1">
                <a:off x="2892" y="2848"/>
                <a:ext cx="24" cy="74"/>
              </a:xfrm>
              <a:prstGeom prst="line">
                <a:avLst/>
              </a:prstGeom>
              <a:noFill/>
              <a:ln w="3810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35" name="Line 46"/>
              <p:cNvSpPr>
                <a:spLocks noChangeShapeType="1"/>
              </p:cNvSpPr>
              <p:nvPr/>
            </p:nvSpPr>
            <p:spPr bwMode="auto">
              <a:xfrm>
                <a:off x="2458" y="2280"/>
                <a:ext cx="362" cy="197"/>
              </a:xfrm>
              <a:prstGeom prst="line">
                <a:avLst/>
              </a:prstGeom>
              <a:noFill/>
              <a:ln w="5715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36" name="Line 47"/>
              <p:cNvSpPr>
                <a:spLocks noChangeShapeType="1"/>
              </p:cNvSpPr>
              <p:nvPr/>
            </p:nvSpPr>
            <p:spPr bwMode="auto">
              <a:xfrm flipH="1" flipV="1">
                <a:off x="2675" y="2502"/>
                <a:ext cx="145" cy="0"/>
              </a:xfrm>
              <a:prstGeom prst="line">
                <a:avLst/>
              </a:prstGeom>
              <a:noFill/>
              <a:ln w="5715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37" name="Line 48"/>
              <p:cNvSpPr>
                <a:spLocks noChangeShapeType="1"/>
              </p:cNvSpPr>
              <p:nvPr/>
            </p:nvSpPr>
            <p:spPr bwMode="auto">
              <a:xfrm>
                <a:off x="2675" y="2502"/>
                <a:ext cx="0" cy="173"/>
              </a:xfrm>
              <a:prstGeom prst="line">
                <a:avLst/>
              </a:prstGeom>
              <a:noFill/>
              <a:ln w="5715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38" name="Line 49"/>
              <p:cNvSpPr>
                <a:spLocks noChangeShapeType="1"/>
              </p:cNvSpPr>
              <p:nvPr/>
            </p:nvSpPr>
            <p:spPr bwMode="auto">
              <a:xfrm flipH="1">
                <a:off x="2675" y="2700"/>
                <a:ext cx="0" cy="74"/>
              </a:xfrm>
              <a:prstGeom prst="line">
                <a:avLst/>
              </a:prstGeom>
              <a:noFill/>
              <a:ln w="3810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39" name="Line 50"/>
              <p:cNvSpPr>
                <a:spLocks noChangeShapeType="1"/>
              </p:cNvSpPr>
              <p:nvPr/>
            </p:nvSpPr>
            <p:spPr bwMode="auto">
              <a:xfrm flipV="1">
                <a:off x="1950" y="2255"/>
                <a:ext cx="0" cy="124"/>
              </a:xfrm>
              <a:prstGeom prst="line">
                <a:avLst/>
              </a:prstGeom>
              <a:noFill/>
              <a:ln w="5715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40" name="Line 51"/>
              <p:cNvSpPr>
                <a:spLocks noChangeShapeType="1"/>
              </p:cNvSpPr>
              <p:nvPr/>
            </p:nvSpPr>
            <p:spPr bwMode="auto">
              <a:xfrm>
                <a:off x="1853" y="2107"/>
                <a:ext cx="387" cy="0"/>
              </a:xfrm>
              <a:prstGeom prst="line">
                <a:avLst/>
              </a:prstGeom>
              <a:noFill/>
              <a:ln w="5715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41" name="Line 52"/>
              <p:cNvSpPr>
                <a:spLocks noChangeShapeType="1"/>
              </p:cNvSpPr>
              <p:nvPr/>
            </p:nvSpPr>
            <p:spPr bwMode="auto">
              <a:xfrm flipV="1">
                <a:off x="1733" y="1664"/>
                <a:ext cx="169" cy="148"/>
              </a:xfrm>
              <a:prstGeom prst="line">
                <a:avLst/>
              </a:prstGeom>
              <a:noFill/>
              <a:ln w="5715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42" name="Line 53"/>
              <p:cNvSpPr>
                <a:spLocks noChangeShapeType="1"/>
              </p:cNvSpPr>
              <p:nvPr/>
            </p:nvSpPr>
            <p:spPr bwMode="auto">
              <a:xfrm flipV="1">
                <a:off x="1902" y="1664"/>
                <a:ext cx="362"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43" name="Line 54"/>
              <p:cNvSpPr>
                <a:spLocks noChangeShapeType="1"/>
              </p:cNvSpPr>
              <p:nvPr/>
            </p:nvSpPr>
            <p:spPr bwMode="auto">
              <a:xfrm flipV="1">
                <a:off x="1250" y="2206"/>
                <a:ext cx="169" cy="74"/>
              </a:xfrm>
              <a:prstGeom prst="line">
                <a:avLst/>
              </a:prstGeom>
              <a:noFill/>
              <a:ln w="5715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44" name="Line 55"/>
              <p:cNvSpPr>
                <a:spLocks noChangeShapeType="1"/>
              </p:cNvSpPr>
              <p:nvPr/>
            </p:nvSpPr>
            <p:spPr bwMode="auto">
              <a:xfrm flipV="1">
                <a:off x="1201" y="1688"/>
                <a:ext cx="121" cy="124"/>
              </a:xfrm>
              <a:prstGeom prst="line">
                <a:avLst/>
              </a:prstGeom>
              <a:noFill/>
              <a:ln w="5715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45" name="Line 56"/>
              <p:cNvSpPr>
                <a:spLocks noChangeShapeType="1"/>
              </p:cNvSpPr>
              <p:nvPr/>
            </p:nvSpPr>
            <p:spPr bwMode="auto">
              <a:xfrm>
                <a:off x="1394" y="2206"/>
                <a:ext cx="170" cy="49"/>
              </a:xfrm>
              <a:prstGeom prst="line">
                <a:avLst/>
              </a:prstGeom>
              <a:noFill/>
              <a:ln w="5715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46" name="Line 57"/>
              <p:cNvSpPr>
                <a:spLocks noChangeShapeType="1"/>
              </p:cNvSpPr>
              <p:nvPr/>
            </p:nvSpPr>
            <p:spPr bwMode="auto">
              <a:xfrm flipH="1">
                <a:off x="1057" y="1861"/>
                <a:ext cx="121" cy="296"/>
              </a:xfrm>
              <a:prstGeom prst="line">
                <a:avLst/>
              </a:prstGeom>
              <a:noFill/>
              <a:ln w="57150">
                <a:solidFill>
                  <a:srgbClr val="FF690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47" name="Line 58"/>
              <p:cNvSpPr>
                <a:spLocks noChangeShapeType="1"/>
              </p:cNvSpPr>
              <p:nvPr/>
            </p:nvSpPr>
            <p:spPr bwMode="auto">
              <a:xfrm flipH="1">
                <a:off x="1201" y="1910"/>
                <a:ext cx="73" cy="345"/>
              </a:xfrm>
              <a:prstGeom prst="line">
                <a:avLst/>
              </a:prstGeom>
              <a:noFill/>
              <a:ln w="57150">
                <a:solidFill>
                  <a:srgbClr val="FF690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48" name="Line 59"/>
              <p:cNvSpPr>
                <a:spLocks noChangeShapeType="1"/>
              </p:cNvSpPr>
              <p:nvPr/>
            </p:nvSpPr>
            <p:spPr bwMode="auto">
              <a:xfrm flipH="1" flipV="1">
                <a:off x="1612" y="1540"/>
                <a:ext cx="0" cy="222"/>
              </a:xfrm>
              <a:prstGeom prst="line">
                <a:avLst/>
              </a:prstGeom>
              <a:noFill/>
              <a:ln w="57150">
                <a:solidFill>
                  <a:srgbClr val="FF690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49" name="Line 60"/>
              <p:cNvSpPr>
                <a:spLocks noChangeShapeType="1"/>
              </p:cNvSpPr>
              <p:nvPr/>
            </p:nvSpPr>
            <p:spPr bwMode="auto">
              <a:xfrm flipV="1">
                <a:off x="1612" y="1540"/>
                <a:ext cx="146" cy="0"/>
              </a:xfrm>
              <a:prstGeom prst="line">
                <a:avLst/>
              </a:prstGeom>
              <a:noFill/>
              <a:ln w="57150">
                <a:solidFill>
                  <a:srgbClr val="FF690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50" name="Line 61"/>
              <p:cNvSpPr>
                <a:spLocks noChangeShapeType="1"/>
              </p:cNvSpPr>
              <p:nvPr/>
            </p:nvSpPr>
            <p:spPr bwMode="auto">
              <a:xfrm>
                <a:off x="2289" y="1540"/>
                <a:ext cx="0" cy="124"/>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51" name="Text Box 62"/>
              <p:cNvSpPr txBox="1">
                <a:spLocks noChangeArrowheads="1"/>
              </p:cNvSpPr>
              <p:nvPr/>
            </p:nvSpPr>
            <p:spPr bwMode="auto">
              <a:xfrm>
                <a:off x="1153" y="2477"/>
                <a:ext cx="942"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zh-CN" sz="1200"/>
                  <a:t> only in old plan</a:t>
                </a:r>
              </a:p>
            </p:txBody>
          </p:sp>
          <p:sp>
            <p:nvSpPr>
              <p:cNvPr id="7252" name="Line 63"/>
              <p:cNvSpPr>
                <a:spLocks noChangeShapeType="1"/>
              </p:cNvSpPr>
              <p:nvPr/>
            </p:nvSpPr>
            <p:spPr bwMode="auto">
              <a:xfrm>
                <a:off x="984" y="2527"/>
                <a:ext cx="169" cy="0"/>
              </a:xfrm>
              <a:prstGeom prst="line">
                <a:avLst/>
              </a:prstGeom>
              <a:noFill/>
              <a:ln w="57150">
                <a:solidFill>
                  <a:srgbClr val="FF690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53" name="Line 64"/>
              <p:cNvSpPr>
                <a:spLocks noChangeShapeType="1"/>
              </p:cNvSpPr>
              <p:nvPr/>
            </p:nvSpPr>
            <p:spPr bwMode="auto">
              <a:xfrm>
                <a:off x="984" y="2688"/>
                <a:ext cx="169" cy="0"/>
              </a:xfrm>
              <a:prstGeom prst="line">
                <a:avLst/>
              </a:prstGeom>
              <a:noFill/>
              <a:ln w="5715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54" name="Text Box 65"/>
              <p:cNvSpPr txBox="1">
                <a:spLocks noChangeArrowheads="1"/>
              </p:cNvSpPr>
              <p:nvPr/>
            </p:nvSpPr>
            <p:spPr bwMode="auto">
              <a:xfrm>
                <a:off x="1153" y="2611"/>
                <a:ext cx="846"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zh-CN" sz="1200"/>
                  <a:t>Only in new plan </a:t>
                </a:r>
              </a:p>
            </p:txBody>
          </p:sp>
          <p:sp>
            <p:nvSpPr>
              <p:cNvPr id="7255" name="Line 66"/>
              <p:cNvSpPr>
                <a:spLocks noChangeShapeType="1"/>
              </p:cNvSpPr>
              <p:nvPr/>
            </p:nvSpPr>
            <p:spPr bwMode="auto">
              <a:xfrm>
                <a:off x="984" y="2832"/>
                <a:ext cx="169"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56" name="Text Box 67"/>
              <p:cNvSpPr txBox="1">
                <a:spLocks noChangeArrowheads="1"/>
              </p:cNvSpPr>
              <p:nvPr/>
            </p:nvSpPr>
            <p:spPr bwMode="auto">
              <a:xfrm>
                <a:off x="1153" y="2755"/>
                <a:ext cx="749"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zh-CN" sz="1200"/>
                  <a:t>In both plans</a:t>
                </a:r>
              </a:p>
            </p:txBody>
          </p:sp>
          <p:sp>
            <p:nvSpPr>
              <p:cNvPr id="7257" name="Line 68"/>
              <p:cNvSpPr>
                <a:spLocks noChangeShapeType="1"/>
              </p:cNvSpPr>
              <p:nvPr/>
            </p:nvSpPr>
            <p:spPr bwMode="auto">
              <a:xfrm flipH="1" flipV="1">
                <a:off x="1805" y="1762"/>
                <a:ext cx="0" cy="99"/>
              </a:xfrm>
              <a:prstGeom prst="line">
                <a:avLst/>
              </a:prstGeom>
              <a:noFill/>
              <a:ln w="38100">
                <a:solidFill>
                  <a:srgbClr val="FF690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58" name="Line 69"/>
              <p:cNvSpPr>
                <a:spLocks noChangeShapeType="1"/>
              </p:cNvSpPr>
              <p:nvPr/>
            </p:nvSpPr>
            <p:spPr bwMode="auto">
              <a:xfrm flipV="1">
                <a:off x="1926" y="1688"/>
                <a:ext cx="0" cy="198"/>
              </a:xfrm>
              <a:prstGeom prst="line">
                <a:avLst/>
              </a:prstGeom>
              <a:noFill/>
              <a:ln w="57150">
                <a:solidFill>
                  <a:srgbClr val="FF690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59" name="Line 70"/>
              <p:cNvSpPr>
                <a:spLocks noChangeShapeType="1"/>
              </p:cNvSpPr>
              <p:nvPr/>
            </p:nvSpPr>
            <p:spPr bwMode="auto">
              <a:xfrm flipH="1">
                <a:off x="1564" y="2157"/>
                <a:ext cx="194" cy="98"/>
              </a:xfrm>
              <a:prstGeom prst="line">
                <a:avLst/>
              </a:prstGeom>
              <a:noFill/>
              <a:ln w="57150">
                <a:solidFill>
                  <a:srgbClr val="FF690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60" name="Line 71"/>
              <p:cNvSpPr>
                <a:spLocks noChangeShapeType="1"/>
              </p:cNvSpPr>
              <p:nvPr/>
            </p:nvSpPr>
            <p:spPr bwMode="auto">
              <a:xfrm flipH="1">
                <a:off x="1394" y="2255"/>
                <a:ext cx="170" cy="99"/>
              </a:xfrm>
              <a:prstGeom prst="line">
                <a:avLst/>
              </a:prstGeom>
              <a:noFill/>
              <a:ln w="57150">
                <a:solidFill>
                  <a:srgbClr val="FF690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61" name="Line 72"/>
              <p:cNvSpPr>
                <a:spLocks noChangeShapeType="1"/>
              </p:cNvSpPr>
              <p:nvPr/>
            </p:nvSpPr>
            <p:spPr bwMode="auto">
              <a:xfrm flipV="1">
                <a:off x="1443" y="2280"/>
                <a:ext cx="169" cy="99"/>
              </a:xfrm>
              <a:prstGeom prst="line">
                <a:avLst/>
              </a:prstGeom>
              <a:noFill/>
              <a:ln w="5715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62" name="Line 73"/>
              <p:cNvSpPr>
                <a:spLocks noChangeShapeType="1"/>
              </p:cNvSpPr>
              <p:nvPr/>
            </p:nvSpPr>
            <p:spPr bwMode="auto">
              <a:xfrm flipV="1">
                <a:off x="1612" y="2157"/>
                <a:ext cx="169" cy="123"/>
              </a:xfrm>
              <a:prstGeom prst="line">
                <a:avLst/>
              </a:prstGeom>
              <a:noFill/>
              <a:ln w="5715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63" name="Rectangle 74"/>
              <p:cNvSpPr>
                <a:spLocks noChangeArrowheads="1"/>
              </p:cNvSpPr>
              <p:nvPr/>
            </p:nvSpPr>
            <p:spPr bwMode="auto">
              <a:xfrm>
                <a:off x="1709" y="1984"/>
                <a:ext cx="58" cy="59"/>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sp>
            <p:nvSpPr>
              <p:cNvPr id="7264" name="Arc 75"/>
              <p:cNvSpPr>
                <a:spLocks/>
              </p:cNvSpPr>
              <p:nvPr/>
            </p:nvSpPr>
            <p:spPr bwMode="auto">
              <a:xfrm flipH="1">
                <a:off x="2337" y="2132"/>
                <a:ext cx="555" cy="811"/>
              </a:xfrm>
              <a:custGeom>
                <a:avLst/>
                <a:gdLst>
                  <a:gd name="T0" fmla="*/ 0 w 21600"/>
                  <a:gd name="T1" fmla="*/ 0 h 25324"/>
                  <a:gd name="T2" fmla="*/ 0 w 21600"/>
                  <a:gd name="T3" fmla="*/ 0 h 25324"/>
                  <a:gd name="T4" fmla="*/ 0 w 21600"/>
                  <a:gd name="T5" fmla="*/ 0 h 25324"/>
                  <a:gd name="T6" fmla="*/ 0 60000 65536"/>
                  <a:gd name="T7" fmla="*/ 0 60000 65536"/>
                  <a:gd name="T8" fmla="*/ 0 60000 65536"/>
                  <a:gd name="T9" fmla="*/ 0 w 21600"/>
                  <a:gd name="T10" fmla="*/ 0 h 25324"/>
                  <a:gd name="T11" fmla="*/ 21600 w 21600"/>
                  <a:gd name="T12" fmla="*/ 25324 h 25324"/>
                </a:gdLst>
                <a:ahLst/>
                <a:cxnLst>
                  <a:cxn ang="T6">
                    <a:pos x="T0" y="T1"/>
                  </a:cxn>
                  <a:cxn ang="T7">
                    <a:pos x="T2" y="T3"/>
                  </a:cxn>
                  <a:cxn ang="T8">
                    <a:pos x="T4" y="T5"/>
                  </a:cxn>
                </a:cxnLst>
                <a:rect l="T9" t="T10" r="T11" b="T12"/>
                <a:pathLst>
                  <a:path w="21600" h="25324" fill="none" extrusionOk="0">
                    <a:moveTo>
                      <a:pt x="-1" y="0"/>
                    </a:moveTo>
                    <a:cubicBezTo>
                      <a:pt x="11929" y="0"/>
                      <a:pt x="21600" y="9670"/>
                      <a:pt x="21600" y="21600"/>
                    </a:cubicBezTo>
                    <a:cubicBezTo>
                      <a:pt x="21600" y="22848"/>
                      <a:pt x="21491" y="24094"/>
                      <a:pt x="21276" y="25323"/>
                    </a:cubicBezTo>
                  </a:path>
                  <a:path w="21600" h="25324" stroke="0" extrusionOk="0">
                    <a:moveTo>
                      <a:pt x="-1" y="0"/>
                    </a:moveTo>
                    <a:cubicBezTo>
                      <a:pt x="11929" y="0"/>
                      <a:pt x="21600" y="9670"/>
                      <a:pt x="21600" y="21600"/>
                    </a:cubicBezTo>
                    <a:cubicBezTo>
                      <a:pt x="21600" y="22848"/>
                      <a:pt x="21491" y="24094"/>
                      <a:pt x="21276" y="25323"/>
                    </a:cubicBezTo>
                    <a:lnTo>
                      <a:pt x="0" y="21600"/>
                    </a:lnTo>
                    <a:lnTo>
                      <a:pt x="-1" y="0"/>
                    </a:lnTo>
                    <a:close/>
                  </a:path>
                </a:pathLst>
              </a:cu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65" name="Oval 76"/>
              <p:cNvSpPr>
                <a:spLocks noChangeArrowheads="1"/>
              </p:cNvSpPr>
              <p:nvPr/>
            </p:nvSpPr>
            <p:spPr bwMode="auto">
              <a:xfrm>
                <a:off x="1878" y="1639"/>
                <a:ext cx="72" cy="7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sp>
            <p:nvSpPr>
              <p:cNvPr id="7266" name="Line 77"/>
              <p:cNvSpPr>
                <a:spLocks noChangeShapeType="1"/>
              </p:cNvSpPr>
              <p:nvPr/>
            </p:nvSpPr>
            <p:spPr bwMode="auto">
              <a:xfrm>
                <a:off x="1032" y="2181"/>
                <a:ext cx="146" cy="99"/>
              </a:xfrm>
              <a:prstGeom prst="line">
                <a:avLst/>
              </a:prstGeom>
              <a:noFill/>
              <a:ln w="57150">
                <a:solidFill>
                  <a:srgbClr val="FF690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67" name="Oval 78"/>
              <p:cNvSpPr>
                <a:spLocks noChangeArrowheads="1"/>
              </p:cNvSpPr>
              <p:nvPr/>
            </p:nvSpPr>
            <p:spPr bwMode="auto">
              <a:xfrm>
                <a:off x="1540" y="2231"/>
                <a:ext cx="72" cy="7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sp>
            <p:nvSpPr>
              <p:cNvPr id="7268" name="Oval 79"/>
              <p:cNvSpPr>
                <a:spLocks noChangeArrowheads="1"/>
              </p:cNvSpPr>
              <p:nvPr/>
            </p:nvSpPr>
            <p:spPr bwMode="auto">
              <a:xfrm>
                <a:off x="1758" y="1614"/>
                <a:ext cx="72" cy="7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sp>
            <p:nvSpPr>
              <p:cNvPr id="7269" name="Line 80"/>
              <p:cNvSpPr>
                <a:spLocks noChangeShapeType="1"/>
              </p:cNvSpPr>
              <p:nvPr/>
            </p:nvSpPr>
            <p:spPr bwMode="auto">
              <a:xfrm>
                <a:off x="1781" y="1688"/>
                <a:ext cx="0" cy="74"/>
              </a:xfrm>
              <a:prstGeom prst="line">
                <a:avLst/>
              </a:prstGeom>
              <a:noFill/>
              <a:ln w="5715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0" name="Line 81"/>
              <p:cNvSpPr>
                <a:spLocks noChangeShapeType="1"/>
              </p:cNvSpPr>
              <p:nvPr/>
            </p:nvSpPr>
            <p:spPr bwMode="auto">
              <a:xfrm flipH="1" flipV="1">
                <a:off x="1781" y="1540"/>
                <a:ext cx="0" cy="74"/>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1" name="Line 82"/>
              <p:cNvSpPr>
                <a:spLocks noChangeShapeType="1"/>
              </p:cNvSpPr>
              <p:nvPr/>
            </p:nvSpPr>
            <p:spPr bwMode="auto">
              <a:xfrm flipV="1">
                <a:off x="1805" y="1540"/>
                <a:ext cx="459"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2" name="Line 83"/>
              <p:cNvSpPr>
                <a:spLocks noChangeShapeType="1"/>
              </p:cNvSpPr>
              <p:nvPr/>
            </p:nvSpPr>
            <p:spPr bwMode="auto">
              <a:xfrm flipV="1">
                <a:off x="1974" y="2107"/>
                <a:ext cx="0" cy="99"/>
              </a:xfrm>
              <a:prstGeom prst="line">
                <a:avLst/>
              </a:prstGeom>
              <a:noFill/>
              <a:ln w="57150">
                <a:solidFill>
                  <a:srgbClr val="00A2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7190" name="fox9_aired_mpg.avi">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959" y="2839"/>
              <a:ext cx="147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1" name="Text Box 85"/>
            <p:cNvSpPr txBox="1">
              <a:spLocks noChangeArrowheads="1"/>
            </p:cNvSpPr>
            <p:nvPr/>
          </p:nvSpPr>
          <p:spPr bwMode="auto">
            <a:xfrm>
              <a:off x="3346" y="625"/>
              <a:ext cx="191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1800" dirty="0" err="1">
                  <a:solidFill>
                    <a:srgbClr val="C00000"/>
                  </a:solidFill>
                </a:rPr>
                <a:t>Evacutation</a:t>
              </a:r>
              <a:r>
                <a:rPr lang="en-US" altLang="en-US" sz="1800" dirty="0">
                  <a:solidFill>
                    <a:srgbClr val="C00000"/>
                  </a:solidFill>
                </a:rPr>
                <a:t> Route Planning</a:t>
              </a:r>
            </a:p>
          </p:txBody>
        </p:sp>
        <p:sp>
          <p:nvSpPr>
            <p:cNvPr id="7192" name="Rectangle 86"/>
            <p:cNvSpPr>
              <a:spLocks noChangeArrowheads="1"/>
            </p:cNvSpPr>
            <p:nvPr/>
          </p:nvSpPr>
          <p:spPr bwMode="auto">
            <a:xfrm>
              <a:off x="2880" y="672"/>
              <a:ext cx="2592" cy="355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sp>
          <p:nvSpPr>
            <p:cNvPr id="7193" name="Line 87"/>
            <p:cNvSpPr>
              <a:spLocks noChangeShapeType="1"/>
            </p:cNvSpPr>
            <p:nvPr/>
          </p:nvSpPr>
          <p:spPr bwMode="auto">
            <a:xfrm>
              <a:off x="2880" y="912"/>
              <a:ext cx="259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173" name="Group 88"/>
          <p:cNvGrpSpPr>
            <a:grpSpLocks/>
          </p:cNvGrpSpPr>
          <p:nvPr/>
        </p:nvGrpSpPr>
        <p:grpSpPr bwMode="auto">
          <a:xfrm>
            <a:off x="303364" y="838200"/>
            <a:ext cx="4496659" cy="2692320"/>
            <a:chOff x="96" y="2448"/>
            <a:chExt cx="2832" cy="1776"/>
          </a:xfrm>
        </p:grpSpPr>
        <p:grpSp>
          <p:nvGrpSpPr>
            <p:cNvPr id="7181" name="Group 89"/>
            <p:cNvGrpSpPr>
              <a:grpSpLocks/>
            </p:cNvGrpSpPr>
            <p:nvPr/>
          </p:nvGrpSpPr>
          <p:grpSpPr bwMode="auto">
            <a:xfrm>
              <a:off x="142" y="2544"/>
              <a:ext cx="1813" cy="1680"/>
              <a:chOff x="4032" y="720"/>
              <a:chExt cx="1581" cy="1296"/>
            </a:xfrm>
          </p:grpSpPr>
          <p:pic>
            <p:nvPicPr>
              <p:cNvPr id="7184" name="Picture 90" descr="T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 y="720"/>
                <a:ext cx="1581"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5" name="Rectangle 91"/>
              <p:cNvSpPr>
                <a:spLocks noChangeArrowheads="1"/>
              </p:cNvSpPr>
              <p:nvPr/>
            </p:nvSpPr>
            <p:spPr bwMode="auto">
              <a:xfrm rot="19585900">
                <a:off x="4906" y="868"/>
                <a:ext cx="528" cy="38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sp>
            <p:nvSpPr>
              <p:cNvPr id="7186" name="Rectangle 92"/>
              <p:cNvSpPr>
                <a:spLocks noChangeArrowheads="1"/>
              </p:cNvSpPr>
              <p:nvPr/>
            </p:nvSpPr>
            <p:spPr bwMode="auto">
              <a:xfrm>
                <a:off x="4128" y="1152"/>
                <a:ext cx="432" cy="336"/>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sp>
            <p:nvSpPr>
              <p:cNvPr id="7187" name="Line 93"/>
              <p:cNvSpPr>
                <a:spLocks noChangeShapeType="1"/>
              </p:cNvSpPr>
              <p:nvPr/>
            </p:nvSpPr>
            <p:spPr bwMode="auto">
              <a:xfrm>
                <a:off x="4896" y="1728"/>
                <a:ext cx="624"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88" name="Rectangle 94"/>
              <p:cNvSpPr>
                <a:spLocks noChangeArrowheads="1"/>
              </p:cNvSpPr>
              <p:nvPr/>
            </p:nvSpPr>
            <p:spPr bwMode="auto">
              <a:xfrm>
                <a:off x="4752" y="1536"/>
                <a:ext cx="336" cy="384"/>
              </a:xfrm>
              <a:prstGeom prst="rect">
                <a:avLst/>
              </a:prstGeom>
              <a:noFill/>
              <a:ln w="9525">
                <a:solidFill>
                  <a:srgbClr val="FF7C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grpSp>
        <p:sp>
          <p:nvSpPr>
            <p:cNvPr id="7182" name="Text Box 95"/>
            <p:cNvSpPr txBox="1">
              <a:spLocks noChangeArrowheads="1"/>
            </p:cNvSpPr>
            <p:nvPr/>
          </p:nvSpPr>
          <p:spPr bwMode="auto">
            <a:xfrm>
              <a:off x="2030" y="2716"/>
              <a:ext cx="783"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1600" dirty="0">
                  <a:solidFill>
                    <a:srgbClr val="66FF33"/>
                  </a:solidFill>
                </a:rPr>
                <a:t> </a:t>
              </a:r>
              <a:r>
                <a:rPr lang="en-US" altLang="en-US" sz="1600" dirty="0">
                  <a:solidFill>
                    <a:srgbClr val="C00000"/>
                  </a:solidFill>
                </a:rPr>
                <a:t>Parallelize </a:t>
              </a:r>
            </a:p>
            <a:p>
              <a:r>
                <a:rPr lang="en-US" altLang="en-US" sz="1600" dirty="0">
                  <a:solidFill>
                    <a:srgbClr val="C00000"/>
                  </a:solidFill>
                </a:rPr>
                <a:t>Range </a:t>
              </a:r>
              <a:endParaRPr lang="en-US" altLang="en-US" sz="1600" dirty="0" smtClean="0">
                <a:solidFill>
                  <a:srgbClr val="C00000"/>
                </a:solidFill>
              </a:endParaRPr>
            </a:p>
            <a:p>
              <a:r>
                <a:rPr lang="en-US" altLang="en-US" sz="1600" dirty="0" smtClean="0">
                  <a:solidFill>
                    <a:srgbClr val="C00000"/>
                  </a:solidFill>
                </a:rPr>
                <a:t>Queries</a:t>
              </a:r>
              <a:endParaRPr lang="en-US" altLang="en-US" sz="1600" dirty="0">
                <a:solidFill>
                  <a:srgbClr val="C00000"/>
                </a:solidFill>
              </a:endParaRPr>
            </a:p>
          </p:txBody>
        </p:sp>
        <p:sp>
          <p:nvSpPr>
            <p:cNvPr id="7183" name="Rectangle 96"/>
            <p:cNvSpPr>
              <a:spLocks noChangeArrowheads="1"/>
            </p:cNvSpPr>
            <p:nvPr/>
          </p:nvSpPr>
          <p:spPr bwMode="auto">
            <a:xfrm>
              <a:off x="96" y="2448"/>
              <a:ext cx="2832" cy="177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grpSp>
      <p:sp>
        <p:nvSpPr>
          <p:cNvPr id="7175" name="Text Box 100"/>
          <p:cNvSpPr txBox="1">
            <a:spLocks noChangeArrowheads="1"/>
          </p:cNvSpPr>
          <p:nvPr/>
        </p:nvSpPr>
        <p:spPr bwMode="auto">
          <a:xfrm>
            <a:off x="2056999" y="3639087"/>
            <a:ext cx="184731" cy="2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a:solidFill>
                <a:srgbClr val="66FF33"/>
              </a:solidFill>
            </a:endParaRPr>
          </a:p>
        </p:txBody>
      </p:sp>
      <p:grpSp>
        <p:nvGrpSpPr>
          <p:cNvPr id="4" name="Group 3"/>
          <p:cNvGrpSpPr/>
          <p:nvPr/>
        </p:nvGrpSpPr>
        <p:grpSpPr>
          <a:xfrm>
            <a:off x="2448213" y="3618491"/>
            <a:ext cx="2352387" cy="2047587"/>
            <a:chOff x="370863" y="3663774"/>
            <a:chExt cx="2352387" cy="2047587"/>
          </a:xfrm>
        </p:grpSpPr>
        <p:sp>
          <p:nvSpPr>
            <p:cNvPr id="7176" name="Text Box 101"/>
            <p:cNvSpPr txBox="1">
              <a:spLocks noChangeArrowheads="1"/>
            </p:cNvSpPr>
            <p:nvPr/>
          </p:nvSpPr>
          <p:spPr bwMode="auto">
            <a:xfrm>
              <a:off x="957531" y="3663774"/>
              <a:ext cx="1375698" cy="437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1600" dirty="0">
                  <a:solidFill>
                    <a:srgbClr val="C00000"/>
                  </a:solidFill>
                </a:rPr>
                <a:t>Eco-Routing</a:t>
              </a:r>
              <a:r>
                <a:rPr lang="en-US" altLang="en-US" dirty="0">
                  <a:solidFill>
                    <a:srgbClr val="C00000"/>
                  </a:solidFill>
                </a:rPr>
                <a:t> </a:t>
              </a:r>
            </a:p>
          </p:txBody>
        </p:sp>
        <p:pic>
          <p:nvPicPr>
            <p:cNvPr id="7178"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0863" y="4095700"/>
              <a:ext cx="2352387" cy="161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p:cNvGrpSpPr/>
          <p:nvPr/>
        </p:nvGrpSpPr>
        <p:grpSpPr>
          <a:xfrm>
            <a:off x="292376" y="3600556"/>
            <a:ext cx="4507647" cy="2190644"/>
            <a:chOff x="292376" y="3600556"/>
            <a:chExt cx="4507647" cy="2190644"/>
          </a:xfrm>
        </p:grpSpPr>
        <p:sp>
          <p:nvSpPr>
            <p:cNvPr id="7177" name="Rectangle 102"/>
            <p:cNvSpPr>
              <a:spLocks noChangeArrowheads="1"/>
            </p:cNvSpPr>
            <p:nvPr/>
          </p:nvSpPr>
          <p:spPr bwMode="auto">
            <a:xfrm>
              <a:off x="304512" y="3639087"/>
              <a:ext cx="4495511" cy="21521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grpSp>
          <p:nvGrpSpPr>
            <p:cNvPr id="5" name="Group 4"/>
            <p:cNvGrpSpPr/>
            <p:nvPr/>
          </p:nvGrpSpPr>
          <p:grpSpPr>
            <a:xfrm>
              <a:off x="292376" y="3600556"/>
              <a:ext cx="2225289" cy="2121487"/>
              <a:chOff x="2501422" y="3631142"/>
              <a:chExt cx="2225289" cy="2121487"/>
            </a:xfrm>
          </p:grpSpPr>
          <p:pic>
            <p:nvPicPr>
              <p:cNvPr id="7179" name="Picture 99" descr="T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6246" y="3992986"/>
                <a:ext cx="1860262" cy="175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Text Box 100"/>
              <p:cNvSpPr txBox="1">
                <a:spLocks noChangeArrowheads="1"/>
              </p:cNvSpPr>
              <p:nvPr/>
            </p:nvSpPr>
            <p:spPr bwMode="auto">
              <a:xfrm>
                <a:off x="2501422" y="3631142"/>
                <a:ext cx="2225289" cy="40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1600" dirty="0">
                    <a:solidFill>
                      <a:srgbClr val="C00000"/>
                    </a:solidFill>
                  </a:rPr>
                  <a:t>Storing graphs </a:t>
                </a:r>
                <a:r>
                  <a:rPr lang="en-US" altLang="en-US" sz="1600" dirty="0" smtClean="0">
                    <a:solidFill>
                      <a:srgbClr val="C00000"/>
                    </a:solidFill>
                  </a:rPr>
                  <a:t>on disk</a:t>
                </a:r>
                <a:endParaRPr lang="en-US" altLang="en-US" sz="1600" dirty="0">
                  <a:solidFill>
                    <a:srgbClr val="C00000"/>
                  </a:solidFill>
                </a:endParaRPr>
              </a:p>
            </p:txBody>
          </p:sp>
        </p:grpSp>
      </p:grpSp>
      <p:sp>
        <p:nvSpPr>
          <p:cNvPr id="105" name="TextBox 104"/>
          <p:cNvSpPr txBox="1"/>
          <p:nvPr/>
        </p:nvSpPr>
        <p:spPr>
          <a:xfrm>
            <a:off x="303364" y="5891796"/>
            <a:ext cx="8572665" cy="984885"/>
          </a:xfrm>
          <a:prstGeom prst="rect">
            <a:avLst/>
          </a:prstGeom>
          <a:noFill/>
        </p:spPr>
        <p:txBody>
          <a:bodyPr wrap="square" rtlCol="0">
            <a:spAutoFit/>
          </a:bodyPr>
          <a:lstStyle/>
          <a:p>
            <a:r>
              <a:rPr lang="en-US" sz="1600" b="1" dirty="0" smtClean="0">
                <a:solidFill>
                  <a:schemeClr val="bg1"/>
                </a:solidFill>
              </a:rPr>
              <a:t>Details: </a:t>
            </a:r>
            <a:r>
              <a:rPr lang="en-US" sz="1400" dirty="0" smtClean="0">
                <a:solidFill>
                  <a:schemeClr val="bg1"/>
                </a:solidFill>
              </a:rPr>
              <a:t>(1) Spatial Computing, MIT Press (Essential Knowledge Series), 2020 (expected).</a:t>
            </a:r>
          </a:p>
          <a:p>
            <a:r>
              <a:rPr lang="en-US" sz="1400" dirty="0">
                <a:solidFill>
                  <a:schemeClr val="bg1"/>
                </a:solidFill>
              </a:rPr>
              <a:t> </a:t>
            </a:r>
            <a:r>
              <a:rPr lang="en-US" sz="1400" dirty="0" smtClean="0">
                <a:solidFill>
                  <a:schemeClr val="bg1"/>
                </a:solidFill>
              </a:rPr>
              <a:t>          (2) Spatial Databases: A Tour, Prentice Hall, 2003. </a:t>
            </a:r>
          </a:p>
          <a:p>
            <a:r>
              <a:rPr lang="en-US" sz="1400" dirty="0" smtClean="0">
                <a:solidFill>
                  <a:schemeClr val="bg1"/>
                </a:solidFill>
              </a:rPr>
              <a:t>           (3) Spatial Database: Accomplishments and Research Needs,</a:t>
            </a:r>
          </a:p>
          <a:p>
            <a:r>
              <a:rPr lang="en-US" sz="1400" dirty="0">
                <a:solidFill>
                  <a:schemeClr val="bg1"/>
                </a:solidFill>
              </a:rPr>
              <a:t> </a:t>
            </a:r>
            <a:r>
              <a:rPr lang="en-US" sz="1400" dirty="0" smtClean="0">
                <a:solidFill>
                  <a:schemeClr val="bg1"/>
                </a:solidFill>
              </a:rPr>
              <a:t>               IEEE Trans. on Knowledge and Data Engineering, 11(1), 1999. </a:t>
            </a:r>
            <a:endParaRPr lang="en-US" sz="1400" dirty="0">
              <a:solidFill>
                <a:schemeClr val="bg1"/>
              </a:solidFill>
            </a:endParaRPr>
          </a:p>
        </p:txBody>
      </p:sp>
    </p:spTree>
    <p:extLst>
      <p:ext uri="{BB962C8B-B14F-4D97-AF65-F5344CB8AC3E}">
        <p14:creationId xmlns:p14="http://schemas.microsoft.com/office/powerpoint/2010/main" val="253476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dirty="0" smtClean="0"/>
              <a:t>Strategic Use: Change Monitoring</a:t>
            </a:r>
            <a:endParaRPr lang="en-US" sz="2800" dirty="0"/>
          </a:p>
        </p:txBody>
      </p:sp>
      <p:sp>
        <p:nvSpPr>
          <p:cNvPr id="4" name="Content Placeholder 3"/>
          <p:cNvSpPr>
            <a:spLocks noGrp="1"/>
          </p:cNvSpPr>
          <p:nvPr>
            <p:ph sz="half" idx="1"/>
          </p:nvPr>
        </p:nvSpPr>
        <p:spPr>
          <a:xfrm>
            <a:off x="152400" y="838200"/>
            <a:ext cx="4876800" cy="3200400"/>
          </a:xfrm>
        </p:spPr>
        <p:txBody>
          <a:bodyPr anchor="t"/>
          <a:lstStyle/>
          <a:p>
            <a:r>
              <a:rPr lang="en-US" sz="2000" dirty="0" smtClean="0"/>
              <a:t>Google </a:t>
            </a:r>
            <a:r>
              <a:rPr lang="en-US" sz="2000" dirty="0" err="1" smtClean="0"/>
              <a:t>Timelapse</a:t>
            </a:r>
            <a:r>
              <a:rPr lang="en-US" sz="2000" dirty="0" smtClean="0"/>
              <a:t>: </a:t>
            </a:r>
          </a:p>
          <a:p>
            <a:pPr lvl="1"/>
            <a:r>
              <a:rPr lang="en-US" sz="1600" dirty="0"/>
              <a:t>Ex. MSP &amp; Minneapolis 1984-2016</a:t>
            </a:r>
            <a:endParaRPr lang="en-US" sz="2000" dirty="0"/>
          </a:p>
          <a:p>
            <a:pPr lvl="1"/>
            <a:r>
              <a:rPr lang="en-US" sz="1600" dirty="0" smtClean="0"/>
              <a:t>Global </a:t>
            </a:r>
            <a:r>
              <a:rPr lang="en-US" sz="1600" dirty="0"/>
              <a:t>29-frame </a:t>
            </a:r>
            <a:r>
              <a:rPr lang="en-US" sz="1600" dirty="0" smtClean="0"/>
              <a:t>video</a:t>
            </a:r>
          </a:p>
          <a:p>
            <a:pPr lvl="1"/>
            <a:r>
              <a:rPr lang="en-US" sz="1600" dirty="0" smtClean="0"/>
              <a:t>260,000 CPU core-hours </a:t>
            </a:r>
            <a:endParaRPr lang="en-US" sz="2000" dirty="0" smtClean="0"/>
          </a:p>
          <a:p>
            <a:r>
              <a:rPr lang="en-US" sz="2000" dirty="0" err="1" smtClean="0"/>
              <a:t>Spatio</a:t>
            </a:r>
            <a:r>
              <a:rPr lang="en-US" sz="2000" dirty="0" smtClean="0"/>
              <a:t>-temporal Resolution</a:t>
            </a:r>
          </a:p>
          <a:p>
            <a:pPr lvl="1"/>
            <a:r>
              <a:rPr lang="en-US" sz="1600" dirty="0" smtClean="0"/>
              <a:t>Planet Labs. : </a:t>
            </a:r>
            <a:r>
              <a:rPr lang="en-US" sz="1600" dirty="0" smtClean="0">
                <a:solidFill>
                  <a:srgbClr val="FF0000"/>
                </a:solidFill>
              </a:rPr>
              <a:t>daily</a:t>
            </a:r>
            <a:r>
              <a:rPr lang="en-US" sz="1600" dirty="0" smtClean="0"/>
              <a:t> 1m (visual bands)</a:t>
            </a:r>
            <a:endParaRPr lang="en-US" sz="1600" dirty="0"/>
          </a:p>
          <a:p>
            <a:pPr lvl="1"/>
            <a:endParaRPr lang="en-US" sz="1600" dirty="0"/>
          </a:p>
          <a:p>
            <a:endParaRPr lang="en-US" sz="1600" dirty="0"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813308"/>
            <a:ext cx="2057400" cy="184170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803" y="813307"/>
            <a:ext cx="2356418" cy="184170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121" y="3047999"/>
            <a:ext cx="4435879" cy="267612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3048000"/>
            <a:ext cx="4396489" cy="2676124"/>
          </a:xfrm>
          <a:prstGeom prst="rect">
            <a:avLst/>
          </a:prstGeom>
        </p:spPr>
      </p:pic>
    </p:spTree>
    <p:extLst>
      <p:ext uri="{BB962C8B-B14F-4D97-AF65-F5344CB8AC3E}">
        <p14:creationId xmlns:p14="http://schemas.microsoft.com/office/powerpoint/2010/main" val="141931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63142B-ED63-47BD-99A0-0F01CC6A4AC2}"/>
              </a:ext>
            </a:extLst>
          </p:cNvPr>
          <p:cNvSpPr>
            <a:spLocks noGrp="1"/>
          </p:cNvSpPr>
          <p:nvPr>
            <p:ph type="title"/>
          </p:nvPr>
        </p:nvSpPr>
        <p:spPr/>
        <p:txBody>
          <a:bodyPr/>
          <a:lstStyle/>
          <a:p>
            <a:r>
              <a:rPr lang="en-US" dirty="0"/>
              <a:t>Spatial Computing </a:t>
            </a:r>
            <a:r>
              <a:rPr lang="en-US" dirty="0" smtClean="0"/>
              <a:t>in Modern </a:t>
            </a:r>
            <a:r>
              <a:rPr lang="en-US" dirty="0"/>
              <a:t>Cities</a:t>
            </a:r>
          </a:p>
        </p:txBody>
      </p:sp>
      <p:sp>
        <p:nvSpPr>
          <p:cNvPr id="3" name="Content Placeholder 2">
            <a:extLst>
              <a:ext uri="{FF2B5EF4-FFF2-40B4-BE49-F238E27FC236}">
                <a16:creationId xmlns="" xmlns:a16="http://schemas.microsoft.com/office/drawing/2014/main" id="{07D355B3-37C9-48FE-A62C-42B17CC617E4}"/>
              </a:ext>
            </a:extLst>
          </p:cNvPr>
          <p:cNvSpPr>
            <a:spLocks noGrp="1"/>
          </p:cNvSpPr>
          <p:nvPr>
            <p:ph idx="1"/>
          </p:nvPr>
        </p:nvSpPr>
        <p:spPr>
          <a:xfrm>
            <a:off x="228600" y="780738"/>
            <a:ext cx="7772400" cy="4800600"/>
          </a:xfrm>
        </p:spPr>
        <p:txBody>
          <a:bodyPr/>
          <a:lstStyle/>
          <a:p>
            <a:r>
              <a:rPr lang="en-US" sz="1800" dirty="0"/>
              <a:t>Operational</a:t>
            </a:r>
          </a:p>
          <a:p>
            <a:pPr lvl="1"/>
            <a:r>
              <a:rPr lang="en-US" sz="1600" dirty="0">
                <a:solidFill>
                  <a:srgbClr val="FF0000"/>
                </a:solidFill>
              </a:rPr>
              <a:t>E-911, </a:t>
            </a:r>
            <a:r>
              <a:rPr lang="en-US" sz="1600" dirty="0" smtClean="0">
                <a:solidFill>
                  <a:srgbClr val="FF0000"/>
                </a:solidFill>
              </a:rPr>
              <a:t>CMAS/PLAN</a:t>
            </a:r>
            <a:endParaRPr lang="en-US" sz="1600" dirty="0">
              <a:solidFill>
                <a:srgbClr val="FF0000"/>
              </a:solidFill>
            </a:endParaRPr>
          </a:p>
          <a:p>
            <a:pPr lvl="1"/>
            <a:r>
              <a:rPr lang="en-US" sz="1600" dirty="0" smtClean="0">
                <a:solidFill>
                  <a:srgbClr val="FF0000"/>
                </a:solidFill>
              </a:rPr>
              <a:t>Early Warning</a:t>
            </a:r>
          </a:p>
          <a:p>
            <a:pPr lvl="1"/>
            <a:r>
              <a:rPr lang="en-US" sz="1600" dirty="0" smtClean="0"/>
              <a:t>Situation awareness</a:t>
            </a:r>
          </a:p>
          <a:p>
            <a:pPr lvl="1"/>
            <a:r>
              <a:rPr lang="en-US" sz="1600" dirty="0" smtClean="0"/>
              <a:t>Public Safety, e.g., </a:t>
            </a:r>
            <a:r>
              <a:rPr lang="en-US" sz="1600" dirty="0" smtClean="0">
                <a:solidFill>
                  <a:srgbClr val="0070C0"/>
                </a:solidFill>
              </a:rPr>
              <a:t>Floods</a:t>
            </a:r>
            <a:endParaRPr lang="en-US" sz="1600" dirty="0"/>
          </a:p>
          <a:p>
            <a:endParaRPr lang="en-US" sz="1800" dirty="0"/>
          </a:p>
          <a:p>
            <a:r>
              <a:rPr lang="en-US" sz="1800" dirty="0"/>
              <a:t>Tactical</a:t>
            </a:r>
          </a:p>
          <a:p>
            <a:pPr lvl="1"/>
            <a:r>
              <a:rPr lang="en-US" sz="1600" dirty="0" smtClean="0">
                <a:solidFill>
                  <a:srgbClr val="FF0000"/>
                </a:solidFill>
              </a:rPr>
              <a:t>Hotspot Detection</a:t>
            </a:r>
          </a:p>
          <a:p>
            <a:pPr lvl="1"/>
            <a:r>
              <a:rPr lang="en-US" sz="1600" dirty="0" smtClean="0">
                <a:solidFill>
                  <a:srgbClr val="7030A0"/>
                </a:solidFill>
              </a:rPr>
              <a:t>Property </a:t>
            </a:r>
            <a:r>
              <a:rPr lang="en-US" sz="1600" dirty="0">
                <a:solidFill>
                  <a:srgbClr val="7030A0"/>
                </a:solidFill>
              </a:rPr>
              <a:t>tax</a:t>
            </a:r>
          </a:p>
          <a:p>
            <a:pPr lvl="1"/>
            <a:r>
              <a:rPr lang="en-US" sz="1600" dirty="0"/>
              <a:t>Site selection</a:t>
            </a:r>
          </a:p>
          <a:p>
            <a:pPr lvl="1"/>
            <a:r>
              <a:rPr lang="en-US" sz="1600" dirty="0"/>
              <a:t>Asset </a:t>
            </a:r>
            <a:r>
              <a:rPr lang="en-US" sz="1600" dirty="0" smtClean="0"/>
              <a:t>tracking</a:t>
            </a:r>
          </a:p>
          <a:p>
            <a:pPr lvl="1"/>
            <a:endParaRPr lang="en-US" sz="1600" dirty="0" smtClean="0"/>
          </a:p>
          <a:p>
            <a:r>
              <a:rPr lang="en-US" sz="1800" dirty="0"/>
              <a:t>Strategic</a:t>
            </a:r>
          </a:p>
          <a:p>
            <a:pPr lvl="1"/>
            <a:r>
              <a:rPr lang="en-US" sz="1600" dirty="0">
                <a:solidFill>
                  <a:srgbClr val="FF0000"/>
                </a:solidFill>
              </a:rPr>
              <a:t>Land-use change </a:t>
            </a:r>
            <a:r>
              <a:rPr lang="en-US" sz="1600" dirty="0" smtClean="0">
                <a:solidFill>
                  <a:srgbClr val="FF0000"/>
                </a:solidFill>
              </a:rPr>
              <a:t>monitoring</a:t>
            </a:r>
            <a:endParaRPr lang="en-US" sz="1600" dirty="0">
              <a:solidFill>
                <a:srgbClr val="FF0000"/>
              </a:solidFill>
            </a:endParaRPr>
          </a:p>
          <a:p>
            <a:pPr lvl="1"/>
            <a:r>
              <a:rPr lang="en-US" sz="1600" dirty="0" smtClean="0"/>
              <a:t>Long-term </a:t>
            </a:r>
            <a:r>
              <a:rPr lang="en-US" sz="1600" dirty="0"/>
              <a:t>planning</a:t>
            </a:r>
          </a:p>
          <a:p>
            <a:pPr lvl="1"/>
            <a:endParaRPr lang="en-US" sz="1600" dirty="0"/>
          </a:p>
          <a:p>
            <a:endParaRPr lang="en-US" sz="1800" dirty="0"/>
          </a:p>
        </p:txBody>
      </p:sp>
      <p:sp>
        <p:nvSpPr>
          <p:cNvPr id="6" name="TextBox 5"/>
          <p:cNvSpPr txBox="1"/>
          <p:nvPr/>
        </p:nvSpPr>
        <p:spPr>
          <a:xfrm>
            <a:off x="3297976" y="5376446"/>
            <a:ext cx="5846024" cy="338554"/>
          </a:xfrm>
          <a:prstGeom prst="rect">
            <a:avLst/>
          </a:prstGeom>
          <a:noFill/>
        </p:spPr>
        <p:txBody>
          <a:bodyPr wrap="none" rtlCol="0">
            <a:spAutoFit/>
          </a:bodyPr>
          <a:lstStyle/>
          <a:p>
            <a:r>
              <a:rPr lang="en-US" sz="1600" dirty="0"/>
              <a:t>Source: </a:t>
            </a:r>
            <a:r>
              <a:rPr lang="en-US" sz="1200" dirty="0"/>
              <a:t>https://</a:t>
            </a:r>
            <a:r>
              <a:rPr lang="en-US" sz="1200" dirty="0" err="1"/>
              <a:t>www.cbronline.com</a:t>
            </a:r>
            <a:r>
              <a:rPr lang="en-US" sz="1200" dirty="0"/>
              <a:t>/</a:t>
            </a:r>
            <a:r>
              <a:rPr lang="en-US" sz="1200" dirty="0" err="1"/>
              <a:t>wp</a:t>
            </a:r>
            <a:r>
              <a:rPr lang="en-US" sz="1200" dirty="0"/>
              <a:t>-content/uploads/2017/03/what-is-</a:t>
            </a:r>
            <a:r>
              <a:rPr lang="en-US" sz="1200" dirty="0" err="1"/>
              <a:t>GIS.png</a:t>
            </a:r>
            <a:endParaRPr lang="en-US" sz="1600" dirty="0"/>
          </a:p>
        </p:txBody>
      </p:sp>
      <p:pic>
        <p:nvPicPr>
          <p:cNvPr id="7" name="Picture 6"/>
          <p:cNvPicPr>
            <a:picLocks noChangeAspect="1"/>
          </p:cNvPicPr>
          <p:nvPr/>
        </p:nvPicPr>
        <p:blipFill rotWithShape="1">
          <a:blip r:embed="rId2"/>
          <a:srcRect t="1643" r="6578"/>
          <a:stretch/>
        </p:blipFill>
        <p:spPr>
          <a:xfrm>
            <a:off x="3657599" y="984239"/>
            <a:ext cx="5491397" cy="4417191"/>
          </a:xfrm>
          <a:prstGeom prst="rect">
            <a:avLst/>
          </a:prstGeom>
        </p:spPr>
      </p:pic>
      <p:sp>
        <p:nvSpPr>
          <p:cNvPr id="9" name="Rectangle 8"/>
          <p:cNvSpPr/>
          <p:nvPr/>
        </p:nvSpPr>
        <p:spPr bwMode="auto">
          <a:xfrm>
            <a:off x="7315200" y="1066800"/>
            <a:ext cx="1447800" cy="381000"/>
          </a:xfrm>
          <a:prstGeom prst="rect">
            <a:avLst/>
          </a:prstGeom>
          <a:noFill/>
          <a:ln w="19050" cap="flat" cmpd="sng" algn="ctr">
            <a:solidFill>
              <a:srgbClr val="7030A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7030A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4211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430957" y="762000"/>
            <a:ext cx="7772400" cy="4643154"/>
          </a:xfrm>
        </p:spPr>
        <p:txBody>
          <a:bodyPr/>
          <a:lstStyle/>
          <a:p>
            <a:pPr>
              <a:buFont typeface="Wingdings" charset="2"/>
              <a:buChar char="q"/>
            </a:pPr>
            <a:r>
              <a:rPr lang="en-US" sz="2000" dirty="0" smtClean="0"/>
              <a:t>Motivation</a:t>
            </a:r>
            <a:endParaRPr lang="en-US" sz="2000" dirty="0"/>
          </a:p>
          <a:p>
            <a:pPr>
              <a:buFont typeface="Wingdings" charset="2"/>
              <a:buChar char="q"/>
            </a:pPr>
            <a:r>
              <a:rPr lang="en-US" sz="2000" dirty="0" smtClean="0">
                <a:solidFill>
                  <a:srgbClr val="FF0000"/>
                </a:solidFill>
              </a:rPr>
              <a:t>Next: Knowledge Co-production (KC)</a:t>
            </a:r>
            <a:endParaRPr lang="en-US" sz="2000" dirty="0">
              <a:solidFill>
                <a:srgbClr val="FF0000"/>
              </a:solidFill>
            </a:endParaRPr>
          </a:p>
          <a:p>
            <a:pPr>
              <a:buFont typeface="Wingdings" charset="2"/>
              <a:buChar char="q"/>
            </a:pPr>
            <a:r>
              <a:rPr lang="en-US" sz="2000" dirty="0" smtClean="0"/>
              <a:t>KC Story 1: Evacuation Planning</a:t>
            </a:r>
          </a:p>
          <a:p>
            <a:pPr>
              <a:buFont typeface="Wingdings" charset="2"/>
              <a:buChar char="q"/>
            </a:pPr>
            <a:r>
              <a:rPr lang="en-US" sz="2000" dirty="0" smtClean="0"/>
              <a:t>KC Story 2: </a:t>
            </a:r>
            <a:r>
              <a:rPr lang="en-US" sz="2000" dirty="0"/>
              <a:t>A S&amp;CC </a:t>
            </a:r>
            <a:r>
              <a:rPr lang="en-US" sz="2000" dirty="0" smtClean="0"/>
              <a:t>Project</a:t>
            </a:r>
          </a:p>
          <a:p>
            <a:pPr>
              <a:buFont typeface="Wingdings" charset="2"/>
              <a:buChar char="q"/>
            </a:pPr>
            <a:r>
              <a:rPr lang="en-US" sz="2000" dirty="0" smtClean="0"/>
              <a:t>Conclusions</a:t>
            </a:r>
            <a:endParaRPr lang="en-US" sz="2000" dirty="0"/>
          </a:p>
        </p:txBody>
      </p:sp>
      <p:sp>
        <p:nvSpPr>
          <p:cNvPr id="4" name="Slide Number Placeholder 3">
            <a:extLst>
              <a:ext uri="{FF2B5EF4-FFF2-40B4-BE49-F238E27FC236}">
                <a16:creationId xmlns="" xmlns:a16="http://schemas.microsoft.com/office/drawing/2014/main" id="{D62E67D8-B2FE-F144-940E-90A2AE251147}"/>
              </a:ext>
            </a:extLst>
          </p:cNvPr>
          <p:cNvSpPr>
            <a:spLocks noGrp="1"/>
          </p:cNvSpPr>
          <p:nvPr>
            <p:ph type="sldNum" sz="quarter" idx="10"/>
          </p:nvPr>
        </p:nvSpPr>
        <p:spPr/>
        <p:txBody>
          <a:bodyPr/>
          <a:lstStyle/>
          <a:p>
            <a:fld id="{DD8C6A59-1C74-2043-BF6F-F96E9BCF649F}" type="slidenum">
              <a:rPr lang="en-US" smtClean="0"/>
              <a:t>32</a:t>
            </a:fld>
            <a:endParaRPr lang="en-US"/>
          </a:p>
        </p:txBody>
      </p:sp>
      <p:pic>
        <p:nvPicPr>
          <p:cNvPr id="5" name="Picture 4"/>
          <p:cNvPicPr>
            <a:picLocks noChangeAspect="1"/>
          </p:cNvPicPr>
          <p:nvPr/>
        </p:nvPicPr>
        <p:blipFill rotWithShape="1">
          <a:blip r:embed="rId2"/>
          <a:srcRect l="8696" t="6146" r="5507"/>
          <a:stretch/>
        </p:blipFill>
        <p:spPr>
          <a:xfrm>
            <a:off x="6629400" y="4583006"/>
            <a:ext cx="2019914" cy="1109137"/>
          </a:xfrm>
          <a:prstGeom prst="rect">
            <a:avLst/>
          </a:prstGeom>
        </p:spPr>
      </p:pic>
      <p:pic>
        <p:nvPicPr>
          <p:cNvPr id="6" name="Picture 5"/>
          <p:cNvPicPr>
            <a:picLocks noChangeAspect="1"/>
          </p:cNvPicPr>
          <p:nvPr/>
        </p:nvPicPr>
        <p:blipFill>
          <a:blip r:embed="rId3"/>
          <a:stretch>
            <a:fillRect/>
          </a:stretch>
        </p:blipFill>
        <p:spPr>
          <a:xfrm>
            <a:off x="6159499" y="1134782"/>
            <a:ext cx="2298701" cy="1171037"/>
          </a:xfrm>
          <a:prstGeom prst="rect">
            <a:avLst/>
          </a:prstGeom>
        </p:spPr>
      </p:pic>
      <p:sp>
        <p:nvSpPr>
          <p:cNvPr id="7" name="TextBox 6"/>
          <p:cNvSpPr txBox="1"/>
          <p:nvPr/>
        </p:nvSpPr>
        <p:spPr>
          <a:xfrm>
            <a:off x="5263066" y="2577520"/>
            <a:ext cx="3568390" cy="461665"/>
          </a:xfrm>
          <a:prstGeom prst="rect">
            <a:avLst/>
          </a:prstGeom>
          <a:noFill/>
        </p:spPr>
        <p:txBody>
          <a:bodyPr wrap="square" rtlCol="0">
            <a:spAutoFit/>
          </a:bodyPr>
          <a:lstStyle/>
          <a:p>
            <a:r>
              <a:rPr lang="en-US" sz="1200" dirty="0">
                <a:latin typeface="Arial" charset="0"/>
                <a:ea typeface="Arial" charset="0"/>
                <a:cs typeface="Arial" charset="0"/>
              </a:rPr>
              <a:t>Source: The Sheffield Mental Health Guide, 	</a:t>
            </a:r>
            <a:r>
              <a:rPr lang="en-US" sz="1200" dirty="0" err="1">
                <a:latin typeface="Arial" charset="0"/>
                <a:ea typeface="Arial" charset="0"/>
                <a:cs typeface="Arial" charset="0"/>
              </a:rPr>
              <a:t>sheffieldflourish.co.uk</a:t>
            </a:r>
            <a:r>
              <a:rPr lang="en-US" sz="1200" dirty="0">
                <a:latin typeface="Arial" charset="0"/>
                <a:ea typeface="Arial" charset="0"/>
                <a:cs typeface="Arial" charset="0"/>
              </a:rPr>
              <a:t>, 5 Apr 2017</a:t>
            </a:r>
            <a:r>
              <a:rPr lang="en-US" sz="1100" dirty="0">
                <a:latin typeface="Arial" charset="0"/>
                <a:ea typeface="Arial" charset="0"/>
                <a:cs typeface="Arial" charset="0"/>
              </a:rPr>
              <a:t>. </a:t>
            </a:r>
            <a:endParaRPr lang="en-US" sz="1200" dirty="0">
              <a:latin typeface="Arial" charset="0"/>
              <a:ea typeface="Arial" charset="0"/>
              <a:cs typeface="Arial" charset="0"/>
            </a:endParaRPr>
          </a:p>
        </p:txBody>
      </p:sp>
    </p:spTree>
    <p:extLst>
      <p:ext uri="{BB962C8B-B14F-4D97-AF65-F5344CB8AC3E}">
        <p14:creationId xmlns:p14="http://schemas.microsoft.com/office/powerpoint/2010/main" val="15028267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76200"/>
            <a:ext cx="7772400" cy="609600"/>
          </a:xfrm>
        </p:spPr>
        <p:txBody>
          <a:bodyPr/>
          <a:lstStyle/>
          <a:p>
            <a:r>
              <a:rPr lang="en-US" dirty="0">
                <a:solidFill>
                  <a:srgbClr val="C00000"/>
                </a:solidFill>
              </a:rPr>
              <a:t>Advancing Science Discovery to Application</a:t>
            </a:r>
            <a:endParaRPr lang="en-US" dirty="0"/>
          </a:p>
        </p:txBody>
      </p:sp>
      <p:sp>
        <p:nvSpPr>
          <p:cNvPr id="4" name="Content Placeholder 3"/>
          <p:cNvSpPr>
            <a:spLocks noGrp="1"/>
          </p:cNvSpPr>
          <p:nvPr>
            <p:ph idx="1"/>
          </p:nvPr>
        </p:nvSpPr>
        <p:spPr>
          <a:xfrm>
            <a:off x="155575" y="685800"/>
            <a:ext cx="8938846" cy="5029200"/>
          </a:xfrm>
        </p:spPr>
        <p:txBody>
          <a:bodyPr/>
          <a:lstStyle/>
          <a:p>
            <a:r>
              <a:rPr lang="en-US" sz="1800" dirty="0" smtClean="0"/>
              <a:t> Convergence</a:t>
            </a:r>
            <a:endParaRPr lang="en-US" sz="1800" dirty="0"/>
          </a:p>
          <a:p>
            <a:pPr lvl="1"/>
            <a:r>
              <a:rPr lang="en-US" sz="1600" dirty="0"/>
              <a:t>Solve </a:t>
            </a:r>
            <a:r>
              <a:rPr lang="en-US" sz="1600" dirty="0">
                <a:solidFill>
                  <a:srgbClr val="FF0000"/>
                </a:solidFill>
              </a:rPr>
              <a:t>societal grand challenges</a:t>
            </a:r>
          </a:p>
          <a:p>
            <a:pPr lvl="1"/>
            <a:r>
              <a:rPr lang="en-US" sz="1600" dirty="0" smtClean="0"/>
              <a:t>Harness </a:t>
            </a:r>
            <a:r>
              <a:rPr lang="en-US" sz="1600" dirty="0"/>
              <a:t>Spatial Data </a:t>
            </a:r>
            <a:r>
              <a:rPr lang="en-US" sz="1600" dirty="0" smtClean="0"/>
              <a:t>Revolution, e.g., Cloud </a:t>
            </a:r>
            <a:r>
              <a:rPr lang="en-US" sz="1600" dirty="0"/>
              <a:t>hosted satellite imagery, GPS trajectories, </a:t>
            </a:r>
          </a:p>
          <a:p>
            <a:pPr lvl="1"/>
            <a:r>
              <a:rPr lang="en-US" sz="1600" dirty="0"/>
              <a:t>Power AI, e.g., CNN, to map buildings, roads, trees, </a:t>
            </a:r>
            <a:r>
              <a:rPr lang="mr-IN" sz="1600" dirty="0"/>
              <a:t>…</a:t>
            </a:r>
            <a:r>
              <a:rPr lang="en-US" sz="1600" dirty="0"/>
              <a:t> </a:t>
            </a:r>
          </a:p>
        </p:txBody>
      </p:sp>
      <p:sp>
        <p:nvSpPr>
          <p:cNvPr id="5" name="AutoShape 2" descr="data:image/jpeg;base64,/9j/4AAQSkZJRgABAQAAAQABAAD/2wCEAAkGBxQQERUUEBQUFRUXGBcVGRgXFBUWIBcbHRcWHCEYGhgYHCggGhslHBcYITEhJSkrLi4uGB8zODMsNygtLisBCgoKDg0OGxAQGywkICQsLCwsLywwLzQuNCwsLCwsNCwsLC0sLCwsLCwsLCwsLCwsLCwsLCwsLCwsLCwsLCwsLP/AABEIANkA6AMBEQACEQEDEQH/xAAbAAEAAgMBAQAAAAAAAAAAAAAABQYBBAcDAv/EAEkQAAIBAwIDBQQFBgwFBQEAAAECAwAEERIhBQYxE0FRYXEHIoGRFDKhsbIjNEJScnMVFjM1U4KSk7PB0dIXVGKDoiQ2Q8LwJv/EABoBAQADAQEBAAAAAAAAAAAAAAACAwQBBQb/xAA+EQACAgECAgUKBgEEAQQDAAAAAQIDEQQhEjEFE0FRcRUiMlJhgZGhsfAUFjNTwdFCIzTh8UM1csLiYoKi/9oADAMBAAIRAxEAPwCtV5J94KAUAoBQCgFAKAUAoBQCgFAKAUAoBQCgFAKAUAoBQCgFAKAUAoBQCgFAKAUAoBQCgFAKAUAoBQCgFAKAUAoBQCgFAKAUAoBQCgFAKAUAoDNAYoBQEvZ8s3cy6o7eUjxIC59NZGamq5vkjNPWUQeJTX34HhxHgdxbjM8MiDxK5H9oZH20lCUeaJ1amq3aEkyPqBcKAUBmgMUAoBQCgFAKAUAoBQCgFAKAUAoBQCgFAKAUAoBQCgOicu8Mg4baLfXi6pHA7KM42yMjAP6RG5J6D41qhGNceOR4mput1Vz09WyXN/fZ9SE4hz/eytlZBEO5UUbfFsk1W75s119F6eCw1nxNzgvtFuI2C3QWaI7NlQGA8iNj6EVKOokvS3RVf0TVJZr81/Ir/M1xbyXDtaIUjPce895C/ojyqqxxcvNNulhbGpK15Zq2HDJrg4gieTHXSpOPU9BXFFvkiyy6uv05JeJ733L91AuqWCVV8SuQPUjIFddclzRCvVU2PEZJkcoyQBuTsPOoF/I25OFTrIImhkEjDIQowYjJGQuM4yD8qlwvOMFSurceNSWO/OxsXfLl3EuuS3lVe86c49cdPjXXXJbtEIauibxGayaVnZyTNpiRpG8FUsfsqKTfIunZGCzN4XtNy95euoF1SwSqvexXIHqRnHxqTrkuaKq9VTY8RkmzRtrd5WCRqzseiqCSfQCopN8i2UowWZPCPReHymQxCKQyDYpobUPVeo613hecYI9bBR48rHf2G5dct3cS6pLeUL3nTnHrjOPjXXXNc0Vw1dE3iM0RarkgDcnYCoGh7HveWMkJCzRvGSMgOpUkeOD3V1prmQhZCxZg0/A164TN5uDXAZUMEutgSq9m2WA6kDG4qXBLlgqWoqw5cSwvaX3nnhU0llYrHDI7IgDBUYlT2aD3gBtvmtN0W4RwjxtBfXG+1ykkm9t/aznt7w+WAgTRvGTkjWpXOPDPXrWZxa5nt12ws9Bp+BsWHArm4GqGCR1/WC7fAnY11Qk+SK7NTTW8TkkeF/w2a3OJ4njJ6alIz6Hoa44tc0TrthYswafgfNnYyTMVhjeRgMkIpYgeOB3VxJvkdnZCtZm0vEWtjLK+iKN3cdVVSSPUDpRRb2QnZCC4pNJHzd2rxOUlUo69VPUbZo008M7CcZx4ovKPGuEhQCgNnh0IkmjQ9GdFPoWAP2V2Ky0iFsnGEpLsTLr7XZz28Mf6KRkgeZOPuUVo1L3SPJ6GiurlLtbKDWY9kUBK8s8IN5cpCDgE5Y+Cjc48+741OuHFLBn1V6oqc/h4lr5r5sNoxtOHBYUi91mCgkt3gagfiepNX2W8Pmw2PN0ehVy67Uec32EZwXn+6hcdu5niOzKwXOPFSADnyO1QhfJPfdGi/oumcfMXC+xm3zrwOOGa3ubYAQ3DI2B0DEq2w7gwOceRrtsEmpR5Mr0OpnOudVnpRT/r5Fh9ovH/AKFIv0cAXMkYBkIDFI1ZsAA7ZLM3d3elW3z4HtzMXRml6+L6z0E+Xe/vBX+UOd7n6SkdzJ2schCHUq5UnYEEAd/caqqulxYbNmt6Op6pyrWGtyR5x4ovCj2HD1WJ5cyyPgMRknCrqyAOvkB0qdsur2gU6Kl6tdZe8pbJff2zT5K50uHuUgun7WOU6PeVcqSNtwBkE7EHxqNV0uLEt8luu6PqVTsrWGtxZcNW248I0GE1FlHgGjzj4EkfCijw3YOWXO3o7ifPt9zNvnTmIWM8sdkFWeQh5piAxGwCqoORsBnfbfpvUrbOBtR59pXodK9RXGV28VtFfyQHCefryGQGWQzJn3kYLuP+lgAQfsqqN8093k2XdGUTjiK4X3olOduExB7W9tgBHO8eQNhqOGBA7sgHI8RU7YrKmu0z6C+fDOiznFP+jz9r353F+5H42pqfSRLob9GXj/BRazHrnSfaTxGW2mtJIH0OInAbSrYB052YEfZWu+Ti00eF0XVC2FkZrKyvvY3Oc+YbmCzspIZSjyqC7aIzqPZqejKQNyegFStslGMWmVaHS02XWRnHKT23ff7GQHK6S8Xug19J2scCljlUXOTsvuKMgkZP7OO+qq82y87sNurcNFVihYcvH47tnhzDz1cSSlbVzDCpKoECgkDbJOPsG1cndJvzdkT03RtUYZsXFJ88kvyhx08SD2V/iTUpKOQAwI8xjcdQfLfNTqn1nmTMut034Vq+jbHNdh8ezSzMHEbiJuqIynzw67/KlCxNo70pYrNNCa7X/B9cY5kXhZa2sVQy5LTSsM5c7kAZ3xn0HTxpKxV+bH3ijRy1eLbnt2L2FD4jfPcStLKcuxySAB3AdB5Cs8pOTyz2Kq41RUI8ka1RJigFAfcMpRlZeqkMPUHI+6u8tzkkpJp9p0X2h2n021gvoBqUJhwOoU4OT+y2QfWtVy44qaPD6Nn1Fs9PPnnb79vYc3rIe6ZAoC5+zQGDiPZzKUcxsoDAqQdm6HxArRRtPDPK6UxZpuKDysrkQHNNo0N5Or5z2jt6hmLA/I1VYsSeTbpJqdEGu5L4bEVUDQdJ5pXseH8Ngk/lNcTEHqAq7/IuBWuzaEUzwtJ/qam6yPLD+/kRvtd/Pk/cJ/iTVDU+n7v7L+hv9u//AHP6Iq3A/wA5g/ex/jWqYekj0dR+lPwf0LJ7Vvz/AP7Sfe1W6j0zB0R/t/eyC5U/Prb99H+IVXX6aNes/wBvPwZeb3/3En7K/wCEa0v9c8mH/pr++0qvtDtWj4hMW6OQ6nxBUD7CCKouWJs9Ho2alpo47Nit1UbjpHHV7DhPD45dnMsTYPVR77H5BgPjWqe1cUzwtO+s1l0o8sP+EaftfQi6hPcYtvg5z94+dc1PpIt6Gf8ApSXt/gosaFmCjckgAeZOKzHrtpLLL97XRh7YH+jb71rVqew8boblPxRn2hfmHDv2F/wkpf6ER0b/ALi7x/ln17I5hm5TALFVYA/pAZGPTcfOmmfNHOmYvEJdmSMk5shQlW4ZaAqSpGBsRsR9SodavVRoWhm1lXS+/efdtzzHEwePh9sjDoy7EbY2ITworkt1FHJdGymuGVsmvv2kp7O+Im64ncTFQpeMsVBzj3kHX4VZRLisbM/SVSq0sIJ5w/7KFxRy08rHcmRyf7RrNLmz2KliuKXcvoatRLBQCgM0AoCx8pc3SWBKEdpC31kPd5qfvHQ1dXa4bdhh1mhjqN1tJdv9k5PFwW5OvtJbZjuVUMo+RRlHwqbVMt+RkjLpGpcOFL78Uz6tuJ8J4f79sr3Mw+qzA7H1ZQo9QK6pVQ3W7OSp12p82zEY+z7b+ZUuK8wTXNwLhmCyKQU0jGjByAPH49aolY5S4j0qdLXVX1SW3bntLZJzBYcSjUcRDQzKMdpGDv6EA7eTA4q/rIWLz9meatLqtLJ/h/Oi+x/a+R82j8IsW7VJJbqRd1Ug4B8fqKufXNcXVQ35nZrX6hcDSgu37y2VnjHH5Ly6WabAAZdKjoihs4HifE95qqU3KWWb6NLGipwh/wBs3/aHxiK8ulkt2LKIlQkqV3DyHoR4MKldNSllFXRtE6KXGa3y38kQPC5hHPE7bKsiMe/YMCfsFVxeGma7YuVcorm0/oTXP3Foru77SBiyaFXJUruM9x9andNSllGXo6idNPDPnkiuAXKw3UEjnCpIjMcZwAwJ2FRg8STZo1EHOqUY82mXO24nHdcdjlhJZCAASCu4jIOx3q9SUrso8udM6ej3CfP/AJNjmHjltLdT2vEkOiN/yUyA6kBVSQcefkfMV2c4uTjMhptNdCqNune7W6fJ7s07OPg1owlE0twy7qjKcZ7ttCj+0fhUV1Md85LJvpC5cHCortf238it818wvxCbW40oPdRP1R5nvY1VZY5vJv0eljpoYXPtZarfmazv7ZIeJ6kkTYSKGO+MagVBwTgZBGKuVkJxxM86Wj1Gntc9Nun2Gl9K4ZYflLRpLqcfUMg91D+t9RQcfH4VHNcN47st4NZqPNtShHtxzfzZr+0Pj0N60JgYtpRg2VZdyR4iuXTU8YJ9G6ayhSU1zexI2XHrG8so7biDPE0QAV1DHoMAghWxtsQRUlOEoKM+wonptTRe7aEmn2feCFu7+3sbmKThckkmgNraTPv5x7uNK7Yz3eHhUHKMJJwNcKrdRVKOpSWeWOz6kze3fCuIntZmktZj9fSCQx8T7rA+uxqbdU93szLCGt0y4IJTj2feUfEfEOGcPVmtg93MQQDIDpGRjvUDHoCfOilXD0d2ddWs1LSsxCPs5/Vkd7P+ORWlzJJcHQrIQNKEgEsDgAZwNqjTNRlll/SOmndUo17tP+CtXbhpHYdCzEehJNUvmb4LEUn3HlXCQoBQGKAUBa+W+TGuIvpFxIILfuY4y3mM7AeZ+VX108S4nsjztV0gqp9XWuKRJpy3wqQ6UviG6AllwT8RipdXU9lIzvV62O7q295C80cny2IEmpJISQA67HJ6Ar/mCfhULKnDfsNek18NQ+HDUu4rdUm4UBhjscUOrmWTmzh9nCsRspe0Lau098Np2XHQbdT8qtsjBY4WYNHbqJuXXRx3bFcqo3CgFAKAleWOJraXUczqzKmchcZOQRtkgd9TrlwyyZ9VS7qnWu0+OY+ILdXUsyBlWRgQGxke6o3wSO6k5cUmzumqdVUa32f2RtQLxQCgFAKAUAoBQCgFAKAUAoBQCgBoDpPPFq8vDbJrYFoURSwUE4HZqFJA7h7wPhmtdqbrjw8jwtBOMNVYrHiTb5+O/wATm1ZD3T3e7dkWNnYopJVSSQpPXA7q7l4wRUIqTklu+0muV+U5b7U2oRQr9aRht5hRkZx37gVZXU5+Bk1euhp8LnJ9iJkct8KJ0fwg2vpqymnProxj+t8as6urlxGX8XrefVbe/P1/ghOa+VZLDDFlkib6rrtnbOCMnG3qKrsqcDXo9bDU7JYa5o9ebuWlsVt2WRn7ZWY5AGnATpj9r7KWV8GPaR0eseoc01jh/wCf6NjgfJvaQ/SLyYW0HcSBqYeIzsM93UnwqUKcrik8IhqOkOGfVVR4pfI34eU7C5OizvW7XuWQKdWPABVPyz6VJVQltGW5TLXaqrzrqtvZ/wBsrS8DdLxLWcFGaRUJG+zEDUviMHNU8DUuFm/8TF0O6G6w38Owsd3yCsMr9vcCK2TSO0cAF2IyVUZxtnrv6Vc6Enu9jBDpOU4Lghmb7F2eJ72/JVjdArZXpaQDOH0nPnpCq2PMZxRUwl6MiMukdTVvdXhezP8AyikcQsHglaKVcOp0kdc+BHiD3etUSTTwz1q7Y2QU4vZlssuRkjiEvErgWyt0QY1fM538gDVypSWZvB5s+kpSnwaeHE+/s+/ebEfJlldZFhe6pAM6JNJz8AFI9cGu9TCXoyIPpDUVb314XevtlQm4RMlx9HKEy6tGkb5J8CO7G+fCqHFp8PaenG+t19bnzcZLW/J1pagDiF5okIz2ceMgeeQxPrgVd1UY+mzzVr77f0K8rvf2jw4jyUjQtPw6f6Qi/WU41D5YyfLApKlYzB5J1dIyU1XfHhb7ez795TaznqCgFAKAUAoBQCgFAKAUBYuW+crixGhNMkXXQ+dv2WG6/aPKrYXSgYtV0fVqHl7PvX8ljPNfDbra8tNBOxYLnHnqTDfKretrl6SMP4HWU/pWZ9n/AHsRnNvKUcVv9LsZO0g2yM6tIJxkHqRnYg7j51CypKPFHkX6PXTnZ1NyxIk/aDIbOztbOI4UrlyP0tIXr6sST6Cp3ebFRRn6NSuvnfLnnb3nOqynuHrcXTuiozsyoCEBOQoO+B4V1t4wcjCKk5JbvmdI58tBNJwuI9H90+hMGfszWq5ZcV99h4PR8+rjfNdn/wBj25/5evLyZFgRTBGgCjWq+9vk4J8MAeh8a7dXOT25EejtVp6YNzfnN77dhWIuQeIIwZI1VlIIIlTYjv61V1FiPQfSelaw3t4MtnN1qfpPC5pAFlMiJIBvvlGxnvwdXzq61edBs83RTXVXwjyw2vn/AMFa9q92z3vZk+5Gi6R3ZbJJ9TsPhVWob48G/oitKjiXNtlb4BctFdQOhwRIg+BYAj4gmqYPEkzdqIKdUk+5nTuI8NSXjkRYZCw9r6spIX5Zz8BWyUU7UeBXdKGgkl2vHxOf87cTa5vZSxOEYxoP1Qpxt6nJrLbLimz2dBSqqIpdu795DQTNGwdCVZTkEHBB8qgnjdGuUVJYa2ZfPZPB2txcTv77oowSdyzlsnJ7/c+2tGmWZNnj9MS4K4VrZN/TH9mhfck8RnkaWSNS7ksfyqfLr0HT4VF02N5ZdX0jpK4qEXsvYyb5E5ZvbK6DyIBEylXxIh8wcA9QfvNWU1zhLLMnSGs019OIvdctmUrm2zEF7cRpsockDwDANj0GrFZ7FibR6ujsdlEJPu+mxEVA0igFAKAUAoBQCgFAfSLkgZAycZPQeZ8qB7Ft4xyDNGiSWzC5jKgkp1zjcgfpL4Y3q+VDSytzzKek65ScbFwv2/fMrQ4dMW0iGXV+r2b5+WKq4X3G/ra8Z4ljxRf3tmsOByx3PuyTFgqZGRrwPmACxrTjgpafaeMprUa+Mq+Ue3w+8H3xW1PGeHwywEG4gGl0zuTgBh8SoYfEUkutgmuaOUzWh1MoT9GXJ/T+mc8+gS69HZSa+mnQ2fljNZeF5xg9vrIcPFxLHfkkOOcsT2kCSz6V7TI0aveXbO49PDpU51yisso0+sruscIdnb2Fv9o1yYTw2ReqAuPPT2Bx9lX3vHC/vsPN6Mgp9dF9u3xyY584dJdCO+smd42QB1QtkYz72kdeuD4aa5dFy8+I6PthS3p7kk09s/fwKPZx3Ez6Iu2dumAXOPXw+NZ1xPZHrTdMI8UsJe4m4eET2nELRLlslpInGHL4y42Oeh7qs4ZRmkzI76rtNZKtdjXLHYfXtQ/nF/2I/wANd1Hpjor/AGy8WV3hf8vD+9j/ABrVMeaNtv6cvB/Q6TzPxcWfGIJH+oYgj+Ssx3+BwfTNa7J8NqZ4Wkod+ilFc85XuIDn7leSOd7iFTJDL7+UGrST1yB3d+fOq7q2nxLkbOjtZCVarm8SW25XuDcBnu3CQxt5sQQq+Zb/AC61VGEpPCN1+pqpjmb93aWrkiUcPv5bW4ZfygEeoNldQzp37shiN+81dV5k3Fnna+P4nTxurXLf3EFzLwW5sZWVjKY8+5IGcgr3ZOdj61XZCUGa9LqKdRFNJZ7VsY4FwO8vD+S7QKATrd3VfQHvPpSEJy5HdRqdPR6WM9ySyQk4IYhjlgSCc53G3XvqtmuOMLB51w6KAUAoBQCgFAKAzQCgJPg3MNxZ/wAhIVHUqfeU/wBU7fKpxslHkzPfparvTXv7SfPtKvMY/I58dB/3Yqz8RMx+SNPnt+JWeLcWmun1zuXboM9APAAbCqpScnlm+miumPDBYMcL4pLav2kDlG6HHQjwI6EUjJxeULqYWx4ZrKLP/wAS7zTjEOf1tBz8tWKu/EzMHkjT5zv8SrcV4nJcuXuHLsdtz0HgB0A9KplJyeWehTTCqPDBYRtcZ4/NeCMTFSIgQulQNjp6+P1RXZWOWMldGlrobcO3mZ4HzFcWRPYPgE5KkZUnxx4+YpCyUOQ1GlqvXnr39pOXHtJvGXA7JPNUOftJFWPUTMceiNOnl5fvKynEZBOJyxaUOJNTe9lgcjOe7yqriecnoOqHV9XjCxjY++McUku5TLMQXIAOBgYGw2pKTk8s5RTCmHBDkakMhRlZeqkMPUHI+6uZwWSSaafab3HONS3kgknKlgukaV07ZJ6fGpTm5PLKaNPCiPDDkbvA+brqzXRE4KdyONQHp3j0FdhbKOyKtRoKb3xSW/eje4h7QryZSoZIwepjUg/Mk4+FTlfNlVfRWng84b8SqHfrVB6JZ+Fc+3luoTWsijYdoCxHlqBB+dXRvnHY8+7ozT2POMeB5cZ53u7pCjuEQ9RGNOR4E5ziuSulLYlR0dRU+JLL9pXAaqNxmgFAKAUAoDFAZoBQGKA2uFRB54lYZVpEUjxBYAjapRWWkV2yca5NdiZ2Y8h8PHWAf3sv++t3UV9x8t5T1XrfJf0fP8R+Hf0K/wB7L/vp1Nfcd8pav1vkv6IzmflGxhs55IogHSNmU9rIcEDbYtg1CyqCi2kaNJr9TO6EZS2bWdl/RyWsR9IYoDrPsqtI3s2LojHtWGSoPcviK26dJxPm+l5yV6SfYUPnlAvELgKAAGXAAwB+TTurNb6bPZ0Db00G+7+WQVVmsUAoBQCgFAKAUBJ8tcPW5u4oXJCuxBI6jCsds+lThHikkUaq11Uymua/stHO/JkNjbiWJ5GJcLhiuMEHwHlV1tKhHKPP0HSFmos4JJciC5HuIo72NrgosYD5L4x9U4znzquppS3NevhOVDUM525Fo9o3ErOW2RbV4WftASI9OcaW8O7pVt8oOPmnn9GU6iFrdiaWO05zWU9wUAoBQCgFAKAUBmgN3gn5zB+9j/GKlD0kVX/pS8H9DtvOdnJPZyxwgs7AYAOO8d9eham4tI+T0Vka74ynyOVfxM4h/RP/AHi/7qx9TZ3H0XlDS+svgR/F+B3Vqoa4RkVjpGWBycZxsajKEo8y6nU03PFbzgtns95LS4T6RdDUhOI03AbB3ZvEZ2A8quppTXFI87pLpCVcuqq59r/gt3EBwuI9jMtoh/UKRjHyHu1dLqls8HmVvWz/ANSDk/blkly/weO0RlgP5N27RRnOMgbA942z8anCCitijUaid0k580sFO4Xw+K441fLPFHKoVSA6K4B0xDIDDrVEYp2yyj1LbbK9DU4Sa58njtZC+1PhsNvNAIIo4gUckRoqZOobnSN6r1EVFrCNXRN1lsJOcm91zeTd9lnCYLhJzPDFLpZQO0jV8bd2obVLTwjJPKKulr7apR6uTW3Y8EdzjwIPxRba0jSPUkeFVQqj62WIUeAyajbDNnDEv0Wqa0jttbeG+fPs2Lxw/lKxsYtcyxuV3aSYKd/INsvw3rRGqEFueRZrtTqJ4g2vYj2Sy4bfKwRLaTA3KKqso8crggV3hrn3EXZrNO93JeOcHMLaztBxJYtRltjJoyTp67DcdVDYGdsisaUOsx2H0ErL3pXPGJ4z9+46T2fCIDpK2QPmsbH4sQT9ta8VR7jweLX2LOZ/MzxTkyyu4swpHGWGUkhCqPUhdmFJUwkthV0hqKZ4m2+9P/krnsxtoYpJkuBF9JSXQmoKXBCkNoJ3xselVadJNp8zd0rOyUYyrb4Gsvu95feNC2Mf/rBEY8jHahSurfH1ts9a0z4ceceNQ7lL/Szn2HO3tLSXjMSQRwNAYxlERChbEmcqBjPT7Ky4i7UlyPcVl8dDKU21LPNt57Da9qPB7e3to2gghiYygEpGiEjQ5wSo6bCu6iEVFYRX0TqLbbWpyb27W32o+uSuQUMazXq6iw1LEcgAdxbxJ646V2qhYzI5rulJKTrpeMdv9FiD8L1dhizz9XRoi6+HTFWf6XLYw41uOs8/xyyA505Aj7NprJdDICzRjJDAddI7m8uhqu2hYzE26HpSfEoXPKfb/Z8ezDg1vcWrtPBDKwlIDPGjnGlNssOm5rmnhGUctHeldRdVclCTW3Y2u1k3/F/h1pM0kwgUyEFEcIFQBQMIh2G4Jzjqas6uuLy8GT8Vq7oKMM7c2s5fiza47yha3UTBYo0cr7kiIqkHG2dP1l8qlOqMlyK9Pr7qZrMm12p/exw+WMqxVtipKn1Bwa8/GD61NNZR81w6YoDe4J+cwfvY/wAYqUPSRVf+lLwf0O78wcUFpbvMV16MHSDjO4HX416U5cMcnx+np66xV5xkpP8AxWT/AJZv7wf6Vn/FLuPV8iS9f5Fd5z5xHEI0QRGPQxbJYNnbGOlVW3caxg3aHQPTScnLOUdR5bGnh9voGcW8ZHmezB+01rr2gsdx8/qt9TPi9Z/U4HJKzks5JZjqYnqSepNebnO7PslFR2XJHYvZTMzWADZIWR1XPhscegJNb9O/MPl+l4pajK7Usmry5/Pl/wDsL90NRr/WkWar/YVeL/khvbH/AC9v+7f8S1DVc0auhP05+KN/2Ofydx+2n4alpeTKem/Sh4MmbSMHjcxPUWsePi5zU1+q/AyzbWgiv/yf0K37Yrh+0gj37PSz+RbOPsGP7VVapvKRv6FjHhnLtzj3HPI5CpypIOCMgkbHqNu41lPaaT5k5yfy03EJWQNoRAC7YzgHOAB4nB+Rq2qvjeDJrdYtNBSxlvkXe+5U4RaALcuQxGRqmcMR46Uxt54xV7qqjzPJr12vuy61t7EsfF/2WTlC2tooCtlL2kWoke+G0k4yuwyPHB33q6pRS817GDWzunZm6OHgoEQ//of+83+Cay/+f3/we0//AE3/APX/AORZfa1+ZL+9X7mq7U+gYOh/134Movs6/nGH+t+E1no9NHr9J/7aXuL77TkDR2obobqIH0IYH7K0ajkvE8foptSsa9Rknz7cPFw6doshtKrt3KXVWI8MKWqdzag8Gfo6MZ6mKny3+OG18zhWO6vOPsMndeQrl5bCFpck4K5PeASAfkK9GltwWT4/pCEYaiSiafs6QLHdBfqi6lA9Pd2qNHJ+Jb0k25Qb9RHOPaHIW4lcajnSUUeQ7NDj5kn41lu/UZ7vRqS0sMe36s6l7PpC3D4MnOFI+AYgVsp9BHz3SKS1M8HGONfnM372T8ZrBP0mfU0fpR8F9DSqJaKA3uCfnMH72P8AGKlD0kVX/pS8H9DvnFuGpdRNFLnQ3XBweuetelKKksM+NptlVNTjzRWf+Gtl4S/3h/0qr8PA3+V9R7PgaPHuQLSG2mkQS6kjZhmTIyATuMVGdEFFsu0/Sl9lsYPGG0uR7ezPmRJYFtpGCyxjSoO2tO7HiR0x6V2ixNcLIdK6SULHbFbP5M2OKezq1nlMgLx6jqZVIwSepGR7ua7LTxbyQq6Wurhw7PHeWDgSQRxdla40REx7HPvbE+93n3tz4k1ZDhSxHsMWodsp8dvN7lEsuKpbceue0IVZMR5PQEpERnw3GPjWdSUbnk9idErej4cPNb/Nl05i5chv1UTBsqSVZTgjPUeBB2+VXzrjPmeVptXZp23Dt5mOWrC2tVeC2OShBkydR1MNtR6ZwOndSuMY7RGqtuuass7eRSeaeNGy4yJcEr2UauB3qdWceY6/Cs9k+C3J62k06v0PB25ePHYuXEeHWvFoFOrWvVHQ4Kn/APdQa0SjGxHl1W3aOx7YfamRnDPZ5aW5LS6pdiPyhAVR44GN/M9KhHTwXM0W9K32bR28CK5Aura2vbq3hl1I5QxMdsldeUz+ljUMHv3qFLjGbimaOkYXW0QtnHDWc+/G5v8AN3IZvrjtkmCEqqsGQt07xgjHpUraOOWUynRdJrT19W4595N8pcJis4TDE/aFWPaNt9cgbYHTAxtVlcFFYRk1l8758clju8Dm93eLBx4yOcKs4yfAMgXJ8hqzWRvF2X3nuwrdnR/CufD9Hk6fzBwSO+h7OQsFyHBUjqP8sGtk4Kawz5/Taiennxx8Cg2PB47PjcMMOoqE1ZY5OSr5+4VmUFG1JHs2Xzv0Epz55/ol/a8cWsJH9MPwPU9T6K8TN0N+tL/2/wAok+U+ZIuIwdnJp7XTpkjb9LbBYeIP2VOuxTWGZ9ZpJ6azijy5pmg3sxtTJq1ShP1NQ+WrGcfbUfw0cl66Zv4cYWe/72N/mnmKHhtv2cWntNOmKMb6dsBmHco8+tSssVccIo0mks1VnFLlndmh7JCTZyE7kzMSfE6U3qOm9H3l3TO1yx6q+rKDz/8Azlc/tJ/hR1lu/Uf32HtdHf7WHg/qzqPs7/m6D0b8RrbR6CPnekv9zI43xr85m/eyfjNYJ+kz6mj9KPgvoaVRLTNAZjzkac6sjGM5z3YxvmunHjG5KSC+UEsL5QNyWFyoHmSdhUvP9vzKF+GbwuD/APk1P4Un/p5v76T/AHVzifeWdTX6q+CPeBrucERm6lXowUzSDfuOMj50XE+WSMuorfncK+CNKWJ420urI47mBUjv6HcVzdFqlGSynlG2OLXTgRie5cHYIJZWzn9ELnf0rvFJ7ZZV1FMXxcMV7cIz2N3ApOm7iQbk6Z41ydsk4Aydqecu/wCY4qLHzi37mzRlkLEliWJ6liST6k7molqSSwjbj4xcKuhbidV/VE0gHpgNtUuKXLLK3RU3lwWfBHhDdyJnRJIudzpdlz5nB3rmWibhCXNJ+4+Jpmc5dmY9MsxY/M0zk6oqKwlg+7S9khOYpJIz4o7J89JGaJtciM64T2kk/FEtYpe8SZo1lll0jUVeZsYzjOCcd9TXHZtkz2PT6VKTil4I1OM8EmsmVZ1Csw1Lhgdgcd3SuSg4cyyjUV3puDyfH8NXOnT9JuNPh20mPTGrp5Vzjl3sl+HpzngjnwX9GvDeyoMJJIoO+Fkdcnx2PWuZfeTdcJc0n7keUkhYksSxPUkkk+pPWuHUklhG3Bxe4RdKXE6r+qs0ij4ANgVJSku1lcqKpPLhFvwRri4cNrDvr/W1Nq/tZzXMvmT4Y4xhYPqe8kkGJJJHHXDOzDPjgmjbYjCEfRSXgjyViDkEgjoQcEfGuEms7MkP4futOn6TcY/fSffqzU+OXeyj8NRnPBH4Ij3Yk5JJJ6knJPxNQL0ktkesF5JGMRySIOuFdlGfHANdTa5EZVwlvJJ+KPOWQsSzEsT1LEkn1J3NDqSSwj2iv5UGEllUDoFkdQPgDimX3kXXBvLin7ka7MSck5J3JO+a4TWxigM0ABI3GxG4PhQHfeCXS31kjP8A/LHpcDuONLD55r04PjgfGXwenvaXY9v4OD3lq0Mjxv8AWRih9QcZ/wA681rDwz7GE1OKkuT3Oy+zThvYWKMww0pMp9Dsv/iAfjW+iOIeJ8t0pd1moaXJbf38yp+13h2ieOcDaRSh/aXp8wfsqjUxw0z0uhreKuVfdv8AEj/Zfw7tr4OR7sKl/wCsfdH3k/Co6eOZ57i7pW7go4fW2LL7XuJaYooAd3bWw8l6f+Rz8Kt1MtkjD0NTmcrH2bfEpFjyhezLqjt30ncFiiZ9A7A1nVU3yR61mv08HiU1n3v6GlxTglxa/nELx56E4IPoykj7ajKEo80W1aiq39OSf33EfUS4m+H8pXk6ho7dyp3BYomfTWQT8KsVU3yRls12nreJTWfe/oa3FOBXFr+cQug8Tgj+0pI+2uShKPNFlWpqt/Tkn9+0tfsf/Opv3X/3WrtN6TPN6a/Sj4/wffth/OIP3bfipqfSRzoX9OXj/BVOH8u3VwmuGB3TJGoaQDjw1EZqlVyaykejZq6a5cM5JM1OIcPkt30TIUfGdJKk4PjgnFccXHZlldsLFxQeUa1RLBQCgFAKAUAoBQCgFAKAUBigFAdR9kHE9Uctu3VCJF9G2PyIH9qtmmls4nz/AE1TiUbF27P3ffyIjnzgRbikaqNrnQfjnS3yAB+NQuh/qY7zT0fqcaRt/wCGf+C/c0cYXh1qrgdGjjUeWRn5IGPritNk+COTxtJp3qbXH2N/fvNX2gcPF1w9yu5QCZT6DfHqpNRujxQLOjrXVqEn27P78SN9knDuztXlPWV9v2V2H/lq+yo6aOI5L+mLeK5QXYvm/tGeEWK3/Eri6lw0cDCGJT0yo3bz94sR6+VIx47HJ9myF1j0+lhVHZy3fvPnm/2hCznMEKK7LjWWbABIzpGO/H31y3UcDwjui6Kd9fWSeE+RMcB4rDxe0bUgwSY5EJzg4B2PoQQf9KshNWxMuoos0Vyw/amVDkrlBfp0/bAMls+lQf0mPvKT44Ug+pHhVFVXnvPYenrte/w8ODZzWfd/2TXOXPwsZexiRXcAFtTYC56DbqcVZbfwPCMmh6Leoh1knhdhKctcci4tbPrQbHs5Iz7w3Gcg+BB+w1OuatiUarTT0Vqw/amVzkHhn0Til3D3Imx8VLIw+wiqaY8NjRu6Ru67SV2d7/tEvzVyqb+8hL7QxodZzux1bIPXG57qssq45LuMuk1q09EkvSb2+HMc480R8NiENuF7XSAigbRr01MPuHfS21QWFzGi0UtVPrJ+j2vv9hx2eZpGZ3JZmOSx6k+JrC3ndn1EYqKUY7JHnXDooBQCgFAKAUAoBQCgFAKAUAoCf5H4n9GvomJwrHs29G2+/FW1S4Zox6+nraJJc1v8Dtdzw5JJYpWHvxa9J8NQwfsre4ptPuPk42yjCUFyeM+45l7W+Ka7hIAdol1N+03QfBcH+tWTUyzLB9B0NTw1ux9v0X/Jb/Z3xAXNgituYwYWB32A2z/VIq+iXFA8zpKp1ahtdu/37zc4i6cN4e3Z9IYtKZ72xhc+rEVKWK4bdhVUparUri/ye5B+yO5DWsi5ywlLHxOoDf7DVemfmmvpmGLk+zH0PfmTnSOynMUtq7HAIf3MOCOoz8vhSdyg8NEdL0fO+vjjNeG+xpQe0mPQzpZzaFxqZdGFz01EbCuLULmkWy6InlKViy+XMkuReNpeSXciKULSRtpJGcdkiZOPNDUqZqTbKOkNPKiNcW84T+rf8nzzRzhHYzdnLbO2QGDjRhvTPeKWXKDw0NJoJ6ivijNL2bkfb+0iMqzR2cxVRlyujCjxYjp8aitQuxF8uiJppSsWXy5mOS+Mre8TuJkUoDAgwSCdmUZ2rlU+Oxv2DXad0aSFbefOZaeNcxw2kkMcxIaU4Hgo6amPcM4Hxq+VkYtJ9p59GksujKUf8SB9pfLf0mHt4lzLENwBu6dSPMjcj4+NVX18SyuZs6L1fVT6uT81/JnH6wn0woBQCgFAKAUAoBQCgFAKAUAoBQA0B2bhXP8AaGCMzzaZNI1jRIfexvuFxW+N8Mbs+Wt6Lv6x8Eds7br+zkvGb43FxLKf03LfDuHyArFJ8Umz6SitVVxguxFk9m/MUdnLIs76YpFBzhmwynbZQTuCfkKtosUG8mHpPSSvhFwWWvoyS9pHNcN1DHFayawW1OdLLjHQe8B1Jz8KnfapLESjozQ2VTc7FjbYqnLHH5LCbtI/eBGl0PRl/wAiO41TXNweUejq9LHUQ4Ze5nTk5y4bdoO3Kg9dMsZ29Dgj5GtfXVyW58++j9XS/M+TNbivPVjBE0dsqykgjQqFU3H6RIAI9M1yV8EsIsp6N1Nk1Kx49udznPAOPSWdx20QG+QydFKk50+Xl4YrJCbjLKPd1GmjfX1cvc+06dDzrw67QCcqp66JYycejYI+2tiurktz5+XR2rplmG/tTPLiHPFhbRMlsFkOD7iIVU5/WYgDHpmuO6EVhEq+jdTbJOzb2t7lQ5B4/DbXU0twREroQAqOQCXB0gKCQMVRTYoybZ6fSOlstqjCvdp9rXcfPtI43BeTRNbuXCoVPuuuDqz+kBS+am1g70ZprKISVixl+z+Cyco8/wAK2wjvXKyJ7oOh21r3E6Qd+458KtrvXDiRg1nRdjt4qVs/atmUTmn6Obhms31RP72NLroJ6r7wG2dx61ns4eLMT2NJ1qrStWGvDf4ERVZpFAKAUAoBQCgFAKAUAoBQCgFAKAUAoBQCgFAKAUAoBQCgFAKAUAoBQCgFAKAUAoBQCgFAKAUAoD00V9J5Dr9d/I+A/OV/7Ufixop5Dr9d/IfnK/8Aaj8WNFPIdfrv5D85X/tR+LGinkOv138h+cr/ANqPxY0U8h1+u/kPzlf+1H4saKeQ6/XfyH5yv/aj8WNFPIdfrv5D85X/ALUfixop5Dr9d/IfnK/9qPxY0U8h1+u/kPzlf+1H4saKeQ6/XfyH5yv/AGo/FjRTyHX67+Q/OV/7Ufixop5Dr9d/IfnK/wDaj8WNFPIdfrv5D85X/tR+LGinkOv138h+cr/2o/FjRTyHX67+Q/OV/wC1H4saKeQ6/XfyH5yv/aj8WNFPIdfrv5D85X/tR+LGinkOv138h+cr/wBqPxY0U8h1+u/kPzlf+1H4saKeQ6/XfyH5yv8A2o/FjRTyHX67+Q/OV/7Ufixop5Dr9d/IfnK/9qPxY0U8h1+u/kPzlf8AtR+LGinkOv138h+cr/2o/FjRTyHX67+Q/OV/7Ufixop5Dr9d/IfnK/8Aaj8WNFPIdfrv5D85X/tR+LGinkOv138h+cr/ANqPxY0U8h1+u/kPzlf+1H4szXuHxp9IhYgDckgAeJNcbxudSbeES8nKt4oybeXA/wCnP3VQtVS/8kaXor1/iyPs7GSZ+ziRmff3QN9uu1WynGK4m9imFU5y4YrckJOVbxQSbeQADJOBsB8aqWqpf+SLnor1/izS4dwya5YrBG0hHXSOnqegqydkILMngqrpnY8QWT74hwae3IE0ToW2GR1PgCNq5C6E94s7Zp7a2lKOMm5/FK9/5aT5D/WofiqfWRZ+Cv8AVZpx8GnZ5EWJy8Yy6gbr61N3QSTb2fIrWnsbcUt1zNa0tnlcJGpZm2CjqanKSisvkVwhKcuGK3Nq24JcSSPGkTs6fXUDde7eoSurilJvZlsdPbKTiluuZm/4FcwLqmhkRemSu3zFIX1zeIsWaa2tZlFpHra8tXUqK8cEjKwyCANx86jLUVReHIlHSXSWVF4POTgNysqxNC4kYEquNyB1I+VdV9bjxZ2IvTWqSi47s9Ljlm7jUs9vKFG5OnOPlXFqam8KSJS0l0VlxZE1eZiUsuXbqZO0igkZO4gdfTPX4VTLUVxeHLc0Q0t048UYvBGupBIIII2IO2D4GrU8lDWNme1lZSTNpiRnbwUE1GU4wWZPBKFcpvEVk914POZjAImMo6ptkbA/cRUeuhw8ediaosc+DG/cel9wC5gTXNC6LkDJAxk1yF9c3iLyds01ta4pRwiMq4oJHh3A7i5BaCJ3UbZA29Mmqp3VweJPBfXprbFmEcmsLGTtey0P2mdOjSc58MVLjjw8WdiHVz4uDG/cbPEeBXFuAZ4XQHYEjbPhkd9RhfXN4i8k7NNbWsyjg+Z+DTxorvE6q7BFLDGWOcAA79xoroNtJ8jktPZFKTjszc/ile/8tJ8h/rUPxVPrIs/BX+qyFZcHB6jarzM1jYxXThmgNjhv8tF+8T8QqFnoPwZbT+pHxRZeduLTw8Rm7KaRNJQgBzgfk0PTpjyrJpaoSoXEl2/U2a26yGplwya5fRFmjiH8LW74CPLal5ABjDFWGceO32Vkbf4eS7FLY3pL8VGXJuOWVXiaQqkhTiUrsM4TRKNR/VyWxWyDm2s1pe3YwWKCTatbfdh/2bPE7h7bhdoLclBMXaVl2LMMYUsN+mdv+mo1xVmonx745E7ZSq0sFDbOcsr8PFZpOzieV2QSKwVmJwcgd+/w6VplVBZklvgyQusk4xbbWUXXm6OE3kuviEkDe5mMJIQv5NO8MBv1+NYNM59UsVp+3bvPS1ag7pZtceW2H3L2kbyJemFr2VT2hSLUC2ffwx3Od9xVurgpKEXtllOhscHZJb4RM8Pe1tpo7i3wz3kiLGm35FSwEn25FUTVs4uE+UVv7e401umuashzm1j2d54cNA+mcV1OYxpfLgElfePvADfapTz1VWFkjDHW3ZeNuZ42QU2d3Hb3TXbtGCVfWmlVzllDZy3xHQVKeethKceFZ7CEMdTOMJ8bx27be8+rxIzY2PaXb235NsaVdte69dJHT/OuQcutsxDi3O2KLpr4p8O39Ghynp/hWIJO1woVsOwYfoNkYYkjFWanP4d5jgq0mPxSSlxLHMleC2UtrI91NepJBHq1rHJJLnOcKVIwNyKptnGyKrjDEn3pIvprnVJ2yszFc8Ns51dSBnZlGkFmIHgCSQPhXqRWEkzxZtOTaL7eSrdtbTW94kCRpGpiLMrIQeioowxPT4CvNinWpRnDLedz2JtWuE4T4Uktu34GpzdwhJ+JTKJYofdRyZCVBYgZAwOvfVmmtcKE8N+BXq6I2ahpSS2XMj47FrKWJoruN9ciowhkbOnUD73TbarHNWxalB7LtKY1OicXGaeWlsyXveJRW3Gbh5iyqUKZUZILRR4OPnVMa5WaWKj97s0TthXrJOfLH8IjeK2Ecto89rczyLGyiSOYnIz0Yd1W1zlGxQnFLPJoptrjOpzrm2lzTKnW080snARd3YSGOVo4YcsXzoWMZySSMZPXANZLuqrbk1lv5m6jr7koReIrt7izjiqTS8Qurb68cCrG+N+jBpB8h8qydU4xrrn2vf8Ao39dGc7bIc1Hb+yH5MunnjvIp2Z4jC0h1ktpYdGBPQ9/9Wr9VFQlCUdnnBm0U5WRnCe6xnfvMcSvJJeDRvK7O30v6zMSdo5MbnpSuEY6ppL/AB/lC2cpaOMm8vi/s3eV7kS2zQ29ywvZQf5TWcAZ9yNs4Ukb6tz8tq9RFxmpSj5i7v5LNNJSrcIT899+fgihSIVJDdQSD6ivSTyso8hpp4ZiunDFAelvLodWG+lg2PQ5qMllNEoS4ZJ9xarjnYPIZfodv2ux1tqY5AAB+GBWOOjaXDxvB6EtenLi6tZ7yNseZpY7s3UmJXIIIY4GCMYGOgA7qtnpouvq1siivWTjb1st2bEvMkLAj6BbgkHfLbZ76itPNf8AkZY9XW//ABRNfgvMj28ZhkjSeEnPZydx8VPdUrdOpy4k8PvRXRq3XHgaTj3MzxPmPtVRIoIoY0cSaUGSWHeWO9K9Pwttybb2O2aviwoxSSeTfvOcI5nMktjbu5xliWycAAfYBVcdJKKxGbwWz10JvilWmyNt+Pdmbns4kVZ00aQThB/0+NWyo4lHL5FEdTwufDFLiWPAjuHXZgmjlAyUdXAPfg5xVs48cXHvKap8E1LuJmy5qMc9xK0KOLjIZGJwATnHnVEtMnCMU8cJqhreGc5OKfF2H3JzZpjdLa2ggMilGZAS2k9wJ6VxaXLTnJvB163EWq4KOe4zDzWvYxRS2kMoiXSpctnz+4Vx6V8TlGTWQtauCMZQTx3nlBzKsdzHPDbRR6Aw0KWw2QRk+e9SemcoOEpN5OR1ajYpxglg1OCcde1kkYKrpICskbZ0sDnr6ZPzNTtoViS5NcmVU6l1SbxlPmiLkIJJAwM7DOcDwz31cjO8Z2LJY81rEqf+jt2ljAVJMEYx0JUdT55rLPSuTfnvD7DdDWqKXmLK5MgL26eaRpJDl3JYnzrTCKjFRXIx2TlOTlLmz5tpdDq4GdLBseODmkllNHIS4ZKXcTf8aG+ly3JhibtRpaNxqGNKjY9QfdG9Z/wy6tQy9u01/jH1rscVv2HpdcyiVVgihhtoTIrOBk6iCN2OM6R4AVyOn4W5ybk8bEpatTShGKis7mhzPdxzXUjwKFjOkAKukbKASB3AkE1Zp4yjWlLmU6qcJ2tw5Epac4BLZLdrWJ0XGclhqP6zAdTVUtI3NzUmmXw1yjWq3BNGpDzKYrjtreKOIadDRjJVx35B8am9OpQ4Ztv29pWtW4WccIpdmOw9OIc0a4Wht4IrdJP5TRkl/LPcPKuQ02JKU5OTXLJ2zWZg4Qiop88GmnHGFqluFXCTCcMd8nBGCp2I3qfULrHPPNYK/wAS+qVeOTyS38dcEyJawJcEEGYZ7xuQvj8ap/B/4uT4e40eUMecoJS7yqMxJJO5O5rYee3ncV04YoDNAYoBQCgFAKAUAoBQCgFAKAUAoBQCgFAKAUAoBQCgFAKAUAoBQCgFAZoDFAZoDFAKAUAoBQCgFAKAUAoBQGaAxQCgBoBQGaAUAoBQCgFAKAUAo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QERUUEBQUFRUXGBcVGRgXFBUWIBcbHRcWHCEYGhgYHCggGhslHBcYITEhJSkrLi4uGB8zODMsNygtLisBCgoKDg0OGxAQGywkICQsLCwsLywwLzQuNCwsLCwsNCwsLC0sLCwsLCwsLCwsLCwsLCwsLCwsLCwsLCwsLCwsLP/AABEIANkA6AMBEQACEQEDEQH/xAAbAAEAAgMBAQAAAAAAAAAAAAAABQYBBAcDAv/EAEkQAAIBAwIDBQQFBgwFBQEAAAECAwAEERIhBQYxE0FRYXEHIoGRFDKhsbIjNEJScnMVFjM1U4KSk7PB0dIXVGKDoiQ2Q8LwJv/EABoBAQADAQEBAAAAAAAAAAAAAAACAwQBBQb/xAA+EQACAgECAgUKBgEEAQQDAAAAAQIDEQQhEjEFE0FRcRUiMlJhgZGhsfAUFjNTwdFCIzTh8UM1csLiYoKi/9oADAMBAAIRAxEAPwCtV5J94KAUAoBQCgFAKAUAoBQCgFAKAUAoBQCgFAKAUAoBQCgFAKAUAoBQCgFAKAUAoBQCgFAKAUAoBQCgFAKAUAoBQCgFAKAUAoBQCgFAKAUAoDNAYoBQEvZ8s3cy6o7eUjxIC59NZGamq5vkjNPWUQeJTX34HhxHgdxbjM8MiDxK5H9oZH20lCUeaJ1amq3aEkyPqBcKAUBmgMUAoBQCgFAKAUAoBQCgFAKAUAoBQCgFAKAUAoBQCgOicu8Mg4baLfXi6pHA7KM42yMjAP6RG5J6D41qhGNceOR4mput1Vz09WyXN/fZ9SE4hz/eytlZBEO5UUbfFsk1W75s119F6eCw1nxNzgvtFuI2C3QWaI7NlQGA8iNj6EVKOokvS3RVf0TVJZr81/Ir/M1xbyXDtaIUjPce895C/ojyqqxxcvNNulhbGpK15Zq2HDJrg4gieTHXSpOPU9BXFFvkiyy6uv05JeJ733L91AuqWCVV8SuQPUjIFddclzRCvVU2PEZJkcoyQBuTsPOoF/I25OFTrIImhkEjDIQowYjJGQuM4yD8qlwvOMFSurceNSWO/OxsXfLl3EuuS3lVe86c49cdPjXXXJbtEIauibxGayaVnZyTNpiRpG8FUsfsqKTfIunZGCzN4XtNy95euoF1SwSqvexXIHqRnHxqTrkuaKq9VTY8RkmzRtrd5WCRqzseiqCSfQCopN8i2UowWZPCPReHymQxCKQyDYpobUPVeo613hecYI9bBR48rHf2G5dct3cS6pLeUL3nTnHrjOPjXXXNc0Vw1dE3iM0RarkgDcnYCoGh7HveWMkJCzRvGSMgOpUkeOD3V1prmQhZCxZg0/A164TN5uDXAZUMEutgSq9m2WA6kDG4qXBLlgqWoqw5cSwvaX3nnhU0llYrHDI7IgDBUYlT2aD3gBtvmtN0W4RwjxtBfXG+1ykkm9t/aznt7w+WAgTRvGTkjWpXOPDPXrWZxa5nt12ws9Bp+BsWHArm4GqGCR1/WC7fAnY11Qk+SK7NTTW8TkkeF/w2a3OJ4njJ6alIz6Hoa44tc0TrthYswafgfNnYyTMVhjeRgMkIpYgeOB3VxJvkdnZCtZm0vEWtjLK+iKN3cdVVSSPUDpRRb2QnZCC4pNJHzd2rxOUlUo69VPUbZo008M7CcZx4ovKPGuEhQCgNnh0IkmjQ9GdFPoWAP2V2Ky0iFsnGEpLsTLr7XZz28Mf6KRkgeZOPuUVo1L3SPJ6GiurlLtbKDWY9kUBK8s8IN5cpCDgE5Y+Cjc48+741OuHFLBn1V6oqc/h4lr5r5sNoxtOHBYUi91mCgkt3gagfiepNX2W8Pmw2PN0ehVy67Uec32EZwXn+6hcdu5niOzKwXOPFSADnyO1QhfJPfdGi/oumcfMXC+xm3zrwOOGa3ubYAQ3DI2B0DEq2w7gwOceRrtsEmpR5Mr0OpnOudVnpRT/r5Fh9ovH/AKFIv0cAXMkYBkIDFI1ZsAA7ZLM3d3elW3z4HtzMXRml6+L6z0E+Xe/vBX+UOd7n6SkdzJ2schCHUq5UnYEEAd/caqqulxYbNmt6Op6pyrWGtyR5x4ovCj2HD1WJ5cyyPgMRknCrqyAOvkB0qdsur2gU6Kl6tdZe8pbJff2zT5K50uHuUgun7WOU6PeVcqSNtwBkE7EHxqNV0uLEt8luu6PqVTsrWGtxZcNW248I0GE1FlHgGjzj4EkfCijw3YOWXO3o7ifPt9zNvnTmIWM8sdkFWeQh5piAxGwCqoORsBnfbfpvUrbOBtR59pXodK9RXGV28VtFfyQHCefryGQGWQzJn3kYLuP+lgAQfsqqN8093k2XdGUTjiK4X3olOduExB7W9tgBHO8eQNhqOGBA7sgHI8RU7YrKmu0z6C+fDOiznFP+jz9r353F+5H42pqfSRLob9GXj/BRazHrnSfaTxGW2mtJIH0OInAbSrYB052YEfZWu+Ti00eF0XVC2FkZrKyvvY3Oc+YbmCzspIZSjyqC7aIzqPZqejKQNyegFStslGMWmVaHS02XWRnHKT23ff7GQHK6S8Xug19J2scCljlUXOTsvuKMgkZP7OO+qq82y87sNurcNFVihYcvH47tnhzDz1cSSlbVzDCpKoECgkDbJOPsG1cndJvzdkT03RtUYZsXFJ88kvyhx08SD2V/iTUpKOQAwI8xjcdQfLfNTqn1nmTMut034Vq+jbHNdh8ezSzMHEbiJuqIynzw67/KlCxNo70pYrNNCa7X/B9cY5kXhZa2sVQy5LTSsM5c7kAZ3xn0HTxpKxV+bH3ijRy1eLbnt2L2FD4jfPcStLKcuxySAB3AdB5Cs8pOTyz2Kq41RUI8ka1RJigFAfcMpRlZeqkMPUHI+6u8tzkkpJp9p0X2h2n021gvoBqUJhwOoU4OT+y2QfWtVy44qaPD6Nn1Fs9PPnnb79vYc3rIe6ZAoC5+zQGDiPZzKUcxsoDAqQdm6HxArRRtPDPK6UxZpuKDysrkQHNNo0N5Or5z2jt6hmLA/I1VYsSeTbpJqdEGu5L4bEVUDQdJ5pXseH8Ngk/lNcTEHqAq7/IuBWuzaEUzwtJ/qam6yPLD+/kRvtd/Pk/cJ/iTVDU+n7v7L+hv9u//AHP6Iq3A/wA5g/ex/jWqYekj0dR+lPwf0LJ7Vvz/AP7Sfe1W6j0zB0R/t/eyC5U/Prb99H+IVXX6aNes/wBvPwZeb3/3En7K/wCEa0v9c8mH/pr++0qvtDtWj4hMW6OQ6nxBUD7CCKouWJs9Ho2alpo47Nit1UbjpHHV7DhPD45dnMsTYPVR77H5BgPjWqe1cUzwtO+s1l0o8sP+EaftfQi6hPcYtvg5z94+dc1PpIt6Gf8ApSXt/gosaFmCjckgAeZOKzHrtpLLL97XRh7YH+jb71rVqew8boblPxRn2hfmHDv2F/wkpf6ER0b/ALi7x/ln17I5hm5TALFVYA/pAZGPTcfOmmfNHOmYvEJdmSMk5shQlW4ZaAqSpGBsRsR9SodavVRoWhm1lXS+/efdtzzHEwePh9sjDoy7EbY2ITworkt1FHJdGymuGVsmvv2kp7O+Im64ncTFQpeMsVBzj3kHX4VZRLisbM/SVSq0sIJ5w/7KFxRy08rHcmRyf7RrNLmz2KliuKXcvoatRLBQCgM0AoCx8pc3SWBKEdpC31kPd5qfvHQ1dXa4bdhh1mhjqN1tJdv9k5PFwW5OvtJbZjuVUMo+RRlHwqbVMt+RkjLpGpcOFL78Uz6tuJ8J4f79sr3Mw+qzA7H1ZQo9QK6pVQ3W7OSp12p82zEY+z7b+ZUuK8wTXNwLhmCyKQU0jGjByAPH49aolY5S4j0qdLXVX1SW3bntLZJzBYcSjUcRDQzKMdpGDv6EA7eTA4q/rIWLz9meatLqtLJ/h/Oi+x/a+R82j8IsW7VJJbqRd1Ug4B8fqKufXNcXVQ35nZrX6hcDSgu37y2VnjHH5Ly6WabAAZdKjoihs4HifE95qqU3KWWb6NLGipwh/wBs3/aHxiK8ulkt2LKIlQkqV3DyHoR4MKldNSllFXRtE6KXGa3y38kQPC5hHPE7bKsiMe/YMCfsFVxeGma7YuVcorm0/oTXP3Foru77SBiyaFXJUruM9x9andNSllGXo6idNPDPnkiuAXKw3UEjnCpIjMcZwAwJ2FRg8STZo1EHOqUY82mXO24nHdcdjlhJZCAASCu4jIOx3q9SUrso8udM6ej3CfP/AJNjmHjltLdT2vEkOiN/yUyA6kBVSQcefkfMV2c4uTjMhptNdCqNune7W6fJ7s07OPg1owlE0twy7qjKcZ7ttCj+0fhUV1Md85LJvpC5cHCortf238it818wvxCbW40oPdRP1R5nvY1VZY5vJv0eljpoYXPtZarfmazv7ZIeJ6kkTYSKGO+MagVBwTgZBGKuVkJxxM86Wj1Gntc9Nun2Gl9K4ZYflLRpLqcfUMg91D+t9RQcfH4VHNcN47st4NZqPNtShHtxzfzZr+0Pj0N60JgYtpRg2VZdyR4iuXTU8YJ9G6ayhSU1zexI2XHrG8so7biDPE0QAV1DHoMAghWxtsQRUlOEoKM+wonptTRe7aEmn2feCFu7+3sbmKThckkmgNraTPv5x7uNK7Yz3eHhUHKMJJwNcKrdRVKOpSWeWOz6kze3fCuIntZmktZj9fSCQx8T7rA+uxqbdU93szLCGt0y4IJTj2feUfEfEOGcPVmtg93MQQDIDpGRjvUDHoCfOilXD0d2ddWs1LSsxCPs5/Vkd7P+ORWlzJJcHQrIQNKEgEsDgAZwNqjTNRlll/SOmndUo17tP+CtXbhpHYdCzEehJNUvmb4LEUn3HlXCQoBQGKAUBa+W+TGuIvpFxIILfuY4y3mM7AeZ+VX108S4nsjztV0gqp9XWuKRJpy3wqQ6UviG6AllwT8RipdXU9lIzvV62O7q295C80cny2IEmpJISQA67HJ6Ar/mCfhULKnDfsNek18NQ+HDUu4rdUm4UBhjscUOrmWTmzh9nCsRspe0Lau098Np2XHQbdT8qtsjBY4WYNHbqJuXXRx3bFcqo3CgFAKAleWOJraXUczqzKmchcZOQRtkgd9TrlwyyZ9VS7qnWu0+OY+ILdXUsyBlWRgQGxke6o3wSO6k5cUmzumqdVUa32f2RtQLxQCgFAKAUAoBQCgFAKAUAoBQCgBoDpPPFq8vDbJrYFoURSwUE4HZqFJA7h7wPhmtdqbrjw8jwtBOMNVYrHiTb5+O/wATm1ZD3T3e7dkWNnYopJVSSQpPXA7q7l4wRUIqTklu+0muV+U5b7U2oRQr9aRht5hRkZx37gVZXU5+Bk1euhp8LnJ9iJkct8KJ0fwg2vpqymnProxj+t8as6urlxGX8XrefVbe/P1/ghOa+VZLDDFlkib6rrtnbOCMnG3qKrsqcDXo9bDU7JYa5o9ebuWlsVt2WRn7ZWY5AGnATpj9r7KWV8GPaR0eseoc01jh/wCf6NjgfJvaQ/SLyYW0HcSBqYeIzsM93UnwqUKcrik8IhqOkOGfVVR4pfI34eU7C5OizvW7XuWQKdWPABVPyz6VJVQltGW5TLXaqrzrqtvZ/wBsrS8DdLxLWcFGaRUJG+zEDUviMHNU8DUuFm/8TF0O6G6w38Owsd3yCsMr9vcCK2TSO0cAF2IyVUZxtnrv6Vc6Enu9jBDpOU4Lghmb7F2eJ72/JVjdArZXpaQDOH0nPnpCq2PMZxRUwl6MiMukdTVvdXhezP8AyikcQsHglaKVcOp0kdc+BHiD3etUSTTwz1q7Y2QU4vZlssuRkjiEvErgWyt0QY1fM538gDVypSWZvB5s+kpSnwaeHE+/s+/ebEfJlldZFhe6pAM6JNJz8AFI9cGu9TCXoyIPpDUVb314XevtlQm4RMlx9HKEy6tGkb5J8CO7G+fCqHFp8PaenG+t19bnzcZLW/J1pagDiF5okIz2ceMgeeQxPrgVd1UY+mzzVr77f0K8rvf2jw4jyUjQtPw6f6Qi/WU41D5YyfLApKlYzB5J1dIyU1XfHhb7ez795TaznqCgFAKAUAoBQCgFAKAUBYuW+crixGhNMkXXQ+dv2WG6/aPKrYXSgYtV0fVqHl7PvX8ljPNfDbra8tNBOxYLnHnqTDfKretrl6SMP4HWU/pWZ9n/AHsRnNvKUcVv9LsZO0g2yM6tIJxkHqRnYg7j51CypKPFHkX6PXTnZ1NyxIk/aDIbOztbOI4UrlyP0tIXr6sST6Cp3ebFRRn6NSuvnfLnnb3nOqynuHrcXTuiozsyoCEBOQoO+B4V1t4wcjCKk5JbvmdI58tBNJwuI9H90+hMGfszWq5ZcV99h4PR8+rjfNdn/wBj25/5evLyZFgRTBGgCjWq+9vk4J8MAeh8a7dXOT25EejtVp6YNzfnN77dhWIuQeIIwZI1VlIIIlTYjv61V1FiPQfSelaw3t4MtnN1qfpPC5pAFlMiJIBvvlGxnvwdXzq61edBs83RTXVXwjyw2vn/AMFa9q92z3vZk+5Gi6R3ZbJJ9TsPhVWob48G/oitKjiXNtlb4BctFdQOhwRIg+BYAj4gmqYPEkzdqIKdUk+5nTuI8NSXjkRYZCw9r6spIX5Zz8BWyUU7UeBXdKGgkl2vHxOf87cTa5vZSxOEYxoP1Qpxt6nJrLbLimz2dBSqqIpdu795DQTNGwdCVZTkEHBB8qgnjdGuUVJYa2ZfPZPB2txcTv77oowSdyzlsnJ7/c+2tGmWZNnj9MS4K4VrZN/TH9mhfck8RnkaWSNS7ksfyqfLr0HT4VF02N5ZdX0jpK4qEXsvYyb5E5ZvbK6DyIBEylXxIh8wcA9QfvNWU1zhLLMnSGs019OIvdctmUrm2zEF7cRpsockDwDANj0GrFZ7FibR6ujsdlEJPu+mxEVA0igFAKAUAoBQCgFAfSLkgZAycZPQeZ8qB7Ft4xyDNGiSWzC5jKgkp1zjcgfpL4Y3q+VDSytzzKek65ScbFwv2/fMrQ4dMW0iGXV+r2b5+WKq4X3G/ra8Z4ljxRf3tmsOByx3PuyTFgqZGRrwPmACxrTjgpafaeMprUa+Mq+Ue3w+8H3xW1PGeHwywEG4gGl0zuTgBh8SoYfEUkutgmuaOUzWh1MoT9GXJ/T+mc8+gS69HZSa+mnQ2fljNZeF5xg9vrIcPFxLHfkkOOcsT2kCSz6V7TI0aveXbO49PDpU51yisso0+sruscIdnb2Fv9o1yYTw2ReqAuPPT2Bx9lX3vHC/vsPN6Mgp9dF9u3xyY584dJdCO+smd42QB1QtkYz72kdeuD4aa5dFy8+I6PthS3p7kk09s/fwKPZx3Ez6Iu2dumAXOPXw+NZ1xPZHrTdMI8UsJe4m4eET2nELRLlslpInGHL4y42Oeh7qs4ZRmkzI76rtNZKtdjXLHYfXtQ/nF/2I/wANd1Hpjor/AGy8WV3hf8vD+9j/ABrVMeaNtv6cvB/Q6TzPxcWfGIJH+oYgj+Ssx3+BwfTNa7J8NqZ4Wkod+ilFc85XuIDn7leSOd7iFTJDL7+UGrST1yB3d+fOq7q2nxLkbOjtZCVarm8SW25XuDcBnu3CQxt5sQQq+Zb/AC61VGEpPCN1+pqpjmb93aWrkiUcPv5bW4ZfygEeoNldQzp37shiN+81dV5k3Fnna+P4nTxurXLf3EFzLwW5sZWVjKY8+5IGcgr3ZOdj61XZCUGa9LqKdRFNJZ7VsY4FwO8vD+S7QKATrd3VfQHvPpSEJy5HdRqdPR6WM9ySyQk4IYhjlgSCc53G3XvqtmuOMLB51w6KAUAoBQCgFAKAzQCgJPg3MNxZ/wAhIVHUqfeU/wBU7fKpxslHkzPfparvTXv7SfPtKvMY/I58dB/3Yqz8RMx+SNPnt+JWeLcWmun1zuXboM9APAAbCqpScnlm+miumPDBYMcL4pLav2kDlG6HHQjwI6EUjJxeULqYWx4ZrKLP/wAS7zTjEOf1tBz8tWKu/EzMHkjT5zv8SrcV4nJcuXuHLsdtz0HgB0A9KplJyeWehTTCqPDBYRtcZ4/NeCMTFSIgQulQNjp6+P1RXZWOWMldGlrobcO3mZ4HzFcWRPYPgE5KkZUnxx4+YpCyUOQ1GlqvXnr39pOXHtJvGXA7JPNUOftJFWPUTMceiNOnl5fvKynEZBOJyxaUOJNTe9lgcjOe7yqriecnoOqHV9XjCxjY++McUku5TLMQXIAOBgYGw2pKTk8s5RTCmHBDkakMhRlZeqkMPUHI+6uZwWSSaafab3HONS3kgknKlgukaV07ZJ6fGpTm5PLKaNPCiPDDkbvA+brqzXRE4KdyONQHp3j0FdhbKOyKtRoKb3xSW/eje4h7QryZSoZIwepjUg/Mk4+FTlfNlVfRWng84b8SqHfrVB6JZ+Fc+3luoTWsijYdoCxHlqBB+dXRvnHY8+7ozT2POMeB5cZ53u7pCjuEQ9RGNOR4E5ziuSulLYlR0dRU+JLL9pXAaqNxmgFAKAUAoDFAZoBQGKA2uFRB54lYZVpEUjxBYAjapRWWkV2yca5NdiZ2Y8h8PHWAf3sv++t3UV9x8t5T1XrfJf0fP8R+Hf0K/wB7L/vp1Nfcd8pav1vkv6IzmflGxhs55IogHSNmU9rIcEDbYtg1CyqCi2kaNJr9TO6EZS2bWdl/RyWsR9IYoDrPsqtI3s2LojHtWGSoPcviK26dJxPm+l5yV6SfYUPnlAvELgKAAGXAAwB+TTurNb6bPZ0Db00G+7+WQVVmsUAoBQCgFAKAUBJ8tcPW5u4oXJCuxBI6jCsds+lThHikkUaq11Uymua/stHO/JkNjbiWJ5GJcLhiuMEHwHlV1tKhHKPP0HSFmos4JJciC5HuIo72NrgosYD5L4x9U4znzquppS3NevhOVDUM525Fo9o3ErOW2RbV4WftASI9OcaW8O7pVt8oOPmnn9GU6iFrdiaWO05zWU9wUAoBQCgFAKAUBmgN3gn5zB+9j/GKlD0kVX/pS8H9DtvOdnJPZyxwgs7AYAOO8d9eham4tI+T0Vka74ynyOVfxM4h/RP/AHi/7qx9TZ3H0XlDS+svgR/F+B3Vqoa4RkVjpGWBycZxsajKEo8y6nU03PFbzgtns95LS4T6RdDUhOI03AbB3ZvEZ2A8quppTXFI87pLpCVcuqq59r/gt3EBwuI9jMtoh/UKRjHyHu1dLqls8HmVvWz/ANSDk/blkly/weO0RlgP5N27RRnOMgbA942z8anCCitijUaid0k580sFO4Xw+K441fLPFHKoVSA6K4B0xDIDDrVEYp2yyj1LbbK9DU4Sa58njtZC+1PhsNvNAIIo4gUckRoqZOobnSN6r1EVFrCNXRN1lsJOcm91zeTd9lnCYLhJzPDFLpZQO0jV8bd2obVLTwjJPKKulr7apR6uTW3Y8EdzjwIPxRba0jSPUkeFVQqj62WIUeAyajbDNnDEv0Wqa0jttbeG+fPs2Lxw/lKxsYtcyxuV3aSYKd/INsvw3rRGqEFueRZrtTqJ4g2vYj2Sy4bfKwRLaTA3KKqso8crggV3hrn3EXZrNO93JeOcHMLaztBxJYtRltjJoyTp67DcdVDYGdsisaUOsx2H0ErL3pXPGJ4z9+46T2fCIDpK2QPmsbH4sQT9ta8VR7jweLX2LOZ/MzxTkyyu4swpHGWGUkhCqPUhdmFJUwkthV0hqKZ4m2+9P/krnsxtoYpJkuBF9JSXQmoKXBCkNoJ3xselVadJNp8zd0rOyUYyrb4Gsvu95feNC2Mf/rBEY8jHahSurfH1ts9a0z4ceceNQ7lL/Szn2HO3tLSXjMSQRwNAYxlERChbEmcqBjPT7Ky4i7UlyPcVl8dDKU21LPNt57Da9qPB7e3to2gghiYygEpGiEjQ5wSo6bCu6iEVFYRX0TqLbbWpyb27W32o+uSuQUMazXq6iw1LEcgAdxbxJ646V2qhYzI5rulJKTrpeMdv9FiD8L1dhizz9XRoi6+HTFWf6XLYw41uOs8/xyyA505Aj7NprJdDICzRjJDAddI7m8uhqu2hYzE26HpSfEoXPKfb/Z8ezDg1vcWrtPBDKwlIDPGjnGlNssOm5rmnhGUctHeldRdVclCTW3Y2u1k3/F/h1pM0kwgUyEFEcIFQBQMIh2G4Jzjqas6uuLy8GT8Vq7oKMM7c2s5fiza47yha3UTBYo0cr7kiIqkHG2dP1l8qlOqMlyK9Pr7qZrMm12p/exw+WMqxVtipKn1Bwa8/GD61NNZR81w6YoDe4J+cwfvY/wAYqUPSRVf+lLwf0O78wcUFpbvMV16MHSDjO4HX416U5cMcnx+np66xV5xkpP8AxWT/AJZv7wf6Vn/FLuPV8iS9f5Fd5z5xHEI0QRGPQxbJYNnbGOlVW3caxg3aHQPTScnLOUdR5bGnh9voGcW8ZHmezB+01rr2gsdx8/qt9TPi9Z/U4HJKzks5JZjqYnqSepNebnO7PslFR2XJHYvZTMzWADZIWR1XPhscegJNb9O/MPl+l4pajK7Usmry5/Pl/wDsL90NRr/WkWar/YVeL/khvbH/AC9v+7f8S1DVc0auhP05+KN/2Ofydx+2n4alpeTKem/Sh4MmbSMHjcxPUWsePi5zU1+q/AyzbWgiv/yf0K37Yrh+0gj37PSz+RbOPsGP7VVapvKRv6FjHhnLtzj3HPI5CpypIOCMgkbHqNu41lPaaT5k5yfy03EJWQNoRAC7YzgHOAB4nB+Rq2qvjeDJrdYtNBSxlvkXe+5U4RaALcuQxGRqmcMR46Uxt54xV7qqjzPJr12vuy61t7EsfF/2WTlC2tooCtlL2kWoke+G0k4yuwyPHB33q6pRS817GDWzunZm6OHgoEQ//of+83+Cay/+f3/we0//AE3/APX/AORZfa1+ZL+9X7mq7U+gYOh/134Movs6/nGH+t+E1no9NHr9J/7aXuL77TkDR2obobqIH0IYH7K0ajkvE8foptSsa9Rknz7cPFw6doshtKrt3KXVWI8MKWqdzag8Gfo6MZ6mKny3+OG18zhWO6vOPsMndeQrl5bCFpck4K5PeASAfkK9GltwWT4/pCEYaiSiafs6QLHdBfqi6lA9Pd2qNHJ+Jb0k25Qb9RHOPaHIW4lcajnSUUeQ7NDj5kn41lu/UZ7vRqS0sMe36s6l7PpC3D4MnOFI+AYgVsp9BHz3SKS1M8HGONfnM372T8ZrBP0mfU0fpR8F9DSqJaKA3uCfnMH72P8AGKlD0kVX/pS8H9DvnFuGpdRNFLnQ3XBweuetelKKksM+NptlVNTjzRWf+Gtl4S/3h/0qr8PA3+V9R7PgaPHuQLSG2mkQS6kjZhmTIyATuMVGdEFFsu0/Sl9lsYPGG0uR7ezPmRJYFtpGCyxjSoO2tO7HiR0x6V2ixNcLIdK6SULHbFbP5M2OKezq1nlMgLx6jqZVIwSepGR7ua7LTxbyQq6Wurhw7PHeWDgSQRxdla40REx7HPvbE+93n3tz4k1ZDhSxHsMWodsp8dvN7lEsuKpbceue0IVZMR5PQEpERnw3GPjWdSUbnk9idErej4cPNb/Nl05i5chv1UTBsqSVZTgjPUeBB2+VXzrjPmeVptXZp23Dt5mOWrC2tVeC2OShBkydR1MNtR6ZwOndSuMY7RGqtuuass7eRSeaeNGy4yJcEr2UauB3qdWceY6/Cs9k+C3J62k06v0PB25ePHYuXEeHWvFoFOrWvVHQ4Kn/APdQa0SjGxHl1W3aOx7YfamRnDPZ5aW5LS6pdiPyhAVR44GN/M9KhHTwXM0W9K32bR28CK5Aura2vbq3hl1I5QxMdsldeUz+ljUMHv3qFLjGbimaOkYXW0QtnHDWc+/G5v8AN3IZvrjtkmCEqqsGQt07xgjHpUraOOWUynRdJrT19W4595N8pcJis4TDE/aFWPaNt9cgbYHTAxtVlcFFYRk1l8758clju8Dm93eLBx4yOcKs4yfAMgXJ8hqzWRvF2X3nuwrdnR/CufD9Hk6fzBwSO+h7OQsFyHBUjqP8sGtk4Kawz5/Taiennxx8Cg2PB47PjcMMOoqE1ZY5OSr5+4VmUFG1JHs2Xzv0Epz55/ol/a8cWsJH9MPwPU9T6K8TN0N+tL/2/wAok+U+ZIuIwdnJp7XTpkjb9LbBYeIP2VOuxTWGZ9ZpJ6azijy5pmg3sxtTJq1ShP1NQ+WrGcfbUfw0cl66Zv4cYWe/72N/mnmKHhtv2cWntNOmKMb6dsBmHco8+tSssVccIo0mks1VnFLlndmh7JCTZyE7kzMSfE6U3qOm9H3l3TO1yx6q+rKDz/8Azlc/tJ/hR1lu/Uf32HtdHf7WHg/qzqPs7/m6D0b8RrbR6CPnekv9zI43xr85m/eyfjNYJ+kz6mj9KPgvoaVRLTNAZjzkac6sjGM5z3YxvmunHjG5KSC+UEsL5QNyWFyoHmSdhUvP9vzKF+GbwuD/APk1P4Un/p5v76T/AHVzifeWdTX6q+CPeBrucERm6lXowUzSDfuOMj50XE+WSMuorfncK+CNKWJ420urI47mBUjv6HcVzdFqlGSynlG2OLXTgRie5cHYIJZWzn9ELnf0rvFJ7ZZV1FMXxcMV7cIz2N3ApOm7iQbk6Z41ydsk4Aydqecu/wCY4qLHzi37mzRlkLEliWJ6liST6k7molqSSwjbj4xcKuhbidV/VE0gHpgNtUuKXLLK3RU3lwWfBHhDdyJnRJIudzpdlz5nB3rmWibhCXNJ+4+Jpmc5dmY9MsxY/M0zk6oqKwlg+7S9khOYpJIz4o7J89JGaJtciM64T2kk/FEtYpe8SZo1lll0jUVeZsYzjOCcd9TXHZtkz2PT6VKTil4I1OM8EmsmVZ1Csw1Lhgdgcd3SuSg4cyyjUV3puDyfH8NXOnT9JuNPh20mPTGrp5Vzjl3sl+HpzngjnwX9GvDeyoMJJIoO+Fkdcnx2PWuZfeTdcJc0n7keUkhYksSxPUkkk+pPWuHUklhG3Bxe4RdKXE6r+qs0ij4ANgVJSku1lcqKpPLhFvwRri4cNrDvr/W1Nq/tZzXMvmT4Y4xhYPqe8kkGJJJHHXDOzDPjgmjbYjCEfRSXgjyViDkEgjoQcEfGuEms7MkP4futOn6TcY/fSffqzU+OXeyj8NRnPBH4Ij3Yk5JJJ6knJPxNQL0ktkesF5JGMRySIOuFdlGfHANdTa5EZVwlvJJ+KPOWQsSzEsT1LEkn1J3NDqSSwj2iv5UGEllUDoFkdQPgDimX3kXXBvLin7ka7MSck5J3JO+a4TWxigM0ABI3GxG4PhQHfeCXS31kjP8A/LHpcDuONLD55r04PjgfGXwenvaXY9v4OD3lq0Mjxv8AWRih9QcZ/wA681rDwz7GE1OKkuT3Oy+zThvYWKMww0pMp9Dsv/iAfjW+iOIeJ8t0pd1moaXJbf38yp+13h2ieOcDaRSh/aXp8wfsqjUxw0z0uhreKuVfdv8AEj/Zfw7tr4OR7sKl/wCsfdH3k/Co6eOZ57i7pW7go4fW2LL7XuJaYooAd3bWw8l6f+Rz8Kt1MtkjD0NTmcrH2bfEpFjyhezLqjt30ncFiiZ9A7A1nVU3yR61mv08HiU1n3v6GlxTglxa/nELx56E4IPoykj7ajKEo80W1aiq39OSf33EfUS4m+H8pXk6ho7dyp3BYomfTWQT8KsVU3yRls12nreJTWfe/oa3FOBXFr+cQug8Tgj+0pI+2uShKPNFlWpqt/Tkn9+0tfsf/Opv3X/3WrtN6TPN6a/Sj4/wffth/OIP3bfipqfSRzoX9OXj/BVOH8u3VwmuGB3TJGoaQDjw1EZqlVyaykejZq6a5cM5JM1OIcPkt30TIUfGdJKk4PjgnFccXHZlldsLFxQeUa1RLBQCgFAKAUAoBQCgFAKAUBigFAdR9kHE9Uctu3VCJF9G2PyIH9qtmmls4nz/AE1TiUbF27P3ffyIjnzgRbikaqNrnQfjnS3yAB+NQuh/qY7zT0fqcaRt/wCGf+C/c0cYXh1qrgdGjjUeWRn5IGPritNk+COTxtJp3qbXH2N/fvNX2gcPF1w9yu5QCZT6DfHqpNRujxQLOjrXVqEn27P78SN9knDuztXlPWV9v2V2H/lq+yo6aOI5L+mLeK5QXYvm/tGeEWK3/Eri6lw0cDCGJT0yo3bz94sR6+VIx47HJ9myF1j0+lhVHZy3fvPnm/2hCznMEKK7LjWWbABIzpGO/H31y3UcDwjui6Kd9fWSeE+RMcB4rDxe0bUgwSY5EJzg4B2PoQQf9KshNWxMuoos0Vyw/amVDkrlBfp0/bAMls+lQf0mPvKT44Ug+pHhVFVXnvPYenrte/w8ODZzWfd/2TXOXPwsZexiRXcAFtTYC56DbqcVZbfwPCMmh6Leoh1knhdhKctcci4tbPrQbHs5Iz7w3Gcg+BB+w1OuatiUarTT0Vqw/amVzkHhn0Til3D3Imx8VLIw+wiqaY8NjRu6Ru67SV2d7/tEvzVyqb+8hL7QxodZzux1bIPXG57qssq45LuMuk1q09EkvSb2+HMc480R8NiENuF7XSAigbRr01MPuHfS21QWFzGi0UtVPrJ+j2vv9hx2eZpGZ3JZmOSx6k+JrC3ndn1EYqKUY7JHnXDooBQCgFAKAUAoBQCgFAKAUAoCf5H4n9GvomJwrHs29G2+/FW1S4Zox6+nraJJc1v8Dtdzw5JJYpWHvxa9J8NQwfsre4ptPuPk42yjCUFyeM+45l7W+Ka7hIAdol1N+03QfBcH+tWTUyzLB9B0NTw1ux9v0X/Jb/Z3xAXNgituYwYWB32A2z/VIq+iXFA8zpKp1ahtdu/37zc4i6cN4e3Z9IYtKZ72xhc+rEVKWK4bdhVUparUri/ye5B+yO5DWsi5ywlLHxOoDf7DVemfmmvpmGLk+zH0PfmTnSOynMUtq7HAIf3MOCOoz8vhSdyg8NEdL0fO+vjjNeG+xpQe0mPQzpZzaFxqZdGFz01EbCuLULmkWy6InlKViy+XMkuReNpeSXciKULSRtpJGcdkiZOPNDUqZqTbKOkNPKiNcW84T+rf8nzzRzhHYzdnLbO2QGDjRhvTPeKWXKDw0NJoJ6ivijNL2bkfb+0iMqzR2cxVRlyujCjxYjp8aitQuxF8uiJppSsWXy5mOS+Mre8TuJkUoDAgwSCdmUZ2rlU+Oxv2DXad0aSFbefOZaeNcxw2kkMcxIaU4Hgo6amPcM4Hxq+VkYtJ9p59GksujKUf8SB9pfLf0mHt4lzLENwBu6dSPMjcj4+NVX18SyuZs6L1fVT6uT81/JnH6wn0woBQCgFAKAUAoBQCgFAKAUAoBQA0B2bhXP8AaGCMzzaZNI1jRIfexvuFxW+N8Mbs+Wt6Lv6x8Eds7br+zkvGb43FxLKf03LfDuHyArFJ8Umz6SitVVxguxFk9m/MUdnLIs76YpFBzhmwynbZQTuCfkKtosUG8mHpPSSvhFwWWvoyS9pHNcN1DHFayawW1OdLLjHQe8B1Jz8KnfapLESjozQ2VTc7FjbYqnLHH5LCbtI/eBGl0PRl/wAiO41TXNweUejq9LHUQ4Ze5nTk5y4bdoO3Kg9dMsZ29Dgj5GtfXVyW58++j9XS/M+TNbivPVjBE0dsqykgjQqFU3H6RIAI9M1yV8EsIsp6N1Nk1Kx49udznPAOPSWdx20QG+QydFKk50+Xl4YrJCbjLKPd1GmjfX1cvc+06dDzrw67QCcqp66JYycejYI+2tiurktz5+XR2rplmG/tTPLiHPFhbRMlsFkOD7iIVU5/WYgDHpmuO6EVhEq+jdTbJOzb2t7lQ5B4/DbXU0twREroQAqOQCXB0gKCQMVRTYoybZ6fSOlstqjCvdp9rXcfPtI43BeTRNbuXCoVPuuuDqz+kBS+am1g70ZprKISVixl+z+Cyco8/wAK2wjvXKyJ7oOh21r3E6Qd+458KtrvXDiRg1nRdjt4qVs/atmUTmn6Obhms31RP72NLroJ6r7wG2dx61ns4eLMT2NJ1qrStWGvDf4ERVZpFAKAUAoBQCgFAKAUAoBQCgFAKAUAoBQCgFAKAUAoBQCgFAKAUAoBQCgFAKAUAoBQCgFAKAUAoD00V9J5Dr9d/I+A/OV/7Ufixop5Dr9d/IfnK/8Aaj8WNFPIdfrv5D85X/tR+LGinkOv138h+cr/ANqPxY0U8h1+u/kPzlf+1H4saKeQ6/XfyH5yv/aj8WNFPIdfrv5D85X/ALUfixop5Dr9d/IfnK/9qPxY0U8h1+u/kPzlf+1H4saKeQ6/XfyH5yv/AGo/FjRTyHX67+Q/OV/7Ufixop5Dr9d/IfnK/wDaj8WNFPIdfrv5D85X/tR+LGinkOv138h+cr/2o/FjRTyHX67+Q/OV/wC1H4saKeQ6/XfyH5yv/aj8WNFPIdfrv5D85X/tR+LGinkOv138h+cr/wBqPxY0U8h1+u/kPzlf+1H4saKeQ6/XfyH5yv8A2o/FjRTyHX67+Q/OV/7Ufixop5Dr9d/IfnK/9qPxY0U8h1+u/kPzlf8AtR+LGinkOv138h+cr/2o/FjRTyHX67+Q/OV/7Ufixop5Dr9d/IfnK/8Aaj8WNFPIdfrv5D85X/tR+LGinkOv138h+cr/ANqPxY0U8h1+u/kPzlf+1H4szXuHxp9IhYgDckgAeJNcbxudSbeES8nKt4oybeXA/wCnP3VQtVS/8kaXor1/iyPs7GSZ+ziRmff3QN9uu1WynGK4m9imFU5y4YrckJOVbxQSbeQADJOBsB8aqWqpf+SLnor1/izS4dwya5YrBG0hHXSOnqegqydkILMngqrpnY8QWT74hwae3IE0ToW2GR1PgCNq5C6E94s7Zp7a2lKOMm5/FK9/5aT5D/WofiqfWRZ+Cv8AVZpx8GnZ5EWJy8Yy6gbr61N3QSTb2fIrWnsbcUt1zNa0tnlcJGpZm2CjqanKSisvkVwhKcuGK3Nq24JcSSPGkTs6fXUDde7eoSurilJvZlsdPbKTiluuZm/4FcwLqmhkRemSu3zFIX1zeIsWaa2tZlFpHra8tXUqK8cEjKwyCANx86jLUVReHIlHSXSWVF4POTgNysqxNC4kYEquNyB1I+VdV9bjxZ2IvTWqSi47s9Ljlm7jUs9vKFG5OnOPlXFqam8KSJS0l0VlxZE1eZiUsuXbqZO0igkZO4gdfTPX4VTLUVxeHLc0Q0t048UYvBGupBIIII2IO2D4GrU8lDWNme1lZSTNpiRnbwUE1GU4wWZPBKFcpvEVk914POZjAImMo6ptkbA/cRUeuhw8ediaosc+DG/cel9wC5gTXNC6LkDJAxk1yF9c3iLyds01ta4pRwiMq4oJHh3A7i5BaCJ3UbZA29Mmqp3VweJPBfXprbFmEcmsLGTtey0P2mdOjSc58MVLjjw8WdiHVz4uDG/cbPEeBXFuAZ4XQHYEjbPhkd9RhfXN4i8k7NNbWsyjg+Z+DTxorvE6q7BFLDGWOcAA79xoroNtJ8jktPZFKTjszc/ile/8tJ8h/rUPxVPrIs/BX+qyFZcHB6jarzM1jYxXThmgNjhv8tF+8T8QqFnoPwZbT+pHxRZeduLTw8Rm7KaRNJQgBzgfk0PTpjyrJpaoSoXEl2/U2a26yGplwya5fRFmjiH8LW74CPLal5ABjDFWGceO32Vkbf4eS7FLY3pL8VGXJuOWVXiaQqkhTiUrsM4TRKNR/VyWxWyDm2s1pe3YwWKCTatbfdh/2bPE7h7bhdoLclBMXaVl2LMMYUsN+mdv+mo1xVmonx745E7ZSq0sFDbOcsr8PFZpOzieV2QSKwVmJwcgd+/w6VplVBZklvgyQusk4xbbWUXXm6OE3kuviEkDe5mMJIQv5NO8MBv1+NYNM59UsVp+3bvPS1ag7pZtceW2H3L2kbyJemFr2VT2hSLUC2ffwx3Od9xVurgpKEXtllOhscHZJb4RM8Pe1tpo7i3wz3kiLGm35FSwEn25FUTVs4uE+UVv7e401umuashzm1j2d54cNA+mcV1OYxpfLgElfePvADfapTz1VWFkjDHW3ZeNuZ42QU2d3Hb3TXbtGCVfWmlVzllDZy3xHQVKeethKceFZ7CEMdTOMJ8bx27be8+rxIzY2PaXb235NsaVdte69dJHT/OuQcutsxDi3O2KLpr4p8O39Ghynp/hWIJO1woVsOwYfoNkYYkjFWanP4d5jgq0mPxSSlxLHMleC2UtrI91NepJBHq1rHJJLnOcKVIwNyKptnGyKrjDEn3pIvprnVJ2yszFc8Ns51dSBnZlGkFmIHgCSQPhXqRWEkzxZtOTaL7eSrdtbTW94kCRpGpiLMrIQeioowxPT4CvNinWpRnDLedz2JtWuE4T4Uktu34GpzdwhJ+JTKJYofdRyZCVBYgZAwOvfVmmtcKE8N+BXq6I2ahpSS2XMj47FrKWJoruN9ciowhkbOnUD73TbarHNWxalB7LtKY1OicXGaeWlsyXveJRW3Gbh5iyqUKZUZILRR4OPnVMa5WaWKj97s0TthXrJOfLH8IjeK2Ecto89rczyLGyiSOYnIz0Yd1W1zlGxQnFLPJoptrjOpzrm2lzTKnW080snARd3YSGOVo4YcsXzoWMZySSMZPXANZLuqrbk1lv5m6jr7koReIrt7izjiqTS8Qurb68cCrG+N+jBpB8h8qydU4xrrn2vf8Ao39dGc7bIc1Hb+yH5MunnjvIp2Z4jC0h1ktpYdGBPQ9/9Wr9VFQlCUdnnBm0U5WRnCe6xnfvMcSvJJeDRvK7O30v6zMSdo5MbnpSuEY6ppL/AB/lC2cpaOMm8vi/s3eV7kS2zQ29ywvZQf5TWcAZ9yNs4Ukb6tz8tq9RFxmpSj5i7v5LNNJSrcIT899+fgihSIVJDdQSD6ivSTyso8hpp4ZiunDFAelvLodWG+lg2PQ5qMllNEoS4ZJ9xarjnYPIZfodv2ux1tqY5AAB+GBWOOjaXDxvB6EtenLi6tZ7yNseZpY7s3UmJXIIIY4GCMYGOgA7qtnpouvq1siivWTjb1st2bEvMkLAj6BbgkHfLbZ76itPNf8AkZY9XW//ABRNfgvMj28ZhkjSeEnPZydx8VPdUrdOpy4k8PvRXRq3XHgaTj3MzxPmPtVRIoIoY0cSaUGSWHeWO9K9Pwttybb2O2aviwoxSSeTfvOcI5nMktjbu5xliWycAAfYBVcdJKKxGbwWz10JvilWmyNt+Pdmbns4kVZ00aQThB/0+NWyo4lHL5FEdTwufDFLiWPAjuHXZgmjlAyUdXAPfg5xVs48cXHvKap8E1LuJmy5qMc9xK0KOLjIZGJwATnHnVEtMnCMU8cJqhreGc5OKfF2H3JzZpjdLa2ggMilGZAS2k9wJ6VxaXLTnJvB163EWq4KOe4zDzWvYxRS2kMoiXSpctnz+4Vx6V8TlGTWQtauCMZQTx3nlBzKsdzHPDbRR6Aw0KWw2QRk+e9SemcoOEpN5OR1ajYpxglg1OCcde1kkYKrpICskbZ0sDnr6ZPzNTtoViS5NcmVU6l1SbxlPmiLkIJJAwM7DOcDwz31cjO8Z2LJY81rEqf+jt2ljAVJMEYx0JUdT55rLPSuTfnvD7DdDWqKXmLK5MgL26eaRpJDl3JYnzrTCKjFRXIx2TlOTlLmz5tpdDq4GdLBseODmkllNHIS4ZKXcTf8aG+ly3JhibtRpaNxqGNKjY9QfdG9Z/wy6tQy9u01/jH1rscVv2HpdcyiVVgihhtoTIrOBk6iCN2OM6R4AVyOn4W5ybk8bEpatTShGKis7mhzPdxzXUjwKFjOkAKukbKASB3AkE1Zp4yjWlLmU6qcJ2tw5Epac4BLZLdrWJ0XGclhqP6zAdTVUtI3NzUmmXw1yjWq3BNGpDzKYrjtreKOIadDRjJVx35B8am9OpQ4Ztv29pWtW4WccIpdmOw9OIc0a4Wht4IrdJP5TRkl/LPcPKuQ02JKU5OTXLJ2zWZg4Qiop88GmnHGFqluFXCTCcMd8nBGCp2I3qfULrHPPNYK/wAS+qVeOTyS38dcEyJawJcEEGYZ7xuQvj8ap/B/4uT4e40eUMecoJS7yqMxJJO5O5rYee3ncV04YoDNAYoBQCgFAKAUAoBQCgFAKAUAoBQCgFAKAUAoBQCgFAKAUAoBQCgFAZoDFAZoDFAKAUAoBQCgFAKAUAoBQGaAxQCgBoBQGaAUAoBQCgFAKAUAo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data:image/jpeg;base64,/9j/4AAQSkZJRgABAQAAAQABAAD/2wCEAAkGBxQQERUUEBQUFRUXGBcVGRgXFBUWIBcbHRcWHCEYGhgYHCggGhslHBcYITEhJSkrLi4uGB8zODMsNygtLisBCgoKDg0OGxAQGywkICQsLCwsLywwLzQuNCwsLCwsNCwsLC0sLCwsLCwsLCwsLCwsLCwsLCwsLCwsLCwsLCwsLP/AABEIANkA6AMBEQACEQEDEQH/xAAbAAEAAgMBAQAAAAAAAAAAAAAABQYBBAcDAv/EAEkQAAIBAwIDBQQFBgwFBQEAAAECAwAEERIhBQYxE0FRYXEHIoGRFDKhsbIjNEJScnMVFjM1U4KSk7PB0dIXVGKDoiQ2Q8LwJv/EABoBAQADAQEBAAAAAAAAAAAAAAACAwQBBQb/xAA+EQACAgECAgUKBgEEAQQDAAAAAQIDEQQhEjEFE0FRcRUiMlJhgZGhsfAUFjNTwdFCIzTh8UM1csLiYoKi/9oADAMBAAIRAxEAPwCtV5J94KAUAoBQCgFAKAUAoBQCgFAKAUAoBQCgFAKAUAoBQCgFAKAUAoBQCgFAKAUAoBQCgFAKAUAoBQCgFAKAUAoBQCgFAKAUAoBQCgFAKAUAoDNAYoBQEvZ8s3cy6o7eUjxIC59NZGamq5vkjNPWUQeJTX34HhxHgdxbjM8MiDxK5H9oZH20lCUeaJ1amq3aEkyPqBcKAUBmgMUAoBQCgFAKAUAoBQCgFAKAUAoBQCgFAKAUAoBQCgOicu8Mg4baLfXi6pHA7KM42yMjAP6RG5J6D41qhGNceOR4mput1Vz09WyXN/fZ9SE4hz/eytlZBEO5UUbfFsk1W75s119F6eCw1nxNzgvtFuI2C3QWaI7NlQGA8iNj6EVKOokvS3RVf0TVJZr81/Ir/M1xbyXDtaIUjPce895C/ojyqqxxcvNNulhbGpK15Zq2HDJrg4gieTHXSpOPU9BXFFvkiyy6uv05JeJ733L91AuqWCVV8SuQPUjIFddclzRCvVU2PEZJkcoyQBuTsPOoF/I25OFTrIImhkEjDIQowYjJGQuM4yD8qlwvOMFSurceNSWO/OxsXfLl3EuuS3lVe86c49cdPjXXXJbtEIauibxGayaVnZyTNpiRpG8FUsfsqKTfIunZGCzN4XtNy95euoF1SwSqvexXIHqRnHxqTrkuaKq9VTY8RkmzRtrd5WCRqzseiqCSfQCopN8i2UowWZPCPReHymQxCKQyDYpobUPVeo613hecYI9bBR48rHf2G5dct3cS6pLeUL3nTnHrjOPjXXXNc0Vw1dE3iM0RarkgDcnYCoGh7HveWMkJCzRvGSMgOpUkeOD3V1prmQhZCxZg0/A164TN5uDXAZUMEutgSq9m2WA6kDG4qXBLlgqWoqw5cSwvaX3nnhU0llYrHDI7IgDBUYlT2aD3gBtvmtN0W4RwjxtBfXG+1ykkm9t/aznt7w+WAgTRvGTkjWpXOPDPXrWZxa5nt12ws9Bp+BsWHArm4GqGCR1/WC7fAnY11Qk+SK7NTTW8TkkeF/w2a3OJ4njJ6alIz6Hoa44tc0TrthYswafgfNnYyTMVhjeRgMkIpYgeOB3VxJvkdnZCtZm0vEWtjLK+iKN3cdVVSSPUDpRRb2QnZCC4pNJHzd2rxOUlUo69VPUbZo008M7CcZx4ovKPGuEhQCgNnh0IkmjQ9GdFPoWAP2V2Ky0iFsnGEpLsTLr7XZz28Mf6KRkgeZOPuUVo1L3SPJ6GiurlLtbKDWY9kUBK8s8IN5cpCDgE5Y+Cjc48+741OuHFLBn1V6oqc/h4lr5r5sNoxtOHBYUi91mCgkt3gagfiepNX2W8Pmw2PN0ehVy67Uec32EZwXn+6hcdu5niOzKwXOPFSADnyO1QhfJPfdGi/oumcfMXC+xm3zrwOOGa3ubYAQ3DI2B0DEq2w7gwOceRrtsEmpR5Mr0OpnOudVnpRT/r5Fh9ovH/AKFIv0cAXMkYBkIDFI1ZsAA7ZLM3d3elW3z4HtzMXRml6+L6z0E+Xe/vBX+UOd7n6SkdzJ2schCHUq5UnYEEAd/caqqulxYbNmt6Op6pyrWGtyR5x4ovCj2HD1WJ5cyyPgMRknCrqyAOvkB0qdsur2gU6Kl6tdZe8pbJff2zT5K50uHuUgun7WOU6PeVcqSNtwBkE7EHxqNV0uLEt8luu6PqVTsrWGtxZcNW248I0GE1FlHgGjzj4EkfCijw3YOWXO3o7ifPt9zNvnTmIWM8sdkFWeQh5piAxGwCqoORsBnfbfpvUrbOBtR59pXodK9RXGV28VtFfyQHCefryGQGWQzJn3kYLuP+lgAQfsqqN8093k2XdGUTjiK4X3olOduExB7W9tgBHO8eQNhqOGBA7sgHI8RU7YrKmu0z6C+fDOiznFP+jz9r353F+5H42pqfSRLob9GXj/BRazHrnSfaTxGW2mtJIH0OInAbSrYB052YEfZWu+Ti00eF0XVC2FkZrKyvvY3Oc+YbmCzspIZSjyqC7aIzqPZqejKQNyegFStslGMWmVaHS02XWRnHKT23ff7GQHK6S8Xug19J2scCljlUXOTsvuKMgkZP7OO+qq82y87sNurcNFVihYcvH47tnhzDz1cSSlbVzDCpKoECgkDbJOPsG1cndJvzdkT03RtUYZsXFJ88kvyhx08SD2V/iTUpKOQAwI8xjcdQfLfNTqn1nmTMut034Vq+jbHNdh8ezSzMHEbiJuqIynzw67/KlCxNo70pYrNNCa7X/B9cY5kXhZa2sVQy5LTSsM5c7kAZ3xn0HTxpKxV+bH3ijRy1eLbnt2L2FD4jfPcStLKcuxySAB3AdB5Cs8pOTyz2Kq41RUI8ka1RJigFAfcMpRlZeqkMPUHI+6u8tzkkpJp9p0X2h2n021gvoBqUJhwOoU4OT+y2QfWtVy44qaPD6Nn1Fs9PPnnb79vYc3rIe6ZAoC5+zQGDiPZzKUcxsoDAqQdm6HxArRRtPDPK6UxZpuKDysrkQHNNo0N5Or5z2jt6hmLA/I1VYsSeTbpJqdEGu5L4bEVUDQdJ5pXseH8Ngk/lNcTEHqAq7/IuBWuzaEUzwtJ/qam6yPLD+/kRvtd/Pk/cJ/iTVDU+n7v7L+hv9u//AHP6Iq3A/wA5g/ex/jWqYekj0dR+lPwf0LJ7Vvz/AP7Sfe1W6j0zB0R/t/eyC5U/Prb99H+IVXX6aNes/wBvPwZeb3/3En7K/wCEa0v9c8mH/pr++0qvtDtWj4hMW6OQ6nxBUD7CCKouWJs9Ho2alpo47Nit1UbjpHHV7DhPD45dnMsTYPVR77H5BgPjWqe1cUzwtO+s1l0o8sP+EaftfQi6hPcYtvg5z94+dc1PpIt6Gf8ApSXt/gosaFmCjckgAeZOKzHrtpLLL97XRh7YH+jb71rVqew8boblPxRn2hfmHDv2F/wkpf6ER0b/ALi7x/ln17I5hm5TALFVYA/pAZGPTcfOmmfNHOmYvEJdmSMk5shQlW4ZaAqSpGBsRsR9SodavVRoWhm1lXS+/efdtzzHEwePh9sjDoy7EbY2ITworkt1FHJdGymuGVsmvv2kp7O+Im64ncTFQpeMsVBzj3kHX4VZRLisbM/SVSq0sIJ5w/7KFxRy08rHcmRyf7RrNLmz2KliuKXcvoatRLBQCgM0AoCx8pc3SWBKEdpC31kPd5qfvHQ1dXa4bdhh1mhjqN1tJdv9k5PFwW5OvtJbZjuVUMo+RRlHwqbVMt+RkjLpGpcOFL78Uz6tuJ8J4f79sr3Mw+qzA7H1ZQo9QK6pVQ3W7OSp12p82zEY+z7b+ZUuK8wTXNwLhmCyKQU0jGjByAPH49aolY5S4j0qdLXVX1SW3bntLZJzBYcSjUcRDQzKMdpGDv6EA7eTA4q/rIWLz9meatLqtLJ/h/Oi+x/a+R82j8IsW7VJJbqRd1Ug4B8fqKufXNcXVQ35nZrX6hcDSgu37y2VnjHH5Ly6WabAAZdKjoihs4HifE95qqU3KWWb6NLGipwh/wBs3/aHxiK8ulkt2LKIlQkqV3DyHoR4MKldNSllFXRtE6KXGa3y38kQPC5hHPE7bKsiMe/YMCfsFVxeGma7YuVcorm0/oTXP3Foru77SBiyaFXJUruM9x9andNSllGXo6idNPDPnkiuAXKw3UEjnCpIjMcZwAwJ2FRg8STZo1EHOqUY82mXO24nHdcdjlhJZCAASCu4jIOx3q9SUrso8udM6ej3CfP/AJNjmHjltLdT2vEkOiN/yUyA6kBVSQcefkfMV2c4uTjMhptNdCqNune7W6fJ7s07OPg1owlE0twy7qjKcZ7ttCj+0fhUV1Md85LJvpC5cHCortf238it818wvxCbW40oPdRP1R5nvY1VZY5vJv0eljpoYXPtZarfmazv7ZIeJ6kkTYSKGO+MagVBwTgZBGKuVkJxxM86Wj1Gntc9Nun2Gl9K4ZYflLRpLqcfUMg91D+t9RQcfH4VHNcN47st4NZqPNtShHtxzfzZr+0Pj0N60JgYtpRg2VZdyR4iuXTU8YJ9G6ayhSU1zexI2XHrG8so7biDPE0QAV1DHoMAghWxtsQRUlOEoKM+wonptTRe7aEmn2feCFu7+3sbmKThckkmgNraTPv5x7uNK7Yz3eHhUHKMJJwNcKrdRVKOpSWeWOz6kze3fCuIntZmktZj9fSCQx8T7rA+uxqbdU93szLCGt0y4IJTj2feUfEfEOGcPVmtg93MQQDIDpGRjvUDHoCfOilXD0d2ddWs1LSsxCPs5/Vkd7P+ORWlzJJcHQrIQNKEgEsDgAZwNqjTNRlll/SOmndUo17tP+CtXbhpHYdCzEehJNUvmb4LEUn3HlXCQoBQGKAUBa+W+TGuIvpFxIILfuY4y3mM7AeZ+VX108S4nsjztV0gqp9XWuKRJpy3wqQ6UviG6AllwT8RipdXU9lIzvV62O7q295C80cny2IEmpJISQA67HJ6Ar/mCfhULKnDfsNek18NQ+HDUu4rdUm4UBhjscUOrmWTmzh9nCsRspe0Lau098Np2XHQbdT8qtsjBY4WYNHbqJuXXRx3bFcqo3CgFAKAleWOJraXUczqzKmchcZOQRtkgd9TrlwyyZ9VS7qnWu0+OY+ILdXUsyBlWRgQGxke6o3wSO6k5cUmzumqdVUa32f2RtQLxQCgFAKAUAoBQCgFAKAUAoBQCgBoDpPPFq8vDbJrYFoURSwUE4HZqFJA7h7wPhmtdqbrjw8jwtBOMNVYrHiTb5+O/wATm1ZD3T3e7dkWNnYopJVSSQpPXA7q7l4wRUIqTklu+0muV+U5b7U2oRQr9aRht5hRkZx37gVZXU5+Bk1euhp8LnJ9iJkct8KJ0fwg2vpqymnProxj+t8as6urlxGX8XrefVbe/P1/ghOa+VZLDDFlkib6rrtnbOCMnG3qKrsqcDXo9bDU7JYa5o9ebuWlsVt2WRn7ZWY5AGnATpj9r7KWV8GPaR0eseoc01jh/wCf6NjgfJvaQ/SLyYW0HcSBqYeIzsM93UnwqUKcrik8IhqOkOGfVVR4pfI34eU7C5OizvW7XuWQKdWPABVPyz6VJVQltGW5TLXaqrzrqtvZ/wBsrS8DdLxLWcFGaRUJG+zEDUviMHNU8DUuFm/8TF0O6G6w38Owsd3yCsMr9vcCK2TSO0cAF2IyVUZxtnrv6Vc6Enu9jBDpOU4Lghmb7F2eJ72/JVjdArZXpaQDOH0nPnpCq2PMZxRUwl6MiMukdTVvdXhezP8AyikcQsHglaKVcOp0kdc+BHiD3etUSTTwz1q7Y2QU4vZlssuRkjiEvErgWyt0QY1fM538gDVypSWZvB5s+kpSnwaeHE+/s+/ebEfJlldZFhe6pAM6JNJz8AFI9cGu9TCXoyIPpDUVb314XevtlQm4RMlx9HKEy6tGkb5J8CO7G+fCqHFp8PaenG+t19bnzcZLW/J1pagDiF5okIz2ceMgeeQxPrgVd1UY+mzzVr77f0K8rvf2jw4jyUjQtPw6f6Qi/WU41D5YyfLApKlYzB5J1dIyU1XfHhb7ez795TaznqCgFAKAUAoBQCgFAKAUBYuW+crixGhNMkXXQ+dv2WG6/aPKrYXSgYtV0fVqHl7PvX8ljPNfDbra8tNBOxYLnHnqTDfKretrl6SMP4HWU/pWZ9n/AHsRnNvKUcVv9LsZO0g2yM6tIJxkHqRnYg7j51CypKPFHkX6PXTnZ1NyxIk/aDIbOztbOI4UrlyP0tIXr6sST6Cp3ebFRRn6NSuvnfLnnb3nOqynuHrcXTuiozsyoCEBOQoO+B4V1t4wcjCKk5JbvmdI58tBNJwuI9H90+hMGfszWq5ZcV99h4PR8+rjfNdn/wBj25/5evLyZFgRTBGgCjWq+9vk4J8MAeh8a7dXOT25EejtVp6YNzfnN77dhWIuQeIIwZI1VlIIIlTYjv61V1FiPQfSelaw3t4MtnN1qfpPC5pAFlMiJIBvvlGxnvwdXzq61edBs83RTXVXwjyw2vn/AMFa9q92z3vZk+5Gi6R3ZbJJ9TsPhVWob48G/oitKjiXNtlb4BctFdQOhwRIg+BYAj4gmqYPEkzdqIKdUk+5nTuI8NSXjkRYZCw9r6spIX5Zz8BWyUU7UeBXdKGgkl2vHxOf87cTa5vZSxOEYxoP1Qpxt6nJrLbLimz2dBSqqIpdu795DQTNGwdCVZTkEHBB8qgnjdGuUVJYa2ZfPZPB2txcTv77oowSdyzlsnJ7/c+2tGmWZNnj9MS4K4VrZN/TH9mhfck8RnkaWSNS7ksfyqfLr0HT4VF02N5ZdX0jpK4qEXsvYyb5E5ZvbK6DyIBEylXxIh8wcA9QfvNWU1zhLLMnSGs019OIvdctmUrm2zEF7cRpsockDwDANj0GrFZ7FibR6ujsdlEJPu+mxEVA0igFAKAUAoBQCgFAfSLkgZAycZPQeZ8qB7Ft4xyDNGiSWzC5jKgkp1zjcgfpL4Y3q+VDSytzzKek65ScbFwv2/fMrQ4dMW0iGXV+r2b5+WKq4X3G/ra8Z4ljxRf3tmsOByx3PuyTFgqZGRrwPmACxrTjgpafaeMprUa+Mq+Ue3w+8H3xW1PGeHwywEG4gGl0zuTgBh8SoYfEUkutgmuaOUzWh1MoT9GXJ/T+mc8+gS69HZSa+mnQ2fljNZeF5xg9vrIcPFxLHfkkOOcsT2kCSz6V7TI0aveXbO49PDpU51yisso0+sruscIdnb2Fv9o1yYTw2ReqAuPPT2Bx9lX3vHC/vsPN6Mgp9dF9u3xyY584dJdCO+smd42QB1QtkYz72kdeuD4aa5dFy8+I6PthS3p7kk09s/fwKPZx3Ez6Iu2dumAXOPXw+NZ1xPZHrTdMI8UsJe4m4eET2nELRLlslpInGHL4y42Oeh7qs4ZRmkzI76rtNZKtdjXLHYfXtQ/nF/2I/wANd1Hpjor/AGy8WV3hf8vD+9j/ABrVMeaNtv6cvB/Q6TzPxcWfGIJH+oYgj+Ssx3+BwfTNa7J8NqZ4Wkod+ilFc85XuIDn7leSOd7iFTJDL7+UGrST1yB3d+fOq7q2nxLkbOjtZCVarm8SW25XuDcBnu3CQxt5sQQq+Zb/AC61VGEpPCN1+pqpjmb93aWrkiUcPv5bW4ZfygEeoNldQzp37shiN+81dV5k3Fnna+P4nTxurXLf3EFzLwW5sZWVjKY8+5IGcgr3ZOdj61XZCUGa9LqKdRFNJZ7VsY4FwO8vD+S7QKATrd3VfQHvPpSEJy5HdRqdPR6WM9ySyQk4IYhjlgSCc53G3XvqtmuOMLB51w6KAUAoBQCgFAKAzQCgJPg3MNxZ/wAhIVHUqfeU/wBU7fKpxslHkzPfparvTXv7SfPtKvMY/I58dB/3Yqz8RMx+SNPnt+JWeLcWmun1zuXboM9APAAbCqpScnlm+miumPDBYMcL4pLav2kDlG6HHQjwI6EUjJxeULqYWx4ZrKLP/wAS7zTjEOf1tBz8tWKu/EzMHkjT5zv8SrcV4nJcuXuHLsdtz0HgB0A9KplJyeWehTTCqPDBYRtcZ4/NeCMTFSIgQulQNjp6+P1RXZWOWMldGlrobcO3mZ4HzFcWRPYPgE5KkZUnxx4+YpCyUOQ1GlqvXnr39pOXHtJvGXA7JPNUOftJFWPUTMceiNOnl5fvKynEZBOJyxaUOJNTe9lgcjOe7yqriecnoOqHV9XjCxjY++McUku5TLMQXIAOBgYGw2pKTk8s5RTCmHBDkakMhRlZeqkMPUHI+6uZwWSSaafab3HONS3kgknKlgukaV07ZJ6fGpTm5PLKaNPCiPDDkbvA+brqzXRE4KdyONQHp3j0FdhbKOyKtRoKb3xSW/eje4h7QryZSoZIwepjUg/Mk4+FTlfNlVfRWng84b8SqHfrVB6JZ+Fc+3luoTWsijYdoCxHlqBB+dXRvnHY8+7ozT2POMeB5cZ53u7pCjuEQ9RGNOR4E5ziuSulLYlR0dRU+JLL9pXAaqNxmgFAKAUAoDFAZoBQGKA2uFRB54lYZVpEUjxBYAjapRWWkV2yca5NdiZ2Y8h8PHWAf3sv++t3UV9x8t5T1XrfJf0fP8R+Hf0K/wB7L/vp1Nfcd8pav1vkv6IzmflGxhs55IogHSNmU9rIcEDbYtg1CyqCi2kaNJr9TO6EZS2bWdl/RyWsR9IYoDrPsqtI3s2LojHtWGSoPcviK26dJxPm+l5yV6SfYUPnlAvELgKAAGXAAwB+TTurNb6bPZ0Db00G+7+WQVVmsUAoBQCgFAKAUBJ8tcPW5u4oXJCuxBI6jCsds+lThHikkUaq11Uymua/stHO/JkNjbiWJ5GJcLhiuMEHwHlV1tKhHKPP0HSFmos4JJciC5HuIo72NrgosYD5L4x9U4znzquppS3NevhOVDUM525Fo9o3ErOW2RbV4WftASI9OcaW8O7pVt8oOPmnn9GU6iFrdiaWO05zWU9wUAoBQCgFAKAUBmgN3gn5zB+9j/GKlD0kVX/pS8H9DtvOdnJPZyxwgs7AYAOO8d9eham4tI+T0Vka74ynyOVfxM4h/RP/AHi/7qx9TZ3H0XlDS+svgR/F+B3Vqoa4RkVjpGWBycZxsajKEo8y6nU03PFbzgtns95LS4T6RdDUhOI03AbB3ZvEZ2A8quppTXFI87pLpCVcuqq59r/gt3EBwuI9jMtoh/UKRjHyHu1dLqls8HmVvWz/ANSDk/blkly/weO0RlgP5N27RRnOMgbA942z8anCCitijUaid0k580sFO4Xw+K441fLPFHKoVSA6K4B0xDIDDrVEYp2yyj1LbbK9DU4Sa58njtZC+1PhsNvNAIIo4gUckRoqZOobnSN6r1EVFrCNXRN1lsJOcm91zeTd9lnCYLhJzPDFLpZQO0jV8bd2obVLTwjJPKKulr7apR6uTW3Y8EdzjwIPxRba0jSPUkeFVQqj62WIUeAyajbDNnDEv0Wqa0jttbeG+fPs2Lxw/lKxsYtcyxuV3aSYKd/INsvw3rRGqEFueRZrtTqJ4g2vYj2Sy4bfKwRLaTA3KKqso8crggV3hrn3EXZrNO93JeOcHMLaztBxJYtRltjJoyTp67DcdVDYGdsisaUOsx2H0ErL3pXPGJ4z9+46T2fCIDpK2QPmsbH4sQT9ta8VR7jweLX2LOZ/MzxTkyyu4swpHGWGUkhCqPUhdmFJUwkthV0hqKZ4m2+9P/krnsxtoYpJkuBF9JSXQmoKXBCkNoJ3xselVadJNp8zd0rOyUYyrb4Gsvu95feNC2Mf/rBEY8jHahSurfH1ts9a0z4ceceNQ7lL/Szn2HO3tLSXjMSQRwNAYxlERChbEmcqBjPT7Ky4i7UlyPcVl8dDKU21LPNt57Da9qPB7e3to2gghiYygEpGiEjQ5wSo6bCu6iEVFYRX0TqLbbWpyb27W32o+uSuQUMazXq6iw1LEcgAdxbxJ646V2qhYzI5rulJKTrpeMdv9FiD8L1dhizz9XRoi6+HTFWf6XLYw41uOs8/xyyA505Aj7NprJdDICzRjJDAddI7m8uhqu2hYzE26HpSfEoXPKfb/Z8ezDg1vcWrtPBDKwlIDPGjnGlNssOm5rmnhGUctHeldRdVclCTW3Y2u1k3/F/h1pM0kwgUyEFEcIFQBQMIh2G4Jzjqas6uuLy8GT8Vq7oKMM7c2s5fiza47yha3UTBYo0cr7kiIqkHG2dP1l8qlOqMlyK9Pr7qZrMm12p/exw+WMqxVtipKn1Bwa8/GD61NNZR81w6YoDe4J+cwfvY/wAYqUPSRVf+lLwf0O78wcUFpbvMV16MHSDjO4HX416U5cMcnx+np66xV5xkpP8AxWT/AJZv7wf6Vn/FLuPV8iS9f5Fd5z5xHEI0QRGPQxbJYNnbGOlVW3caxg3aHQPTScnLOUdR5bGnh9voGcW8ZHmezB+01rr2gsdx8/qt9TPi9Z/U4HJKzks5JZjqYnqSepNebnO7PslFR2XJHYvZTMzWADZIWR1XPhscegJNb9O/MPl+l4pajK7Usmry5/Pl/wDsL90NRr/WkWar/YVeL/khvbH/AC9v+7f8S1DVc0auhP05+KN/2Ofydx+2n4alpeTKem/Sh4MmbSMHjcxPUWsePi5zU1+q/AyzbWgiv/yf0K37Yrh+0gj37PSz+RbOPsGP7VVapvKRv6FjHhnLtzj3HPI5CpypIOCMgkbHqNu41lPaaT5k5yfy03EJWQNoRAC7YzgHOAB4nB+Rq2qvjeDJrdYtNBSxlvkXe+5U4RaALcuQxGRqmcMR46Uxt54xV7qqjzPJr12vuy61t7EsfF/2WTlC2tooCtlL2kWoke+G0k4yuwyPHB33q6pRS817GDWzunZm6OHgoEQ//of+83+Cay/+f3/we0//AE3/APX/AORZfa1+ZL+9X7mq7U+gYOh/134Movs6/nGH+t+E1no9NHr9J/7aXuL77TkDR2obobqIH0IYH7K0ajkvE8foptSsa9Rknz7cPFw6doshtKrt3KXVWI8MKWqdzag8Gfo6MZ6mKny3+OG18zhWO6vOPsMndeQrl5bCFpck4K5PeASAfkK9GltwWT4/pCEYaiSiafs6QLHdBfqi6lA9Pd2qNHJ+Jb0k25Qb9RHOPaHIW4lcajnSUUeQ7NDj5kn41lu/UZ7vRqS0sMe36s6l7PpC3D4MnOFI+AYgVsp9BHz3SKS1M8HGONfnM372T8ZrBP0mfU0fpR8F9DSqJaKA3uCfnMH72P8AGKlD0kVX/pS8H9DvnFuGpdRNFLnQ3XBweuetelKKksM+NptlVNTjzRWf+Gtl4S/3h/0qr8PA3+V9R7PgaPHuQLSG2mkQS6kjZhmTIyATuMVGdEFFsu0/Sl9lsYPGG0uR7ezPmRJYFtpGCyxjSoO2tO7HiR0x6V2ixNcLIdK6SULHbFbP5M2OKezq1nlMgLx6jqZVIwSepGR7ua7LTxbyQq6Wurhw7PHeWDgSQRxdla40REx7HPvbE+93n3tz4k1ZDhSxHsMWodsp8dvN7lEsuKpbceue0IVZMR5PQEpERnw3GPjWdSUbnk9idErej4cPNb/Nl05i5chv1UTBsqSVZTgjPUeBB2+VXzrjPmeVptXZp23Dt5mOWrC2tVeC2OShBkydR1MNtR6ZwOndSuMY7RGqtuuass7eRSeaeNGy4yJcEr2UauB3qdWceY6/Cs9k+C3J62k06v0PB25ePHYuXEeHWvFoFOrWvVHQ4Kn/APdQa0SjGxHl1W3aOx7YfamRnDPZ5aW5LS6pdiPyhAVR44GN/M9KhHTwXM0W9K32bR28CK5Aura2vbq3hl1I5QxMdsldeUz+ljUMHv3qFLjGbimaOkYXW0QtnHDWc+/G5v8AN3IZvrjtkmCEqqsGQt07xgjHpUraOOWUynRdJrT19W4595N8pcJis4TDE/aFWPaNt9cgbYHTAxtVlcFFYRk1l8758clju8Dm93eLBx4yOcKs4yfAMgXJ8hqzWRvF2X3nuwrdnR/CufD9Hk6fzBwSO+h7OQsFyHBUjqP8sGtk4Kawz5/Taiennxx8Cg2PB47PjcMMOoqE1ZY5OSr5+4VmUFG1JHs2Xzv0Epz55/ol/a8cWsJH9MPwPU9T6K8TN0N+tL/2/wAok+U+ZIuIwdnJp7XTpkjb9LbBYeIP2VOuxTWGZ9ZpJ6azijy5pmg3sxtTJq1ShP1NQ+WrGcfbUfw0cl66Zv4cYWe/72N/mnmKHhtv2cWntNOmKMb6dsBmHco8+tSssVccIo0mks1VnFLlndmh7JCTZyE7kzMSfE6U3qOm9H3l3TO1yx6q+rKDz/8Azlc/tJ/hR1lu/Uf32HtdHf7WHg/qzqPs7/m6D0b8RrbR6CPnekv9zI43xr85m/eyfjNYJ+kz6mj9KPgvoaVRLTNAZjzkac6sjGM5z3YxvmunHjG5KSC+UEsL5QNyWFyoHmSdhUvP9vzKF+GbwuD/APk1P4Un/p5v76T/AHVzifeWdTX6q+CPeBrucERm6lXowUzSDfuOMj50XE+WSMuorfncK+CNKWJ420urI47mBUjv6HcVzdFqlGSynlG2OLXTgRie5cHYIJZWzn9ELnf0rvFJ7ZZV1FMXxcMV7cIz2N3ApOm7iQbk6Z41ydsk4Aydqecu/wCY4qLHzi37mzRlkLEliWJ6liST6k7molqSSwjbj4xcKuhbidV/VE0gHpgNtUuKXLLK3RU3lwWfBHhDdyJnRJIudzpdlz5nB3rmWibhCXNJ+4+Jpmc5dmY9MsxY/M0zk6oqKwlg+7S9khOYpJIz4o7J89JGaJtciM64T2kk/FEtYpe8SZo1lll0jUVeZsYzjOCcd9TXHZtkz2PT6VKTil4I1OM8EmsmVZ1Csw1Lhgdgcd3SuSg4cyyjUV3puDyfH8NXOnT9JuNPh20mPTGrp5Vzjl3sl+HpzngjnwX9GvDeyoMJJIoO+Fkdcnx2PWuZfeTdcJc0n7keUkhYksSxPUkkk+pPWuHUklhG3Bxe4RdKXE6r+qs0ij4ANgVJSku1lcqKpPLhFvwRri4cNrDvr/W1Nq/tZzXMvmT4Y4xhYPqe8kkGJJJHHXDOzDPjgmjbYjCEfRSXgjyViDkEgjoQcEfGuEms7MkP4futOn6TcY/fSffqzU+OXeyj8NRnPBH4Ij3Yk5JJJ6knJPxNQL0ktkesF5JGMRySIOuFdlGfHANdTa5EZVwlvJJ+KPOWQsSzEsT1LEkn1J3NDqSSwj2iv5UGEllUDoFkdQPgDimX3kXXBvLin7ka7MSck5J3JO+a4TWxigM0ABI3GxG4PhQHfeCXS31kjP8A/LHpcDuONLD55r04PjgfGXwenvaXY9v4OD3lq0Mjxv8AWRih9QcZ/wA681rDwz7GE1OKkuT3Oy+zThvYWKMww0pMp9Dsv/iAfjW+iOIeJ8t0pd1moaXJbf38yp+13h2ieOcDaRSh/aXp8wfsqjUxw0z0uhreKuVfdv8AEj/Zfw7tr4OR7sKl/wCsfdH3k/Co6eOZ57i7pW7go4fW2LL7XuJaYooAd3bWw8l6f+Rz8Kt1MtkjD0NTmcrH2bfEpFjyhezLqjt30ncFiiZ9A7A1nVU3yR61mv08HiU1n3v6GlxTglxa/nELx56E4IPoykj7ajKEo80W1aiq39OSf33EfUS4m+H8pXk6ho7dyp3BYomfTWQT8KsVU3yRls12nreJTWfe/oa3FOBXFr+cQug8Tgj+0pI+2uShKPNFlWpqt/Tkn9+0tfsf/Opv3X/3WrtN6TPN6a/Sj4/wffth/OIP3bfipqfSRzoX9OXj/BVOH8u3VwmuGB3TJGoaQDjw1EZqlVyaykejZq6a5cM5JM1OIcPkt30TIUfGdJKk4PjgnFccXHZlldsLFxQeUa1RLBQCgFAKAUAoBQCgFAKAUBigFAdR9kHE9Uctu3VCJF9G2PyIH9qtmmls4nz/AE1TiUbF27P3ffyIjnzgRbikaqNrnQfjnS3yAB+NQuh/qY7zT0fqcaRt/wCGf+C/c0cYXh1qrgdGjjUeWRn5IGPritNk+COTxtJp3qbXH2N/fvNX2gcPF1w9yu5QCZT6DfHqpNRujxQLOjrXVqEn27P78SN9knDuztXlPWV9v2V2H/lq+yo6aOI5L+mLeK5QXYvm/tGeEWK3/Eri6lw0cDCGJT0yo3bz94sR6+VIx47HJ9myF1j0+lhVHZy3fvPnm/2hCznMEKK7LjWWbABIzpGO/H31y3UcDwjui6Kd9fWSeE+RMcB4rDxe0bUgwSY5EJzg4B2PoQQf9KshNWxMuoos0Vyw/amVDkrlBfp0/bAMls+lQf0mPvKT44Ug+pHhVFVXnvPYenrte/w8ODZzWfd/2TXOXPwsZexiRXcAFtTYC56DbqcVZbfwPCMmh6Leoh1knhdhKctcci4tbPrQbHs5Iz7w3Gcg+BB+w1OuatiUarTT0Vqw/amVzkHhn0Til3D3Imx8VLIw+wiqaY8NjRu6Ru67SV2d7/tEvzVyqb+8hL7QxodZzux1bIPXG57qssq45LuMuk1q09EkvSb2+HMc480R8NiENuF7XSAigbRr01MPuHfS21QWFzGi0UtVPrJ+j2vv9hx2eZpGZ3JZmOSx6k+JrC3ndn1EYqKUY7JHnXDooBQCgFAKAUAoBQCgFAKAUAoCf5H4n9GvomJwrHs29G2+/FW1S4Zox6+nraJJc1v8Dtdzw5JJYpWHvxa9J8NQwfsre4ptPuPk42yjCUFyeM+45l7W+Ka7hIAdol1N+03QfBcH+tWTUyzLB9B0NTw1ux9v0X/Jb/Z3xAXNgituYwYWB32A2z/VIq+iXFA8zpKp1ahtdu/37zc4i6cN4e3Z9IYtKZ72xhc+rEVKWK4bdhVUparUri/ye5B+yO5DWsi5ywlLHxOoDf7DVemfmmvpmGLk+zH0PfmTnSOynMUtq7HAIf3MOCOoz8vhSdyg8NEdL0fO+vjjNeG+xpQe0mPQzpZzaFxqZdGFz01EbCuLULmkWy6InlKViy+XMkuReNpeSXciKULSRtpJGcdkiZOPNDUqZqTbKOkNPKiNcW84T+rf8nzzRzhHYzdnLbO2QGDjRhvTPeKWXKDw0NJoJ6ivijNL2bkfb+0iMqzR2cxVRlyujCjxYjp8aitQuxF8uiJppSsWXy5mOS+Mre8TuJkUoDAgwSCdmUZ2rlU+Oxv2DXad0aSFbefOZaeNcxw2kkMcxIaU4Hgo6amPcM4Hxq+VkYtJ9p59GksujKUf8SB9pfLf0mHt4lzLENwBu6dSPMjcj4+NVX18SyuZs6L1fVT6uT81/JnH6wn0woBQCgFAKAUAoBQCgFAKAUAoBQA0B2bhXP8AaGCMzzaZNI1jRIfexvuFxW+N8Mbs+Wt6Lv6x8Eds7br+zkvGb43FxLKf03LfDuHyArFJ8Umz6SitVVxguxFk9m/MUdnLIs76YpFBzhmwynbZQTuCfkKtosUG8mHpPSSvhFwWWvoyS9pHNcN1DHFayawW1OdLLjHQe8B1Jz8KnfapLESjozQ2VTc7FjbYqnLHH5LCbtI/eBGl0PRl/wAiO41TXNweUejq9LHUQ4Ze5nTk5y4bdoO3Kg9dMsZ29Dgj5GtfXVyW58++j9XS/M+TNbivPVjBE0dsqykgjQqFU3H6RIAI9M1yV8EsIsp6N1Nk1Kx49udznPAOPSWdx20QG+QydFKk50+Xl4YrJCbjLKPd1GmjfX1cvc+06dDzrw67QCcqp66JYycejYI+2tiurktz5+XR2rplmG/tTPLiHPFhbRMlsFkOD7iIVU5/WYgDHpmuO6EVhEq+jdTbJOzb2t7lQ5B4/DbXU0twREroQAqOQCXB0gKCQMVRTYoybZ6fSOlstqjCvdp9rXcfPtI43BeTRNbuXCoVPuuuDqz+kBS+am1g70ZprKISVixl+z+Cyco8/wAK2wjvXKyJ7oOh21r3E6Qd+458KtrvXDiRg1nRdjt4qVs/atmUTmn6Obhms31RP72NLroJ6r7wG2dx61ns4eLMT2NJ1qrStWGvDf4ERVZpFAKAUAoBQCgFAKAUAoBQCgFAKAUAoBQCgFAKAUAoBQCgFAKAUAoBQCgFAKAUAoBQCgFAKAUAoD00V9J5Dr9d/I+A/OV/7Ufixop5Dr9d/IfnK/8Aaj8WNFPIdfrv5D85X/tR+LGinkOv138h+cr/ANqPxY0U8h1+u/kPzlf+1H4saKeQ6/XfyH5yv/aj8WNFPIdfrv5D85X/ALUfixop5Dr9d/IfnK/9qPxY0U8h1+u/kPzlf+1H4saKeQ6/XfyH5yv/AGo/FjRTyHX67+Q/OV/7Ufixop5Dr9d/IfnK/wDaj8WNFPIdfrv5D85X/tR+LGinkOv138h+cr/2o/FjRTyHX67+Q/OV/wC1H4saKeQ6/XfyH5yv/aj8WNFPIdfrv5D85X/tR+LGinkOv138h+cr/wBqPxY0U8h1+u/kPzlf+1H4saKeQ6/XfyH5yv8A2o/FjRTyHX67+Q/OV/7Ufixop5Dr9d/IfnK/9qPxY0U8h1+u/kPzlf8AtR+LGinkOv138h+cr/2o/FjRTyHX67+Q/OV/7Ufixop5Dr9d/IfnK/8Aaj8WNFPIdfrv5D85X/tR+LGinkOv138h+cr/ANqPxY0U8h1+u/kPzlf+1H4szXuHxp9IhYgDckgAeJNcbxudSbeES8nKt4oybeXA/wCnP3VQtVS/8kaXor1/iyPs7GSZ+ziRmff3QN9uu1WynGK4m9imFU5y4YrckJOVbxQSbeQADJOBsB8aqWqpf+SLnor1/izS4dwya5YrBG0hHXSOnqegqydkILMngqrpnY8QWT74hwae3IE0ToW2GR1PgCNq5C6E94s7Zp7a2lKOMm5/FK9/5aT5D/WofiqfWRZ+Cv8AVZpx8GnZ5EWJy8Yy6gbr61N3QSTb2fIrWnsbcUt1zNa0tnlcJGpZm2CjqanKSisvkVwhKcuGK3Nq24JcSSPGkTs6fXUDde7eoSurilJvZlsdPbKTiluuZm/4FcwLqmhkRemSu3zFIX1zeIsWaa2tZlFpHra8tXUqK8cEjKwyCANx86jLUVReHIlHSXSWVF4POTgNysqxNC4kYEquNyB1I+VdV9bjxZ2IvTWqSi47s9Ljlm7jUs9vKFG5OnOPlXFqam8KSJS0l0VlxZE1eZiUsuXbqZO0igkZO4gdfTPX4VTLUVxeHLc0Q0t048UYvBGupBIIII2IO2D4GrU8lDWNme1lZSTNpiRnbwUE1GU4wWZPBKFcpvEVk914POZjAImMo6ptkbA/cRUeuhw8ediaosc+DG/cel9wC5gTXNC6LkDJAxk1yF9c3iLyds01ta4pRwiMq4oJHh3A7i5BaCJ3UbZA29Mmqp3VweJPBfXprbFmEcmsLGTtey0P2mdOjSc58MVLjjw8WdiHVz4uDG/cbPEeBXFuAZ4XQHYEjbPhkd9RhfXN4i8k7NNbWsyjg+Z+DTxorvE6q7BFLDGWOcAA79xoroNtJ8jktPZFKTjszc/ile/8tJ8h/rUPxVPrIs/BX+qyFZcHB6jarzM1jYxXThmgNjhv8tF+8T8QqFnoPwZbT+pHxRZeduLTw8Rm7KaRNJQgBzgfk0PTpjyrJpaoSoXEl2/U2a26yGplwya5fRFmjiH8LW74CPLal5ABjDFWGceO32Vkbf4eS7FLY3pL8VGXJuOWVXiaQqkhTiUrsM4TRKNR/VyWxWyDm2s1pe3YwWKCTatbfdh/2bPE7h7bhdoLclBMXaVl2LMMYUsN+mdv+mo1xVmonx745E7ZSq0sFDbOcsr8PFZpOzieV2QSKwVmJwcgd+/w6VplVBZklvgyQusk4xbbWUXXm6OE3kuviEkDe5mMJIQv5NO8MBv1+NYNM59UsVp+3bvPS1ag7pZtceW2H3L2kbyJemFr2VT2hSLUC2ffwx3Od9xVurgpKEXtllOhscHZJb4RM8Pe1tpo7i3wz3kiLGm35FSwEn25FUTVs4uE+UVv7e401umuashzm1j2d54cNA+mcV1OYxpfLgElfePvADfapTz1VWFkjDHW3ZeNuZ42QU2d3Hb3TXbtGCVfWmlVzllDZy3xHQVKeethKceFZ7CEMdTOMJ8bx27be8+rxIzY2PaXb235NsaVdte69dJHT/OuQcutsxDi3O2KLpr4p8O39Ghynp/hWIJO1woVsOwYfoNkYYkjFWanP4d5jgq0mPxSSlxLHMleC2UtrI91NepJBHq1rHJJLnOcKVIwNyKptnGyKrjDEn3pIvprnVJ2yszFc8Ns51dSBnZlGkFmIHgCSQPhXqRWEkzxZtOTaL7eSrdtbTW94kCRpGpiLMrIQeioowxPT4CvNinWpRnDLedz2JtWuE4T4Uktu34GpzdwhJ+JTKJYofdRyZCVBYgZAwOvfVmmtcKE8N+BXq6I2ahpSS2XMj47FrKWJoruN9ciowhkbOnUD73TbarHNWxalB7LtKY1OicXGaeWlsyXveJRW3Gbh5iyqUKZUZILRR4OPnVMa5WaWKj97s0TthXrJOfLH8IjeK2Ecto89rczyLGyiSOYnIz0Yd1W1zlGxQnFLPJoptrjOpzrm2lzTKnW080snARd3YSGOVo4YcsXzoWMZySSMZPXANZLuqrbk1lv5m6jr7koReIrt7izjiqTS8Qurb68cCrG+N+jBpB8h8qydU4xrrn2vf8Ao39dGc7bIc1Hb+yH5MunnjvIp2Z4jC0h1ktpYdGBPQ9/9Wr9VFQlCUdnnBm0U5WRnCe6xnfvMcSvJJeDRvK7O30v6zMSdo5MbnpSuEY6ppL/AB/lC2cpaOMm8vi/s3eV7kS2zQ29ywvZQf5TWcAZ9yNs4Ukb6tz8tq9RFxmpSj5i7v5LNNJSrcIT899+fgihSIVJDdQSD6ivSTyso8hpp4ZiunDFAelvLodWG+lg2PQ5qMllNEoS4ZJ9xarjnYPIZfodv2ux1tqY5AAB+GBWOOjaXDxvB6EtenLi6tZ7yNseZpY7s3UmJXIIIY4GCMYGOgA7qtnpouvq1siivWTjb1st2bEvMkLAj6BbgkHfLbZ76itPNf8AkZY9XW//ABRNfgvMj28ZhkjSeEnPZydx8VPdUrdOpy4k8PvRXRq3XHgaTj3MzxPmPtVRIoIoY0cSaUGSWHeWO9K9Pwttybb2O2aviwoxSSeTfvOcI5nMktjbu5xliWycAAfYBVcdJKKxGbwWz10JvilWmyNt+Pdmbns4kVZ00aQThB/0+NWyo4lHL5FEdTwufDFLiWPAjuHXZgmjlAyUdXAPfg5xVs48cXHvKap8E1LuJmy5qMc9xK0KOLjIZGJwATnHnVEtMnCMU8cJqhreGc5OKfF2H3JzZpjdLa2ggMilGZAS2k9wJ6VxaXLTnJvB163EWq4KOe4zDzWvYxRS2kMoiXSpctnz+4Vx6V8TlGTWQtauCMZQTx3nlBzKsdzHPDbRR6Aw0KWw2QRk+e9SemcoOEpN5OR1ajYpxglg1OCcde1kkYKrpICskbZ0sDnr6ZPzNTtoViS5NcmVU6l1SbxlPmiLkIJJAwM7DOcDwz31cjO8Z2LJY81rEqf+jt2ljAVJMEYx0JUdT55rLPSuTfnvD7DdDWqKXmLK5MgL26eaRpJDl3JYnzrTCKjFRXIx2TlOTlLmz5tpdDq4GdLBseODmkllNHIS4ZKXcTf8aG+ly3JhibtRpaNxqGNKjY9QfdG9Z/wy6tQy9u01/jH1rscVv2HpdcyiVVgihhtoTIrOBk6iCN2OM6R4AVyOn4W5ybk8bEpatTShGKis7mhzPdxzXUjwKFjOkAKukbKASB3AkE1Zp4yjWlLmU6qcJ2tw5Epac4BLZLdrWJ0XGclhqP6zAdTVUtI3NzUmmXw1yjWq3BNGpDzKYrjtreKOIadDRjJVx35B8am9OpQ4Ztv29pWtW4WccIpdmOw9OIc0a4Wht4IrdJP5TRkl/LPcPKuQ02JKU5OTXLJ2zWZg4Qiop88GmnHGFqluFXCTCcMd8nBGCp2I3qfULrHPPNYK/wAS+qVeOTyS38dcEyJawJcEEGYZ7xuQvj8ap/B/4uT4e40eUMecoJS7yqMxJJO5O5rYee3ncV04YoDNAYoBQCgFAKAUAoBQCgFAKAUAoBQCgFAKAUAoBQCgFAKAUAoBQCgFAZoDFAZoDFAKAUAoBQCgFAKAUAoBQGaAxQCgBoBQGaAUAoBQCgFAKAUAoD//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data:image/jpeg;base64,/9j/4AAQSkZJRgABAQAAAQABAAD/2wCEAAkGBxQQERUUEBQUFRUXGBcVGRgXFBUWIBcbHRcWHCEYGhgYHCggGhslHBcYITEhJSkrLi4uGB8zODMsNygtLisBCgoKDg0OGxAQGywkICQsLCwsLywwLzQuNCwsLCwsNCwsLC0sLCwsLCwsLCwsLCwsLCwsLCwsLCwsLCwsLCwsLP/AABEIANkA6AMBEQACEQEDEQH/xAAbAAEAAgMBAQAAAAAAAAAAAAAABQYBBAcDAv/EAEkQAAIBAwIDBQQFBgwFBQEAAAECAwAEERIhBQYxE0FRYXEHIoGRFDKhsbIjNEJScnMVFjM1U4KSk7PB0dIXVGKDoiQ2Q8LwJv/EABoBAQADAQEBAAAAAAAAAAAAAAACAwQBBQb/xAA+EQACAgECAgUKBgEEAQQDAAAAAQIDEQQhEjEFE0FRcRUiMlJhgZGhsfAUFjNTwdFCIzTh8UM1csLiYoKi/9oADAMBAAIRAxEAPwCtV5J94KAUAoBQCgFAKAUAoBQCgFAKAUAoBQCgFAKAUAoBQCgFAKAUAoBQCgFAKAUAoBQCgFAKAUAoBQCgFAKAUAoBQCgFAKAUAoBQCgFAKAUAoDNAYoBQEvZ8s3cy6o7eUjxIC59NZGamq5vkjNPWUQeJTX34HhxHgdxbjM8MiDxK5H9oZH20lCUeaJ1amq3aEkyPqBcKAUBmgMUAoBQCgFAKAUAoBQCgFAKAUAoBQCgFAKAUAoBQCgOicu8Mg4baLfXi6pHA7KM42yMjAP6RG5J6D41qhGNceOR4mput1Vz09WyXN/fZ9SE4hz/eytlZBEO5UUbfFsk1W75s119F6eCw1nxNzgvtFuI2C3QWaI7NlQGA8iNj6EVKOokvS3RVf0TVJZr81/Ir/M1xbyXDtaIUjPce895C/ojyqqxxcvNNulhbGpK15Zq2HDJrg4gieTHXSpOPU9BXFFvkiyy6uv05JeJ733L91AuqWCVV8SuQPUjIFddclzRCvVU2PEZJkcoyQBuTsPOoF/I25OFTrIImhkEjDIQowYjJGQuM4yD8qlwvOMFSurceNSWO/OxsXfLl3EuuS3lVe86c49cdPjXXXJbtEIauibxGayaVnZyTNpiRpG8FUsfsqKTfIunZGCzN4XtNy95euoF1SwSqvexXIHqRnHxqTrkuaKq9VTY8RkmzRtrd5WCRqzseiqCSfQCopN8i2UowWZPCPReHymQxCKQyDYpobUPVeo613hecYI9bBR48rHf2G5dct3cS6pLeUL3nTnHrjOPjXXXNc0Vw1dE3iM0RarkgDcnYCoGh7HveWMkJCzRvGSMgOpUkeOD3V1prmQhZCxZg0/A164TN5uDXAZUMEutgSq9m2WA6kDG4qXBLlgqWoqw5cSwvaX3nnhU0llYrHDI7IgDBUYlT2aD3gBtvmtN0W4RwjxtBfXG+1ykkm9t/aznt7w+WAgTRvGTkjWpXOPDPXrWZxa5nt12ws9Bp+BsWHArm4GqGCR1/WC7fAnY11Qk+SK7NTTW8TkkeF/w2a3OJ4njJ6alIz6Hoa44tc0TrthYswafgfNnYyTMVhjeRgMkIpYgeOB3VxJvkdnZCtZm0vEWtjLK+iKN3cdVVSSPUDpRRb2QnZCC4pNJHzd2rxOUlUo69VPUbZo008M7CcZx4ovKPGuEhQCgNnh0IkmjQ9GdFPoWAP2V2Ky0iFsnGEpLsTLr7XZz28Mf6KRkgeZOPuUVo1L3SPJ6GiurlLtbKDWY9kUBK8s8IN5cpCDgE5Y+Cjc48+741OuHFLBn1V6oqc/h4lr5r5sNoxtOHBYUi91mCgkt3gagfiepNX2W8Pmw2PN0ehVy67Uec32EZwXn+6hcdu5niOzKwXOPFSADnyO1QhfJPfdGi/oumcfMXC+xm3zrwOOGa3ubYAQ3DI2B0DEq2w7gwOceRrtsEmpR5Mr0OpnOudVnpRT/r5Fh9ovH/AKFIv0cAXMkYBkIDFI1ZsAA7ZLM3d3elW3z4HtzMXRml6+L6z0E+Xe/vBX+UOd7n6SkdzJ2schCHUq5UnYEEAd/caqqulxYbNmt6Op6pyrWGtyR5x4ovCj2HD1WJ5cyyPgMRknCrqyAOvkB0qdsur2gU6Kl6tdZe8pbJff2zT5K50uHuUgun7WOU6PeVcqSNtwBkE7EHxqNV0uLEt8luu6PqVTsrWGtxZcNW248I0GE1FlHgGjzj4EkfCijw3YOWXO3o7ifPt9zNvnTmIWM8sdkFWeQh5piAxGwCqoORsBnfbfpvUrbOBtR59pXodK9RXGV28VtFfyQHCefryGQGWQzJn3kYLuP+lgAQfsqqN8093k2XdGUTjiK4X3olOduExB7W9tgBHO8eQNhqOGBA7sgHI8RU7YrKmu0z6C+fDOiznFP+jz9r353F+5H42pqfSRLob9GXj/BRazHrnSfaTxGW2mtJIH0OInAbSrYB052YEfZWu+Ti00eF0XVC2FkZrKyvvY3Oc+YbmCzspIZSjyqC7aIzqPZqejKQNyegFStslGMWmVaHS02XWRnHKT23ff7GQHK6S8Xug19J2scCljlUXOTsvuKMgkZP7OO+qq82y87sNurcNFVihYcvH47tnhzDz1cSSlbVzDCpKoECgkDbJOPsG1cndJvzdkT03RtUYZsXFJ88kvyhx08SD2V/iTUpKOQAwI8xjcdQfLfNTqn1nmTMut034Vq+jbHNdh8ezSzMHEbiJuqIynzw67/KlCxNo70pYrNNCa7X/B9cY5kXhZa2sVQy5LTSsM5c7kAZ3xn0HTxpKxV+bH3ijRy1eLbnt2L2FD4jfPcStLKcuxySAB3AdB5Cs8pOTyz2Kq41RUI8ka1RJigFAfcMpRlZeqkMPUHI+6u8tzkkpJp9p0X2h2n021gvoBqUJhwOoU4OT+y2QfWtVy44qaPD6Nn1Fs9PPnnb79vYc3rIe6ZAoC5+zQGDiPZzKUcxsoDAqQdm6HxArRRtPDPK6UxZpuKDysrkQHNNo0N5Or5z2jt6hmLA/I1VYsSeTbpJqdEGu5L4bEVUDQdJ5pXseH8Ngk/lNcTEHqAq7/IuBWuzaEUzwtJ/qam6yPLD+/kRvtd/Pk/cJ/iTVDU+n7v7L+hv9u//AHP6Iq3A/wA5g/ex/jWqYekj0dR+lPwf0LJ7Vvz/AP7Sfe1W6j0zB0R/t/eyC5U/Prb99H+IVXX6aNes/wBvPwZeb3/3En7K/wCEa0v9c8mH/pr++0qvtDtWj4hMW6OQ6nxBUD7CCKouWJs9Ho2alpo47Nit1UbjpHHV7DhPD45dnMsTYPVR77H5BgPjWqe1cUzwtO+s1l0o8sP+EaftfQi6hPcYtvg5z94+dc1PpIt6Gf8ApSXt/gosaFmCjckgAeZOKzHrtpLLL97XRh7YH+jb71rVqew8boblPxRn2hfmHDv2F/wkpf6ER0b/ALi7x/ln17I5hm5TALFVYA/pAZGPTcfOmmfNHOmYvEJdmSMk5shQlW4ZaAqSpGBsRsR9SodavVRoWhm1lXS+/efdtzzHEwePh9sjDoy7EbY2ITworkt1FHJdGymuGVsmvv2kp7O+Im64ncTFQpeMsVBzj3kHX4VZRLisbM/SVSq0sIJ5w/7KFxRy08rHcmRyf7RrNLmz2KliuKXcvoatRLBQCgM0AoCx8pc3SWBKEdpC31kPd5qfvHQ1dXa4bdhh1mhjqN1tJdv9k5PFwW5OvtJbZjuVUMo+RRlHwqbVMt+RkjLpGpcOFL78Uz6tuJ8J4f79sr3Mw+qzA7H1ZQo9QK6pVQ3W7OSp12p82zEY+z7b+ZUuK8wTXNwLhmCyKQU0jGjByAPH49aolY5S4j0qdLXVX1SW3bntLZJzBYcSjUcRDQzKMdpGDv6EA7eTA4q/rIWLz9meatLqtLJ/h/Oi+x/a+R82j8IsW7VJJbqRd1Ug4B8fqKufXNcXVQ35nZrX6hcDSgu37y2VnjHH5Ly6WabAAZdKjoihs4HifE95qqU3KWWb6NLGipwh/wBs3/aHxiK8ulkt2LKIlQkqV3DyHoR4MKldNSllFXRtE6KXGa3y38kQPC5hHPE7bKsiMe/YMCfsFVxeGma7YuVcorm0/oTXP3Foru77SBiyaFXJUruM9x9andNSllGXo6idNPDPnkiuAXKw3UEjnCpIjMcZwAwJ2FRg8STZo1EHOqUY82mXO24nHdcdjlhJZCAASCu4jIOx3q9SUrso8udM6ej3CfP/AJNjmHjltLdT2vEkOiN/yUyA6kBVSQcefkfMV2c4uTjMhptNdCqNune7W6fJ7s07OPg1owlE0twy7qjKcZ7ttCj+0fhUV1Md85LJvpC5cHCortf238it818wvxCbW40oPdRP1R5nvY1VZY5vJv0eljpoYXPtZarfmazv7ZIeJ6kkTYSKGO+MagVBwTgZBGKuVkJxxM86Wj1Gntc9Nun2Gl9K4ZYflLRpLqcfUMg91D+t9RQcfH4VHNcN47st4NZqPNtShHtxzfzZr+0Pj0N60JgYtpRg2VZdyR4iuXTU8YJ9G6ayhSU1zexI2XHrG8so7biDPE0QAV1DHoMAghWxtsQRUlOEoKM+wonptTRe7aEmn2feCFu7+3sbmKThckkmgNraTPv5x7uNK7Yz3eHhUHKMJJwNcKrdRVKOpSWeWOz6kze3fCuIntZmktZj9fSCQx8T7rA+uxqbdU93szLCGt0y4IJTj2feUfEfEOGcPVmtg93MQQDIDpGRjvUDHoCfOilXD0d2ddWs1LSsxCPs5/Vkd7P+ORWlzJJcHQrIQNKEgEsDgAZwNqjTNRlll/SOmndUo17tP+CtXbhpHYdCzEehJNUvmb4LEUn3HlXCQoBQGKAUBa+W+TGuIvpFxIILfuY4y3mM7AeZ+VX108S4nsjztV0gqp9XWuKRJpy3wqQ6UviG6AllwT8RipdXU9lIzvV62O7q295C80cny2IEmpJISQA67HJ6Ar/mCfhULKnDfsNek18NQ+HDUu4rdUm4UBhjscUOrmWTmzh9nCsRspe0Lau098Np2XHQbdT8qtsjBY4WYNHbqJuXXRx3bFcqo3CgFAKAleWOJraXUczqzKmchcZOQRtkgd9TrlwyyZ9VS7qnWu0+OY+ILdXUsyBlWRgQGxke6o3wSO6k5cUmzumqdVUa32f2RtQLxQCgFAKAUAoBQCgFAKAUAoBQCgBoDpPPFq8vDbJrYFoURSwUE4HZqFJA7h7wPhmtdqbrjw8jwtBOMNVYrHiTb5+O/wATm1ZD3T3e7dkWNnYopJVSSQpPXA7q7l4wRUIqTklu+0muV+U5b7U2oRQr9aRht5hRkZx37gVZXU5+Bk1euhp8LnJ9iJkct8KJ0fwg2vpqymnProxj+t8as6urlxGX8XrefVbe/P1/ghOa+VZLDDFlkib6rrtnbOCMnG3qKrsqcDXo9bDU7JYa5o9ebuWlsVt2WRn7ZWY5AGnATpj9r7KWV8GPaR0eseoc01jh/wCf6NjgfJvaQ/SLyYW0HcSBqYeIzsM93UnwqUKcrik8IhqOkOGfVVR4pfI34eU7C5OizvW7XuWQKdWPABVPyz6VJVQltGW5TLXaqrzrqtvZ/wBsrS8DdLxLWcFGaRUJG+zEDUviMHNU8DUuFm/8TF0O6G6w38Owsd3yCsMr9vcCK2TSO0cAF2IyVUZxtnrv6Vc6Enu9jBDpOU4Lghmb7F2eJ72/JVjdArZXpaQDOH0nPnpCq2PMZxRUwl6MiMukdTVvdXhezP8AyikcQsHglaKVcOp0kdc+BHiD3etUSTTwz1q7Y2QU4vZlssuRkjiEvErgWyt0QY1fM538gDVypSWZvB5s+kpSnwaeHE+/s+/ebEfJlldZFhe6pAM6JNJz8AFI9cGu9TCXoyIPpDUVb314XevtlQm4RMlx9HKEy6tGkb5J8CO7G+fCqHFp8PaenG+t19bnzcZLW/J1pagDiF5okIz2ceMgeeQxPrgVd1UY+mzzVr77f0K8rvf2jw4jyUjQtPw6f6Qi/WU41D5YyfLApKlYzB5J1dIyU1XfHhb7ez795TaznqCgFAKAUAoBQCgFAKAUBYuW+crixGhNMkXXQ+dv2WG6/aPKrYXSgYtV0fVqHl7PvX8ljPNfDbra8tNBOxYLnHnqTDfKretrl6SMP4HWU/pWZ9n/AHsRnNvKUcVv9LsZO0g2yM6tIJxkHqRnYg7j51CypKPFHkX6PXTnZ1NyxIk/aDIbOztbOI4UrlyP0tIXr6sST6Cp3ebFRRn6NSuvnfLnnb3nOqynuHrcXTuiozsyoCEBOQoO+B4V1t4wcjCKk5JbvmdI58tBNJwuI9H90+hMGfszWq5ZcV99h4PR8+rjfNdn/wBj25/5evLyZFgRTBGgCjWq+9vk4J8MAeh8a7dXOT25EejtVp6YNzfnN77dhWIuQeIIwZI1VlIIIlTYjv61V1FiPQfSelaw3t4MtnN1qfpPC5pAFlMiJIBvvlGxnvwdXzq61edBs83RTXVXwjyw2vn/AMFa9q92z3vZk+5Gi6R3ZbJJ9TsPhVWob48G/oitKjiXNtlb4BctFdQOhwRIg+BYAj4gmqYPEkzdqIKdUk+5nTuI8NSXjkRYZCw9r6spIX5Zz8BWyUU7UeBXdKGgkl2vHxOf87cTa5vZSxOEYxoP1Qpxt6nJrLbLimz2dBSqqIpdu795DQTNGwdCVZTkEHBB8qgnjdGuUVJYa2ZfPZPB2txcTv77oowSdyzlsnJ7/c+2tGmWZNnj9MS4K4VrZN/TH9mhfck8RnkaWSNS7ksfyqfLr0HT4VF02N5ZdX0jpK4qEXsvYyb5E5ZvbK6DyIBEylXxIh8wcA9QfvNWU1zhLLMnSGs019OIvdctmUrm2zEF7cRpsockDwDANj0GrFZ7FibR6ujsdlEJPu+mxEVA0igFAKAUAoBQCgFAfSLkgZAycZPQeZ8qB7Ft4xyDNGiSWzC5jKgkp1zjcgfpL4Y3q+VDSytzzKek65ScbFwv2/fMrQ4dMW0iGXV+r2b5+WKq4X3G/ra8Z4ljxRf3tmsOByx3PuyTFgqZGRrwPmACxrTjgpafaeMprUa+Mq+Ue3w+8H3xW1PGeHwywEG4gGl0zuTgBh8SoYfEUkutgmuaOUzWh1MoT9GXJ/T+mc8+gS69HZSa+mnQ2fljNZeF5xg9vrIcPFxLHfkkOOcsT2kCSz6V7TI0aveXbO49PDpU51yisso0+sruscIdnb2Fv9o1yYTw2ReqAuPPT2Bx9lX3vHC/vsPN6Mgp9dF9u3xyY584dJdCO+smd42QB1QtkYz72kdeuD4aa5dFy8+I6PthS3p7kk09s/fwKPZx3Ez6Iu2dumAXOPXw+NZ1xPZHrTdMI8UsJe4m4eET2nELRLlslpInGHL4y42Oeh7qs4ZRmkzI76rtNZKtdjXLHYfXtQ/nF/2I/wANd1Hpjor/AGy8WV3hf8vD+9j/ABrVMeaNtv6cvB/Q6TzPxcWfGIJH+oYgj+Ssx3+BwfTNa7J8NqZ4Wkod+ilFc85XuIDn7leSOd7iFTJDL7+UGrST1yB3d+fOq7q2nxLkbOjtZCVarm8SW25XuDcBnu3CQxt5sQQq+Zb/AC61VGEpPCN1+pqpjmb93aWrkiUcPv5bW4ZfygEeoNldQzp37shiN+81dV5k3Fnna+P4nTxurXLf3EFzLwW5sZWVjKY8+5IGcgr3ZOdj61XZCUGa9LqKdRFNJZ7VsY4FwO8vD+S7QKATrd3VfQHvPpSEJy5HdRqdPR6WM9ySyQk4IYhjlgSCc53G3XvqtmuOMLB51w6KAUAoBQCgFAKAzQCgJPg3MNxZ/wAhIVHUqfeU/wBU7fKpxslHkzPfparvTXv7SfPtKvMY/I58dB/3Yqz8RMx+SNPnt+JWeLcWmun1zuXboM9APAAbCqpScnlm+miumPDBYMcL4pLav2kDlG6HHQjwI6EUjJxeULqYWx4ZrKLP/wAS7zTjEOf1tBz8tWKu/EzMHkjT5zv8SrcV4nJcuXuHLsdtz0HgB0A9KplJyeWehTTCqPDBYRtcZ4/NeCMTFSIgQulQNjp6+P1RXZWOWMldGlrobcO3mZ4HzFcWRPYPgE5KkZUnxx4+YpCyUOQ1GlqvXnr39pOXHtJvGXA7JPNUOftJFWPUTMceiNOnl5fvKynEZBOJyxaUOJNTe9lgcjOe7yqriecnoOqHV9XjCxjY++McUku5TLMQXIAOBgYGw2pKTk8s5RTCmHBDkakMhRlZeqkMPUHI+6uZwWSSaafab3HONS3kgknKlgukaV07ZJ6fGpTm5PLKaNPCiPDDkbvA+brqzXRE4KdyONQHp3j0FdhbKOyKtRoKb3xSW/eje4h7QryZSoZIwepjUg/Mk4+FTlfNlVfRWng84b8SqHfrVB6JZ+Fc+3luoTWsijYdoCxHlqBB+dXRvnHY8+7ozT2POMeB5cZ53u7pCjuEQ9RGNOR4E5ziuSulLYlR0dRU+JLL9pXAaqNxmgFAKAUAoDFAZoBQGKA2uFRB54lYZVpEUjxBYAjapRWWkV2yca5NdiZ2Y8h8PHWAf3sv++t3UV9x8t5T1XrfJf0fP8R+Hf0K/wB7L/vp1Nfcd8pav1vkv6IzmflGxhs55IogHSNmU9rIcEDbYtg1CyqCi2kaNJr9TO6EZS2bWdl/RyWsR9IYoDrPsqtI3s2LojHtWGSoPcviK26dJxPm+l5yV6SfYUPnlAvELgKAAGXAAwB+TTurNb6bPZ0Db00G+7+WQVVmsUAoBQCgFAKAUBJ8tcPW5u4oXJCuxBI6jCsds+lThHikkUaq11Uymua/stHO/JkNjbiWJ5GJcLhiuMEHwHlV1tKhHKPP0HSFmos4JJciC5HuIo72NrgosYD5L4x9U4znzquppS3NevhOVDUM525Fo9o3ErOW2RbV4WftASI9OcaW8O7pVt8oOPmnn9GU6iFrdiaWO05zWU9wUAoBQCgFAKAUBmgN3gn5zB+9j/GKlD0kVX/pS8H9DtvOdnJPZyxwgs7AYAOO8d9eham4tI+T0Vka74ynyOVfxM4h/RP/AHi/7qx9TZ3H0XlDS+svgR/F+B3Vqoa4RkVjpGWBycZxsajKEo8y6nU03PFbzgtns95LS4T6RdDUhOI03AbB3ZvEZ2A8quppTXFI87pLpCVcuqq59r/gt3EBwuI9jMtoh/UKRjHyHu1dLqls8HmVvWz/ANSDk/blkly/weO0RlgP5N27RRnOMgbA942z8anCCitijUaid0k580sFO4Xw+K441fLPFHKoVSA6K4B0xDIDDrVEYp2yyj1LbbK9DU4Sa58njtZC+1PhsNvNAIIo4gUckRoqZOobnSN6r1EVFrCNXRN1lsJOcm91zeTd9lnCYLhJzPDFLpZQO0jV8bd2obVLTwjJPKKulr7apR6uTW3Y8EdzjwIPxRba0jSPUkeFVQqj62WIUeAyajbDNnDEv0Wqa0jttbeG+fPs2Lxw/lKxsYtcyxuV3aSYKd/INsvw3rRGqEFueRZrtTqJ4g2vYj2Sy4bfKwRLaTA3KKqso8crggV3hrn3EXZrNO93JeOcHMLaztBxJYtRltjJoyTp67DcdVDYGdsisaUOsx2H0ErL3pXPGJ4z9+46T2fCIDpK2QPmsbH4sQT9ta8VR7jweLX2LOZ/MzxTkyyu4swpHGWGUkhCqPUhdmFJUwkthV0hqKZ4m2+9P/krnsxtoYpJkuBF9JSXQmoKXBCkNoJ3xselVadJNp8zd0rOyUYyrb4Gsvu95feNC2Mf/rBEY8jHahSurfH1ts9a0z4ceceNQ7lL/Szn2HO3tLSXjMSQRwNAYxlERChbEmcqBjPT7Ky4i7UlyPcVl8dDKU21LPNt57Da9qPB7e3to2gghiYygEpGiEjQ5wSo6bCu6iEVFYRX0TqLbbWpyb27W32o+uSuQUMazXq6iw1LEcgAdxbxJ646V2qhYzI5rulJKTrpeMdv9FiD8L1dhizz9XRoi6+HTFWf6XLYw41uOs8/xyyA505Aj7NprJdDICzRjJDAddI7m8uhqu2hYzE26HpSfEoXPKfb/Z8ezDg1vcWrtPBDKwlIDPGjnGlNssOm5rmnhGUctHeldRdVclCTW3Y2u1k3/F/h1pM0kwgUyEFEcIFQBQMIh2G4Jzjqas6uuLy8GT8Vq7oKMM7c2s5fiza47yha3UTBYo0cr7kiIqkHG2dP1l8qlOqMlyK9Pr7qZrMm12p/exw+WMqxVtipKn1Bwa8/GD61NNZR81w6YoDe4J+cwfvY/wAYqUPSRVf+lLwf0O78wcUFpbvMV16MHSDjO4HX416U5cMcnx+np66xV5xkpP8AxWT/AJZv7wf6Vn/FLuPV8iS9f5Fd5z5xHEI0QRGPQxbJYNnbGOlVW3caxg3aHQPTScnLOUdR5bGnh9voGcW8ZHmezB+01rr2gsdx8/qt9TPi9Z/U4HJKzks5JZjqYnqSepNebnO7PslFR2XJHYvZTMzWADZIWR1XPhscegJNb9O/MPl+l4pajK7Usmry5/Pl/wDsL90NRr/WkWar/YVeL/khvbH/AC9v+7f8S1DVc0auhP05+KN/2Ofydx+2n4alpeTKem/Sh4MmbSMHjcxPUWsePi5zU1+q/AyzbWgiv/yf0K37Yrh+0gj37PSz+RbOPsGP7VVapvKRv6FjHhnLtzj3HPI5CpypIOCMgkbHqNu41lPaaT5k5yfy03EJWQNoRAC7YzgHOAB4nB+Rq2qvjeDJrdYtNBSxlvkXe+5U4RaALcuQxGRqmcMR46Uxt54xV7qqjzPJr12vuy61t7EsfF/2WTlC2tooCtlL2kWoke+G0k4yuwyPHB33q6pRS817GDWzunZm6OHgoEQ//of+83+Cay/+f3/we0//AE3/APX/AORZfa1+ZL+9X7mq7U+gYOh/134Movs6/nGH+t+E1no9NHr9J/7aXuL77TkDR2obobqIH0IYH7K0ajkvE8foptSsa9Rknz7cPFw6doshtKrt3KXVWI8MKWqdzag8Gfo6MZ6mKny3+OG18zhWO6vOPsMndeQrl5bCFpck4K5PeASAfkK9GltwWT4/pCEYaiSiafs6QLHdBfqi6lA9Pd2qNHJ+Jb0k25Qb9RHOPaHIW4lcajnSUUeQ7NDj5kn41lu/UZ7vRqS0sMe36s6l7PpC3D4MnOFI+AYgVsp9BHz3SKS1M8HGONfnM372T8ZrBP0mfU0fpR8F9DSqJaKA3uCfnMH72P8AGKlD0kVX/pS8H9DvnFuGpdRNFLnQ3XBweuetelKKksM+NptlVNTjzRWf+Gtl4S/3h/0qr8PA3+V9R7PgaPHuQLSG2mkQS6kjZhmTIyATuMVGdEFFsu0/Sl9lsYPGG0uR7ezPmRJYFtpGCyxjSoO2tO7HiR0x6V2ixNcLIdK6SULHbFbP5M2OKezq1nlMgLx6jqZVIwSepGR7ua7LTxbyQq6Wurhw7PHeWDgSQRxdla40REx7HPvbE+93n3tz4k1ZDhSxHsMWodsp8dvN7lEsuKpbceue0IVZMR5PQEpERnw3GPjWdSUbnk9idErej4cPNb/Nl05i5chv1UTBsqSVZTgjPUeBB2+VXzrjPmeVptXZp23Dt5mOWrC2tVeC2OShBkydR1MNtR6ZwOndSuMY7RGqtuuass7eRSeaeNGy4yJcEr2UauB3qdWceY6/Cs9k+C3J62k06v0PB25ePHYuXEeHWvFoFOrWvVHQ4Kn/APdQa0SjGxHl1W3aOx7YfamRnDPZ5aW5LS6pdiPyhAVR44GN/M9KhHTwXM0W9K32bR28CK5Aura2vbq3hl1I5QxMdsldeUz+ljUMHv3qFLjGbimaOkYXW0QtnHDWc+/G5v8AN3IZvrjtkmCEqqsGQt07xgjHpUraOOWUynRdJrT19W4595N8pcJis4TDE/aFWPaNt9cgbYHTAxtVlcFFYRk1l8758clju8Dm93eLBx4yOcKs4yfAMgXJ8hqzWRvF2X3nuwrdnR/CufD9Hk6fzBwSO+h7OQsFyHBUjqP8sGtk4Kawz5/Taiennxx8Cg2PB47PjcMMOoqE1ZY5OSr5+4VmUFG1JHs2Xzv0Epz55/ol/a8cWsJH9MPwPU9T6K8TN0N+tL/2/wAok+U+ZIuIwdnJp7XTpkjb9LbBYeIP2VOuxTWGZ9ZpJ6azijy5pmg3sxtTJq1ShP1NQ+WrGcfbUfw0cl66Zv4cYWe/72N/mnmKHhtv2cWntNOmKMb6dsBmHco8+tSssVccIo0mks1VnFLlndmh7JCTZyE7kzMSfE6U3qOm9H3l3TO1yx6q+rKDz/8Azlc/tJ/hR1lu/Uf32HtdHf7WHg/qzqPs7/m6D0b8RrbR6CPnekv9zI43xr85m/eyfjNYJ+kz6mj9KPgvoaVRLTNAZjzkac6sjGM5z3YxvmunHjG5KSC+UEsL5QNyWFyoHmSdhUvP9vzKF+GbwuD/APk1P4Un/p5v76T/AHVzifeWdTX6q+CPeBrucERm6lXowUzSDfuOMj50XE+WSMuorfncK+CNKWJ420urI47mBUjv6HcVzdFqlGSynlG2OLXTgRie5cHYIJZWzn9ELnf0rvFJ7ZZV1FMXxcMV7cIz2N3ApOm7iQbk6Z41ydsk4Aydqecu/wCY4qLHzi37mzRlkLEliWJ6liST6k7molqSSwjbj4xcKuhbidV/VE0gHpgNtUuKXLLK3RU3lwWfBHhDdyJnRJIudzpdlz5nB3rmWibhCXNJ+4+Jpmc5dmY9MsxY/M0zk6oqKwlg+7S9khOYpJIz4o7J89JGaJtciM64T2kk/FEtYpe8SZo1lll0jUVeZsYzjOCcd9TXHZtkz2PT6VKTil4I1OM8EmsmVZ1Csw1Lhgdgcd3SuSg4cyyjUV3puDyfH8NXOnT9JuNPh20mPTGrp5Vzjl3sl+HpzngjnwX9GvDeyoMJJIoO+Fkdcnx2PWuZfeTdcJc0n7keUkhYksSxPUkkk+pPWuHUklhG3Bxe4RdKXE6r+qs0ij4ANgVJSku1lcqKpPLhFvwRri4cNrDvr/W1Nq/tZzXMvmT4Y4xhYPqe8kkGJJJHHXDOzDPjgmjbYjCEfRSXgjyViDkEgjoQcEfGuEms7MkP4futOn6TcY/fSffqzU+OXeyj8NRnPBH4Ij3Yk5JJJ6knJPxNQL0ktkesF5JGMRySIOuFdlGfHANdTa5EZVwlvJJ+KPOWQsSzEsT1LEkn1J3NDqSSwj2iv5UGEllUDoFkdQPgDimX3kXXBvLin7ka7MSck5J3JO+a4TWxigM0ABI3GxG4PhQHfeCXS31kjP8A/LHpcDuONLD55r04PjgfGXwenvaXY9v4OD3lq0Mjxv8AWRih9QcZ/wA681rDwz7GE1OKkuT3Oy+zThvYWKMww0pMp9Dsv/iAfjW+iOIeJ8t0pd1moaXJbf38yp+13h2ieOcDaRSh/aXp8wfsqjUxw0z0uhreKuVfdv8AEj/Zfw7tr4OR7sKl/wCsfdH3k/Co6eOZ57i7pW7go4fW2LL7XuJaYooAd3bWw8l6f+Rz8Kt1MtkjD0NTmcrH2bfEpFjyhezLqjt30ncFiiZ9A7A1nVU3yR61mv08HiU1n3v6GlxTglxa/nELx56E4IPoykj7ajKEo80W1aiq39OSf33EfUS4m+H8pXk6ho7dyp3BYomfTWQT8KsVU3yRls12nreJTWfe/oa3FOBXFr+cQug8Tgj+0pI+2uShKPNFlWpqt/Tkn9+0tfsf/Opv3X/3WrtN6TPN6a/Sj4/wffth/OIP3bfipqfSRzoX9OXj/BVOH8u3VwmuGB3TJGoaQDjw1EZqlVyaykejZq6a5cM5JM1OIcPkt30TIUfGdJKk4PjgnFccXHZlldsLFxQeUa1RLBQCgFAKAUAoBQCgFAKAUBigFAdR9kHE9Uctu3VCJF9G2PyIH9qtmmls4nz/AE1TiUbF27P3ffyIjnzgRbikaqNrnQfjnS3yAB+NQuh/qY7zT0fqcaRt/wCGf+C/c0cYXh1qrgdGjjUeWRn5IGPritNk+COTxtJp3qbXH2N/fvNX2gcPF1w9yu5QCZT6DfHqpNRujxQLOjrXVqEn27P78SN9knDuztXlPWV9v2V2H/lq+yo6aOI5L+mLeK5QXYvm/tGeEWK3/Eri6lw0cDCGJT0yo3bz94sR6+VIx47HJ9myF1j0+lhVHZy3fvPnm/2hCznMEKK7LjWWbABIzpGO/H31y3UcDwjui6Kd9fWSeE+RMcB4rDxe0bUgwSY5EJzg4B2PoQQf9KshNWxMuoos0Vyw/amVDkrlBfp0/bAMls+lQf0mPvKT44Ug+pHhVFVXnvPYenrte/w8ODZzWfd/2TXOXPwsZexiRXcAFtTYC56DbqcVZbfwPCMmh6Leoh1knhdhKctcci4tbPrQbHs5Iz7w3Gcg+BB+w1OuatiUarTT0Vqw/amVzkHhn0Til3D3Imx8VLIw+wiqaY8NjRu6Ru67SV2d7/tEvzVyqb+8hL7QxodZzux1bIPXG57qssq45LuMuk1q09EkvSb2+HMc480R8NiENuF7XSAigbRr01MPuHfS21QWFzGi0UtVPrJ+j2vv9hx2eZpGZ3JZmOSx6k+JrC3ndn1EYqKUY7JHnXDooBQCgFAKAUAoBQCgFAKAUAoCf5H4n9GvomJwrHs29G2+/FW1S4Zox6+nraJJc1v8Dtdzw5JJYpWHvxa9J8NQwfsre4ptPuPk42yjCUFyeM+45l7W+Ka7hIAdol1N+03QfBcH+tWTUyzLB9B0NTw1ux9v0X/Jb/Z3xAXNgituYwYWB32A2z/VIq+iXFA8zpKp1ahtdu/37zc4i6cN4e3Z9IYtKZ72xhc+rEVKWK4bdhVUparUri/ye5B+yO5DWsi5ywlLHxOoDf7DVemfmmvpmGLk+zH0PfmTnSOynMUtq7HAIf3MOCOoz8vhSdyg8NEdL0fO+vjjNeG+xpQe0mPQzpZzaFxqZdGFz01EbCuLULmkWy6InlKViy+XMkuReNpeSXciKULSRtpJGcdkiZOPNDUqZqTbKOkNPKiNcW84T+rf8nzzRzhHYzdnLbO2QGDjRhvTPeKWXKDw0NJoJ6ivijNL2bkfb+0iMqzR2cxVRlyujCjxYjp8aitQuxF8uiJppSsWXy5mOS+Mre8TuJkUoDAgwSCdmUZ2rlU+Oxv2DXad0aSFbefOZaeNcxw2kkMcxIaU4Hgo6amPcM4Hxq+VkYtJ9p59GksujKUf8SB9pfLf0mHt4lzLENwBu6dSPMjcj4+NVX18SyuZs6L1fVT6uT81/JnH6wn0woBQCgFAKAUAoBQCgFAKAUAoBQA0B2bhXP8AaGCMzzaZNI1jRIfexvuFxW+N8Mbs+Wt6Lv6x8Eds7br+zkvGb43FxLKf03LfDuHyArFJ8Umz6SitVVxguxFk9m/MUdnLIs76YpFBzhmwynbZQTuCfkKtosUG8mHpPSSvhFwWWvoyS9pHNcN1DHFayawW1OdLLjHQe8B1Jz8KnfapLESjozQ2VTc7FjbYqnLHH5LCbtI/eBGl0PRl/wAiO41TXNweUejq9LHUQ4Ze5nTk5y4bdoO3Kg9dMsZ29Dgj5GtfXVyW58++j9XS/M+TNbivPVjBE0dsqykgjQqFU3H6RIAI9M1yV8EsIsp6N1Nk1Kx49udznPAOPSWdx20QG+QydFKk50+Xl4YrJCbjLKPd1GmjfX1cvc+06dDzrw67QCcqp66JYycejYI+2tiurktz5+XR2rplmG/tTPLiHPFhbRMlsFkOD7iIVU5/WYgDHpmuO6EVhEq+jdTbJOzb2t7lQ5B4/DbXU0twREroQAqOQCXB0gKCQMVRTYoybZ6fSOlstqjCvdp9rXcfPtI43BeTRNbuXCoVPuuuDqz+kBS+am1g70ZprKISVixl+z+Cyco8/wAK2wjvXKyJ7oOh21r3E6Qd+458KtrvXDiRg1nRdjt4qVs/atmUTmn6Obhms31RP72NLroJ6r7wG2dx61ns4eLMT2NJ1qrStWGvDf4ERVZpFAKAUAoBQCgFAKAUAoBQCgFAKAUAoBQCgFAKAUAoBQCgFAKAUAoBQCgFAKAUAoBQCgFAKAUAoD00V9J5Dr9d/I+A/OV/7Ufixop5Dr9d/IfnK/8Aaj8WNFPIdfrv5D85X/tR+LGinkOv138h+cr/ANqPxY0U8h1+u/kPzlf+1H4saKeQ6/XfyH5yv/aj8WNFPIdfrv5D85X/ALUfixop5Dr9d/IfnK/9qPxY0U8h1+u/kPzlf+1H4saKeQ6/XfyH5yv/AGo/FjRTyHX67+Q/OV/7Ufixop5Dr9d/IfnK/wDaj8WNFPIdfrv5D85X/tR+LGinkOv138h+cr/2o/FjRTyHX67+Q/OV/wC1H4saKeQ6/XfyH5yv/aj8WNFPIdfrv5D85X/tR+LGinkOv138h+cr/wBqPxY0U8h1+u/kPzlf+1H4saKeQ6/XfyH5yv8A2o/FjRTyHX67+Q/OV/7Ufixop5Dr9d/IfnK/9qPxY0U8h1+u/kPzlf8AtR+LGinkOv138h+cr/2o/FjRTyHX67+Q/OV/7Ufixop5Dr9d/IfnK/8Aaj8WNFPIdfrv5D85X/tR+LGinkOv138h+cr/ANqPxY0U8h1+u/kPzlf+1H4szXuHxp9IhYgDckgAeJNcbxudSbeES8nKt4oybeXA/wCnP3VQtVS/8kaXor1/iyPs7GSZ+ziRmff3QN9uu1WynGK4m9imFU5y4YrckJOVbxQSbeQADJOBsB8aqWqpf+SLnor1/izS4dwya5YrBG0hHXSOnqegqydkILMngqrpnY8QWT74hwae3IE0ToW2GR1PgCNq5C6E94s7Zp7a2lKOMm5/FK9/5aT5D/WofiqfWRZ+Cv8AVZpx8GnZ5EWJy8Yy6gbr61N3QSTb2fIrWnsbcUt1zNa0tnlcJGpZm2CjqanKSisvkVwhKcuGK3Nq24JcSSPGkTs6fXUDde7eoSurilJvZlsdPbKTiluuZm/4FcwLqmhkRemSu3zFIX1zeIsWaa2tZlFpHra8tXUqK8cEjKwyCANx86jLUVReHIlHSXSWVF4POTgNysqxNC4kYEquNyB1I+VdV9bjxZ2IvTWqSi47s9Ljlm7jUs9vKFG5OnOPlXFqam8KSJS0l0VlxZE1eZiUsuXbqZO0igkZO4gdfTPX4VTLUVxeHLc0Q0t048UYvBGupBIIII2IO2D4GrU8lDWNme1lZSTNpiRnbwUE1GU4wWZPBKFcpvEVk914POZjAImMo6ptkbA/cRUeuhw8ediaosc+DG/cel9wC5gTXNC6LkDJAxk1yF9c3iLyds01ta4pRwiMq4oJHh3A7i5BaCJ3UbZA29Mmqp3VweJPBfXprbFmEcmsLGTtey0P2mdOjSc58MVLjjw8WdiHVz4uDG/cbPEeBXFuAZ4XQHYEjbPhkd9RhfXN4i8k7NNbWsyjg+Z+DTxorvE6q7BFLDGWOcAA79xoroNtJ8jktPZFKTjszc/ile/8tJ8h/rUPxVPrIs/BX+qyFZcHB6jarzM1jYxXThmgNjhv8tF+8T8QqFnoPwZbT+pHxRZeduLTw8Rm7KaRNJQgBzgfk0PTpjyrJpaoSoXEl2/U2a26yGplwya5fRFmjiH8LW74CPLal5ABjDFWGceO32Vkbf4eS7FLY3pL8VGXJuOWVXiaQqkhTiUrsM4TRKNR/VyWxWyDm2s1pe3YwWKCTatbfdh/2bPE7h7bhdoLclBMXaVl2LMMYUsN+mdv+mo1xVmonx745E7ZSq0sFDbOcsr8PFZpOzieV2QSKwVmJwcgd+/w6VplVBZklvgyQusk4xbbWUXXm6OE3kuviEkDe5mMJIQv5NO8MBv1+NYNM59UsVp+3bvPS1ag7pZtceW2H3L2kbyJemFr2VT2hSLUC2ffwx3Od9xVurgpKEXtllOhscHZJb4RM8Pe1tpo7i3wz3kiLGm35FSwEn25FUTVs4uE+UVv7e401umuashzm1j2d54cNA+mcV1OYxpfLgElfePvADfapTz1VWFkjDHW3ZeNuZ42QU2d3Hb3TXbtGCVfWmlVzllDZy3xHQVKeethKceFZ7CEMdTOMJ8bx27be8+rxIzY2PaXb235NsaVdte69dJHT/OuQcutsxDi3O2KLpr4p8O39Ghynp/hWIJO1woVsOwYfoNkYYkjFWanP4d5jgq0mPxSSlxLHMleC2UtrI91NepJBHq1rHJJLnOcKVIwNyKptnGyKrjDEn3pIvprnVJ2yszFc8Ns51dSBnZlGkFmIHgCSQPhXqRWEkzxZtOTaL7eSrdtbTW94kCRpGpiLMrIQeioowxPT4CvNinWpRnDLedz2JtWuE4T4Uktu34GpzdwhJ+JTKJYofdRyZCVBYgZAwOvfVmmtcKE8N+BXq6I2ahpSS2XMj47FrKWJoruN9ciowhkbOnUD73TbarHNWxalB7LtKY1OicXGaeWlsyXveJRW3Gbh5iyqUKZUZILRR4OPnVMa5WaWKj97s0TthXrJOfLH8IjeK2Ecto89rczyLGyiSOYnIz0Yd1W1zlGxQnFLPJoptrjOpzrm2lzTKnW080snARd3YSGOVo4YcsXzoWMZySSMZPXANZLuqrbk1lv5m6jr7koReIrt7izjiqTS8Qurb68cCrG+N+jBpB8h8qydU4xrrn2vf8Ao39dGc7bIc1Hb+yH5MunnjvIp2Z4jC0h1ktpYdGBPQ9/9Wr9VFQlCUdnnBm0U5WRnCe6xnfvMcSvJJeDRvK7O30v6zMSdo5MbnpSuEY6ppL/AB/lC2cpaOMm8vi/s3eV7kS2zQ29ywvZQf5TWcAZ9yNs4Ukb6tz8tq9RFxmpSj5i7v5LNNJSrcIT899+fgihSIVJDdQSD6ivSTyso8hpp4ZiunDFAelvLodWG+lg2PQ5qMllNEoS4ZJ9xarjnYPIZfodv2ux1tqY5AAB+GBWOOjaXDxvB6EtenLi6tZ7yNseZpY7s3UmJXIIIY4GCMYGOgA7qtnpouvq1siivWTjb1st2bEvMkLAj6BbgkHfLbZ76itPNf8AkZY9XW//ABRNfgvMj28ZhkjSeEnPZydx8VPdUrdOpy4k8PvRXRq3XHgaTj3MzxPmPtVRIoIoY0cSaUGSWHeWO9K9Pwttybb2O2aviwoxSSeTfvOcI5nMktjbu5xliWycAAfYBVcdJKKxGbwWz10JvilWmyNt+Pdmbns4kVZ00aQThB/0+NWyo4lHL5FEdTwufDFLiWPAjuHXZgmjlAyUdXAPfg5xVs48cXHvKap8E1LuJmy5qMc9xK0KOLjIZGJwATnHnVEtMnCMU8cJqhreGc5OKfF2H3JzZpjdLa2ggMilGZAS2k9wJ6VxaXLTnJvB163EWq4KOe4zDzWvYxRS2kMoiXSpctnz+4Vx6V8TlGTWQtauCMZQTx3nlBzKsdzHPDbRR6Aw0KWw2QRk+e9SemcoOEpN5OR1ajYpxglg1OCcde1kkYKrpICskbZ0sDnr6ZPzNTtoViS5NcmVU6l1SbxlPmiLkIJJAwM7DOcDwz31cjO8Z2LJY81rEqf+jt2ljAVJMEYx0JUdT55rLPSuTfnvD7DdDWqKXmLK5MgL26eaRpJDl3JYnzrTCKjFRXIx2TlOTlLmz5tpdDq4GdLBseODmkllNHIS4ZKXcTf8aG+ly3JhibtRpaNxqGNKjY9QfdG9Z/wy6tQy9u01/jH1rscVv2HpdcyiVVgihhtoTIrOBk6iCN2OM6R4AVyOn4W5ybk8bEpatTShGKis7mhzPdxzXUjwKFjOkAKukbKASB3AkE1Zp4yjWlLmU6qcJ2tw5Epac4BLZLdrWJ0XGclhqP6zAdTVUtI3NzUmmXw1yjWq3BNGpDzKYrjtreKOIadDRjJVx35B8am9OpQ4Ztv29pWtW4WccIpdmOw9OIc0a4Wht4IrdJP5TRkl/LPcPKuQ02JKU5OTXLJ2zWZg4Qiop88GmnHGFqluFXCTCcMd8nBGCp2I3qfULrHPPNYK/wAS+qVeOTyS38dcEyJawJcEEGYZ7xuQvj8ap/B/4uT4e40eUMecoJS7yqMxJJO5O5rYee3ncV04YoDNAYoBQCgFAKAUAoBQCgFAKAUAoBQCgFAKAUAoBQCgFAKAUAoBQCgFAZoDFAZoDFAKAUAoBQCgFAKAUAoBQGaAxQCgBoBQGaAUAoBQCgFAKAUAoD//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data:image/jpeg;base64,/9j/4AAQSkZJRgABAQAAAQABAAD/2wCEAAkGBxQQERUUEBQUFRUXGBcVGRgXFBUWIBcbHRcWHCEYGhgYHCggGhslHBcYITEhJSkrLi4uGB8zODMsNygtLisBCgoKDg0OGxAQGywkICQsLCwsLywwLzQuNCwsLCwsNCwsLC0sLCwsLCwsLCwsLCwsLCwsLCwsLCwsLCwsLCwsLP/AABEIANkA6AMBEQACEQEDEQH/xAAbAAEAAgMBAQAAAAAAAAAAAAAABQYBBAcDAv/EAEkQAAIBAwIDBQQFBgwFBQEAAAECAwAEERIhBQYxE0FRYXEHIoGRFDKhsbIjNEJScnMVFjM1U4KSk7PB0dIXVGKDoiQ2Q8LwJv/EABoBAQADAQEBAAAAAAAAAAAAAAACAwQBBQb/xAA+EQACAgECAgUKBgEEAQQDAAAAAQIDEQQhEjEFE0FRcRUiMlJhgZGhsfAUFjNTwdFCIzTh8UM1csLiYoKi/9oADAMBAAIRAxEAPwCtV5J94KAUAoBQCgFAKAUAoBQCgFAKAUAoBQCgFAKAUAoBQCgFAKAUAoBQCgFAKAUAoBQCgFAKAUAoBQCgFAKAUAoBQCgFAKAUAoBQCgFAKAUAoDNAYoBQEvZ8s3cy6o7eUjxIC59NZGamq5vkjNPWUQeJTX34HhxHgdxbjM8MiDxK5H9oZH20lCUeaJ1amq3aEkyPqBcKAUBmgMUAoBQCgFAKAUAoBQCgFAKAUAoBQCgFAKAUAoBQCgOicu8Mg4baLfXi6pHA7KM42yMjAP6RG5J6D41qhGNceOR4mput1Vz09WyXN/fZ9SE4hz/eytlZBEO5UUbfFsk1W75s119F6eCw1nxNzgvtFuI2C3QWaI7NlQGA8iNj6EVKOokvS3RVf0TVJZr81/Ir/M1xbyXDtaIUjPce895C/ojyqqxxcvNNulhbGpK15Zq2HDJrg4gieTHXSpOPU9BXFFvkiyy6uv05JeJ733L91AuqWCVV8SuQPUjIFddclzRCvVU2PEZJkcoyQBuTsPOoF/I25OFTrIImhkEjDIQowYjJGQuM4yD8qlwvOMFSurceNSWO/OxsXfLl3EuuS3lVe86c49cdPjXXXJbtEIauibxGayaVnZyTNpiRpG8FUsfsqKTfIunZGCzN4XtNy95euoF1SwSqvexXIHqRnHxqTrkuaKq9VTY8RkmzRtrd5WCRqzseiqCSfQCopN8i2UowWZPCPReHymQxCKQyDYpobUPVeo613hecYI9bBR48rHf2G5dct3cS6pLeUL3nTnHrjOPjXXXNc0Vw1dE3iM0RarkgDcnYCoGh7HveWMkJCzRvGSMgOpUkeOD3V1prmQhZCxZg0/A164TN5uDXAZUMEutgSq9m2WA6kDG4qXBLlgqWoqw5cSwvaX3nnhU0llYrHDI7IgDBUYlT2aD3gBtvmtN0W4RwjxtBfXG+1ykkm9t/aznt7w+WAgTRvGTkjWpXOPDPXrWZxa5nt12ws9Bp+BsWHArm4GqGCR1/WC7fAnY11Qk+SK7NTTW8TkkeF/w2a3OJ4njJ6alIz6Hoa44tc0TrthYswafgfNnYyTMVhjeRgMkIpYgeOB3VxJvkdnZCtZm0vEWtjLK+iKN3cdVVSSPUDpRRb2QnZCC4pNJHzd2rxOUlUo69VPUbZo008M7CcZx4ovKPGuEhQCgNnh0IkmjQ9GdFPoWAP2V2Ky0iFsnGEpLsTLr7XZz28Mf6KRkgeZOPuUVo1L3SPJ6GiurlLtbKDWY9kUBK8s8IN5cpCDgE5Y+Cjc48+741OuHFLBn1V6oqc/h4lr5r5sNoxtOHBYUi91mCgkt3gagfiepNX2W8Pmw2PN0ehVy67Uec32EZwXn+6hcdu5niOzKwXOPFSADnyO1QhfJPfdGi/oumcfMXC+xm3zrwOOGa3ubYAQ3DI2B0DEq2w7gwOceRrtsEmpR5Mr0OpnOudVnpRT/r5Fh9ovH/AKFIv0cAXMkYBkIDFI1ZsAA7ZLM3d3elW3z4HtzMXRml6+L6z0E+Xe/vBX+UOd7n6SkdzJ2schCHUq5UnYEEAd/caqqulxYbNmt6Op6pyrWGtyR5x4ovCj2HD1WJ5cyyPgMRknCrqyAOvkB0qdsur2gU6Kl6tdZe8pbJff2zT5K50uHuUgun7WOU6PeVcqSNtwBkE7EHxqNV0uLEt8luu6PqVTsrWGtxZcNW248I0GE1FlHgGjzj4EkfCijw3YOWXO3o7ifPt9zNvnTmIWM8sdkFWeQh5piAxGwCqoORsBnfbfpvUrbOBtR59pXodK9RXGV28VtFfyQHCefryGQGWQzJn3kYLuP+lgAQfsqqN8093k2XdGUTjiK4X3olOduExB7W9tgBHO8eQNhqOGBA7sgHI8RU7YrKmu0z6C+fDOiznFP+jz9r353F+5H42pqfSRLob9GXj/BRazHrnSfaTxGW2mtJIH0OInAbSrYB052YEfZWu+Ti00eF0XVC2FkZrKyvvY3Oc+YbmCzspIZSjyqC7aIzqPZqejKQNyegFStslGMWmVaHS02XWRnHKT23ff7GQHK6S8Xug19J2scCljlUXOTsvuKMgkZP7OO+qq82y87sNurcNFVihYcvH47tnhzDz1cSSlbVzDCpKoECgkDbJOPsG1cndJvzdkT03RtUYZsXFJ88kvyhx08SD2V/iTUpKOQAwI8xjcdQfLfNTqn1nmTMut034Vq+jbHNdh8ezSzMHEbiJuqIynzw67/KlCxNo70pYrNNCa7X/B9cY5kXhZa2sVQy5LTSsM5c7kAZ3xn0HTxpKxV+bH3ijRy1eLbnt2L2FD4jfPcStLKcuxySAB3AdB5Cs8pOTyz2Kq41RUI8ka1RJigFAfcMpRlZeqkMPUHI+6u8tzkkpJp9p0X2h2n021gvoBqUJhwOoU4OT+y2QfWtVy44qaPD6Nn1Fs9PPnnb79vYc3rIe6ZAoC5+zQGDiPZzKUcxsoDAqQdm6HxArRRtPDPK6UxZpuKDysrkQHNNo0N5Or5z2jt6hmLA/I1VYsSeTbpJqdEGu5L4bEVUDQdJ5pXseH8Ngk/lNcTEHqAq7/IuBWuzaEUzwtJ/qam6yPLD+/kRvtd/Pk/cJ/iTVDU+n7v7L+hv9u//AHP6Iq3A/wA5g/ex/jWqYekj0dR+lPwf0LJ7Vvz/AP7Sfe1W6j0zB0R/t/eyC5U/Prb99H+IVXX6aNes/wBvPwZeb3/3En7K/wCEa0v9c8mH/pr++0qvtDtWj4hMW6OQ6nxBUD7CCKouWJs9Ho2alpo47Nit1UbjpHHV7DhPD45dnMsTYPVR77H5BgPjWqe1cUzwtO+s1l0o8sP+EaftfQi6hPcYtvg5z94+dc1PpIt6Gf8ApSXt/gosaFmCjckgAeZOKzHrtpLLL97XRh7YH+jb71rVqew8boblPxRn2hfmHDv2F/wkpf6ER0b/ALi7x/ln17I5hm5TALFVYA/pAZGPTcfOmmfNHOmYvEJdmSMk5shQlW4ZaAqSpGBsRsR9SodavVRoWhm1lXS+/efdtzzHEwePh9sjDoy7EbY2ITworkt1FHJdGymuGVsmvv2kp7O+Im64ncTFQpeMsVBzj3kHX4VZRLisbM/SVSq0sIJ5w/7KFxRy08rHcmRyf7RrNLmz2KliuKXcvoatRLBQCgM0AoCx8pc3SWBKEdpC31kPd5qfvHQ1dXa4bdhh1mhjqN1tJdv9k5PFwW5OvtJbZjuVUMo+RRlHwqbVMt+RkjLpGpcOFL78Uz6tuJ8J4f79sr3Mw+qzA7H1ZQo9QK6pVQ3W7OSp12p82zEY+z7b+ZUuK8wTXNwLhmCyKQU0jGjByAPH49aolY5S4j0qdLXVX1SW3bntLZJzBYcSjUcRDQzKMdpGDv6EA7eTA4q/rIWLz9meatLqtLJ/h/Oi+x/a+R82j8IsW7VJJbqRd1Ug4B8fqKufXNcXVQ35nZrX6hcDSgu37y2VnjHH5Ly6WabAAZdKjoihs4HifE95qqU3KWWb6NLGipwh/wBs3/aHxiK8ulkt2LKIlQkqV3DyHoR4MKldNSllFXRtE6KXGa3y38kQPC5hHPE7bKsiMe/YMCfsFVxeGma7YuVcorm0/oTXP3Foru77SBiyaFXJUruM9x9andNSllGXo6idNPDPnkiuAXKw3UEjnCpIjMcZwAwJ2FRg8STZo1EHOqUY82mXO24nHdcdjlhJZCAASCu4jIOx3q9SUrso8udM6ej3CfP/AJNjmHjltLdT2vEkOiN/yUyA6kBVSQcefkfMV2c4uTjMhptNdCqNune7W6fJ7s07OPg1owlE0twy7qjKcZ7ttCj+0fhUV1Md85LJvpC5cHCortf238it818wvxCbW40oPdRP1R5nvY1VZY5vJv0eljpoYXPtZarfmazv7ZIeJ6kkTYSKGO+MagVBwTgZBGKuVkJxxM86Wj1Gntc9Nun2Gl9K4ZYflLRpLqcfUMg91D+t9RQcfH4VHNcN47st4NZqPNtShHtxzfzZr+0Pj0N60JgYtpRg2VZdyR4iuXTU8YJ9G6ayhSU1zexI2XHrG8so7biDPE0QAV1DHoMAghWxtsQRUlOEoKM+wonptTRe7aEmn2feCFu7+3sbmKThckkmgNraTPv5x7uNK7Yz3eHhUHKMJJwNcKrdRVKOpSWeWOz6kze3fCuIntZmktZj9fSCQx8T7rA+uxqbdU93szLCGt0y4IJTj2feUfEfEOGcPVmtg93MQQDIDpGRjvUDHoCfOilXD0d2ddWs1LSsxCPs5/Vkd7P+ORWlzJJcHQrIQNKEgEsDgAZwNqjTNRlll/SOmndUo17tP+CtXbhpHYdCzEehJNUvmb4LEUn3HlXCQoBQGKAUBa+W+TGuIvpFxIILfuY4y3mM7AeZ+VX108S4nsjztV0gqp9XWuKRJpy3wqQ6UviG6AllwT8RipdXU9lIzvV62O7q295C80cny2IEmpJISQA67HJ6Ar/mCfhULKnDfsNek18NQ+HDUu4rdUm4UBhjscUOrmWTmzh9nCsRspe0Lau098Np2XHQbdT8qtsjBY4WYNHbqJuXXRx3bFcqo3CgFAKAleWOJraXUczqzKmchcZOQRtkgd9TrlwyyZ9VS7qnWu0+OY+ILdXUsyBlWRgQGxke6o3wSO6k5cUmzumqdVUa32f2RtQLxQCgFAKAUAoBQCgFAKAUAoBQCgBoDpPPFq8vDbJrYFoURSwUE4HZqFJA7h7wPhmtdqbrjw8jwtBOMNVYrHiTb5+O/wATm1ZD3T3e7dkWNnYopJVSSQpPXA7q7l4wRUIqTklu+0muV+U5b7U2oRQr9aRht5hRkZx37gVZXU5+Bk1euhp8LnJ9iJkct8KJ0fwg2vpqymnProxj+t8as6urlxGX8XrefVbe/P1/ghOa+VZLDDFlkib6rrtnbOCMnG3qKrsqcDXo9bDU7JYa5o9ebuWlsVt2WRn7ZWY5AGnATpj9r7KWV8GPaR0eseoc01jh/wCf6NjgfJvaQ/SLyYW0HcSBqYeIzsM93UnwqUKcrik8IhqOkOGfVVR4pfI34eU7C5OizvW7XuWQKdWPABVPyz6VJVQltGW5TLXaqrzrqtvZ/wBsrS8DdLxLWcFGaRUJG+zEDUviMHNU8DUuFm/8TF0O6G6w38Owsd3yCsMr9vcCK2TSO0cAF2IyVUZxtnrv6Vc6Enu9jBDpOU4Lghmb7F2eJ72/JVjdArZXpaQDOH0nPnpCq2PMZxRUwl6MiMukdTVvdXhezP8AyikcQsHglaKVcOp0kdc+BHiD3etUSTTwz1q7Y2QU4vZlssuRkjiEvErgWyt0QY1fM538gDVypSWZvB5s+kpSnwaeHE+/s+/ebEfJlldZFhe6pAM6JNJz8AFI9cGu9TCXoyIPpDUVb314XevtlQm4RMlx9HKEy6tGkb5J8CO7G+fCqHFp8PaenG+t19bnzcZLW/J1pagDiF5okIz2ceMgeeQxPrgVd1UY+mzzVr77f0K8rvf2jw4jyUjQtPw6f6Qi/WU41D5YyfLApKlYzB5J1dIyU1XfHhb7ez795TaznqCgFAKAUAoBQCgFAKAUBYuW+crixGhNMkXXQ+dv2WG6/aPKrYXSgYtV0fVqHl7PvX8ljPNfDbra8tNBOxYLnHnqTDfKretrl6SMP4HWU/pWZ9n/AHsRnNvKUcVv9LsZO0g2yM6tIJxkHqRnYg7j51CypKPFHkX6PXTnZ1NyxIk/aDIbOztbOI4UrlyP0tIXr6sST6Cp3ebFRRn6NSuvnfLnnb3nOqynuHrcXTuiozsyoCEBOQoO+B4V1t4wcjCKk5JbvmdI58tBNJwuI9H90+hMGfszWq5ZcV99h4PR8+rjfNdn/wBj25/5evLyZFgRTBGgCjWq+9vk4J8MAeh8a7dXOT25EejtVp6YNzfnN77dhWIuQeIIwZI1VlIIIlTYjv61V1FiPQfSelaw3t4MtnN1qfpPC5pAFlMiJIBvvlGxnvwdXzq61edBs83RTXVXwjyw2vn/AMFa9q92z3vZk+5Gi6R3ZbJJ9TsPhVWob48G/oitKjiXNtlb4BctFdQOhwRIg+BYAj4gmqYPEkzdqIKdUk+5nTuI8NSXjkRYZCw9r6spIX5Zz8BWyUU7UeBXdKGgkl2vHxOf87cTa5vZSxOEYxoP1Qpxt6nJrLbLimz2dBSqqIpdu795DQTNGwdCVZTkEHBB8qgnjdGuUVJYa2ZfPZPB2txcTv77oowSdyzlsnJ7/c+2tGmWZNnj9MS4K4VrZN/TH9mhfck8RnkaWSNS7ksfyqfLr0HT4VF02N5ZdX0jpK4qEXsvYyb5E5ZvbK6DyIBEylXxIh8wcA9QfvNWU1zhLLMnSGs019OIvdctmUrm2zEF7cRpsockDwDANj0GrFZ7FibR6ujsdlEJPu+mxEVA0igFAKAUAoBQCgFAfSLkgZAycZPQeZ8qB7Ft4xyDNGiSWzC5jKgkp1zjcgfpL4Y3q+VDSytzzKek65ScbFwv2/fMrQ4dMW0iGXV+r2b5+WKq4X3G/ra8Z4ljxRf3tmsOByx3PuyTFgqZGRrwPmACxrTjgpafaeMprUa+Mq+Ue3w+8H3xW1PGeHwywEG4gGl0zuTgBh8SoYfEUkutgmuaOUzWh1MoT9GXJ/T+mc8+gS69HZSa+mnQ2fljNZeF5xg9vrIcPFxLHfkkOOcsT2kCSz6V7TI0aveXbO49PDpU51yisso0+sruscIdnb2Fv9o1yYTw2ReqAuPPT2Bx9lX3vHC/vsPN6Mgp9dF9u3xyY584dJdCO+smd42QB1QtkYz72kdeuD4aa5dFy8+I6PthS3p7kk09s/fwKPZx3Ez6Iu2dumAXOPXw+NZ1xPZHrTdMI8UsJe4m4eET2nELRLlslpInGHL4y42Oeh7qs4ZRmkzI76rtNZKtdjXLHYfXtQ/nF/2I/wANd1Hpjor/AGy8WV3hf8vD+9j/ABrVMeaNtv6cvB/Q6TzPxcWfGIJH+oYgj+Ssx3+BwfTNa7J8NqZ4Wkod+ilFc85XuIDn7leSOd7iFTJDL7+UGrST1yB3d+fOq7q2nxLkbOjtZCVarm8SW25XuDcBnu3CQxt5sQQq+Zb/AC61VGEpPCN1+pqpjmb93aWrkiUcPv5bW4ZfygEeoNldQzp37shiN+81dV5k3Fnna+P4nTxurXLf3EFzLwW5sZWVjKY8+5IGcgr3ZOdj61XZCUGa9LqKdRFNJZ7VsY4FwO8vD+S7QKATrd3VfQHvPpSEJy5HdRqdPR6WM9ySyQk4IYhjlgSCc53G3XvqtmuOMLB51w6KAUAoBQCgFAKAzQCgJPg3MNxZ/wAhIVHUqfeU/wBU7fKpxslHkzPfparvTXv7SfPtKvMY/I58dB/3Yqz8RMx+SNPnt+JWeLcWmun1zuXboM9APAAbCqpScnlm+miumPDBYMcL4pLav2kDlG6HHQjwI6EUjJxeULqYWx4ZrKLP/wAS7zTjEOf1tBz8tWKu/EzMHkjT5zv8SrcV4nJcuXuHLsdtz0HgB0A9KplJyeWehTTCqPDBYRtcZ4/NeCMTFSIgQulQNjp6+P1RXZWOWMldGlrobcO3mZ4HzFcWRPYPgE5KkZUnxx4+YpCyUOQ1GlqvXnr39pOXHtJvGXA7JPNUOftJFWPUTMceiNOnl5fvKynEZBOJyxaUOJNTe9lgcjOe7yqriecnoOqHV9XjCxjY++McUku5TLMQXIAOBgYGw2pKTk8s5RTCmHBDkakMhRlZeqkMPUHI+6uZwWSSaafab3HONS3kgknKlgukaV07ZJ6fGpTm5PLKaNPCiPDDkbvA+brqzXRE4KdyONQHp3j0FdhbKOyKtRoKb3xSW/eje4h7QryZSoZIwepjUg/Mk4+FTlfNlVfRWng84b8SqHfrVB6JZ+Fc+3luoTWsijYdoCxHlqBB+dXRvnHY8+7ozT2POMeB5cZ53u7pCjuEQ9RGNOR4E5ziuSulLYlR0dRU+JLL9pXAaqNxmgFAKAUAoDFAZoBQGKA2uFRB54lYZVpEUjxBYAjapRWWkV2yca5NdiZ2Y8h8PHWAf3sv++t3UV9x8t5T1XrfJf0fP8R+Hf0K/wB7L/vp1Nfcd8pav1vkv6IzmflGxhs55IogHSNmU9rIcEDbYtg1CyqCi2kaNJr9TO6EZS2bWdl/RyWsR9IYoDrPsqtI3s2LojHtWGSoPcviK26dJxPm+l5yV6SfYUPnlAvELgKAAGXAAwB+TTurNb6bPZ0Db00G+7+WQVVmsUAoBQCgFAKAUBJ8tcPW5u4oXJCuxBI6jCsds+lThHikkUaq11Uymua/stHO/JkNjbiWJ5GJcLhiuMEHwHlV1tKhHKPP0HSFmos4JJciC5HuIo72NrgosYD5L4x9U4znzquppS3NevhOVDUM525Fo9o3ErOW2RbV4WftASI9OcaW8O7pVt8oOPmnn9GU6iFrdiaWO05zWU9wUAoBQCgFAKAUBmgN3gn5zB+9j/GKlD0kVX/pS8H9DtvOdnJPZyxwgs7AYAOO8d9eham4tI+T0Vka74ynyOVfxM4h/RP/AHi/7qx9TZ3H0XlDS+svgR/F+B3Vqoa4RkVjpGWBycZxsajKEo8y6nU03PFbzgtns95LS4T6RdDUhOI03AbB3ZvEZ2A8quppTXFI87pLpCVcuqq59r/gt3EBwuI9jMtoh/UKRjHyHu1dLqls8HmVvWz/ANSDk/blkly/weO0RlgP5N27RRnOMgbA942z8anCCitijUaid0k580sFO4Xw+K441fLPFHKoVSA6K4B0xDIDDrVEYp2yyj1LbbK9DU4Sa58njtZC+1PhsNvNAIIo4gUckRoqZOobnSN6r1EVFrCNXRN1lsJOcm91zeTd9lnCYLhJzPDFLpZQO0jV8bd2obVLTwjJPKKulr7apR6uTW3Y8EdzjwIPxRba0jSPUkeFVQqj62WIUeAyajbDNnDEv0Wqa0jttbeG+fPs2Lxw/lKxsYtcyxuV3aSYKd/INsvw3rRGqEFueRZrtTqJ4g2vYj2Sy4bfKwRLaTA3KKqso8crggV3hrn3EXZrNO93JeOcHMLaztBxJYtRltjJoyTp67DcdVDYGdsisaUOsx2H0ErL3pXPGJ4z9+46T2fCIDpK2QPmsbH4sQT9ta8VR7jweLX2LOZ/MzxTkyyu4swpHGWGUkhCqPUhdmFJUwkthV0hqKZ4m2+9P/krnsxtoYpJkuBF9JSXQmoKXBCkNoJ3xselVadJNp8zd0rOyUYyrb4Gsvu95feNC2Mf/rBEY8jHahSurfH1ts9a0z4ceceNQ7lL/Szn2HO3tLSXjMSQRwNAYxlERChbEmcqBjPT7Ky4i7UlyPcVl8dDKU21LPNt57Da9qPB7e3to2gghiYygEpGiEjQ5wSo6bCu6iEVFYRX0TqLbbWpyb27W32o+uSuQUMazXq6iw1LEcgAdxbxJ646V2qhYzI5rulJKTrpeMdv9FiD8L1dhizz9XRoi6+HTFWf6XLYw41uOs8/xyyA505Aj7NprJdDICzRjJDAddI7m8uhqu2hYzE26HpSfEoXPKfb/Z8ezDg1vcWrtPBDKwlIDPGjnGlNssOm5rmnhGUctHeldRdVclCTW3Y2u1k3/F/h1pM0kwgUyEFEcIFQBQMIh2G4Jzjqas6uuLy8GT8Vq7oKMM7c2s5fiza47yha3UTBYo0cr7kiIqkHG2dP1l8qlOqMlyK9Pr7qZrMm12p/exw+WMqxVtipKn1Bwa8/GD61NNZR81w6YoDe4J+cwfvY/wAYqUPSRVf+lLwf0O78wcUFpbvMV16MHSDjO4HX416U5cMcnx+np66xV5xkpP8AxWT/AJZv7wf6Vn/FLuPV8iS9f5Fd5z5xHEI0QRGPQxbJYNnbGOlVW3caxg3aHQPTScnLOUdR5bGnh9voGcW8ZHmezB+01rr2gsdx8/qt9TPi9Z/U4HJKzks5JZjqYnqSepNebnO7PslFR2XJHYvZTMzWADZIWR1XPhscegJNb9O/MPl+l4pajK7Usmry5/Pl/wDsL90NRr/WkWar/YVeL/khvbH/AC9v+7f8S1DVc0auhP05+KN/2Ofydx+2n4alpeTKem/Sh4MmbSMHjcxPUWsePi5zU1+q/AyzbWgiv/yf0K37Yrh+0gj37PSz+RbOPsGP7VVapvKRv6FjHhnLtzj3HPI5CpypIOCMgkbHqNu41lPaaT5k5yfy03EJWQNoRAC7YzgHOAB4nB+Rq2qvjeDJrdYtNBSxlvkXe+5U4RaALcuQxGRqmcMR46Uxt54xV7qqjzPJr12vuy61t7EsfF/2WTlC2tooCtlL2kWoke+G0k4yuwyPHB33q6pRS817GDWzunZm6OHgoEQ//of+83+Cay/+f3/we0//AE3/APX/AORZfa1+ZL+9X7mq7U+gYOh/134Movs6/nGH+t+E1no9NHr9J/7aXuL77TkDR2obobqIH0IYH7K0ajkvE8foptSsa9Rknz7cPFw6doshtKrt3KXVWI8MKWqdzag8Gfo6MZ6mKny3+OG18zhWO6vOPsMndeQrl5bCFpck4K5PeASAfkK9GltwWT4/pCEYaiSiafs6QLHdBfqi6lA9Pd2qNHJ+Jb0k25Qb9RHOPaHIW4lcajnSUUeQ7NDj5kn41lu/UZ7vRqS0sMe36s6l7PpC3D4MnOFI+AYgVsp9BHz3SKS1M8HGONfnM372T8ZrBP0mfU0fpR8F9DSqJaKA3uCfnMH72P8AGKlD0kVX/pS8H9DvnFuGpdRNFLnQ3XBweuetelKKksM+NptlVNTjzRWf+Gtl4S/3h/0qr8PA3+V9R7PgaPHuQLSG2mkQS6kjZhmTIyATuMVGdEFFsu0/Sl9lsYPGG0uR7ezPmRJYFtpGCyxjSoO2tO7HiR0x6V2ixNcLIdK6SULHbFbP5M2OKezq1nlMgLx6jqZVIwSepGR7ua7LTxbyQq6Wurhw7PHeWDgSQRxdla40REx7HPvbE+93n3tz4k1ZDhSxHsMWodsp8dvN7lEsuKpbceue0IVZMR5PQEpERnw3GPjWdSUbnk9idErej4cPNb/Nl05i5chv1UTBsqSVZTgjPUeBB2+VXzrjPmeVptXZp23Dt5mOWrC2tVeC2OShBkydR1MNtR6ZwOndSuMY7RGqtuuass7eRSeaeNGy4yJcEr2UauB3qdWceY6/Cs9k+C3J62k06v0PB25ePHYuXEeHWvFoFOrWvVHQ4Kn/APdQa0SjGxHl1W3aOx7YfamRnDPZ5aW5LS6pdiPyhAVR44GN/M9KhHTwXM0W9K32bR28CK5Aura2vbq3hl1I5QxMdsldeUz+ljUMHv3qFLjGbimaOkYXW0QtnHDWc+/G5v8AN3IZvrjtkmCEqqsGQt07xgjHpUraOOWUynRdJrT19W4595N8pcJis4TDE/aFWPaNt9cgbYHTAxtVlcFFYRk1l8758clju8Dm93eLBx4yOcKs4yfAMgXJ8hqzWRvF2X3nuwrdnR/CufD9Hk6fzBwSO+h7OQsFyHBUjqP8sGtk4Kawz5/Taiennxx8Cg2PB47PjcMMOoqE1ZY5OSr5+4VmUFG1JHs2Xzv0Epz55/ol/a8cWsJH9MPwPU9T6K8TN0N+tL/2/wAok+U+ZIuIwdnJp7XTpkjb9LbBYeIP2VOuxTWGZ9ZpJ6azijy5pmg3sxtTJq1ShP1NQ+WrGcfbUfw0cl66Zv4cYWe/72N/mnmKHhtv2cWntNOmKMb6dsBmHco8+tSssVccIo0mks1VnFLlndmh7JCTZyE7kzMSfE6U3qOm9H3l3TO1yx6q+rKDz/8Azlc/tJ/hR1lu/Uf32HtdHf7WHg/qzqPs7/m6D0b8RrbR6CPnekv9zI43xr85m/eyfjNYJ+kz6mj9KPgvoaVRLTNAZjzkac6sjGM5z3YxvmunHjG5KSC+UEsL5QNyWFyoHmSdhUvP9vzKF+GbwuD/APk1P4Un/p5v76T/AHVzifeWdTX6q+CPeBrucERm6lXowUzSDfuOMj50XE+WSMuorfncK+CNKWJ420urI47mBUjv6HcVzdFqlGSynlG2OLXTgRie5cHYIJZWzn9ELnf0rvFJ7ZZV1FMXxcMV7cIz2N3ApOm7iQbk6Z41ydsk4Aydqecu/wCY4qLHzi37mzRlkLEliWJ6liST6k7molqSSwjbj4xcKuhbidV/VE0gHpgNtUuKXLLK3RU3lwWfBHhDdyJnRJIudzpdlz5nB3rmWibhCXNJ+4+Jpmc5dmY9MsxY/M0zk6oqKwlg+7S9khOYpJIz4o7J89JGaJtciM64T2kk/FEtYpe8SZo1lll0jUVeZsYzjOCcd9TXHZtkz2PT6VKTil4I1OM8EmsmVZ1Csw1Lhgdgcd3SuSg4cyyjUV3puDyfH8NXOnT9JuNPh20mPTGrp5Vzjl3sl+HpzngjnwX9GvDeyoMJJIoO+Fkdcnx2PWuZfeTdcJc0n7keUkhYksSxPUkkk+pPWuHUklhG3Bxe4RdKXE6r+qs0ij4ANgVJSku1lcqKpPLhFvwRri4cNrDvr/W1Nq/tZzXMvmT4Y4xhYPqe8kkGJJJHHXDOzDPjgmjbYjCEfRSXgjyViDkEgjoQcEfGuEms7MkP4futOn6TcY/fSffqzU+OXeyj8NRnPBH4Ij3Yk5JJJ6knJPxNQL0ktkesF5JGMRySIOuFdlGfHANdTa5EZVwlvJJ+KPOWQsSzEsT1LEkn1J3NDqSSwj2iv5UGEllUDoFkdQPgDimX3kXXBvLin7ka7MSck5J3JO+a4TWxigM0ABI3GxG4PhQHfeCXS31kjP8A/LHpcDuONLD55r04PjgfGXwenvaXY9v4OD3lq0Mjxv8AWRih9QcZ/wA681rDwz7GE1OKkuT3Oy+zThvYWKMww0pMp9Dsv/iAfjW+iOIeJ8t0pd1moaXJbf38yp+13h2ieOcDaRSh/aXp8wfsqjUxw0z0uhreKuVfdv8AEj/Zfw7tr4OR7sKl/wCsfdH3k/Co6eOZ57i7pW7go4fW2LL7XuJaYooAd3bWw8l6f+Rz8Kt1MtkjD0NTmcrH2bfEpFjyhezLqjt30ncFiiZ9A7A1nVU3yR61mv08HiU1n3v6GlxTglxa/nELx56E4IPoykj7ajKEo80W1aiq39OSf33EfUS4m+H8pXk6ho7dyp3BYomfTWQT8KsVU3yRls12nreJTWfe/oa3FOBXFr+cQug8Tgj+0pI+2uShKPNFlWpqt/Tkn9+0tfsf/Opv3X/3WrtN6TPN6a/Sj4/wffth/OIP3bfipqfSRzoX9OXj/BVOH8u3VwmuGB3TJGoaQDjw1EZqlVyaykejZq6a5cM5JM1OIcPkt30TIUfGdJKk4PjgnFccXHZlldsLFxQeUa1RLBQCgFAKAUAoBQCgFAKAUBigFAdR9kHE9Uctu3VCJF9G2PyIH9qtmmls4nz/AE1TiUbF27P3ffyIjnzgRbikaqNrnQfjnS3yAB+NQuh/qY7zT0fqcaRt/wCGf+C/c0cYXh1qrgdGjjUeWRn5IGPritNk+COTxtJp3qbXH2N/fvNX2gcPF1w9yu5QCZT6DfHqpNRujxQLOjrXVqEn27P78SN9knDuztXlPWV9v2V2H/lq+yo6aOI5L+mLeK5QXYvm/tGeEWK3/Eri6lw0cDCGJT0yo3bz94sR6+VIx47HJ9myF1j0+lhVHZy3fvPnm/2hCznMEKK7LjWWbABIzpGO/H31y3UcDwjui6Kd9fWSeE+RMcB4rDxe0bUgwSY5EJzg4B2PoQQf9KshNWxMuoos0Vyw/amVDkrlBfp0/bAMls+lQf0mPvKT44Ug+pHhVFVXnvPYenrte/w8ODZzWfd/2TXOXPwsZexiRXcAFtTYC56DbqcVZbfwPCMmh6Leoh1knhdhKctcci4tbPrQbHs5Iz7w3Gcg+BB+w1OuatiUarTT0Vqw/amVzkHhn0Til3D3Imx8VLIw+wiqaY8NjRu6Ru67SV2d7/tEvzVyqb+8hL7QxodZzux1bIPXG57qssq45LuMuk1q09EkvSb2+HMc480R8NiENuF7XSAigbRr01MPuHfS21QWFzGi0UtVPrJ+j2vv9hx2eZpGZ3JZmOSx6k+JrC3ndn1EYqKUY7JHnXDooBQCgFAKAUAoBQCgFAKAUAoCf5H4n9GvomJwrHs29G2+/FW1S4Zox6+nraJJc1v8Dtdzw5JJYpWHvxa9J8NQwfsre4ptPuPk42yjCUFyeM+45l7W+Ka7hIAdol1N+03QfBcH+tWTUyzLB9B0NTw1ux9v0X/Jb/Z3xAXNgituYwYWB32A2z/VIq+iXFA8zpKp1ahtdu/37zc4i6cN4e3Z9IYtKZ72xhc+rEVKWK4bdhVUparUri/ye5B+yO5DWsi5ywlLHxOoDf7DVemfmmvpmGLk+zH0PfmTnSOynMUtq7HAIf3MOCOoz8vhSdyg8NEdL0fO+vjjNeG+xpQe0mPQzpZzaFxqZdGFz01EbCuLULmkWy6InlKViy+XMkuReNpeSXciKULSRtpJGcdkiZOPNDUqZqTbKOkNPKiNcW84T+rf8nzzRzhHYzdnLbO2QGDjRhvTPeKWXKDw0NJoJ6ivijNL2bkfb+0iMqzR2cxVRlyujCjxYjp8aitQuxF8uiJppSsWXy5mOS+Mre8TuJkUoDAgwSCdmUZ2rlU+Oxv2DXad0aSFbefOZaeNcxw2kkMcxIaU4Hgo6amPcM4Hxq+VkYtJ9p59GksujKUf8SB9pfLf0mHt4lzLENwBu6dSPMjcj4+NVX18SyuZs6L1fVT6uT81/JnH6wn0woBQCgFAKAUAoBQCgFAKAUAoBQA0B2bhXP8AaGCMzzaZNI1jRIfexvuFxW+N8Mbs+Wt6Lv6x8Eds7br+zkvGb43FxLKf03LfDuHyArFJ8Umz6SitVVxguxFk9m/MUdnLIs76YpFBzhmwynbZQTuCfkKtosUG8mHpPSSvhFwWWvoyS9pHNcN1DHFayawW1OdLLjHQe8B1Jz8KnfapLESjozQ2VTc7FjbYqnLHH5LCbtI/eBGl0PRl/wAiO41TXNweUejq9LHUQ4Ze5nTk5y4bdoO3Kg9dMsZ29Dgj5GtfXVyW58++j9XS/M+TNbivPVjBE0dsqykgjQqFU3H6RIAI9M1yV8EsIsp6N1Nk1Kx49udznPAOPSWdx20QG+QydFKk50+Xl4YrJCbjLKPd1GmjfX1cvc+06dDzrw67QCcqp66JYycejYI+2tiurktz5+XR2rplmG/tTPLiHPFhbRMlsFkOD7iIVU5/WYgDHpmuO6EVhEq+jdTbJOzb2t7lQ5B4/DbXU0twREroQAqOQCXB0gKCQMVRTYoybZ6fSOlstqjCvdp9rXcfPtI43BeTRNbuXCoVPuuuDqz+kBS+am1g70ZprKISVixl+z+Cyco8/wAK2wjvXKyJ7oOh21r3E6Qd+458KtrvXDiRg1nRdjt4qVs/atmUTmn6Obhms31RP72NLroJ6r7wG2dx61ns4eLMT2NJ1qrStWGvDf4ERVZpFAKAUAoBQCgFAKAUAoBQCgFAKAUAoBQCgFAKAUAoBQCgFAKAUAoBQCgFAKAUAoBQCgFAKAUAoD00V9J5Dr9d/I+A/OV/7Ufixop5Dr9d/IfnK/8Aaj8WNFPIdfrv5D85X/tR+LGinkOv138h+cr/ANqPxY0U8h1+u/kPzlf+1H4saKeQ6/XfyH5yv/aj8WNFPIdfrv5D85X/ALUfixop5Dr9d/IfnK/9qPxY0U8h1+u/kPzlf+1H4saKeQ6/XfyH5yv/AGo/FjRTyHX67+Q/OV/7Ufixop5Dr9d/IfnK/wDaj8WNFPIdfrv5D85X/tR+LGinkOv138h+cr/2o/FjRTyHX67+Q/OV/wC1H4saKeQ6/XfyH5yv/aj8WNFPIdfrv5D85X/tR+LGinkOv138h+cr/wBqPxY0U8h1+u/kPzlf+1H4saKeQ6/XfyH5yv8A2o/FjRTyHX67+Q/OV/7Ufixop5Dr9d/IfnK/9qPxY0U8h1+u/kPzlf8AtR+LGinkOv138h+cr/2o/FjRTyHX67+Q/OV/7Ufixop5Dr9d/IfnK/8Aaj8WNFPIdfrv5D85X/tR+LGinkOv138h+cr/ANqPxY0U8h1+u/kPzlf+1H4szXuHxp9IhYgDckgAeJNcbxudSbeES8nKt4oybeXA/wCnP3VQtVS/8kaXor1/iyPs7GSZ+ziRmff3QN9uu1WynGK4m9imFU5y4YrckJOVbxQSbeQADJOBsB8aqWqpf+SLnor1/izS4dwya5YrBG0hHXSOnqegqydkILMngqrpnY8QWT74hwae3IE0ToW2GR1PgCNq5C6E94s7Zp7a2lKOMm5/FK9/5aT5D/WofiqfWRZ+Cv8AVZpx8GnZ5EWJy8Yy6gbr61N3QSTb2fIrWnsbcUt1zNa0tnlcJGpZm2CjqanKSisvkVwhKcuGK3Nq24JcSSPGkTs6fXUDde7eoSurilJvZlsdPbKTiluuZm/4FcwLqmhkRemSu3zFIX1zeIsWaa2tZlFpHra8tXUqK8cEjKwyCANx86jLUVReHIlHSXSWVF4POTgNysqxNC4kYEquNyB1I+VdV9bjxZ2IvTWqSi47s9Ljlm7jUs9vKFG5OnOPlXFqam8KSJS0l0VlxZE1eZiUsuXbqZO0igkZO4gdfTPX4VTLUVxeHLc0Q0t048UYvBGupBIIII2IO2D4GrU8lDWNme1lZSTNpiRnbwUE1GU4wWZPBKFcpvEVk914POZjAImMo6ptkbA/cRUeuhw8ediaosc+DG/cel9wC5gTXNC6LkDJAxk1yF9c3iLyds01ta4pRwiMq4oJHh3A7i5BaCJ3UbZA29Mmqp3VweJPBfXprbFmEcmsLGTtey0P2mdOjSc58MVLjjw8WdiHVz4uDG/cbPEeBXFuAZ4XQHYEjbPhkd9RhfXN4i8k7NNbWsyjg+Z+DTxorvE6q7BFLDGWOcAA79xoroNtJ8jktPZFKTjszc/ile/8tJ8h/rUPxVPrIs/BX+qyFZcHB6jarzM1jYxXThmgNjhv8tF+8T8QqFnoPwZbT+pHxRZeduLTw8Rm7KaRNJQgBzgfk0PTpjyrJpaoSoXEl2/U2a26yGplwya5fRFmjiH8LW74CPLal5ABjDFWGceO32Vkbf4eS7FLY3pL8VGXJuOWVXiaQqkhTiUrsM4TRKNR/VyWxWyDm2s1pe3YwWKCTatbfdh/2bPE7h7bhdoLclBMXaVl2LMMYUsN+mdv+mo1xVmonx745E7ZSq0sFDbOcsr8PFZpOzieV2QSKwVmJwcgd+/w6VplVBZklvgyQusk4xbbWUXXm6OE3kuviEkDe5mMJIQv5NO8MBv1+NYNM59UsVp+3bvPS1ag7pZtceW2H3L2kbyJemFr2VT2hSLUC2ffwx3Od9xVurgpKEXtllOhscHZJb4RM8Pe1tpo7i3wz3kiLGm35FSwEn25FUTVs4uE+UVv7e401umuashzm1j2d54cNA+mcV1OYxpfLgElfePvADfapTz1VWFkjDHW3ZeNuZ42QU2d3Hb3TXbtGCVfWmlVzllDZy3xHQVKeethKceFZ7CEMdTOMJ8bx27be8+rxIzY2PaXb235NsaVdte69dJHT/OuQcutsxDi3O2KLpr4p8O39Ghynp/hWIJO1woVsOwYfoNkYYkjFWanP4d5jgq0mPxSSlxLHMleC2UtrI91NepJBHq1rHJJLnOcKVIwNyKptnGyKrjDEn3pIvprnVJ2yszFc8Ns51dSBnZlGkFmIHgCSQPhXqRWEkzxZtOTaL7eSrdtbTW94kCRpGpiLMrIQeioowxPT4CvNinWpRnDLedz2JtWuE4T4Uktu34GpzdwhJ+JTKJYofdRyZCVBYgZAwOvfVmmtcKE8N+BXq6I2ahpSS2XMj47FrKWJoruN9ciowhkbOnUD73TbarHNWxalB7LtKY1OicXGaeWlsyXveJRW3Gbh5iyqUKZUZILRR4OPnVMa5WaWKj97s0TthXrJOfLH8IjeK2Ecto89rczyLGyiSOYnIz0Yd1W1zlGxQnFLPJoptrjOpzrm2lzTKnW080snARd3YSGOVo4YcsXzoWMZySSMZPXANZLuqrbk1lv5m6jr7koReIrt7izjiqTS8Qurb68cCrG+N+jBpB8h8qydU4xrrn2vf8Ao39dGc7bIc1Hb+yH5MunnjvIp2Z4jC0h1ktpYdGBPQ9/9Wr9VFQlCUdnnBm0U5WRnCe6xnfvMcSvJJeDRvK7O30v6zMSdo5MbnpSuEY6ppL/AB/lC2cpaOMm8vi/s3eV7kS2zQ29ywvZQf5TWcAZ9yNs4Ukb6tz8tq9RFxmpSj5i7v5LNNJSrcIT899+fgihSIVJDdQSD6ivSTyso8hpp4ZiunDFAelvLodWG+lg2PQ5qMllNEoS4ZJ9xarjnYPIZfodv2ux1tqY5AAB+GBWOOjaXDxvB6EtenLi6tZ7yNseZpY7s3UmJXIIIY4GCMYGOgA7qtnpouvq1siivWTjb1st2bEvMkLAj6BbgkHfLbZ76itPNf8AkZY9XW//ABRNfgvMj28ZhkjSeEnPZydx8VPdUrdOpy4k8PvRXRq3XHgaTj3MzxPmPtVRIoIoY0cSaUGSWHeWO9K9Pwttybb2O2aviwoxSSeTfvOcI5nMktjbu5xliWycAAfYBVcdJKKxGbwWz10JvilWmyNt+Pdmbns4kVZ00aQThB/0+NWyo4lHL5FEdTwufDFLiWPAjuHXZgmjlAyUdXAPfg5xVs48cXHvKap8E1LuJmy5qMc9xK0KOLjIZGJwATnHnVEtMnCMU8cJqhreGc5OKfF2H3JzZpjdLa2ggMilGZAS2k9wJ6VxaXLTnJvB163EWq4KOe4zDzWvYxRS2kMoiXSpctnz+4Vx6V8TlGTWQtauCMZQTx3nlBzKsdzHPDbRR6Aw0KWw2QRk+e9SemcoOEpN5OR1ajYpxglg1OCcde1kkYKrpICskbZ0sDnr6ZPzNTtoViS5NcmVU6l1SbxlPmiLkIJJAwM7DOcDwz31cjO8Z2LJY81rEqf+jt2ljAVJMEYx0JUdT55rLPSuTfnvD7DdDWqKXmLK5MgL26eaRpJDl3JYnzrTCKjFRXIx2TlOTlLmz5tpdDq4GdLBseODmkllNHIS4ZKXcTf8aG+ly3JhibtRpaNxqGNKjY9QfdG9Z/wy6tQy9u01/jH1rscVv2HpdcyiVVgihhtoTIrOBk6iCN2OM6R4AVyOn4W5ybk8bEpatTShGKis7mhzPdxzXUjwKFjOkAKukbKASB3AkE1Zp4yjWlLmU6qcJ2tw5Epac4BLZLdrWJ0XGclhqP6zAdTVUtI3NzUmmXw1yjWq3BNGpDzKYrjtreKOIadDRjJVx35B8am9OpQ4Ztv29pWtW4WccIpdmOw9OIc0a4Wht4IrdJP5TRkl/LPcPKuQ02JKU5OTXLJ2zWZg4Qiop88GmnHGFqluFXCTCcMd8nBGCp2I3qfULrHPPNYK/wAS+qVeOTyS38dcEyJawJcEEGYZ7xuQvj8ap/B/4uT4e40eUMecoJS7yqMxJJO5O5rYee3ncV04YoDNAYoBQCgFAKAUAoBQCgFAKAUAoBQCgFAKAUAoBQCgFAKAUAoBQCgFAZoDFAZoDFAKAUAoBQCgFAKAUAoBQGaAxQCgBoBQGaAUAoBQCgFAKAUAoD//2Q=="/>
          <p:cNvSpPr>
            <a:spLocks noChangeAspect="1" noChangeArrowheads="1"/>
          </p:cNvSpPr>
          <p:nvPr/>
        </p:nvSpPr>
        <p:spPr bwMode="auto">
          <a:xfrm>
            <a:off x="155575" y="-1279525"/>
            <a:ext cx="2857500" cy="2676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2" descr="data:image/jpeg;base64,/9j/4AAQSkZJRgABAQAAAQABAAD/2wCEAAkGBxQQERUUEBQUFRUXGBcVGRgXFBUWIBcbHRcWHCEYGhgYHCggGhslHBcYITEhJSkrLi4uGB8zODMsNygtLisBCgoKDg0OGxAQGywkICQsLCwsLywwLzQuNCwsLCwsNCwsLC0sLCwsLCwsLCwsLCwsLCwsLCwsLCwsLCwsLCwsLP/AABEIANkA6AMBEQACEQEDEQH/xAAbAAEAAgMBAQAAAAAAAAAAAAAABQYBBAcDAv/EAEkQAAIBAwIDBQQFBgwFBQEAAAECAwAEERIhBQYxE0FRYXEHIoGRFDKhsbIjNEJScnMVFjM1U4KSk7PB0dIXVGKDoiQ2Q8LwJv/EABoBAQADAQEBAAAAAAAAAAAAAAACAwQBBQb/xAA+EQACAgECAgUKBgEEAQQDAAAAAQIDEQQhEjEFE0FRcRUiMlJhgZGhsfAUFjNTwdFCIzTh8UM1csLiYoKi/9oADAMBAAIRAxEAPwCtV5J94KAUAoBQCgFAKAUAoBQCgFAKAUAoBQCgFAKAUAoBQCgFAKAUAoBQCgFAKAUAoBQCgFAKAUAoBQCgFAKAUAoBQCgFAKAUAoBQCgFAKAUAoDNAYoBQEvZ8s3cy6o7eUjxIC59NZGamq5vkjNPWUQeJTX34HhxHgdxbjM8MiDxK5H9oZH20lCUeaJ1amq3aEkyPqBcKAUBmgMUAoBQCgFAKAUAoBQCgFAKAUAoBQCgFAKAUAoBQCgOicu8Mg4baLfXi6pHA7KM42yMjAP6RG5J6D41qhGNceOR4mput1Vz09WyXN/fZ9SE4hz/eytlZBEO5UUbfFsk1W75s119F6eCw1nxNzgvtFuI2C3QWaI7NlQGA8iNj6EVKOokvS3RVf0TVJZr81/Ir/M1xbyXDtaIUjPce895C/ojyqqxxcvNNulhbGpK15Zq2HDJrg4gieTHXSpOPU9BXFFvkiyy6uv05JeJ733L91AuqWCVV8SuQPUjIFddclzRCvVU2PEZJkcoyQBuTsPOoF/I25OFTrIImhkEjDIQowYjJGQuM4yD8qlwvOMFSurceNSWO/OxsXfLl3EuuS3lVe86c49cdPjXXXJbtEIauibxGayaVnZyTNpiRpG8FUsfsqKTfIunZGCzN4XtNy95euoF1SwSqvexXIHqRnHxqTrkuaKq9VTY8RkmzRtrd5WCRqzseiqCSfQCopN8i2UowWZPCPReHymQxCKQyDYpobUPVeo613hecYI9bBR48rHf2G5dct3cS6pLeUL3nTnHrjOPjXXXNc0Vw1dE3iM0RarkgDcnYCoGh7HveWMkJCzRvGSMgOpUkeOD3V1prmQhZCxZg0/A164TN5uDXAZUMEutgSq9m2WA6kDG4qXBLlgqWoqw5cSwvaX3nnhU0llYrHDI7IgDBUYlT2aD3gBtvmtN0W4RwjxtBfXG+1ykkm9t/aznt7w+WAgTRvGTkjWpXOPDPXrWZxa5nt12ws9Bp+BsWHArm4GqGCR1/WC7fAnY11Qk+SK7NTTW8TkkeF/w2a3OJ4njJ6alIz6Hoa44tc0TrthYswafgfNnYyTMVhjeRgMkIpYgeOB3VxJvkdnZCtZm0vEWtjLK+iKN3cdVVSSPUDpRRb2QnZCC4pNJHzd2rxOUlUo69VPUbZo008M7CcZx4ovKPGuEhQCgNnh0IkmjQ9GdFPoWAP2V2Ky0iFsnGEpLsTLr7XZz28Mf6KRkgeZOPuUVo1L3SPJ6GiurlLtbKDWY9kUBK8s8IN5cpCDgE5Y+Cjc48+741OuHFLBn1V6oqc/h4lr5r5sNoxtOHBYUi91mCgkt3gagfiepNX2W8Pmw2PN0ehVy67Uec32EZwXn+6hcdu5niOzKwXOPFSADnyO1QhfJPfdGi/oumcfMXC+xm3zrwOOGa3ubYAQ3DI2B0DEq2w7gwOceRrtsEmpR5Mr0OpnOudVnpRT/r5Fh9ovH/AKFIv0cAXMkYBkIDFI1ZsAA7ZLM3d3elW3z4HtzMXRml6+L6z0E+Xe/vBX+UOd7n6SkdzJ2schCHUq5UnYEEAd/caqqulxYbNmt6Op6pyrWGtyR5x4ovCj2HD1WJ5cyyPgMRknCrqyAOvkB0qdsur2gU6Kl6tdZe8pbJff2zT5K50uHuUgun7WOU6PeVcqSNtwBkE7EHxqNV0uLEt8luu6PqVTsrWGtxZcNW248I0GE1FlHgGjzj4EkfCijw3YOWXO3o7ifPt9zNvnTmIWM8sdkFWeQh5piAxGwCqoORsBnfbfpvUrbOBtR59pXodK9RXGV28VtFfyQHCefryGQGWQzJn3kYLuP+lgAQfsqqN8093k2XdGUTjiK4X3olOduExB7W9tgBHO8eQNhqOGBA7sgHI8RU7YrKmu0z6C+fDOiznFP+jz9r353F+5H42pqfSRLob9GXj/BRazHrnSfaTxGW2mtJIH0OInAbSrYB052YEfZWu+Ti00eF0XVC2FkZrKyvvY3Oc+YbmCzspIZSjyqC7aIzqPZqejKQNyegFStslGMWmVaHS02XWRnHKT23ff7GQHK6S8Xug19J2scCljlUXOTsvuKMgkZP7OO+qq82y87sNurcNFVihYcvH47tnhzDz1cSSlbVzDCpKoECgkDbJOPsG1cndJvzdkT03RtUYZsXFJ88kvyhx08SD2V/iTUpKOQAwI8xjcdQfLfNTqn1nmTMut034Vq+jbHNdh8ezSzMHEbiJuqIynzw67/KlCxNo70pYrNNCa7X/B9cY5kXhZa2sVQy5LTSsM5c7kAZ3xn0HTxpKxV+bH3ijRy1eLbnt2L2FD4jfPcStLKcuxySAB3AdB5Cs8pOTyz2Kq41RUI8ka1RJigFAfcMpRlZeqkMPUHI+6u8tzkkpJp9p0X2h2n021gvoBqUJhwOoU4OT+y2QfWtVy44qaPD6Nn1Fs9PPnnb79vYc3rIe6ZAoC5+zQGDiPZzKUcxsoDAqQdm6HxArRRtPDPK6UxZpuKDysrkQHNNo0N5Or5z2jt6hmLA/I1VYsSeTbpJqdEGu5L4bEVUDQdJ5pXseH8Ngk/lNcTEHqAq7/IuBWuzaEUzwtJ/qam6yPLD+/kRvtd/Pk/cJ/iTVDU+n7v7L+hv9u//AHP6Iq3A/wA5g/ex/jWqYekj0dR+lPwf0LJ7Vvz/AP7Sfe1W6j0zB0R/t/eyC5U/Prb99H+IVXX6aNes/wBvPwZeb3/3En7K/wCEa0v9c8mH/pr++0qvtDtWj4hMW6OQ6nxBUD7CCKouWJs9Ho2alpo47Nit1UbjpHHV7DhPD45dnMsTYPVR77H5BgPjWqe1cUzwtO+s1l0o8sP+EaftfQi6hPcYtvg5z94+dc1PpIt6Gf8ApSXt/gosaFmCjckgAeZOKzHrtpLLL97XRh7YH+jb71rVqew8boblPxRn2hfmHDv2F/wkpf6ER0b/ALi7x/ln17I5hm5TALFVYA/pAZGPTcfOmmfNHOmYvEJdmSMk5shQlW4ZaAqSpGBsRsR9SodavVRoWhm1lXS+/efdtzzHEwePh9sjDoy7EbY2ITworkt1FHJdGymuGVsmvv2kp7O+Im64ncTFQpeMsVBzj3kHX4VZRLisbM/SVSq0sIJ5w/7KFxRy08rHcmRyf7RrNLmz2KliuKXcvoatRLBQCgM0AoCx8pc3SWBKEdpC31kPd5qfvHQ1dXa4bdhh1mhjqN1tJdv9k5PFwW5OvtJbZjuVUMo+RRlHwqbVMt+RkjLpGpcOFL78Uz6tuJ8J4f79sr3Mw+qzA7H1ZQo9QK6pVQ3W7OSp12p82zEY+z7b+ZUuK8wTXNwLhmCyKQU0jGjByAPH49aolY5S4j0qdLXVX1SW3bntLZJzBYcSjUcRDQzKMdpGDv6EA7eTA4q/rIWLz9meatLqtLJ/h/Oi+x/a+R82j8IsW7VJJbqRd1Ug4B8fqKufXNcXVQ35nZrX6hcDSgu37y2VnjHH5Ly6WabAAZdKjoihs4HifE95qqU3KWWb6NLGipwh/wBs3/aHxiK8ulkt2LKIlQkqV3DyHoR4MKldNSllFXRtE6KXGa3y38kQPC5hHPE7bKsiMe/YMCfsFVxeGma7YuVcorm0/oTXP3Foru77SBiyaFXJUruM9x9andNSllGXo6idNPDPnkiuAXKw3UEjnCpIjMcZwAwJ2FRg8STZo1EHOqUY82mXO24nHdcdjlhJZCAASCu4jIOx3q9SUrso8udM6ej3CfP/AJNjmHjltLdT2vEkOiN/yUyA6kBVSQcefkfMV2c4uTjMhptNdCqNune7W6fJ7s07OPg1owlE0twy7qjKcZ7ttCj+0fhUV1Md85LJvpC5cHCortf238it818wvxCbW40oPdRP1R5nvY1VZY5vJv0eljpoYXPtZarfmazv7ZIeJ6kkTYSKGO+MagVBwTgZBGKuVkJxxM86Wj1Gntc9Nun2Gl9K4ZYflLRpLqcfUMg91D+t9RQcfH4VHNcN47st4NZqPNtShHtxzfzZr+0Pj0N60JgYtpRg2VZdyR4iuXTU8YJ9G6ayhSU1zexI2XHrG8so7biDPE0QAV1DHoMAghWxtsQRUlOEoKM+wonptTRe7aEmn2feCFu7+3sbmKThckkmgNraTPv5x7uNK7Yz3eHhUHKMJJwNcKrdRVKOpSWeWOz6kze3fCuIntZmktZj9fSCQx8T7rA+uxqbdU93szLCGt0y4IJTj2feUfEfEOGcPVmtg93MQQDIDpGRjvUDHoCfOilXD0d2ddWs1LSsxCPs5/Vkd7P+ORWlzJJcHQrIQNKEgEsDgAZwNqjTNRlll/SOmndUo17tP+CtXbhpHYdCzEehJNUvmb4LEUn3HlXCQoBQGKAUBa+W+TGuIvpFxIILfuY4y3mM7AeZ+VX108S4nsjztV0gqp9XWuKRJpy3wqQ6UviG6AllwT8RipdXU9lIzvV62O7q295C80cny2IEmpJISQA67HJ6Ar/mCfhULKnDfsNek18NQ+HDUu4rdUm4UBhjscUOrmWTmzh9nCsRspe0Lau098Np2XHQbdT8qtsjBY4WYNHbqJuXXRx3bFcqo3CgFAKAleWOJraXUczqzKmchcZOQRtkgd9TrlwyyZ9VS7qnWu0+OY+ILdXUsyBlWRgQGxke6o3wSO6k5cUmzumqdVUa32f2RtQLxQCgFAKAUAoBQCgFAKAUAoBQCgBoDpPPFq8vDbJrYFoURSwUE4HZqFJA7h7wPhmtdqbrjw8jwtBOMNVYrHiTb5+O/wATm1ZD3T3e7dkWNnYopJVSSQpPXA7q7l4wRUIqTklu+0muV+U5b7U2oRQr9aRht5hRkZx37gVZXU5+Bk1euhp8LnJ9iJkct8KJ0fwg2vpqymnProxj+t8as6urlxGX8XrefVbe/P1/ghOa+VZLDDFlkib6rrtnbOCMnG3qKrsqcDXo9bDU7JYa5o9ebuWlsVt2WRn7ZWY5AGnATpj9r7KWV8GPaR0eseoc01jh/wCf6NjgfJvaQ/SLyYW0HcSBqYeIzsM93UnwqUKcrik8IhqOkOGfVVR4pfI34eU7C5OizvW7XuWQKdWPABVPyz6VJVQltGW5TLXaqrzrqtvZ/wBsrS8DdLxLWcFGaRUJG+zEDUviMHNU8DUuFm/8TF0O6G6w38Owsd3yCsMr9vcCK2TSO0cAF2IyVUZxtnrv6Vc6Enu9jBDpOU4Lghmb7F2eJ72/JVjdArZXpaQDOH0nPnpCq2PMZxRUwl6MiMukdTVvdXhezP8AyikcQsHglaKVcOp0kdc+BHiD3etUSTTwz1q7Y2QU4vZlssuRkjiEvErgWyt0QY1fM538gDVypSWZvB5s+kpSnwaeHE+/s+/ebEfJlldZFhe6pAM6JNJz8AFI9cGu9TCXoyIPpDUVb314XevtlQm4RMlx9HKEy6tGkb5J8CO7G+fCqHFp8PaenG+t19bnzcZLW/J1pagDiF5okIz2ceMgeeQxPrgVd1UY+mzzVr77f0K8rvf2jw4jyUjQtPw6f6Qi/WU41D5YyfLApKlYzB5J1dIyU1XfHhb7ez795TaznqCgFAKAUAoBQCgFAKAUBYuW+crixGhNMkXXQ+dv2WG6/aPKrYXSgYtV0fVqHl7PvX8ljPNfDbra8tNBOxYLnHnqTDfKretrl6SMP4HWU/pWZ9n/AHsRnNvKUcVv9LsZO0g2yM6tIJxkHqRnYg7j51CypKPFHkX6PXTnZ1NyxIk/aDIbOztbOI4UrlyP0tIXr6sST6Cp3ebFRRn6NSuvnfLnnb3nOqynuHrcXTuiozsyoCEBOQoO+B4V1t4wcjCKk5JbvmdI58tBNJwuI9H90+hMGfszWq5ZcV99h4PR8+rjfNdn/wBj25/5evLyZFgRTBGgCjWq+9vk4J8MAeh8a7dXOT25EejtVp6YNzfnN77dhWIuQeIIwZI1VlIIIlTYjv61V1FiPQfSelaw3t4MtnN1qfpPC5pAFlMiJIBvvlGxnvwdXzq61edBs83RTXVXwjyw2vn/AMFa9q92z3vZk+5Gi6R3ZbJJ9TsPhVWob48G/oitKjiXNtlb4BctFdQOhwRIg+BYAj4gmqYPEkzdqIKdUk+5nTuI8NSXjkRYZCw9r6spIX5Zz8BWyUU7UeBXdKGgkl2vHxOf87cTa5vZSxOEYxoP1Qpxt6nJrLbLimz2dBSqqIpdu795DQTNGwdCVZTkEHBB8qgnjdGuUVJYa2ZfPZPB2txcTv77oowSdyzlsnJ7/c+2tGmWZNnj9MS4K4VrZN/TH9mhfck8RnkaWSNS7ksfyqfLr0HT4VF02N5ZdX0jpK4qEXsvYyb5E5ZvbK6DyIBEylXxIh8wcA9QfvNWU1zhLLMnSGs019OIvdctmUrm2zEF7cRpsockDwDANj0GrFZ7FibR6ujsdlEJPu+mxEVA0igFAKAUAoBQCgFAfSLkgZAycZPQeZ8qB7Ft4xyDNGiSWzC5jKgkp1zjcgfpL4Y3q+VDSytzzKek65ScbFwv2/fMrQ4dMW0iGXV+r2b5+WKq4X3G/ra8Z4ljxRf3tmsOByx3PuyTFgqZGRrwPmACxrTjgpafaeMprUa+Mq+Ue3w+8H3xW1PGeHwywEG4gGl0zuTgBh8SoYfEUkutgmuaOUzWh1MoT9GXJ/T+mc8+gS69HZSa+mnQ2fljNZeF5xg9vrIcPFxLHfkkOOcsT2kCSz6V7TI0aveXbO49PDpU51yisso0+sruscIdnb2Fv9o1yYTw2ReqAuPPT2Bx9lX3vHC/vsPN6Mgp9dF9u3xyY584dJdCO+smd42QB1QtkYz72kdeuD4aa5dFy8+I6PthS3p7kk09s/fwKPZx3Ez6Iu2dumAXOPXw+NZ1xPZHrTdMI8UsJe4m4eET2nELRLlslpInGHL4y42Oeh7qs4ZRmkzI76rtNZKtdjXLHYfXtQ/nF/2I/wANd1Hpjor/AGy8WV3hf8vD+9j/ABrVMeaNtv6cvB/Q6TzPxcWfGIJH+oYgj+Ssx3+BwfTNa7J8NqZ4Wkod+ilFc85XuIDn7leSOd7iFTJDL7+UGrST1yB3d+fOq7q2nxLkbOjtZCVarm8SW25XuDcBnu3CQxt5sQQq+Zb/AC61VGEpPCN1+pqpjmb93aWrkiUcPv5bW4ZfygEeoNldQzp37shiN+81dV5k3Fnna+P4nTxurXLf3EFzLwW5sZWVjKY8+5IGcgr3ZOdj61XZCUGa9LqKdRFNJZ7VsY4FwO8vD+S7QKATrd3VfQHvPpSEJy5HdRqdPR6WM9ySyQk4IYhjlgSCc53G3XvqtmuOMLB51w6KAUAoBQCgFAKAzQCgJPg3MNxZ/wAhIVHUqfeU/wBU7fKpxslHkzPfparvTXv7SfPtKvMY/I58dB/3Yqz8RMx+SNPnt+JWeLcWmun1zuXboM9APAAbCqpScnlm+miumPDBYMcL4pLav2kDlG6HHQjwI6EUjJxeULqYWx4ZrKLP/wAS7zTjEOf1tBz8tWKu/EzMHkjT5zv8SrcV4nJcuXuHLsdtz0HgB0A9KplJyeWehTTCqPDBYRtcZ4/NeCMTFSIgQulQNjp6+P1RXZWOWMldGlrobcO3mZ4HzFcWRPYPgE5KkZUnxx4+YpCyUOQ1GlqvXnr39pOXHtJvGXA7JPNUOftJFWPUTMceiNOnl5fvKynEZBOJyxaUOJNTe9lgcjOe7yqriecnoOqHV9XjCxjY++McUku5TLMQXIAOBgYGw2pKTk8s5RTCmHBDkakMhRlZeqkMPUHI+6uZwWSSaafab3HONS3kgknKlgukaV07ZJ6fGpTm5PLKaNPCiPDDkbvA+brqzXRE4KdyONQHp3j0FdhbKOyKtRoKb3xSW/eje4h7QryZSoZIwepjUg/Mk4+FTlfNlVfRWng84b8SqHfrVB6JZ+Fc+3luoTWsijYdoCxHlqBB+dXRvnHY8+7ozT2POMeB5cZ53u7pCjuEQ9RGNOR4E5ziuSulLYlR0dRU+JLL9pXAaqNxmgFAKAUAoDFAZoBQGKA2uFRB54lYZVpEUjxBYAjapRWWkV2yca5NdiZ2Y8h8PHWAf3sv++t3UV9x8t5T1XrfJf0fP8R+Hf0K/wB7L/vp1Nfcd8pav1vkv6IzmflGxhs55IogHSNmU9rIcEDbYtg1CyqCi2kaNJr9TO6EZS2bWdl/RyWsR9IYoDrPsqtI3s2LojHtWGSoPcviK26dJxPm+l5yV6SfYUPnlAvELgKAAGXAAwB+TTurNb6bPZ0Db00G+7+WQVVmsUAoBQCgFAKAUBJ8tcPW5u4oXJCuxBI6jCsds+lThHikkUaq11Uymua/stHO/JkNjbiWJ5GJcLhiuMEHwHlV1tKhHKPP0HSFmos4JJciC5HuIo72NrgosYD5L4x9U4znzquppS3NevhOVDUM525Fo9o3ErOW2RbV4WftASI9OcaW8O7pVt8oOPmnn9GU6iFrdiaWO05zWU9wUAoBQCgFAKAUBmgN3gn5zB+9j/GKlD0kVX/pS8H9DtvOdnJPZyxwgs7AYAOO8d9eham4tI+T0Vka74ynyOVfxM4h/RP/AHi/7qx9TZ3H0XlDS+svgR/F+B3Vqoa4RkVjpGWBycZxsajKEo8y6nU03PFbzgtns95LS4T6RdDUhOI03AbB3ZvEZ2A8quppTXFI87pLpCVcuqq59r/gt3EBwuI9jMtoh/UKRjHyHu1dLqls8HmVvWz/ANSDk/blkly/weO0RlgP5N27RRnOMgbA942z8anCCitijUaid0k580sFO4Xw+K441fLPFHKoVSA6K4B0xDIDDrVEYp2yyj1LbbK9DU4Sa58njtZC+1PhsNvNAIIo4gUckRoqZOobnSN6r1EVFrCNXRN1lsJOcm91zeTd9lnCYLhJzPDFLpZQO0jV8bd2obVLTwjJPKKulr7apR6uTW3Y8EdzjwIPxRba0jSPUkeFVQqj62WIUeAyajbDNnDEv0Wqa0jttbeG+fPs2Lxw/lKxsYtcyxuV3aSYKd/INsvw3rRGqEFueRZrtTqJ4g2vYj2Sy4bfKwRLaTA3KKqso8crggV3hrn3EXZrNO93JeOcHMLaztBxJYtRltjJoyTp67DcdVDYGdsisaUOsx2H0ErL3pXPGJ4z9+46T2fCIDpK2QPmsbH4sQT9ta8VR7jweLX2LOZ/MzxTkyyu4swpHGWGUkhCqPUhdmFJUwkthV0hqKZ4m2+9P/krnsxtoYpJkuBF9JSXQmoKXBCkNoJ3xselVadJNp8zd0rOyUYyrb4Gsvu95feNC2Mf/rBEY8jHahSurfH1ts9a0z4ceceNQ7lL/Szn2HO3tLSXjMSQRwNAYxlERChbEmcqBjPT7Ky4i7UlyPcVl8dDKU21LPNt57Da9qPB7e3to2gghiYygEpGiEjQ5wSo6bCu6iEVFYRX0TqLbbWpyb27W32o+uSuQUMazXq6iw1LEcgAdxbxJ646V2qhYzI5rulJKTrpeMdv9FiD8L1dhizz9XRoi6+HTFWf6XLYw41uOs8/xyyA505Aj7NprJdDICzRjJDAddI7m8uhqu2hYzE26HpSfEoXPKfb/Z8ezDg1vcWrtPBDKwlIDPGjnGlNssOm5rmnhGUctHeldRdVclCTW3Y2u1k3/F/h1pM0kwgUyEFEcIFQBQMIh2G4Jzjqas6uuLy8GT8Vq7oKMM7c2s5fiza47yha3UTBYo0cr7kiIqkHG2dP1l8qlOqMlyK9Pr7qZrMm12p/exw+WMqxVtipKn1Bwa8/GD61NNZR81w6YoDe4J+cwfvY/wAYqUPSRVf+lLwf0O78wcUFpbvMV16MHSDjO4HX416U5cMcnx+np66xV5xkpP8AxWT/AJZv7wf6Vn/FLuPV8iS9f5Fd5z5xHEI0QRGPQxbJYNnbGOlVW3caxg3aHQPTScnLOUdR5bGnh9voGcW8ZHmezB+01rr2gsdx8/qt9TPi9Z/U4HJKzks5JZjqYnqSepNebnO7PslFR2XJHYvZTMzWADZIWR1XPhscegJNb9O/MPl+l4pajK7Usmry5/Pl/wDsL90NRr/WkWar/YVeL/khvbH/AC9v+7f8S1DVc0auhP05+KN/2Ofydx+2n4alpeTKem/Sh4MmbSMHjcxPUWsePi5zU1+q/AyzbWgiv/yf0K37Yrh+0gj37PSz+RbOPsGP7VVapvKRv6FjHhnLtzj3HPI5CpypIOCMgkbHqNu41lPaaT5k5yfy03EJWQNoRAC7YzgHOAB4nB+Rq2qvjeDJrdYtNBSxlvkXe+5U4RaALcuQxGRqmcMR46Uxt54xV7qqjzPJr12vuy61t7EsfF/2WTlC2tooCtlL2kWoke+G0k4yuwyPHB33q6pRS817GDWzunZm6OHgoEQ//of+83+Cay/+f3/we0//AE3/APX/AORZfa1+ZL+9X7mq7U+gYOh/134Movs6/nGH+t+E1no9NHr9J/7aXuL77TkDR2obobqIH0IYH7K0ajkvE8foptSsa9Rknz7cPFw6doshtKrt3KXVWI8MKWqdzag8Gfo6MZ6mKny3+OG18zhWO6vOPsMndeQrl5bCFpck4K5PeASAfkK9GltwWT4/pCEYaiSiafs6QLHdBfqi6lA9Pd2qNHJ+Jb0k25Qb9RHOPaHIW4lcajnSUUeQ7NDj5kn41lu/UZ7vRqS0sMe36s6l7PpC3D4MnOFI+AYgVsp9BHz3SKS1M8HGONfnM372T8ZrBP0mfU0fpR8F9DSqJaKA3uCfnMH72P8AGKlD0kVX/pS8H9DvnFuGpdRNFLnQ3XBweuetelKKksM+NptlVNTjzRWf+Gtl4S/3h/0qr8PA3+V9R7PgaPHuQLSG2mkQS6kjZhmTIyATuMVGdEFFsu0/Sl9lsYPGG0uR7ezPmRJYFtpGCyxjSoO2tO7HiR0x6V2ixNcLIdK6SULHbFbP5M2OKezq1nlMgLx6jqZVIwSepGR7ua7LTxbyQq6Wurhw7PHeWDgSQRxdla40REx7HPvbE+93n3tz4k1ZDhSxHsMWodsp8dvN7lEsuKpbceue0IVZMR5PQEpERnw3GPjWdSUbnk9idErej4cPNb/Nl05i5chv1UTBsqSVZTgjPUeBB2+VXzrjPmeVptXZp23Dt5mOWrC2tVeC2OShBkydR1MNtR6ZwOndSuMY7RGqtuuass7eRSeaeNGy4yJcEr2UauB3qdWceY6/Cs9k+C3J62k06v0PB25ePHYuXEeHWvFoFOrWvVHQ4Kn/APdQa0SjGxHl1W3aOx7YfamRnDPZ5aW5LS6pdiPyhAVR44GN/M9KhHTwXM0W9K32bR28CK5Aura2vbq3hl1I5QxMdsldeUz+ljUMHv3qFLjGbimaOkYXW0QtnHDWc+/G5v8AN3IZvrjtkmCEqqsGQt07xgjHpUraOOWUynRdJrT19W4595N8pcJis4TDE/aFWPaNt9cgbYHTAxtVlcFFYRk1l8758clju8Dm93eLBx4yOcKs4yfAMgXJ8hqzWRvF2X3nuwrdnR/CufD9Hk6fzBwSO+h7OQsFyHBUjqP8sGtk4Kawz5/Taiennxx8Cg2PB47PjcMMOoqE1ZY5OSr5+4VmUFG1JHs2Xzv0Epz55/ol/a8cWsJH9MPwPU9T6K8TN0N+tL/2/wAok+U+ZIuIwdnJp7XTpkjb9LbBYeIP2VOuxTWGZ9ZpJ6azijy5pmg3sxtTJq1ShP1NQ+WrGcfbUfw0cl66Zv4cYWe/72N/mnmKHhtv2cWntNOmKMb6dsBmHco8+tSssVccIo0mks1VnFLlndmh7JCTZyE7kzMSfE6U3qOm9H3l3TO1yx6q+rKDz/8Azlc/tJ/hR1lu/Uf32HtdHf7WHg/qzqPs7/m6D0b8RrbR6CPnekv9zI43xr85m/eyfjNYJ+kz6mj9KPgvoaVRLTNAZjzkac6sjGM5z3YxvmunHjG5KSC+UEsL5QNyWFyoHmSdhUvP9vzKF+GbwuD/APk1P4Un/p5v76T/AHVzifeWdTX6q+CPeBrucERm6lXowUzSDfuOMj50XE+WSMuorfncK+CNKWJ420urI47mBUjv6HcVzdFqlGSynlG2OLXTgRie5cHYIJZWzn9ELnf0rvFJ7ZZV1FMXxcMV7cIz2N3ApOm7iQbk6Z41ydsk4Aydqecu/wCY4qLHzi37mzRlkLEliWJ6liST6k7molqSSwjbj4xcKuhbidV/VE0gHpgNtUuKXLLK3RU3lwWfBHhDdyJnRJIudzpdlz5nB3rmWibhCXNJ+4+Jpmc5dmY9MsxY/M0zk6oqKwlg+7S9khOYpJIz4o7J89JGaJtciM64T2kk/FEtYpe8SZo1lll0jUVeZsYzjOCcd9TXHZtkz2PT6VKTil4I1OM8EmsmVZ1Csw1Lhgdgcd3SuSg4cyyjUV3puDyfH8NXOnT9JuNPh20mPTGrp5Vzjl3sl+HpzngjnwX9GvDeyoMJJIoO+Fkdcnx2PWuZfeTdcJc0n7keUkhYksSxPUkkk+pPWuHUklhG3Bxe4RdKXE6r+qs0ij4ANgVJSku1lcqKpPLhFvwRri4cNrDvr/W1Nq/tZzXMvmT4Y4xhYPqe8kkGJJJHHXDOzDPjgmjbYjCEfRSXgjyViDkEgjoQcEfGuEms7MkP4futOn6TcY/fSffqzU+OXeyj8NRnPBH4Ij3Yk5JJJ6knJPxNQL0ktkesF5JGMRySIOuFdlGfHANdTa5EZVwlvJJ+KPOWQsSzEsT1LEkn1J3NDqSSwj2iv5UGEllUDoFkdQPgDimX3kXXBvLin7ka7MSck5J3JO+a4TWxigM0ABI3GxG4PhQHfeCXS31kjP8A/LHpcDuONLD55r04PjgfGXwenvaXY9v4OD3lq0Mjxv8AWRih9QcZ/wA681rDwz7GE1OKkuT3Oy+zThvYWKMww0pMp9Dsv/iAfjW+iOIeJ8t0pd1moaXJbf38yp+13h2ieOcDaRSh/aXp8wfsqjUxw0z0uhreKuVfdv8AEj/Zfw7tr4OR7sKl/wCsfdH3k/Co6eOZ57i7pW7go4fW2LL7XuJaYooAd3bWw8l6f+Rz8Kt1MtkjD0NTmcrH2bfEpFjyhezLqjt30ncFiiZ9A7A1nVU3yR61mv08HiU1n3v6GlxTglxa/nELx56E4IPoykj7ajKEo80W1aiq39OSf33EfUS4m+H8pXk6ho7dyp3BYomfTWQT8KsVU3yRls12nreJTWfe/oa3FOBXFr+cQug8Tgj+0pI+2uShKPNFlWpqt/Tkn9+0tfsf/Opv3X/3WrtN6TPN6a/Sj4/wffth/OIP3bfipqfSRzoX9OXj/BVOH8u3VwmuGB3TJGoaQDjw1EZqlVyaykejZq6a5cM5JM1OIcPkt30TIUfGdJKk4PjgnFccXHZlldsLFxQeUa1RLBQCgFAKAUAoBQCgFAKAUBigFAdR9kHE9Uctu3VCJF9G2PyIH9qtmmls4nz/AE1TiUbF27P3ffyIjnzgRbikaqNrnQfjnS3yAB+NQuh/qY7zT0fqcaRt/wCGf+C/c0cYXh1qrgdGjjUeWRn5IGPritNk+COTxtJp3qbXH2N/fvNX2gcPF1w9yu5QCZT6DfHqpNRujxQLOjrXVqEn27P78SN9knDuztXlPWV9v2V2H/lq+yo6aOI5L+mLeK5QXYvm/tGeEWK3/Eri6lw0cDCGJT0yo3bz94sR6+VIx47HJ9myF1j0+lhVHZy3fvPnm/2hCznMEKK7LjWWbABIzpGO/H31y3UcDwjui6Kd9fWSeE+RMcB4rDxe0bUgwSY5EJzg4B2PoQQf9KshNWxMuoos0Vyw/amVDkrlBfp0/bAMls+lQf0mPvKT44Ug+pHhVFVXnvPYenrte/w8ODZzWfd/2TXOXPwsZexiRXcAFtTYC56DbqcVZbfwPCMmh6Leoh1knhdhKctcci4tbPrQbHs5Iz7w3Gcg+BB+w1OuatiUarTT0Vqw/amVzkHhn0Til3D3Imx8VLIw+wiqaY8NjRu6Ru67SV2d7/tEvzVyqb+8hL7QxodZzux1bIPXG57qssq45LuMuk1q09EkvSb2+HMc480R8NiENuF7XSAigbRr01MPuHfS21QWFzGi0UtVPrJ+j2vv9hx2eZpGZ3JZmOSx6k+JrC3ndn1EYqKUY7JHnXDooBQCgFAKAUAoBQCgFAKAUAoCf5H4n9GvomJwrHs29G2+/FW1S4Zox6+nraJJc1v8Dtdzw5JJYpWHvxa9J8NQwfsre4ptPuPk42yjCUFyeM+45l7W+Ka7hIAdol1N+03QfBcH+tWTUyzLB9B0NTw1ux9v0X/Jb/Z3xAXNgituYwYWB32A2z/VIq+iXFA8zpKp1ahtdu/37zc4i6cN4e3Z9IYtKZ72xhc+rEVKWK4bdhVUparUri/ye5B+yO5DWsi5ywlLHxOoDf7DVemfmmvpmGLk+zH0PfmTnSOynMUtq7HAIf3MOCOoz8vhSdyg8NEdL0fO+vjjNeG+xpQe0mPQzpZzaFxqZdGFz01EbCuLULmkWy6InlKViy+XMkuReNpeSXciKULSRtpJGcdkiZOPNDUqZqTbKOkNPKiNcW84T+rf8nzzRzhHYzdnLbO2QGDjRhvTPeKWXKDw0NJoJ6ivijNL2bkfb+0iMqzR2cxVRlyujCjxYjp8aitQuxF8uiJppSsWXy5mOS+Mre8TuJkUoDAgwSCdmUZ2rlU+Oxv2DXad0aSFbefOZaeNcxw2kkMcxIaU4Hgo6amPcM4Hxq+VkYtJ9p59GksujKUf8SB9pfLf0mHt4lzLENwBu6dSPMjcj4+NVX18SyuZs6L1fVT6uT81/JnH6wn0woBQCgFAKAUAoBQCgFAKAUAoBQA0B2bhXP8AaGCMzzaZNI1jRIfexvuFxW+N8Mbs+Wt6Lv6x8Eds7br+zkvGb43FxLKf03LfDuHyArFJ8Umz6SitVVxguxFk9m/MUdnLIs76YpFBzhmwynbZQTuCfkKtosUG8mHpPSSvhFwWWvoyS9pHNcN1DHFayawW1OdLLjHQe8B1Jz8KnfapLESjozQ2VTc7FjbYqnLHH5LCbtI/eBGl0PRl/wAiO41TXNweUejq9LHUQ4Ze5nTk5y4bdoO3Kg9dMsZ29Dgj5GtfXVyW58++j9XS/M+TNbivPVjBE0dsqykgjQqFU3H6RIAI9M1yV8EsIsp6N1Nk1Kx49udznPAOPSWdx20QG+QydFKk50+Xl4YrJCbjLKPd1GmjfX1cvc+06dDzrw67QCcqp66JYycejYI+2tiurktz5+XR2rplmG/tTPLiHPFhbRMlsFkOD7iIVU5/WYgDHpmuO6EVhEq+jdTbJOzb2t7lQ5B4/DbXU0twREroQAqOQCXB0gKCQMVRTYoybZ6fSOlstqjCvdp9rXcfPtI43BeTRNbuXCoVPuuuDqz+kBS+am1g70ZprKISVixl+z+Cyco8/wAK2wjvXKyJ7oOh21r3E6Qd+458KtrvXDiRg1nRdjt4qVs/atmUTmn6Obhms31RP72NLroJ6r7wG2dx61ns4eLMT2NJ1qrStWGvDf4ERVZpFAKAUAoBQCgFAKAUAoBQCgFAKAUAoBQCgFAKAUAoBQCgFAKAUAoBQCgFAKAUAoBQCgFAKAUAoD00V9J5Dr9d/I+A/OV/7Ufixop5Dr9d/IfnK/8Aaj8WNFPIdfrv5D85X/tR+LGinkOv138h+cr/ANqPxY0U8h1+u/kPzlf+1H4saKeQ6/XfyH5yv/aj8WNFPIdfrv5D85X/ALUfixop5Dr9d/IfnK/9qPxY0U8h1+u/kPzlf+1H4saKeQ6/XfyH5yv/AGo/FjRTyHX67+Q/OV/7Ufixop5Dr9d/IfnK/wDaj8WNFPIdfrv5D85X/tR+LGinkOv138h+cr/2o/FjRTyHX67+Q/OV/wC1H4saKeQ6/XfyH5yv/aj8WNFPIdfrv5D85X/tR+LGinkOv138h+cr/wBqPxY0U8h1+u/kPzlf+1H4saKeQ6/XfyH5yv8A2o/FjRTyHX67+Q/OV/7Ufixop5Dr9d/IfnK/9qPxY0U8h1+u/kPzlf8AtR+LGinkOv138h+cr/2o/FjRTyHX67+Q/OV/7Ufixop5Dr9d/IfnK/8Aaj8WNFPIdfrv5D85X/tR+LGinkOv138h+cr/ANqPxY0U8h1+u/kPzlf+1H4szXuHxp9IhYgDckgAeJNcbxudSbeES8nKt4oybeXA/wCnP3VQtVS/8kaXor1/iyPs7GSZ+ziRmff3QN9uu1WynGK4m9imFU5y4YrckJOVbxQSbeQADJOBsB8aqWqpf+SLnor1/izS4dwya5YrBG0hHXSOnqegqydkILMngqrpnY8QWT74hwae3IE0ToW2GR1PgCNq5C6E94s7Zp7a2lKOMm5/FK9/5aT5D/WofiqfWRZ+Cv8AVZpx8GnZ5EWJy8Yy6gbr61N3QSTb2fIrWnsbcUt1zNa0tnlcJGpZm2CjqanKSisvkVwhKcuGK3Nq24JcSSPGkTs6fXUDde7eoSurilJvZlsdPbKTiluuZm/4FcwLqmhkRemSu3zFIX1zeIsWaa2tZlFpHra8tXUqK8cEjKwyCANx86jLUVReHIlHSXSWVF4POTgNysqxNC4kYEquNyB1I+VdV9bjxZ2IvTWqSi47s9Ljlm7jUs9vKFG5OnOPlXFqam8KSJS0l0VlxZE1eZiUsuXbqZO0igkZO4gdfTPX4VTLUVxeHLc0Q0t048UYvBGupBIIII2IO2D4GrU8lDWNme1lZSTNpiRnbwUE1GU4wWZPBKFcpvEVk914POZjAImMo6ptkbA/cRUeuhw8ediaosc+DG/cel9wC5gTXNC6LkDJAxk1yF9c3iLyds01ta4pRwiMq4oJHh3A7i5BaCJ3UbZA29Mmqp3VweJPBfXprbFmEcmsLGTtey0P2mdOjSc58MVLjjw8WdiHVz4uDG/cbPEeBXFuAZ4XQHYEjbPhkd9RhfXN4i8k7NNbWsyjg+Z+DTxorvE6q7BFLDGWOcAA79xoroNtJ8jktPZFKTjszc/ile/8tJ8h/rUPxVPrIs/BX+qyFZcHB6jarzM1jYxXThmgNjhv8tF+8T8QqFnoPwZbT+pHxRZeduLTw8Rm7KaRNJQgBzgfk0PTpjyrJpaoSoXEl2/U2a26yGplwya5fRFmjiH8LW74CPLal5ABjDFWGceO32Vkbf4eS7FLY3pL8VGXJuOWVXiaQqkhTiUrsM4TRKNR/VyWxWyDm2s1pe3YwWKCTatbfdh/2bPE7h7bhdoLclBMXaVl2LMMYUsN+mdv+mo1xVmonx745E7ZSq0sFDbOcsr8PFZpOzieV2QSKwVmJwcgd+/w6VplVBZklvgyQusk4xbbWUXXm6OE3kuviEkDe5mMJIQv5NO8MBv1+NYNM59UsVp+3bvPS1ag7pZtceW2H3L2kbyJemFr2VT2hSLUC2ffwx3Od9xVurgpKEXtllOhscHZJb4RM8Pe1tpo7i3wz3kiLGm35FSwEn25FUTVs4uE+UVv7e401umuashzm1j2d54cNA+mcV1OYxpfLgElfePvADfapTz1VWFkjDHW3ZeNuZ42QU2d3Hb3TXbtGCVfWmlVzllDZy3xHQVKeethKceFZ7CEMdTOMJ8bx27be8+rxIzY2PaXb235NsaVdte69dJHT/OuQcutsxDi3O2KLpr4p8O39Ghynp/hWIJO1woVsOwYfoNkYYkjFWanP4d5jgq0mPxSSlxLHMleC2UtrI91NepJBHq1rHJJLnOcKVIwNyKptnGyKrjDEn3pIvprnVJ2yszFc8Ns51dSBnZlGkFmIHgCSQPhXqRWEkzxZtOTaL7eSrdtbTW94kCRpGpiLMrIQeioowxPT4CvNinWpRnDLedz2JtWuE4T4Uktu34GpzdwhJ+JTKJYofdRyZCVBYgZAwOvfVmmtcKE8N+BXq6I2ahpSS2XMj47FrKWJoruN9ciowhkbOnUD73TbarHNWxalB7LtKY1OicXGaeWlsyXveJRW3Gbh5iyqUKZUZILRR4OPnVMa5WaWKj97s0TthXrJOfLH8IjeK2Ecto89rczyLGyiSOYnIz0Yd1W1zlGxQnFLPJoptrjOpzrm2lzTKnW080snARd3YSGOVo4YcsXzoWMZySSMZPXANZLuqrbk1lv5m6jr7koReIrt7izjiqTS8Qurb68cCrG+N+jBpB8h8qydU4xrrn2vf8Ao39dGc7bIc1Hb+yH5MunnjvIp2Z4jC0h1ktpYdGBPQ9/9Wr9VFQlCUdnnBm0U5WRnCe6xnfvMcSvJJeDRvK7O30v6zMSdo5MbnpSuEY6ppL/AB/lC2cpaOMm8vi/s3eV7kS2zQ29ywvZQf5TWcAZ9yNs4Ukb6tz8tq9RFxmpSj5i7v5LNNJSrcIT899+fgihSIVJDdQSD6ivSTyso8hpp4ZiunDFAelvLodWG+lg2PQ5qMllNEoS4ZJ9xarjnYPIZfodv2ux1tqY5AAB+GBWOOjaXDxvB6EtenLi6tZ7yNseZpY7s3UmJXIIIY4GCMYGOgA7qtnpouvq1siivWTjb1st2bEvMkLAj6BbgkHfLbZ76itPNf8AkZY9XW//ABRNfgvMj28ZhkjSeEnPZydx8VPdUrdOpy4k8PvRXRq3XHgaTj3MzxPmPtVRIoIoY0cSaUGSWHeWO9K9Pwttybb2O2aviwoxSSeTfvOcI5nMktjbu5xliWycAAfYBVcdJKKxGbwWz10JvilWmyNt+Pdmbns4kVZ00aQThB/0+NWyo4lHL5FEdTwufDFLiWPAjuHXZgmjlAyUdXAPfg5xVs48cXHvKap8E1LuJmy5qMc9xK0KOLjIZGJwATnHnVEtMnCMU8cJqhreGc5OKfF2H3JzZpjdLa2ggMilGZAS2k9wJ6VxaXLTnJvB163EWq4KOe4zDzWvYxRS2kMoiXSpctnz+4Vx6V8TlGTWQtauCMZQTx3nlBzKsdzHPDbRR6Aw0KWw2QRk+e9SemcoOEpN5OR1ajYpxglg1OCcde1kkYKrpICskbZ0sDnr6ZPzNTtoViS5NcmVU6l1SbxlPmiLkIJJAwM7DOcDwz31cjO8Z2LJY81rEqf+jt2ljAVJMEYx0JUdT55rLPSuTfnvD7DdDWqKXmLK5MgL26eaRpJDl3JYnzrTCKjFRXIx2TlOTlLmz5tpdDq4GdLBseODmkllNHIS4ZKXcTf8aG+ly3JhibtRpaNxqGNKjY9QfdG9Z/wy6tQy9u01/jH1rscVv2HpdcyiVVgihhtoTIrOBk6iCN2OM6R4AVyOn4W5ybk8bEpatTShGKis7mhzPdxzXUjwKFjOkAKukbKASB3AkE1Zp4yjWlLmU6qcJ2tw5Epac4BLZLdrWJ0XGclhqP6zAdTVUtI3NzUmmXw1yjWq3BNGpDzKYrjtreKOIadDRjJVx35B8am9OpQ4Ztv29pWtW4WccIpdmOw9OIc0a4Wht4IrdJP5TRkl/LPcPKuQ02JKU5OTXLJ2zWZg4Qiop88GmnHGFqluFXCTCcMd8nBGCp2I3qfULrHPPNYK/wAS+qVeOTyS38dcEyJawJcEEGYZ7xuQvj8ap/B/4uT4e40eUMecoJS7yqMxJJO5O5rYee3ncV04YoDNAYoBQCgFAKAUAoBQCgFAKAUAoBQCgFAKAUAoBQCgFAKAUAoBQCgFAZoDFAZoDFAKAUAoBQCgFAKAUAoBQGaAxQCgBoBQGaAUAoBQCgFAKAUAoD//2Q=="/>
          <p:cNvSpPr>
            <a:spLocks noChangeAspect="1" noChangeArrowheads="1"/>
          </p:cNvSpPr>
          <p:nvPr/>
        </p:nvSpPr>
        <p:spPr bwMode="auto">
          <a:xfrm>
            <a:off x="307975" y="-1127125"/>
            <a:ext cx="2857500" cy="2676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rotWithShape="1">
          <a:blip r:embed="rId2"/>
          <a:srcRect l="6558" t="11100" r="6160"/>
          <a:stretch/>
        </p:blipFill>
        <p:spPr>
          <a:xfrm>
            <a:off x="460375" y="2971800"/>
            <a:ext cx="1680556" cy="2572200"/>
          </a:xfrm>
          <a:prstGeom prst="rect">
            <a:avLst/>
          </a:prstGeom>
        </p:spPr>
      </p:pic>
      <p:pic>
        <p:nvPicPr>
          <p:cNvPr id="13" name="Picture 12"/>
          <p:cNvPicPr>
            <a:picLocks noChangeAspect="1"/>
          </p:cNvPicPr>
          <p:nvPr/>
        </p:nvPicPr>
        <p:blipFill>
          <a:blip r:embed="rId3"/>
          <a:stretch>
            <a:fillRect/>
          </a:stretch>
        </p:blipFill>
        <p:spPr>
          <a:xfrm>
            <a:off x="3276600" y="2286000"/>
            <a:ext cx="5703716" cy="3533483"/>
          </a:xfrm>
          <a:prstGeom prst="rect">
            <a:avLst/>
          </a:prstGeom>
        </p:spPr>
      </p:pic>
    </p:spTree>
    <p:extLst>
      <p:ext uri="{BB962C8B-B14F-4D97-AF65-F5344CB8AC3E}">
        <p14:creationId xmlns:p14="http://schemas.microsoft.com/office/powerpoint/2010/main" val="120628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9013" y="62417"/>
            <a:ext cx="8260219" cy="587704"/>
          </a:xfrm>
        </p:spPr>
        <p:txBody>
          <a:bodyPr>
            <a:noAutofit/>
          </a:bodyPr>
          <a:lstStyle/>
          <a:p>
            <a:r>
              <a:rPr lang="en-US" dirty="0" smtClean="0">
                <a:solidFill>
                  <a:srgbClr val="C00000"/>
                </a:solidFill>
              </a:rPr>
              <a:t>Collaborate with Stakeholders</a:t>
            </a:r>
            <a:endParaRPr lang="en-US" dirty="0">
              <a:solidFill>
                <a:srgbClr val="C00000"/>
              </a:solidFill>
            </a:endParaRPr>
          </a:p>
        </p:txBody>
      </p:sp>
      <p:sp>
        <p:nvSpPr>
          <p:cNvPr id="5" name="Shape 286"/>
          <p:cNvSpPr txBox="1">
            <a:spLocks/>
          </p:cNvSpPr>
          <p:nvPr/>
        </p:nvSpPr>
        <p:spPr>
          <a:xfrm>
            <a:off x="228600" y="650121"/>
            <a:ext cx="8430632" cy="5367466"/>
          </a:xfrm>
          <a:prstGeom prst="rect">
            <a:avLst/>
          </a:prstGeom>
        </p:spPr>
        <p:txBody>
          <a:bodyPr>
            <a:norm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marL="285750" indent="-285750" algn="l">
              <a:buFont typeface="Arial" charset="0"/>
              <a:buChar char="•"/>
            </a:pPr>
            <a:r>
              <a:rPr lang="en-US" sz="1800" dirty="0" smtClean="0"/>
              <a:t>Convergence: </a:t>
            </a:r>
            <a:r>
              <a:rPr lang="en-US" sz="1600" dirty="0" smtClean="0"/>
              <a:t>Solve </a:t>
            </a:r>
            <a:r>
              <a:rPr lang="en-US" sz="1600" dirty="0">
                <a:solidFill>
                  <a:schemeClr val="tx1"/>
                </a:solidFill>
              </a:rPr>
              <a:t>societal grand </a:t>
            </a:r>
            <a:r>
              <a:rPr lang="en-US" sz="1600" dirty="0" smtClean="0">
                <a:solidFill>
                  <a:schemeClr val="tx1"/>
                </a:solidFill>
              </a:rPr>
              <a:t>challenges via </a:t>
            </a:r>
            <a:r>
              <a:rPr lang="en-US" sz="1800" dirty="0" smtClean="0">
                <a:solidFill>
                  <a:srgbClr val="FF0000"/>
                </a:solidFill>
              </a:rPr>
              <a:t>Transdisciplinary Research</a:t>
            </a:r>
          </a:p>
          <a:p>
            <a:pPr marL="257175" indent="-257175" algn="l">
              <a:lnSpc>
                <a:spcPct val="150000"/>
              </a:lnSpc>
              <a:buFont typeface="Arial" charset="0"/>
              <a:buChar char="•"/>
            </a:pPr>
            <a:r>
              <a:rPr lang="en-US" sz="1800" dirty="0" smtClean="0">
                <a:solidFill>
                  <a:schemeClr val="tx1"/>
                </a:solidFill>
              </a:rPr>
              <a:t>Knowledge </a:t>
            </a:r>
            <a:r>
              <a:rPr lang="en-US" sz="1800" b="1" dirty="0">
                <a:solidFill>
                  <a:srgbClr val="00B050"/>
                </a:solidFill>
              </a:rPr>
              <a:t>co-production</a:t>
            </a:r>
            <a:r>
              <a:rPr lang="en-US" sz="1800" dirty="0">
                <a:solidFill>
                  <a:schemeClr val="tx1"/>
                </a:solidFill>
              </a:rPr>
              <a:t> with </a:t>
            </a:r>
            <a:r>
              <a:rPr lang="en-US" sz="1800" dirty="0" smtClean="0">
                <a:solidFill>
                  <a:schemeClr val="tx1"/>
                </a:solidFill>
              </a:rPr>
              <a:t>stakeholders</a:t>
            </a:r>
            <a:endParaRPr lang="en-US" sz="1800" dirty="0">
              <a:solidFill>
                <a:srgbClr val="FF0000"/>
              </a:solidFill>
            </a:endParaRPr>
          </a:p>
          <a:p>
            <a:pPr marL="257175" indent="257175" algn="l">
              <a:buFont typeface="Arial" charset="0"/>
              <a:buChar char="•"/>
            </a:pPr>
            <a:endParaRPr lang="en-US" sz="1800" dirty="0" smtClean="0">
              <a:solidFill>
                <a:srgbClr val="FF0000"/>
              </a:solidFill>
            </a:endParaRPr>
          </a:p>
          <a:p>
            <a:pPr marL="257175" lvl="3" indent="257175" algn="l">
              <a:buFont typeface="Arial" charset="0"/>
              <a:buChar char="•"/>
            </a:pPr>
            <a:endParaRPr lang="en-US" sz="1800" dirty="0" smtClean="0">
              <a:solidFill>
                <a:srgbClr val="FF0000"/>
              </a:solidFill>
            </a:endParaRPr>
          </a:p>
          <a:p>
            <a:pPr marL="257175" lvl="3" indent="257175" algn="l">
              <a:buFont typeface="Arial" charset="0"/>
              <a:buChar char="•"/>
            </a:pPr>
            <a:endParaRPr lang="en-US" sz="1600" dirty="0">
              <a:solidFill>
                <a:schemeClr val="tx1"/>
              </a:solidFill>
            </a:endParaRPr>
          </a:p>
        </p:txBody>
      </p:sp>
      <p:grpSp>
        <p:nvGrpSpPr>
          <p:cNvPr id="7" name="Group 6"/>
          <p:cNvGrpSpPr/>
          <p:nvPr/>
        </p:nvGrpSpPr>
        <p:grpSpPr>
          <a:xfrm>
            <a:off x="1524000" y="1435031"/>
            <a:ext cx="6068432" cy="4470515"/>
            <a:chOff x="1524000" y="1435031"/>
            <a:chExt cx="6068432" cy="4470515"/>
          </a:xfrm>
        </p:grpSpPr>
        <p:sp>
          <p:nvSpPr>
            <p:cNvPr id="9" name="TextBox 8"/>
            <p:cNvSpPr txBox="1"/>
            <p:nvPr/>
          </p:nvSpPr>
          <p:spPr>
            <a:xfrm>
              <a:off x="1676400" y="5597769"/>
              <a:ext cx="5426229" cy="307777"/>
            </a:xfrm>
            <a:prstGeom prst="rect">
              <a:avLst/>
            </a:prstGeom>
            <a:noFill/>
          </p:spPr>
          <p:txBody>
            <a:bodyPr wrap="none" rtlCol="0">
              <a:spAutoFit/>
            </a:bodyPr>
            <a:lstStyle/>
            <a:p>
              <a:r>
                <a:rPr lang="en-US" sz="1400" dirty="0" smtClean="0"/>
                <a:t>Source: </a:t>
              </a:r>
              <a:r>
                <a:rPr lang="en-US" sz="1400" dirty="0">
                  <a:hlinkClick r:id="rId2"/>
                </a:rPr>
                <a:t>https://</a:t>
              </a:r>
              <a:r>
                <a:rPr lang="en-US" sz="1400" dirty="0" err="1">
                  <a:hlinkClick r:id="rId2"/>
                </a:rPr>
                <a:t>www.thearcticinstitute.org</a:t>
              </a:r>
              <a:r>
                <a:rPr lang="en-US" sz="1400" dirty="0">
                  <a:hlinkClick r:id="rId2"/>
                </a:rPr>
                <a:t>/future-of-arctic-research/</a:t>
              </a:r>
              <a:endParaRPr lang="en-US" sz="1400" dirty="0"/>
            </a:p>
          </p:txBody>
        </p:sp>
        <p:pic>
          <p:nvPicPr>
            <p:cNvPr id="4" name="Picture 3"/>
            <p:cNvPicPr>
              <a:picLocks noChangeAspect="1"/>
            </p:cNvPicPr>
            <p:nvPr/>
          </p:nvPicPr>
          <p:blipFill rotWithShape="1">
            <a:blip r:embed="rId3"/>
            <a:srcRect l="2226" t="1002" r="6990" b="1978"/>
            <a:stretch/>
          </p:blipFill>
          <p:spPr>
            <a:xfrm>
              <a:off x="1676400" y="1435031"/>
              <a:ext cx="5916032" cy="4162738"/>
            </a:xfrm>
            <a:prstGeom prst="rect">
              <a:avLst/>
            </a:prstGeom>
          </p:spPr>
        </p:pic>
        <p:sp>
          <p:nvSpPr>
            <p:cNvPr id="6" name="Rectangle 5"/>
            <p:cNvSpPr/>
            <p:nvPr/>
          </p:nvSpPr>
          <p:spPr bwMode="auto">
            <a:xfrm>
              <a:off x="1524000" y="3908817"/>
              <a:ext cx="6068432" cy="1721525"/>
            </a:xfrm>
            <a:prstGeom prst="rect">
              <a:avLst/>
            </a:prstGeom>
            <a:no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53938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20" b="8657"/>
          <a:stretch/>
        </p:blipFill>
        <p:spPr>
          <a:xfrm>
            <a:off x="4010132" y="708425"/>
            <a:ext cx="5164911" cy="4888830"/>
          </a:xfrm>
          <a:prstGeom prst="rect">
            <a:avLst/>
          </a:prstGeom>
        </p:spPr>
      </p:pic>
      <p:sp>
        <p:nvSpPr>
          <p:cNvPr id="3" name="Title 2"/>
          <p:cNvSpPr>
            <a:spLocks noGrp="1"/>
          </p:cNvSpPr>
          <p:nvPr>
            <p:ph type="title"/>
          </p:nvPr>
        </p:nvSpPr>
        <p:spPr>
          <a:xfrm>
            <a:off x="399013" y="62417"/>
            <a:ext cx="8260219" cy="587704"/>
          </a:xfrm>
        </p:spPr>
        <p:txBody>
          <a:bodyPr>
            <a:noAutofit/>
          </a:bodyPr>
          <a:lstStyle/>
          <a:p>
            <a:r>
              <a:rPr lang="en-US" dirty="0" smtClean="0">
                <a:solidFill>
                  <a:srgbClr val="C00000"/>
                </a:solidFill>
              </a:rPr>
              <a:t>Knowledge Co-Production with Stakeholders</a:t>
            </a:r>
            <a:endParaRPr lang="en-US" dirty="0">
              <a:solidFill>
                <a:srgbClr val="C00000"/>
              </a:solidFill>
            </a:endParaRPr>
          </a:p>
        </p:txBody>
      </p:sp>
      <p:sp>
        <p:nvSpPr>
          <p:cNvPr id="5" name="Shape 286"/>
          <p:cNvSpPr txBox="1">
            <a:spLocks/>
          </p:cNvSpPr>
          <p:nvPr/>
        </p:nvSpPr>
        <p:spPr>
          <a:xfrm>
            <a:off x="264887" y="921822"/>
            <a:ext cx="5678713" cy="5367466"/>
          </a:xfrm>
          <a:prstGeom prst="rect">
            <a:avLst/>
          </a:prstGeom>
        </p:spPr>
        <p:txBody>
          <a:bodyPr>
            <a:norm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marL="257175" indent="-257175" algn="l">
              <a:lnSpc>
                <a:spcPct val="150000"/>
              </a:lnSpc>
              <a:buFont typeface="Arial" charset="0"/>
              <a:buChar char="•"/>
            </a:pPr>
            <a:r>
              <a:rPr lang="en-US" sz="2000" dirty="0">
                <a:solidFill>
                  <a:schemeClr val="tx1"/>
                </a:solidFill>
              </a:rPr>
              <a:t>Knowledge </a:t>
            </a:r>
            <a:r>
              <a:rPr lang="en-US" sz="2000" b="1" dirty="0">
                <a:solidFill>
                  <a:srgbClr val="00B050"/>
                </a:solidFill>
              </a:rPr>
              <a:t>co-production</a:t>
            </a:r>
            <a:r>
              <a:rPr lang="en-US" sz="2000" dirty="0">
                <a:solidFill>
                  <a:schemeClr val="tx1"/>
                </a:solidFill>
              </a:rPr>
              <a:t> </a:t>
            </a:r>
          </a:p>
          <a:p>
            <a:pPr marL="257175" lvl="3" indent="257175" algn="l">
              <a:buFont typeface="Arial" charset="0"/>
              <a:buChar char="•"/>
            </a:pPr>
            <a:r>
              <a:rPr lang="en-US" sz="1800" dirty="0">
                <a:solidFill>
                  <a:srgbClr val="FF0000"/>
                </a:solidFill>
              </a:rPr>
              <a:t>Co-Visioning</a:t>
            </a:r>
          </a:p>
          <a:p>
            <a:pPr marL="257175" lvl="3" indent="257175" algn="l">
              <a:buFont typeface="Arial" charset="0"/>
              <a:buChar char="•"/>
            </a:pPr>
            <a:r>
              <a:rPr lang="en-US" sz="1800" dirty="0">
                <a:solidFill>
                  <a:srgbClr val="FF0000"/>
                </a:solidFill>
              </a:rPr>
              <a:t>Co-define Problems</a:t>
            </a:r>
          </a:p>
          <a:p>
            <a:pPr marL="257175" lvl="3" indent="257175" algn="l">
              <a:buFont typeface="Arial" charset="0"/>
              <a:buChar char="•"/>
            </a:pPr>
            <a:r>
              <a:rPr lang="en-US" sz="1800" dirty="0">
                <a:solidFill>
                  <a:srgbClr val="FF0000"/>
                </a:solidFill>
              </a:rPr>
              <a:t>Co-select Science Questions</a:t>
            </a:r>
          </a:p>
          <a:p>
            <a:pPr marL="257175" lvl="3" indent="257175" algn="l">
              <a:buFont typeface="Arial" charset="0"/>
              <a:buChar char="•"/>
            </a:pPr>
            <a:r>
              <a:rPr lang="en-US" sz="1800" dirty="0">
                <a:solidFill>
                  <a:srgbClr val="FF0000"/>
                </a:solidFill>
              </a:rPr>
              <a:t>Co-Evaluate </a:t>
            </a:r>
            <a:r>
              <a:rPr lang="en-US" sz="1800" dirty="0" smtClean="0">
                <a:solidFill>
                  <a:srgbClr val="FF0000"/>
                </a:solidFill>
              </a:rPr>
              <a:t>Discoveries</a:t>
            </a:r>
          </a:p>
          <a:p>
            <a:pPr marL="257175" lvl="3" indent="257175" algn="l">
              <a:buFont typeface="Arial" charset="0"/>
              <a:buChar char="•"/>
            </a:pPr>
            <a:endParaRPr lang="en-US" sz="1800" dirty="0">
              <a:solidFill>
                <a:srgbClr val="FF0000"/>
              </a:solidFill>
            </a:endParaRPr>
          </a:p>
          <a:p>
            <a:pPr marL="257175" lvl="1" indent="257175" algn="l">
              <a:buFont typeface="Arial" charset="0"/>
              <a:buChar char="•"/>
            </a:pPr>
            <a:r>
              <a:rPr lang="en-US" sz="1800" dirty="0" smtClean="0">
                <a:solidFill>
                  <a:schemeClr val="tx1"/>
                </a:solidFill>
              </a:rPr>
              <a:t>Ex. NCAR</a:t>
            </a:r>
            <a:endParaRPr lang="en-US" sz="1800" dirty="0">
              <a:solidFill>
                <a:schemeClr val="tx1"/>
              </a:solidFill>
            </a:endParaRPr>
          </a:p>
          <a:p>
            <a:pPr marL="257175" indent="257175" algn="l">
              <a:buFont typeface="Arial" charset="0"/>
              <a:buChar char="•"/>
            </a:pPr>
            <a:endParaRPr lang="en-US" sz="1800" dirty="0" smtClean="0">
              <a:solidFill>
                <a:srgbClr val="FF0000"/>
              </a:solidFill>
            </a:endParaRPr>
          </a:p>
          <a:p>
            <a:pPr marL="257175" lvl="3" indent="257175" algn="l">
              <a:buFont typeface="Arial" charset="0"/>
              <a:buChar char="•"/>
            </a:pPr>
            <a:endParaRPr lang="en-US" sz="1800" dirty="0" smtClean="0">
              <a:solidFill>
                <a:srgbClr val="FF0000"/>
              </a:solidFill>
            </a:endParaRPr>
          </a:p>
          <a:p>
            <a:pPr marL="257175" lvl="3" indent="257175" algn="l">
              <a:buFont typeface="Arial" charset="0"/>
              <a:buChar char="•"/>
            </a:pPr>
            <a:endParaRPr lang="en-US" sz="1600" dirty="0">
              <a:solidFill>
                <a:schemeClr val="tx1"/>
              </a:solidFill>
            </a:endParaRPr>
          </a:p>
        </p:txBody>
      </p:sp>
      <p:sp>
        <p:nvSpPr>
          <p:cNvPr id="9" name="TextBox 8"/>
          <p:cNvSpPr txBox="1"/>
          <p:nvPr/>
        </p:nvSpPr>
        <p:spPr>
          <a:xfrm>
            <a:off x="5029200" y="5596006"/>
            <a:ext cx="3552319" cy="307777"/>
          </a:xfrm>
          <a:prstGeom prst="rect">
            <a:avLst/>
          </a:prstGeom>
          <a:noFill/>
        </p:spPr>
        <p:txBody>
          <a:bodyPr wrap="none" rtlCol="0">
            <a:spAutoFit/>
          </a:bodyPr>
          <a:lstStyle/>
          <a:p>
            <a:r>
              <a:rPr lang="en-US" sz="1400" dirty="0" smtClean="0"/>
              <a:t>Source: </a:t>
            </a:r>
            <a:r>
              <a:rPr lang="en-US" sz="1400" dirty="0" smtClean="0">
                <a:hlinkClick r:id="rId3"/>
              </a:rPr>
              <a:t>NCAR/UCAR 2016 Annual Report</a:t>
            </a:r>
            <a:endParaRPr lang="en-US" sz="1400" dirty="0"/>
          </a:p>
        </p:txBody>
      </p:sp>
    </p:spTree>
    <p:extLst>
      <p:ext uri="{BB962C8B-B14F-4D97-AF65-F5344CB8AC3E}">
        <p14:creationId xmlns:p14="http://schemas.microsoft.com/office/powerpoint/2010/main" val="46624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9013" y="62417"/>
            <a:ext cx="8260219" cy="587704"/>
          </a:xfrm>
        </p:spPr>
        <p:txBody>
          <a:bodyPr>
            <a:noAutofit/>
          </a:bodyPr>
          <a:lstStyle/>
          <a:p>
            <a:r>
              <a:rPr lang="en-US" dirty="0" smtClean="0">
                <a:solidFill>
                  <a:srgbClr val="C00000"/>
                </a:solidFill>
              </a:rPr>
              <a:t>Knowledge Co-Production</a:t>
            </a:r>
            <a:endParaRPr lang="en-US" dirty="0">
              <a:solidFill>
                <a:srgbClr val="C00000"/>
              </a:solidFill>
            </a:endParaRPr>
          </a:p>
        </p:txBody>
      </p:sp>
      <p:sp>
        <p:nvSpPr>
          <p:cNvPr id="5" name="Shape 286"/>
          <p:cNvSpPr txBox="1">
            <a:spLocks/>
          </p:cNvSpPr>
          <p:nvPr/>
        </p:nvSpPr>
        <p:spPr>
          <a:xfrm>
            <a:off x="399013" y="762000"/>
            <a:ext cx="6516913" cy="5367466"/>
          </a:xfrm>
          <a:prstGeom prst="rect">
            <a:avLst/>
          </a:prstGeom>
        </p:spPr>
        <p:txBody>
          <a:bodyPr>
            <a:norm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marL="257175" lvl="3" indent="-257175" algn="l">
              <a:buFont typeface="Arial" charset="0"/>
              <a:buChar char="•"/>
            </a:pPr>
            <a:endParaRPr lang="en-US" sz="2000" dirty="0">
              <a:solidFill>
                <a:schemeClr val="tx1"/>
              </a:solidFill>
            </a:endParaRPr>
          </a:p>
          <a:p>
            <a:pPr marL="257175" lvl="3" indent="-257175" algn="l">
              <a:buFont typeface="Arial" charset="0"/>
              <a:buChar char="•"/>
            </a:pPr>
            <a:r>
              <a:rPr lang="en-US" sz="2000" b="1" dirty="0">
                <a:solidFill>
                  <a:srgbClr val="00B050"/>
                </a:solidFill>
              </a:rPr>
              <a:t>Co-production Initiatives</a:t>
            </a:r>
          </a:p>
          <a:p>
            <a:pPr marL="137160" lvl="4" indent="137160" algn="l">
              <a:buFont typeface="Arial" charset="0"/>
              <a:buChar char="•"/>
            </a:pPr>
            <a:r>
              <a:rPr lang="en-US" sz="1800" dirty="0">
                <a:solidFill>
                  <a:schemeClr val="tx1"/>
                </a:solidFill>
              </a:rPr>
              <a:t>CRA/CCC Visioning Workshops</a:t>
            </a:r>
          </a:p>
          <a:p>
            <a:pPr marL="137160" lvl="5" indent="137160" algn="l">
              <a:buFont typeface="Arial" charset="0"/>
              <a:buChar char="•"/>
            </a:pPr>
            <a:r>
              <a:rPr lang="en-US" sz="1800" dirty="0">
                <a:solidFill>
                  <a:schemeClr val="tx1"/>
                </a:solidFill>
              </a:rPr>
              <a:t>(Midwest) Big Data Hubs &amp; Spokes</a:t>
            </a:r>
          </a:p>
          <a:p>
            <a:pPr marL="137160" lvl="5" indent="137160" algn="l">
              <a:buFont typeface="Arial" charset="0"/>
              <a:buChar char="•"/>
            </a:pPr>
            <a:r>
              <a:rPr lang="en-US" sz="1800" dirty="0">
                <a:solidFill>
                  <a:schemeClr val="tx1"/>
                </a:solidFill>
              </a:rPr>
              <a:t>NSF Sustainability Research Networks</a:t>
            </a:r>
          </a:p>
          <a:p>
            <a:pPr marL="137160" lvl="5" indent="137160" algn="l">
              <a:buFont typeface="Arial" charset="0"/>
              <a:buChar char="•"/>
            </a:pPr>
            <a:r>
              <a:rPr lang="en-US" sz="1800" dirty="0">
                <a:solidFill>
                  <a:schemeClr val="tx1"/>
                </a:solidFill>
              </a:rPr>
              <a:t>NSF Smart &amp; Connected Community </a:t>
            </a:r>
          </a:p>
          <a:p>
            <a:pPr marL="257175" lvl="3" indent="-257175" algn="l">
              <a:buFont typeface="Arial" charset="0"/>
              <a:buChar char="•"/>
            </a:pPr>
            <a:endParaRPr lang="en-US" sz="1600" dirty="0" smtClean="0">
              <a:solidFill>
                <a:schemeClr val="tx1"/>
              </a:solidFill>
            </a:endParaRPr>
          </a:p>
          <a:p>
            <a:pPr marL="257175" lvl="3" indent="-257175" algn="l">
              <a:buFont typeface="Arial" charset="0"/>
              <a:buChar char="•"/>
            </a:pPr>
            <a:endParaRPr lang="en-US" sz="1600" dirty="0">
              <a:solidFill>
                <a:schemeClr val="tx1"/>
              </a:solidFill>
            </a:endParaRPr>
          </a:p>
          <a:p>
            <a:pPr marL="257175" lvl="3" indent="-257175" algn="l">
              <a:buFont typeface="Arial" charset="0"/>
              <a:buChar char="•"/>
            </a:pPr>
            <a:r>
              <a:rPr lang="en-US" sz="2000" b="1" dirty="0">
                <a:solidFill>
                  <a:srgbClr val="00B050"/>
                </a:solidFill>
              </a:rPr>
              <a:t>Co-Production Examples </a:t>
            </a:r>
            <a:r>
              <a:rPr lang="en-US" sz="2000" dirty="0">
                <a:solidFill>
                  <a:schemeClr val="tx1"/>
                </a:solidFill>
              </a:rPr>
              <a:t>in my work</a:t>
            </a:r>
          </a:p>
          <a:p>
            <a:pPr marL="137160" lvl="5" indent="137160" algn="l">
              <a:buFont typeface="Arial" charset="0"/>
              <a:buChar char="•"/>
            </a:pPr>
            <a:r>
              <a:rPr lang="en-US" sz="1800" dirty="0">
                <a:solidFill>
                  <a:schemeClr val="tx1"/>
                </a:solidFill>
              </a:rPr>
              <a:t>2005: </a:t>
            </a:r>
            <a:r>
              <a:rPr lang="en-US" sz="1800" dirty="0">
                <a:solidFill>
                  <a:srgbClr val="FF0000"/>
                </a:solidFill>
              </a:rPr>
              <a:t>Evacuation Planning</a:t>
            </a:r>
            <a:r>
              <a:rPr lang="en-US" sz="1800" dirty="0">
                <a:solidFill>
                  <a:schemeClr val="tx1"/>
                </a:solidFill>
              </a:rPr>
              <a:t>: MN local governments </a:t>
            </a:r>
          </a:p>
          <a:p>
            <a:pPr marL="137160" lvl="5" indent="137160" algn="l">
              <a:buFont typeface="Arial" charset="0"/>
              <a:buChar char="•"/>
            </a:pPr>
            <a:r>
              <a:rPr lang="en-US" sz="1800" dirty="0">
                <a:solidFill>
                  <a:schemeClr val="tx1"/>
                </a:solidFill>
              </a:rPr>
              <a:t>Current: </a:t>
            </a:r>
            <a:r>
              <a:rPr lang="en-US" sz="1800" dirty="0">
                <a:solidFill>
                  <a:srgbClr val="FF0000"/>
                </a:solidFill>
              </a:rPr>
              <a:t>NSF SCC </a:t>
            </a:r>
            <a:r>
              <a:rPr lang="en-US" sz="1800" dirty="0">
                <a:solidFill>
                  <a:schemeClr val="tx1"/>
                </a:solidFill>
              </a:rPr>
              <a:t>Project: counties, cities in MN, FL</a:t>
            </a:r>
          </a:p>
          <a:p>
            <a:pPr marL="137160" lvl="3" indent="137160" algn="l">
              <a:buFont typeface="Arial" charset="0"/>
              <a:buChar char="•"/>
            </a:pPr>
            <a:endParaRPr lang="en-US" sz="1600" dirty="0">
              <a:solidFill>
                <a:schemeClr val="tx1"/>
              </a:solidFill>
            </a:endParaRPr>
          </a:p>
        </p:txBody>
      </p:sp>
      <p:grpSp>
        <p:nvGrpSpPr>
          <p:cNvPr id="9" name="Group 8"/>
          <p:cNvGrpSpPr/>
          <p:nvPr/>
        </p:nvGrpSpPr>
        <p:grpSpPr>
          <a:xfrm>
            <a:off x="5609584" y="1066800"/>
            <a:ext cx="3049648" cy="1793571"/>
            <a:chOff x="5440202" y="3862256"/>
            <a:chExt cx="3049648" cy="1793571"/>
          </a:xfrm>
        </p:grpSpPr>
        <p:pic>
          <p:nvPicPr>
            <p:cNvPr id="10" name="Picture 9" descr="cacm_1_16_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5339" y="3862256"/>
              <a:ext cx="1384511" cy="1793571"/>
            </a:xfrm>
            <a:prstGeom prst="rect">
              <a:avLst/>
            </a:prstGeom>
          </p:spPr>
        </p:pic>
        <p:pic>
          <p:nvPicPr>
            <p:cNvPr id="11" name="Picture 10" descr="Screen Shot 2013-11-22 at 1.02.37 PM.png">
              <a:extLst>
                <a:ext uri="{FF2B5EF4-FFF2-40B4-BE49-F238E27FC236}">
                  <a16:creationId xmlns:a16="http://schemas.microsoft.com/office/drawing/2014/main" xmlns="" id="{102FFD74-CEA4-8F42-9FEF-C5145261C70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40202" y="3862256"/>
              <a:ext cx="1372603" cy="1781463"/>
            </a:xfrm>
            <a:prstGeom prst="rect">
              <a:avLst/>
            </a:prstGeom>
          </p:spPr>
        </p:pic>
      </p:grpSp>
    </p:spTree>
    <p:extLst>
      <p:ext uri="{BB962C8B-B14F-4D97-AF65-F5344CB8AC3E}">
        <p14:creationId xmlns:p14="http://schemas.microsoft.com/office/powerpoint/2010/main" val="172212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85800" y="1066800"/>
            <a:ext cx="7772400" cy="4643154"/>
          </a:xfrm>
        </p:spPr>
        <p:txBody>
          <a:bodyPr/>
          <a:lstStyle/>
          <a:p>
            <a:pPr>
              <a:buFont typeface="Wingdings" charset="2"/>
              <a:buChar char="q"/>
            </a:pPr>
            <a:r>
              <a:rPr lang="en-US" sz="2000" dirty="0" smtClean="0"/>
              <a:t>Motivation</a:t>
            </a:r>
            <a:endParaRPr lang="en-US" sz="2000" dirty="0"/>
          </a:p>
          <a:p>
            <a:pPr>
              <a:buFont typeface="Wingdings" charset="2"/>
              <a:buChar char="q"/>
            </a:pPr>
            <a:r>
              <a:rPr lang="en-US" sz="2000" dirty="0" smtClean="0"/>
              <a:t>Knowledge Co-production (KC)</a:t>
            </a:r>
            <a:endParaRPr lang="en-US" sz="2000" dirty="0"/>
          </a:p>
          <a:p>
            <a:pPr>
              <a:buFont typeface="Wingdings" charset="2"/>
              <a:buChar char="q"/>
            </a:pPr>
            <a:r>
              <a:rPr lang="en-US" sz="2000" dirty="0" smtClean="0">
                <a:solidFill>
                  <a:srgbClr val="FF0000"/>
                </a:solidFill>
              </a:rPr>
              <a:t>KC Story 1: Evacuation Planning</a:t>
            </a:r>
          </a:p>
          <a:p>
            <a:pPr>
              <a:buFont typeface="Wingdings" charset="2"/>
              <a:buChar char="q"/>
            </a:pPr>
            <a:r>
              <a:rPr lang="en-US" sz="2000" dirty="0" smtClean="0"/>
              <a:t>KC Story 2: </a:t>
            </a:r>
            <a:r>
              <a:rPr lang="en-US" sz="2000" dirty="0"/>
              <a:t>A S&amp;CC </a:t>
            </a:r>
            <a:r>
              <a:rPr lang="en-US" sz="2000" dirty="0" smtClean="0"/>
              <a:t>Project</a:t>
            </a:r>
          </a:p>
          <a:p>
            <a:pPr>
              <a:buFont typeface="Wingdings" charset="2"/>
              <a:buChar char="q"/>
            </a:pPr>
            <a:r>
              <a:rPr lang="en-US" sz="2000" dirty="0" smtClean="0"/>
              <a:t>Conclusions</a:t>
            </a:r>
            <a:endParaRPr lang="en-US" sz="2000" dirty="0"/>
          </a:p>
        </p:txBody>
      </p:sp>
      <p:sp>
        <p:nvSpPr>
          <p:cNvPr id="4" name="Slide Number Placeholder 3">
            <a:extLst>
              <a:ext uri="{FF2B5EF4-FFF2-40B4-BE49-F238E27FC236}">
                <a16:creationId xmlns="" xmlns:a16="http://schemas.microsoft.com/office/drawing/2014/main" id="{D62E67D8-B2FE-F144-940E-90A2AE251147}"/>
              </a:ext>
            </a:extLst>
          </p:cNvPr>
          <p:cNvSpPr>
            <a:spLocks noGrp="1"/>
          </p:cNvSpPr>
          <p:nvPr>
            <p:ph type="sldNum" sz="quarter" idx="10"/>
          </p:nvPr>
        </p:nvSpPr>
        <p:spPr/>
        <p:txBody>
          <a:bodyPr/>
          <a:lstStyle/>
          <a:p>
            <a:fld id="{DD8C6A59-1C74-2043-BF6F-F96E9BCF649F}" type="slidenum">
              <a:rPr lang="en-US" smtClean="0"/>
              <a:t>37</a:t>
            </a:fld>
            <a:endParaRPr lang="en-US"/>
          </a:p>
        </p:txBody>
      </p:sp>
    </p:spTree>
    <p:extLst>
      <p:ext uri="{BB962C8B-B14F-4D97-AF65-F5344CB8AC3E}">
        <p14:creationId xmlns:p14="http://schemas.microsoft.com/office/powerpoint/2010/main" val="10391924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12B6D5-9442-4389-83B6-5CFCEE9F0DBD}"/>
              </a:ext>
            </a:extLst>
          </p:cNvPr>
          <p:cNvSpPr>
            <a:spLocks noGrp="1"/>
          </p:cNvSpPr>
          <p:nvPr>
            <p:ph type="title"/>
          </p:nvPr>
        </p:nvSpPr>
        <p:spPr>
          <a:xfrm>
            <a:off x="1248457" y="89242"/>
            <a:ext cx="7480815" cy="761175"/>
          </a:xfrm>
        </p:spPr>
        <p:txBody>
          <a:bodyPr>
            <a:normAutofit fontScale="90000"/>
          </a:bodyPr>
          <a:lstStyle/>
          <a:p>
            <a:r>
              <a:rPr lang="en-US" sz="2000" b="1" dirty="0">
                <a:solidFill>
                  <a:srgbClr val="C00000"/>
                </a:solidFill>
              </a:rPr>
              <a:t>Knowledge Co-Production:</a:t>
            </a:r>
            <a:r>
              <a:rPr lang="en-US" sz="2800" b="1" dirty="0">
                <a:solidFill>
                  <a:srgbClr val="C00000"/>
                </a:solidFill>
              </a:rPr>
              <a:t> Evacuation </a:t>
            </a:r>
            <a:r>
              <a:rPr lang="en-US" sz="2800" b="1" dirty="0" smtClean="0">
                <a:solidFill>
                  <a:srgbClr val="C00000"/>
                </a:solidFill>
              </a:rPr>
              <a:t>Planning </a:t>
            </a:r>
            <a:r>
              <a:rPr lang="en-US" sz="2000" b="1" dirty="0" smtClean="0">
                <a:solidFill>
                  <a:srgbClr val="C00000"/>
                </a:solidFill>
              </a:rPr>
              <a:t>(2005</a:t>
            </a:r>
            <a:r>
              <a:rPr lang="en-US" sz="2000" b="1" dirty="0">
                <a:solidFill>
                  <a:srgbClr val="C00000"/>
                </a:solidFill>
              </a:rPr>
              <a:t>)</a:t>
            </a:r>
          </a:p>
        </p:txBody>
      </p:sp>
      <p:sp>
        <p:nvSpPr>
          <p:cNvPr id="4" name="Slide Number Placeholder 3">
            <a:extLst>
              <a:ext uri="{FF2B5EF4-FFF2-40B4-BE49-F238E27FC236}">
                <a16:creationId xmlns="" xmlns:a16="http://schemas.microsoft.com/office/drawing/2014/main" id="{29C48037-B8FB-4D87-9898-B268FFCBE119}"/>
              </a:ext>
            </a:extLst>
          </p:cNvPr>
          <p:cNvSpPr>
            <a:spLocks noGrp="1"/>
          </p:cNvSpPr>
          <p:nvPr>
            <p:ph type="sldNum" sz="quarter" idx="4294967295"/>
          </p:nvPr>
        </p:nvSpPr>
        <p:spPr>
          <a:xfrm>
            <a:off x="1282185" y="5624514"/>
            <a:ext cx="253804" cy="273844"/>
          </a:xfrm>
          <a:prstGeom prst="rect">
            <a:avLst/>
          </a:prstGeom>
        </p:spPr>
        <p:txBody>
          <a:bodyPr/>
          <a:lstStyle/>
          <a:p>
            <a:fld id="{E4D37B5F-ABCF-48FC-8FD3-F3890A2DD608}" type="slidenum">
              <a:rPr lang="en-US" smtClean="0"/>
              <a:pPr/>
              <a:t>38</a:t>
            </a:fld>
            <a:endParaRPr lang="en-US"/>
          </a:p>
        </p:txBody>
      </p:sp>
      <p:sp>
        <p:nvSpPr>
          <p:cNvPr id="6" name="TextBox 5"/>
          <p:cNvSpPr txBox="1"/>
          <p:nvPr/>
        </p:nvSpPr>
        <p:spPr>
          <a:xfrm>
            <a:off x="228600" y="763643"/>
            <a:ext cx="8500671" cy="615553"/>
          </a:xfrm>
          <a:prstGeom prst="rect">
            <a:avLst/>
          </a:prstGeom>
          <a:noFill/>
        </p:spPr>
        <p:txBody>
          <a:bodyPr wrap="square" rtlCol="0">
            <a:spAutoFit/>
          </a:bodyPr>
          <a:lstStyle/>
          <a:p>
            <a:pPr algn="ctr"/>
            <a:r>
              <a:rPr lang="en-US" sz="1800" dirty="0" smtClean="0">
                <a:hlinkClick r:id="rId2"/>
              </a:rPr>
              <a:t>FoxTV newsclip (5-minutes), </a:t>
            </a:r>
            <a:r>
              <a:rPr lang="en-US" sz="1600" dirty="0" smtClean="0">
                <a:hlinkClick r:id="rId2"/>
              </a:rPr>
              <a:t>Disaster </a:t>
            </a:r>
            <a:r>
              <a:rPr lang="en-US" sz="1600" dirty="0">
                <a:hlinkClick r:id="rId2"/>
              </a:rPr>
              <a:t>Area Evacuation </a:t>
            </a:r>
            <a:r>
              <a:rPr lang="en-US" sz="1600" dirty="0" smtClean="0">
                <a:hlinkClick r:id="rId2"/>
              </a:rPr>
              <a:t>Analytics Project</a:t>
            </a:r>
            <a:r>
              <a:rPr lang="en-US" sz="1600" dirty="0" smtClean="0"/>
              <a:t> </a:t>
            </a:r>
            <a:endParaRPr lang="en-US" sz="1600" dirty="0"/>
          </a:p>
          <a:p>
            <a:pPr algn="ctr"/>
            <a:r>
              <a:rPr lang="en-US" sz="1600" dirty="0"/>
              <a:t>		</a:t>
            </a:r>
            <a:r>
              <a:rPr lang="en-US" sz="1600" dirty="0">
                <a:hlinkClick r:id="rId2"/>
              </a:rPr>
              <a:t>https://</a:t>
            </a:r>
            <a:r>
              <a:rPr lang="en-US" sz="1600" dirty="0" err="1">
                <a:hlinkClick r:id="rId2"/>
              </a:rPr>
              <a:t>www.youtube.com</a:t>
            </a:r>
            <a:r>
              <a:rPr lang="en-US" sz="1600" dirty="0">
                <a:hlinkClick r:id="rId2"/>
              </a:rPr>
              <a:t>/</a:t>
            </a:r>
            <a:r>
              <a:rPr lang="en-US" sz="1600" dirty="0" err="1">
                <a:hlinkClick r:id="rId2"/>
              </a:rPr>
              <a:t>watch?v</a:t>
            </a:r>
            <a:r>
              <a:rPr lang="en-US" sz="1600" dirty="0">
                <a:hlinkClick r:id="rId2"/>
              </a:rPr>
              <a:t>=PR9k72W8XK8 </a:t>
            </a:r>
            <a:endParaRPr lang="en-US" sz="2000" dirty="0"/>
          </a:p>
        </p:txBody>
      </p:sp>
      <p:pic>
        <p:nvPicPr>
          <p:cNvPr id="91" name="Picture 90">
            <a:hlinkClick r:id="rId3"/>
            <a:hlinkHover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6075" y="1600200"/>
            <a:ext cx="5672524" cy="4254395"/>
          </a:xfrm>
          <a:prstGeom prst="rect">
            <a:avLst/>
          </a:prstGeom>
        </p:spPr>
      </p:pic>
    </p:spTree>
    <p:extLst>
      <p:ext uri="{BB962C8B-B14F-4D97-AF65-F5344CB8AC3E}">
        <p14:creationId xmlns:p14="http://schemas.microsoft.com/office/powerpoint/2010/main" val="19982487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12B6D5-9442-4389-83B6-5CFCEE9F0DBD}"/>
              </a:ext>
            </a:extLst>
          </p:cNvPr>
          <p:cNvSpPr>
            <a:spLocks noGrp="1"/>
          </p:cNvSpPr>
          <p:nvPr>
            <p:ph type="title"/>
          </p:nvPr>
        </p:nvSpPr>
        <p:spPr>
          <a:xfrm>
            <a:off x="771021" y="0"/>
            <a:ext cx="7696199" cy="761175"/>
          </a:xfrm>
        </p:spPr>
        <p:txBody>
          <a:bodyPr>
            <a:normAutofit/>
          </a:bodyPr>
          <a:lstStyle/>
          <a:p>
            <a:r>
              <a:rPr lang="en-US" sz="2000" b="1" dirty="0" smtClean="0">
                <a:solidFill>
                  <a:srgbClr val="C00000"/>
                </a:solidFill>
              </a:rPr>
              <a:t>KC Story 1:</a:t>
            </a:r>
            <a:r>
              <a:rPr lang="en-US" b="1" dirty="0" smtClean="0">
                <a:solidFill>
                  <a:srgbClr val="C00000"/>
                </a:solidFill>
              </a:rPr>
              <a:t> </a:t>
            </a:r>
            <a:r>
              <a:rPr lang="en-US" sz="2800" b="1" dirty="0">
                <a:solidFill>
                  <a:srgbClr val="C00000"/>
                </a:solidFill>
              </a:rPr>
              <a:t>Evacuation Planning </a:t>
            </a:r>
            <a:r>
              <a:rPr lang="en-US" sz="2000" b="1" dirty="0">
                <a:solidFill>
                  <a:srgbClr val="C00000"/>
                </a:solidFill>
              </a:rPr>
              <a:t>(2005)</a:t>
            </a:r>
          </a:p>
        </p:txBody>
      </p:sp>
      <p:sp>
        <p:nvSpPr>
          <p:cNvPr id="3" name="Content Placeholder 2">
            <a:extLst>
              <a:ext uri="{FF2B5EF4-FFF2-40B4-BE49-F238E27FC236}">
                <a16:creationId xmlns="" xmlns:a16="http://schemas.microsoft.com/office/drawing/2014/main" id="{AC20F9AF-A424-4C24-8B77-8465C3971FBB}"/>
              </a:ext>
            </a:extLst>
          </p:cNvPr>
          <p:cNvSpPr>
            <a:spLocks noGrp="1"/>
          </p:cNvSpPr>
          <p:nvPr>
            <p:ph idx="4294967295"/>
          </p:nvPr>
        </p:nvSpPr>
        <p:spPr>
          <a:xfrm>
            <a:off x="238988" y="761175"/>
            <a:ext cx="5590531" cy="3373050"/>
          </a:xfrm>
          <a:prstGeom prst="rect">
            <a:avLst/>
          </a:prstGeom>
        </p:spPr>
        <p:txBody>
          <a:bodyPr>
            <a:noAutofit/>
          </a:bodyPr>
          <a:lstStyle/>
          <a:p>
            <a:r>
              <a:rPr lang="en-US" sz="1600" b="1" dirty="0">
                <a:latin typeface="Arial" charset="0"/>
                <a:ea typeface="Arial" charset="0"/>
                <a:cs typeface="Arial" charset="0"/>
              </a:rPr>
              <a:t>Team</a:t>
            </a:r>
            <a:r>
              <a:rPr lang="en-US" sz="1600" dirty="0">
                <a:latin typeface="Arial" charset="0"/>
                <a:ea typeface="Arial" charset="0"/>
                <a:cs typeface="Arial" charset="0"/>
              </a:rPr>
              <a:t>: </a:t>
            </a:r>
            <a:r>
              <a:rPr lang="en-US" sz="1400" dirty="0">
                <a:latin typeface="Arial" charset="0"/>
                <a:ea typeface="Arial" charset="0"/>
                <a:cs typeface="Arial" charset="0"/>
              </a:rPr>
              <a:t>US DHS, MN Dept. of Transportation, URS Corp.</a:t>
            </a:r>
          </a:p>
          <a:p>
            <a:pPr lvl="1"/>
            <a:r>
              <a:rPr lang="en-US" sz="1400" dirty="0">
                <a:latin typeface="Arial" charset="0"/>
                <a:ea typeface="Arial" charset="0"/>
                <a:cs typeface="Arial" charset="0"/>
              </a:rPr>
              <a:t>Emergency Mangers, Police, Fire Fighters, Natl. Guard</a:t>
            </a:r>
          </a:p>
          <a:p>
            <a:r>
              <a:rPr lang="en-US" sz="1600" dirty="0">
                <a:solidFill>
                  <a:srgbClr val="FF0000"/>
                </a:solidFill>
                <a:latin typeface="Arial" charset="0"/>
                <a:ea typeface="Arial" charset="0"/>
                <a:cs typeface="Arial" charset="0"/>
              </a:rPr>
              <a:t>Co-Visioning</a:t>
            </a:r>
            <a:r>
              <a:rPr lang="en-US" sz="2000" dirty="0">
                <a:latin typeface="Arial" charset="0"/>
                <a:ea typeface="Arial" charset="0"/>
                <a:cs typeface="Arial" charset="0"/>
              </a:rPr>
              <a:t> </a:t>
            </a:r>
            <a:r>
              <a:rPr lang="en-US" sz="1600" dirty="0">
                <a:latin typeface="Arial" charset="0"/>
                <a:ea typeface="Arial" charset="0"/>
                <a:cs typeface="Arial" charset="0"/>
              </a:rPr>
              <a:t>via monthly meetings</a:t>
            </a:r>
            <a:endParaRPr lang="en-US" sz="2000" dirty="0">
              <a:latin typeface="Arial" charset="0"/>
              <a:ea typeface="Arial" charset="0"/>
              <a:cs typeface="Arial" charset="0"/>
            </a:endParaRPr>
          </a:p>
          <a:p>
            <a:pPr lvl="1"/>
            <a:r>
              <a:rPr lang="en-US" sz="1600" dirty="0">
                <a:latin typeface="Arial" charset="0"/>
                <a:ea typeface="Arial" charset="0"/>
                <a:cs typeface="Arial" charset="0"/>
              </a:rPr>
              <a:t>Challenges: evacuees &amp; traffic maps</a:t>
            </a:r>
          </a:p>
          <a:p>
            <a:pPr lvl="1"/>
            <a:r>
              <a:rPr lang="en-US" sz="1600" dirty="0">
                <a:latin typeface="Arial" charset="0"/>
                <a:ea typeface="Arial" charset="0"/>
                <a:cs typeface="Arial" charset="0"/>
              </a:rPr>
              <a:t>Police: focus on what can be done!</a:t>
            </a:r>
          </a:p>
          <a:p>
            <a:r>
              <a:rPr lang="en-US" sz="1600" dirty="0">
                <a:solidFill>
                  <a:srgbClr val="FF0000"/>
                </a:solidFill>
                <a:latin typeface="Arial" charset="0"/>
                <a:ea typeface="Arial" charset="0"/>
                <a:cs typeface="Arial" charset="0"/>
              </a:rPr>
              <a:t>Problem Co-Definition</a:t>
            </a:r>
          </a:p>
          <a:p>
            <a:pPr lvl="1"/>
            <a:r>
              <a:rPr lang="en-US" sz="1600" dirty="0">
                <a:latin typeface="Arial" charset="0"/>
                <a:ea typeface="Arial" charset="0"/>
                <a:cs typeface="Arial" charset="0"/>
              </a:rPr>
              <a:t>1-mile scenarios: 5 sites, work-day or night-time</a:t>
            </a:r>
          </a:p>
          <a:p>
            <a:r>
              <a:rPr lang="en-US" sz="1600" dirty="0">
                <a:solidFill>
                  <a:srgbClr val="FF0000"/>
                </a:solidFill>
                <a:latin typeface="Arial" charset="0"/>
                <a:ea typeface="Arial" charset="0"/>
                <a:cs typeface="Arial" charset="0"/>
              </a:rPr>
              <a:t>Co-Discovery</a:t>
            </a:r>
          </a:p>
          <a:p>
            <a:pPr lvl="1"/>
            <a:r>
              <a:rPr lang="en-US" sz="1600" dirty="0">
                <a:solidFill>
                  <a:srgbClr val="0070C0"/>
                </a:solidFill>
                <a:latin typeface="Arial" charset="0"/>
                <a:ea typeface="Arial" charset="0"/>
                <a:cs typeface="Arial" charset="0"/>
              </a:rPr>
              <a:t>For 1st mile, walking faster than driving</a:t>
            </a:r>
          </a:p>
          <a:p>
            <a:r>
              <a:rPr lang="en-US" sz="1600" dirty="0">
                <a:solidFill>
                  <a:srgbClr val="FF0000"/>
                </a:solidFill>
                <a:latin typeface="Arial" charset="0"/>
                <a:ea typeface="Arial" charset="0"/>
                <a:cs typeface="Arial" charset="0"/>
              </a:rPr>
              <a:t>Co-Evaluation</a:t>
            </a:r>
          </a:p>
          <a:p>
            <a:pPr lvl="1"/>
            <a:r>
              <a:rPr lang="en-US" sz="1400" dirty="0">
                <a:latin typeface="Arial" charset="0"/>
                <a:ea typeface="Arial" charset="0"/>
                <a:cs typeface="Arial" charset="0"/>
              </a:rPr>
              <a:t>Walk selected routes : avoid wooden bridge near E</a:t>
            </a:r>
          </a:p>
          <a:p>
            <a:pPr lvl="1"/>
            <a:r>
              <a:rPr lang="en-US" sz="1400" dirty="0">
                <a:latin typeface="Arial" charset="0"/>
                <a:ea typeface="Arial" charset="0"/>
                <a:cs typeface="Arial" charset="0"/>
              </a:rPr>
              <a:t>Lock parking garages during evacuation ?</a:t>
            </a:r>
          </a:p>
          <a:p>
            <a:endParaRPr lang="en-US" sz="3200" dirty="0"/>
          </a:p>
        </p:txBody>
      </p:sp>
      <p:sp>
        <p:nvSpPr>
          <p:cNvPr id="4" name="Slide Number Placeholder 3">
            <a:extLst>
              <a:ext uri="{FF2B5EF4-FFF2-40B4-BE49-F238E27FC236}">
                <a16:creationId xmlns="" xmlns:a16="http://schemas.microsoft.com/office/drawing/2014/main" id="{29C48037-B8FB-4D87-9898-B268FFCBE119}"/>
              </a:ext>
            </a:extLst>
          </p:cNvPr>
          <p:cNvSpPr>
            <a:spLocks noGrp="1"/>
          </p:cNvSpPr>
          <p:nvPr>
            <p:ph type="sldNum" sz="quarter" idx="4294967295"/>
          </p:nvPr>
        </p:nvSpPr>
        <p:spPr>
          <a:xfrm>
            <a:off x="650365" y="5292809"/>
            <a:ext cx="304060" cy="338503"/>
          </a:xfrm>
          <a:prstGeom prst="rect">
            <a:avLst/>
          </a:prstGeom>
        </p:spPr>
        <p:txBody>
          <a:bodyPr/>
          <a:lstStyle/>
          <a:p>
            <a:fld id="{E4D37B5F-ABCF-48FC-8FD3-F3890A2DD608}" type="slidenum">
              <a:rPr lang="en-US" smtClean="0"/>
              <a:pPr/>
              <a:t>39</a:t>
            </a:fld>
            <a:endParaRPr lang="en-US"/>
          </a:p>
        </p:txBody>
      </p:sp>
      <p:graphicFrame>
        <p:nvGraphicFramePr>
          <p:cNvPr id="92" name="Group 53"/>
          <p:cNvGraphicFramePr>
            <a:graphicFrameLocks noGrp="1"/>
          </p:cNvGraphicFramePr>
          <p:nvPr>
            <p:extLst>
              <p:ext uri="{D42A27DB-BD31-4B8C-83A1-F6EECF244321}">
                <p14:modId xmlns:p14="http://schemas.microsoft.com/office/powerpoint/2010/main" val="1528819109"/>
              </p:ext>
            </p:extLst>
          </p:nvPr>
        </p:nvGraphicFramePr>
        <p:xfrm>
          <a:off x="771020" y="4308803"/>
          <a:ext cx="3800979" cy="1541780"/>
        </p:xfrm>
        <a:graphic>
          <a:graphicData uri="http://schemas.openxmlformats.org/drawingml/2006/table">
            <a:tbl>
              <a:tblPr/>
              <a:tblGrid>
                <a:gridCol w="854399"/>
                <a:gridCol w="1117781"/>
                <a:gridCol w="838200"/>
                <a:gridCol w="990599"/>
              </a:tblGrid>
              <a:tr h="226061">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a:ln>
                            <a:noFill/>
                          </a:ln>
                          <a:solidFill>
                            <a:schemeClr val="tx1"/>
                          </a:solidFill>
                          <a:effectLst/>
                          <a:latin typeface="Garamond" charset="0"/>
                          <a:ea typeface="Garamond" charset="0"/>
                          <a:cs typeface="Garamond" charset="0"/>
                        </a:rPr>
                        <a:t>Scenario</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a:ln>
                            <a:noFill/>
                          </a:ln>
                          <a:solidFill>
                            <a:schemeClr val="tx1"/>
                          </a:solidFill>
                          <a:effectLst/>
                          <a:latin typeface="Garamond" charset="0"/>
                          <a:ea typeface="Garamond" charset="0"/>
                          <a:cs typeface="Garamond" charset="0"/>
                        </a:rPr>
                        <a:t>Population</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a:ln>
                            <a:noFill/>
                          </a:ln>
                          <a:solidFill>
                            <a:schemeClr val="hlink"/>
                          </a:solidFill>
                          <a:effectLst/>
                          <a:latin typeface="Garamond" charset="0"/>
                          <a:ea typeface="Garamond" charset="0"/>
                          <a:cs typeface="Garamond" charset="0"/>
                        </a:rPr>
                        <a:t>Vehicle</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rgbClr val="002060"/>
                          </a:solidFill>
                          <a:effectLst/>
                          <a:latin typeface="Garamond" charset="0"/>
                          <a:ea typeface="Garamond" charset="0"/>
                          <a:cs typeface="Garamond" charset="0"/>
                        </a:rPr>
                        <a:t>Walking</a:t>
                      </a:r>
                      <a:endParaRPr kumimoji="0" lang="en-US" altLang="en-US" sz="1600" b="0" i="0" u="none" strike="noStrike" cap="none" normalizeH="0" baseline="0" dirty="0">
                        <a:ln>
                          <a:noFill/>
                        </a:ln>
                        <a:solidFill>
                          <a:srgbClr val="002060"/>
                        </a:solidFill>
                        <a:effectLst/>
                        <a:latin typeface="Garamond" charset="0"/>
                        <a:ea typeface="Garamond" charset="0"/>
                        <a:cs typeface="Garamond"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r>
              <a:tr h="259588">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tx1"/>
                          </a:solidFill>
                          <a:effectLst/>
                          <a:latin typeface="Garamond" charset="0"/>
                          <a:ea typeface="Garamond" charset="0"/>
                          <a:cs typeface="Garamond" charset="0"/>
                        </a:rPr>
                        <a:t>A</a:t>
                      </a:r>
                      <a:endParaRPr kumimoji="0" lang="en-US" altLang="en-US" sz="1600" b="0" i="0" u="none" strike="noStrike" cap="none" normalizeH="0" baseline="0" dirty="0">
                        <a:ln>
                          <a:noFill/>
                        </a:ln>
                        <a:solidFill>
                          <a:schemeClr val="tx1"/>
                        </a:solidFill>
                        <a:effectLst/>
                        <a:latin typeface="Garamond" charset="0"/>
                        <a:ea typeface="Garamond" charset="0"/>
                        <a:cs typeface="Garamond" charset="0"/>
                      </a:endParaRP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a:ln>
                            <a:noFill/>
                          </a:ln>
                          <a:solidFill>
                            <a:schemeClr val="tx1"/>
                          </a:solidFill>
                          <a:effectLst/>
                          <a:latin typeface="Garamond" charset="0"/>
                          <a:ea typeface="Garamond" charset="0"/>
                          <a:cs typeface="Garamond" charset="0"/>
                        </a:rPr>
                        <a:t>143,360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hlink"/>
                          </a:solidFill>
                          <a:effectLst/>
                          <a:latin typeface="Garamond" charset="0"/>
                          <a:ea typeface="Garamond" charset="0"/>
                          <a:cs typeface="Garamond" charset="0"/>
                        </a:rPr>
                        <a:t>4:45 </a:t>
                      </a:r>
                      <a:endParaRPr kumimoji="0" lang="en-US" altLang="en-US" sz="1600" b="0" i="0" u="none" strike="noStrike" cap="none" normalizeH="0" baseline="0" dirty="0">
                        <a:ln>
                          <a:noFill/>
                        </a:ln>
                        <a:solidFill>
                          <a:schemeClr val="hlink"/>
                        </a:solidFill>
                        <a:effectLst/>
                        <a:latin typeface="Garamond" charset="0"/>
                        <a:ea typeface="Garamond" charset="0"/>
                        <a:cs typeface="Garamond"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rgbClr val="0070C0"/>
                          </a:solidFill>
                          <a:effectLst/>
                          <a:latin typeface="Garamond" charset="0"/>
                          <a:ea typeface="Garamond" charset="0"/>
                          <a:cs typeface="Garamond" charset="0"/>
                        </a:rPr>
                        <a:t>1:32 </a:t>
                      </a:r>
                      <a:endParaRPr kumimoji="0" lang="en-US" altLang="en-US" sz="1600" b="0" i="0" u="none" strike="noStrike" cap="none" normalizeH="0" baseline="0" dirty="0">
                        <a:ln>
                          <a:noFill/>
                        </a:ln>
                        <a:solidFill>
                          <a:srgbClr val="0070C0"/>
                        </a:solidFill>
                        <a:effectLst/>
                        <a:latin typeface="Garamond" charset="0"/>
                        <a:ea typeface="Garamond" charset="0"/>
                        <a:cs typeface="Garamond"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9588">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tx1"/>
                          </a:solidFill>
                          <a:effectLst/>
                          <a:latin typeface="Garamond" charset="0"/>
                          <a:ea typeface="Garamond" charset="0"/>
                          <a:cs typeface="Garamond" charset="0"/>
                        </a:rPr>
                        <a:t>B</a:t>
                      </a:r>
                      <a:endParaRPr kumimoji="0" lang="en-US" altLang="en-US" sz="1600" b="0" i="0" u="none" strike="noStrike" cap="none" normalizeH="0" baseline="0" dirty="0">
                        <a:ln>
                          <a:noFill/>
                        </a:ln>
                        <a:solidFill>
                          <a:schemeClr val="tx1"/>
                        </a:solidFill>
                        <a:effectLst/>
                        <a:latin typeface="Garamond" charset="0"/>
                        <a:ea typeface="Garamond" charset="0"/>
                        <a:cs typeface="Garamond" charset="0"/>
                      </a:endParaRP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a:ln>
                            <a:noFill/>
                          </a:ln>
                          <a:solidFill>
                            <a:schemeClr val="tx1"/>
                          </a:solidFill>
                          <a:effectLst/>
                          <a:latin typeface="Garamond" charset="0"/>
                          <a:ea typeface="Garamond" charset="0"/>
                          <a:cs typeface="Garamond" charset="0"/>
                        </a:rPr>
                        <a:t>83,143</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tx1"/>
                          </a:solidFill>
                          <a:effectLst/>
                          <a:latin typeface="Garamond" charset="0"/>
                          <a:ea typeface="Garamond" charset="0"/>
                          <a:cs typeface="Garamond" charset="0"/>
                        </a:rPr>
                        <a:t>2:45</a:t>
                      </a:r>
                      <a:endParaRPr kumimoji="0" lang="en-US" altLang="en-US" sz="1600" b="0" i="0" u="none" strike="noStrike" cap="none" normalizeH="0" baseline="0" dirty="0">
                        <a:ln>
                          <a:noFill/>
                        </a:ln>
                        <a:solidFill>
                          <a:schemeClr val="tx1"/>
                        </a:solidFill>
                        <a:effectLst/>
                        <a:latin typeface="Garamond" charset="0"/>
                        <a:ea typeface="Garamond" charset="0"/>
                        <a:cs typeface="Garamond"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tx1"/>
                          </a:solidFill>
                          <a:effectLst/>
                          <a:latin typeface="Garamond" charset="0"/>
                          <a:ea typeface="Garamond" charset="0"/>
                          <a:cs typeface="Garamond" charset="0"/>
                        </a:rPr>
                        <a:t>1:04</a:t>
                      </a:r>
                      <a:endParaRPr kumimoji="0" lang="en-US" altLang="en-US" sz="1600" b="0" i="0" u="none" strike="noStrike" cap="none" normalizeH="0" baseline="0" dirty="0">
                        <a:ln>
                          <a:noFill/>
                        </a:ln>
                        <a:solidFill>
                          <a:schemeClr val="tx1"/>
                        </a:solidFill>
                        <a:effectLst/>
                        <a:latin typeface="Garamond" charset="0"/>
                        <a:ea typeface="Garamond" charset="0"/>
                        <a:cs typeface="Garamond"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9588">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tx1"/>
                          </a:solidFill>
                          <a:effectLst/>
                          <a:latin typeface="Garamond" charset="0"/>
                          <a:ea typeface="Garamond" charset="0"/>
                          <a:cs typeface="Garamond" charset="0"/>
                        </a:rPr>
                        <a:t>C</a:t>
                      </a:r>
                      <a:endParaRPr kumimoji="0" lang="en-US" altLang="en-US" sz="1600" b="0" i="0" u="none" strike="noStrike" cap="none" normalizeH="0" baseline="0" dirty="0">
                        <a:ln>
                          <a:noFill/>
                        </a:ln>
                        <a:solidFill>
                          <a:schemeClr val="tx1"/>
                        </a:solidFill>
                        <a:effectLst/>
                        <a:latin typeface="Garamond" charset="0"/>
                        <a:ea typeface="Garamond" charset="0"/>
                        <a:cs typeface="Garamond" charset="0"/>
                      </a:endParaRP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a:ln>
                            <a:noFill/>
                          </a:ln>
                          <a:solidFill>
                            <a:schemeClr val="tx1"/>
                          </a:solidFill>
                          <a:effectLst/>
                          <a:latin typeface="Garamond" charset="0"/>
                          <a:ea typeface="Garamond" charset="0"/>
                          <a:cs typeface="Garamond" charset="0"/>
                        </a:rPr>
                        <a:t>27,406</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hlink"/>
                          </a:solidFill>
                          <a:effectLst/>
                          <a:latin typeface="Garamond" charset="0"/>
                          <a:ea typeface="Garamond" charset="0"/>
                          <a:cs typeface="Garamond" charset="0"/>
                        </a:rPr>
                        <a:t>4:27</a:t>
                      </a:r>
                      <a:endParaRPr kumimoji="0" lang="en-US" altLang="en-US" sz="1600" b="0" i="0" u="none" strike="noStrike" cap="none" normalizeH="0" baseline="0" dirty="0">
                        <a:ln>
                          <a:noFill/>
                        </a:ln>
                        <a:solidFill>
                          <a:schemeClr val="hlink"/>
                        </a:solidFill>
                        <a:effectLst/>
                        <a:latin typeface="Garamond" charset="0"/>
                        <a:ea typeface="Garamond" charset="0"/>
                        <a:cs typeface="Garamond"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rgbClr val="0070C0"/>
                          </a:solidFill>
                          <a:effectLst/>
                          <a:latin typeface="Garamond" charset="0"/>
                          <a:ea typeface="Garamond" charset="0"/>
                          <a:cs typeface="Garamond" charset="0"/>
                        </a:rPr>
                        <a:t>1:41</a:t>
                      </a:r>
                      <a:endParaRPr kumimoji="0" lang="en-US" altLang="en-US" sz="2800" b="0" i="0" u="none" strike="noStrike" cap="none" normalizeH="0" baseline="0" dirty="0">
                        <a:ln>
                          <a:noFill/>
                        </a:ln>
                        <a:solidFill>
                          <a:srgbClr val="0070C0"/>
                        </a:solidFill>
                        <a:effectLst/>
                        <a:latin typeface="Garamond" charset="0"/>
                        <a:ea typeface="Garamond" charset="0"/>
                        <a:cs typeface="Garamond"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9588">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tx1"/>
                          </a:solidFill>
                          <a:effectLst/>
                          <a:latin typeface="Garamond" charset="0"/>
                          <a:ea typeface="Garamond" charset="0"/>
                          <a:cs typeface="Garamond" charset="0"/>
                        </a:rPr>
                        <a:t>D</a:t>
                      </a:r>
                      <a:endParaRPr kumimoji="0" lang="en-US" altLang="en-US" sz="1600" b="0" i="0" u="none" strike="noStrike" cap="none" normalizeH="0" baseline="0" dirty="0">
                        <a:ln>
                          <a:noFill/>
                        </a:ln>
                        <a:solidFill>
                          <a:schemeClr val="tx1"/>
                        </a:solidFill>
                        <a:effectLst/>
                        <a:latin typeface="Garamond" charset="0"/>
                        <a:ea typeface="Garamond" charset="0"/>
                        <a:cs typeface="Garamond" charset="0"/>
                      </a:endParaRP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a:ln>
                            <a:noFill/>
                          </a:ln>
                          <a:solidFill>
                            <a:schemeClr val="tx1"/>
                          </a:solidFill>
                          <a:effectLst/>
                          <a:latin typeface="Garamond" charset="0"/>
                          <a:ea typeface="Garamond" charset="0"/>
                          <a:cs typeface="Garamond" charset="0"/>
                        </a:rPr>
                        <a:t>50,995</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tx1"/>
                          </a:solidFill>
                          <a:effectLst/>
                          <a:latin typeface="Garamond" charset="0"/>
                          <a:ea typeface="Garamond" charset="0"/>
                          <a:cs typeface="Garamond" charset="0"/>
                        </a:rPr>
                        <a:t>3:41</a:t>
                      </a:r>
                      <a:endParaRPr kumimoji="0" lang="en-US" altLang="en-US" sz="1600" b="0" i="0" u="none" strike="noStrike" cap="none" normalizeH="0" baseline="0" dirty="0">
                        <a:ln>
                          <a:noFill/>
                        </a:ln>
                        <a:solidFill>
                          <a:schemeClr val="tx1"/>
                        </a:solidFill>
                        <a:effectLst/>
                        <a:latin typeface="Garamond" charset="0"/>
                        <a:ea typeface="Garamond" charset="0"/>
                        <a:cs typeface="Garamond"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tx1"/>
                          </a:solidFill>
                          <a:effectLst/>
                          <a:latin typeface="Garamond" charset="0"/>
                          <a:ea typeface="Garamond" charset="0"/>
                          <a:cs typeface="Garamond" charset="0"/>
                        </a:rPr>
                        <a:t>1:20</a:t>
                      </a:r>
                      <a:endParaRPr kumimoji="0" lang="en-US" altLang="en-US" sz="1600" b="0" i="0" u="none" strike="noStrike" cap="none" normalizeH="0" baseline="0" dirty="0">
                        <a:ln>
                          <a:noFill/>
                        </a:ln>
                        <a:solidFill>
                          <a:schemeClr val="tx1"/>
                        </a:solidFill>
                        <a:effectLst/>
                        <a:latin typeface="Garamond" charset="0"/>
                        <a:ea typeface="Garamond" charset="0"/>
                        <a:cs typeface="Garamond"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9588">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tx1"/>
                          </a:solidFill>
                          <a:effectLst/>
                          <a:latin typeface="Garamond" charset="0"/>
                          <a:ea typeface="Garamond" charset="0"/>
                          <a:cs typeface="Garamond" charset="0"/>
                        </a:rPr>
                        <a:t>E</a:t>
                      </a:r>
                      <a:endParaRPr kumimoji="0" lang="en-US" altLang="en-US" sz="1600" b="0" i="0" u="none" strike="noStrike" cap="none" normalizeH="0" baseline="0" dirty="0">
                        <a:ln>
                          <a:noFill/>
                        </a:ln>
                        <a:solidFill>
                          <a:schemeClr val="tx1"/>
                        </a:solidFill>
                        <a:effectLst/>
                        <a:latin typeface="Garamond" charset="0"/>
                        <a:ea typeface="Garamond" charset="0"/>
                        <a:cs typeface="Garamond" charset="0"/>
                      </a:endParaRP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a:ln>
                            <a:noFill/>
                          </a:ln>
                          <a:solidFill>
                            <a:schemeClr val="tx1"/>
                          </a:solidFill>
                          <a:effectLst/>
                          <a:latin typeface="Garamond" charset="0"/>
                          <a:ea typeface="Garamond" charset="0"/>
                          <a:cs typeface="Garamond" charset="0"/>
                        </a:rPr>
                        <a:t>3,611</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tx1"/>
                          </a:solidFill>
                          <a:effectLst/>
                          <a:latin typeface="Garamond" charset="0"/>
                          <a:ea typeface="Garamond" charset="0"/>
                          <a:cs typeface="Garamond" charset="0"/>
                        </a:rPr>
                        <a:t>1:21</a:t>
                      </a:r>
                      <a:endParaRPr kumimoji="0" lang="en-US" altLang="en-US" sz="1600" b="0" i="0" u="none" strike="noStrike" cap="none" normalizeH="0" baseline="0" dirty="0">
                        <a:ln>
                          <a:noFill/>
                        </a:ln>
                        <a:solidFill>
                          <a:schemeClr val="tx1"/>
                        </a:solidFill>
                        <a:effectLst/>
                        <a:latin typeface="Garamond" charset="0"/>
                        <a:ea typeface="Garamond" charset="0"/>
                        <a:cs typeface="Garamond"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tx1"/>
                          </a:solidFill>
                          <a:effectLst/>
                          <a:latin typeface="Garamond" charset="0"/>
                          <a:ea typeface="Garamond" charset="0"/>
                          <a:cs typeface="Garamond" charset="0"/>
                        </a:rPr>
                        <a:t>0:36</a:t>
                      </a:r>
                      <a:endParaRPr kumimoji="0" lang="en-US" altLang="en-US" sz="1600" b="0" i="0" u="none" strike="noStrike" cap="none" normalizeH="0" baseline="0" dirty="0">
                        <a:ln>
                          <a:noFill/>
                        </a:ln>
                        <a:solidFill>
                          <a:schemeClr val="tx1"/>
                        </a:solidFill>
                        <a:effectLst/>
                        <a:latin typeface="Garamond" charset="0"/>
                        <a:ea typeface="Garamond" charset="0"/>
                        <a:cs typeface="Garamond"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3" name="Picture 2" descr="(user-defined) State Fair 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722" y="745075"/>
            <a:ext cx="3154092" cy="2590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9" descr="(user-defined) State Fair 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419" y="3439138"/>
            <a:ext cx="3151459" cy="249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26866" y="6255589"/>
            <a:ext cx="6707902" cy="461665"/>
          </a:xfrm>
          <a:prstGeom prst="rect">
            <a:avLst/>
          </a:prstGeom>
          <a:noFill/>
        </p:spPr>
        <p:txBody>
          <a:bodyPr wrap="square" rtlCol="0">
            <a:spAutoFit/>
          </a:bodyPr>
          <a:lstStyle/>
          <a:p>
            <a:r>
              <a:rPr lang="en-US" sz="1200" dirty="0"/>
              <a:t>Details: </a:t>
            </a:r>
            <a:r>
              <a:rPr lang="en-US" sz="1200" dirty="0">
                <a:hlinkClick r:id="rId4"/>
              </a:rPr>
              <a:t>FoxTV newsclip</a:t>
            </a:r>
            <a:r>
              <a:rPr lang="en-US" sz="1350" dirty="0">
                <a:hlinkClick r:id="rId4"/>
              </a:rPr>
              <a:t>, </a:t>
            </a:r>
            <a:r>
              <a:rPr lang="en-US" sz="1050" dirty="0">
                <a:hlinkClick r:id="rId4"/>
              </a:rPr>
              <a:t>Shashi Shekhar Disaster Area Evacuation Analytics</a:t>
            </a:r>
            <a:r>
              <a:rPr lang="en-US" sz="1050" dirty="0"/>
              <a:t>, </a:t>
            </a:r>
          </a:p>
          <a:p>
            <a:r>
              <a:rPr lang="en-US" sz="1050" dirty="0"/>
              <a:t>		https://</a:t>
            </a:r>
            <a:r>
              <a:rPr lang="en-US" sz="1050" dirty="0" err="1"/>
              <a:t>www.youtube.com</a:t>
            </a:r>
            <a:r>
              <a:rPr lang="en-US" sz="1050" dirty="0"/>
              <a:t>/</a:t>
            </a:r>
            <a:r>
              <a:rPr lang="en-US" sz="1050" dirty="0" err="1"/>
              <a:t>watch?v</a:t>
            </a:r>
            <a:r>
              <a:rPr lang="en-US" sz="1050" dirty="0"/>
              <a:t>=PR9k72W8XK8 </a:t>
            </a:r>
            <a:endParaRPr lang="en-US" sz="1200" dirty="0"/>
          </a:p>
        </p:txBody>
      </p:sp>
    </p:spTree>
    <p:extLst>
      <p:ext uri="{BB962C8B-B14F-4D97-AF65-F5344CB8AC3E}">
        <p14:creationId xmlns:p14="http://schemas.microsoft.com/office/powerpoint/2010/main" val="7030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p:cNvSpPr>
            <a:spLocks noGrp="1"/>
          </p:cNvSpPr>
          <p:nvPr>
            <p:ph type="sldNum" sz="quarter" idx="4294967295"/>
          </p:nvPr>
        </p:nvSpPr>
        <p:spPr>
          <a:xfrm>
            <a:off x="457489" y="6199655"/>
            <a:ext cx="2133023" cy="456640"/>
          </a:xfrm>
          <a:prstGeom prst="rect">
            <a:avLst/>
          </a:prstGeom>
        </p:spPr>
        <p:txBody>
          <a:bodyPr lIns="82058" tIns="41029" rIns="82058" bIns="41029"/>
          <a:lstStyle>
            <a:lvl1pPr>
              <a:defRPr sz="2200">
                <a:solidFill>
                  <a:schemeClr val="tx1"/>
                </a:solidFill>
                <a:latin typeface="Arial" pitchFamily="34" charset="0"/>
                <a:ea typeface="MS PGothic" pitchFamily="34" charset="-128"/>
              </a:defRPr>
            </a:lvl1pPr>
            <a:lvl2pPr marL="666723" indent="-256432">
              <a:defRPr sz="2200">
                <a:solidFill>
                  <a:schemeClr val="tx1"/>
                </a:solidFill>
                <a:latin typeface="Arial" pitchFamily="34" charset="0"/>
                <a:ea typeface="MS PGothic" pitchFamily="34" charset="-128"/>
              </a:defRPr>
            </a:lvl2pPr>
            <a:lvl3pPr marL="1025728" indent="-205146">
              <a:defRPr sz="2200">
                <a:solidFill>
                  <a:schemeClr val="tx1"/>
                </a:solidFill>
                <a:latin typeface="Arial" pitchFamily="34" charset="0"/>
                <a:ea typeface="MS PGothic" pitchFamily="34" charset="-128"/>
              </a:defRPr>
            </a:lvl3pPr>
            <a:lvl4pPr marL="1436019" indent="-205146">
              <a:defRPr sz="2200">
                <a:solidFill>
                  <a:schemeClr val="tx1"/>
                </a:solidFill>
                <a:latin typeface="Arial" pitchFamily="34" charset="0"/>
                <a:ea typeface="MS PGothic" pitchFamily="34" charset="-128"/>
              </a:defRPr>
            </a:lvl4pPr>
            <a:lvl5pPr marL="1846311" indent="-205146">
              <a:defRPr sz="2200">
                <a:solidFill>
                  <a:schemeClr val="tx1"/>
                </a:solidFill>
                <a:latin typeface="Arial" pitchFamily="34" charset="0"/>
                <a:ea typeface="MS PGothic" pitchFamily="34" charset="-128"/>
              </a:defRPr>
            </a:lvl5pPr>
            <a:lvl6pPr marL="2256602" indent="-205146" eaLnBrk="0" fontAlgn="base" hangingPunct="0">
              <a:spcBef>
                <a:spcPct val="0"/>
              </a:spcBef>
              <a:spcAft>
                <a:spcPct val="0"/>
              </a:spcAft>
              <a:defRPr sz="2200">
                <a:solidFill>
                  <a:schemeClr val="tx1"/>
                </a:solidFill>
                <a:latin typeface="Arial" pitchFamily="34" charset="0"/>
                <a:ea typeface="MS PGothic" pitchFamily="34" charset="-128"/>
              </a:defRPr>
            </a:lvl6pPr>
            <a:lvl7pPr marL="2666893" indent="-205146" eaLnBrk="0" fontAlgn="base" hangingPunct="0">
              <a:spcBef>
                <a:spcPct val="0"/>
              </a:spcBef>
              <a:spcAft>
                <a:spcPct val="0"/>
              </a:spcAft>
              <a:defRPr sz="2200">
                <a:solidFill>
                  <a:schemeClr val="tx1"/>
                </a:solidFill>
                <a:latin typeface="Arial" pitchFamily="34" charset="0"/>
                <a:ea typeface="MS PGothic" pitchFamily="34" charset="-128"/>
              </a:defRPr>
            </a:lvl7pPr>
            <a:lvl8pPr marL="3077185" indent="-205146" eaLnBrk="0" fontAlgn="base" hangingPunct="0">
              <a:spcBef>
                <a:spcPct val="0"/>
              </a:spcBef>
              <a:spcAft>
                <a:spcPct val="0"/>
              </a:spcAft>
              <a:defRPr sz="2200">
                <a:solidFill>
                  <a:schemeClr val="tx1"/>
                </a:solidFill>
                <a:latin typeface="Arial" pitchFamily="34" charset="0"/>
                <a:ea typeface="MS PGothic" pitchFamily="34" charset="-128"/>
              </a:defRPr>
            </a:lvl8pPr>
            <a:lvl9pPr marL="3487476" indent="-205146" eaLnBrk="0" fontAlgn="base" hangingPunct="0">
              <a:spcBef>
                <a:spcPct val="0"/>
              </a:spcBef>
              <a:spcAft>
                <a:spcPct val="0"/>
              </a:spcAft>
              <a:defRPr sz="2200">
                <a:solidFill>
                  <a:schemeClr val="tx1"/>
                </a:solidFill>
                <a:latin typeface="Arial" pitchFamily="34" charset="0"/>
                <a:ea typeface="MS PGothic" pitchFamily="34" charset="-128"/>
              </a:defRPr>
            </a:lvl9pPr>
          </a:lstStyle>
          <a:p>
            <a:pPr algn="l">
              <a:defRPr/>
            </a:pPr>
            <a:fld id="{CB9FF46E-F5FD-4DC8-B0A8-553F9946CB97}" type="slidenum">
              <a:rPr lang="zh-CN" altLang="en-US" sz="1200"/>
              <a:pPr algn="l">
                <a:defRPr/>
              </a:pPr>
              <a:t>4</a:t>
            </a:fld>
            <a:endParaRPr lang="en-US" altLang="zh-CN" sz="1200"/>
          </a:p>
        </p:txBody>
      </p:sp>
      <p:sp>
        <p:nvSpPr>
          <p:cNvPr id="33794" name="Rectangle 3"/>
          <p:cNvSpPr>
            <a:spLocks noChangeArrowheads="1"/>
          </p:cNvSpPr>
          <p:nvPr/>
        </p:nvSpPr>
        <p:spPr bwMode="auto">
          <a:xfrm>
            <a:off x="0" y="93830"/>
            <a:ext cx="9144000" cy="456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9" rIns="91418" bIns="45709"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defRPr/>
            </a:pPr>
            <a:r>
              <a:rPr lang="en-US" altLang="en-US" sz="3200" b="1" dirty="0" smtClean="0">
                <a:solidFill>
                  <a:srgbClr val="C00000"/>
                </a:solidFill>
              </a:rPr>
              <a:t>Spatial </a:t>
            </a:r>
            <a:r>
              <a:rPr lang="en-US" altLang="en-US" sz="3200" b="1" dirty="0">
                <a:solidFill>
                  <a:srgbClr val="C00000"/>
                </a:solidFill>
              </a:rPr>
              <a:t>Data </a:t>
            </a:r>
            <a:r>
              <a:rPr lang="en-US" altLang="en-US" sz="3200" b="1" dirty="0" smtClean="0">
                <a:solidFill>
                  <a:srgbClr val="C00000"/>
                </a:solidFill>
              </a:rPr>
              <a:t>Mining: </a:t>
            </a:r>
            <a:r>
              <a:rPr lang="en-US" altLang="en-US" sz="2000" dirty="0">
                <a:solidFill>
                  <a:srgbClr val="C00000"/>
                </a:solidFill>
              </a:rPr>
              <a:t>Representative Projects</a:t>
            </a:r>
            <a:endParaRPr lang="en-US" altLang="en-US" sz="3200" dirty="0">
              <a:solidFill>
                <a:srgbClr val="C00000"/>
              </a:solidFill>
            </a:endParaRPr>
          </a:p>
        </p:txBody>
      </p:sp>
      <p:grpSp>
        <p:nvGrpSpPr>
          <p:cNvPr id="12292" name="Group 54"/>
          <p:cNvGrpSpPr>
            <a:grpSpLocks/>
          </p:cNvGrpSpPr>
          <p:nvPr/>
        </p:nvGrpSpPr>
        <p:grpSpPr bwMode="auto">
          <a:xfrm>
            <a:off x="138443" y="609600"/>
            <a:ext cx="3823957" cy="2621170"/>
            <a:chOff x="280" y="639"/>
            <a:chExt cx="2201" cy="1665"/>
          </a:xfrm>
        </p:grpSpPr>
        <p:pic>
          <p:nvPicPr>
            <p:cNvPr id="12317" name="Picture 6" descr="d95n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 y="1119"/>
              <a:ext cx="977"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8" name="Picture 7" descr="dop_d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5" y="1097"/>
              <a:ext cx="97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9" name="Picture 8" descr="veg_d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 y="1778"/>
              <a:ext cx="973"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0" name="Picture 9" descr="wdepth_d9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9" y="1778"/>
              <a:ext cx="973"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1" name="Text Box 10"/>
            <p:cNvSpPr txBox="1">
              <a:spLocks noChangeArrowheads="1"/>
            </p:cNvSpPr>
            <p:nvPr/>
          </p:nvSpPr>
          <p:spPr bwMode="auto">
            <a:xfrm>
              <a:off x="394" y="892"/>
              <a:ext cx="87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1200" dirty="0"/>
                <a:t>Nest locations</a:t>
              </a:r>
            </a:p>
          </p:txBody>
        </p:sp>
        <p:sp>
          <p:nvSpPr>
            <p:cNvPr id="12322" name="Text Box 11"/>
            <p:cNvSpPr txBox="1">
              <a:spLocks noChangeArrowheads="1"/>
            </p:cNvSpPr>
            <p:nvPr/>
          </p:nvSpPr>
          <p:spPr bwMode="auto">
            <a:xfrm>
              <a:off x="1327" y="885"/>
              <a:ext cx="110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1200" dirty="0"/>
                <a:t>Distance to open water</a:t>
              </a:r>
            </a:p>
          </p:txBody>
        </p:sp>
        <p:sp>
          <p:nvSpPr>
            <p:cNvPr id="12323" name="Text Box 12"/>
            <p:cNvSpPr txBox="1">
              <a:spLocks noChangeArrowheads="1"/>
            </p:cNvSpPr>
            <p:nvPr/>
          </p:nvSpPr>
          <p:spPr bwMode="auto">
            <a:xfrm>
              <a:off x="349" y="1623"/>
              <a:ext cx="984"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1200" dirty="0" smtClean="0"/>
                <a:t>Vegetation durability</a:t>
              </a:r>
              <a:endParaRPr lang="en-US" altLang="en-US" sz="1200" dirty="0"/>
            </a:p>
          </p:txBody>
        </p:sp>
        <p:sp>
          <p:nvSpPr>
            <p:cNvPr id="12324" name="Text Box 13"/>
            <p:cNvSpPr txBox="1">
              <a:spLocks noChangeArrowheads="1"/>
            </p:cNvSpPr>
            <p:nvPr/>
          </p:nvSpPr>
          <p:spPr bwMode="auto">
            <a:xfrm>
              <a:off x="1526" y="1632"/>
              <a:ext cx="683"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1200" dirty="0"/>
                <a:t>Water depth</a:t>
              </a:r>
            </a:p>
          </p:txBody>
        </p:sp>
        <p:sp>
          <p:nvSpPr>
            <p:cNvPr id="12325" name="Text Box 15"/>
            <p:cNvSpPr txBox="1">
              <a:spLocks noChangeArrowheads="1"/>
            </p:cNvSpPr>
            <p:nvPr/>
          </p:nvSpPr>
          <p:spPr bwMode="auto">
            <a:xfrm>
              <a:off x="280" y="639"/>
              <a:ext cx="2018"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1200" dirty="0">
                  <a:solidFill>
                    <a:srgbClr val="66FF33"/>
                  </a:solidFill>
                </a:rPr>
                <a:t> </a:t>
              </a:r>
              <a:r>
                <a:rPr lang="en-US" altLang="en-US" sz="1600" dirty="0">
                  <a:solidFill>
                    <a:srgbClr val="C00000"/>
                  </a:solidFill>
                </a:rPr>
                <a:t>Location prediction: nesting sites</a:t>
              </a:r>
            </a:p>
          </p:txBody>
        </p:sp>
        <p:sp>
          <p:nvSpPr>
            <p:cNvPr id="12326" name="Rectangle 21"/>
            <p:cNvSpPr>
              <a:spLocks noChangeArrowheads="1"/>
            </p:cNvSpPr>
            <p:nvPr/>
          </p:nvSpPr>
          <p:spPr bwMode="auto">
            <a:xfrm>
              <a:off x="288" y="672"/>
              <a:ext cx="2193" cy="163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sp>
          <p:nvSpPr>
            <p:cNvPr id="12327" name="Line 23"/>
            <p:cNvSpPr>
              <a:spLocks noChangeShapeType="1"/>
            </p:cNvSpPr>
            <p:nvPr/>
          </p:nvSpPr>
          <p:spPr bwMode="auto">
            <a:xfrm>
              <a:off x="288" y="871"/>
              <a:ext cx="219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 name="Group 51"/>
          <p:cNvGrpSpPr>
            <a:grpSpLocks/>
          </p:cNvGrpSpPr>
          <p:nvPr/>
        </p:nvGrpSpPr>
        <p:grpSpPr bwMode="auto">
          <a:xfrm>
            <a:off x="4038271" y="639970"/>
            <a:ext cx="5029529" cy="2666141"/>
            <a:chOff x="2529" y="692"/>
            <a:chExt cx="2895" cy="1660"/>
          </a:xfrm>
        </p:grpSpPr>
        <p:pic>
          <p:nvPicPr>
            <p:cNvPr id="12312" name="Picture 18" descr="O0115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7" y="1095"/>
              <a:ext cx="1360" cy="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3" name="Picture 19" descr="I35W97115Nol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4" y="1055"/>
              <a:ext cx="1316" cy="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4" name="Text Box 20"/>
            <p:cNvSpPr txBox="1">
              <a:spLocks noChangeArrowheads="1"/>
            </p:cNvSpPr>
            <p:nvPr/>
          </p:nvSpPr>
          <p:spPr bwMode="auto">
            <a:xfrm>
              <a:off x="2923" y="692"/>
              <a:ext cx="1935"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1600" dirty="0">
                  <a:solidFill>
                    <a:srgbClr val="C00000"/>
                  </a:solidFill>
                </a:rPr>
                <a:t>Spatial outliers:  </a:t>
              </a:r>
              <a:r>
                <a:rPr lang="en-US" altLang="en-US" sz="1600" dirty="0" smtClean="0">
                  <a:solidFill>
                    <a:srgbClr val="C00000"/>
                  </a:solidFill>
                </a:rPr>
                <a:t>sensor </a:t>
              </a:r>
              <a:r>
                <a:rPr lang="en-US" altLang="en-US" sz="1600" dirty="0">
                  <a:solidFill>
                    <a:srgbClr val="C00000"/>
                  </a:solidFill>
                </a:rPr>
                <a:t>on I-35</a:t>
              </a:r>
            </a:p>
          </p:txBody>
        </p:sp>
        <p:sp>
          <p:nvSpPr>
            <p:cNvPr id="12315" name="Rectangle 22"/>
            <p:cNvSpPr>
              <a:spLocks noChangeArrowheads="1"/>
            </p:cNvSpPr>
            <p:nvPr/>
          </p:nvSpPr>
          <p:spPr bwMode="auto">
            <a:xfrm>
              <a:off x="2529" y="720"/>
              <a:ext cx="2895" cy="163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sp>
          <p:nvSpPr>
            <p:cNvPr id="12316" name="Line 24"/>
            <p:cNvSpPr>
              <a:spLocks noChangeShapeType="1"/>
            </p:cNvSpPr>
            <p:nvPr/>
          </p:nvSpPr>
          <p:spPr bwMode="auto">
            <a:xfrm>
              <a:off x="2529" y="919"/>
              <a:ext cx="289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50"/>
          <p:cNvGrpSpPr>
            <a:grpSpLocks/>
          </p:cNvGrpSpPr>
          <p:nvPr/>
        </p:nvGrpSpPr>
        <p:grpSpPr bwMode="auto">
          <a:xfrm>
            <a:off x="76200" y="3242879"/>
            <a:ext cx="3896938" cy="2654891"/>
            <a:chOff x="336" y="2307"/>
            <a:chExt cx="2193" cy="1677"/>
          </a:xfrm>
        </p:grpSpPr>
        <p:pic>
          <p:nvPicPr>
            <p:cNvPr id="12308" name="Picture 4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 y="2592"/>
              <a:ext cx="2064" cy="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9" name="Text Box 36"/>
            <p:cNvSpPr txBox="1">
              <a:spLocks noChangeArrowheads="1"/>
            </p:cNvSpPr>
            <p:nvPr/>
          </p:nvSpPr>
          <p:spPr bwMode="auto">
            <a:xfrm>
              <a:off x="721" y="2307"/>
              <a:ext cx="1258"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1600" dirty="0">
                  <a:solidFill>
                    <a:srgbClr val="C00000"/>
                  </a:solidFill>
                </a:rPr>
                <a:t>Co-location Patterns</a:t>
              </a:r>
            </a:p>
          </p:txBody>
        </p:sp>
        <p:sp>
          <p:nvSpPr>
            <p:cNvPr id="12310" name="Rectangle 40"/>
            <p:cNvSpPr>
              <a:spLocks noChangeArrowheads="1"/>
            </p:cNvSpPr>
            <p:nvPr/>
          </p:nvSpPr>
          <p:spPr bwMode="auto">
            <a:xfrm>
              <a:off x="336" y="2352"/>
              <a:ext cx="2193" cy="163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sp>
          <p:nvSpPr>
            <p:cNvPr id="12311" name="Line 42"/>
            <p:cNvSpPr>
              <a:spLocks noChangeShapeType="1"/>
            </p:cNvSpPr>
            <p:nvPr/>
          </p:nvSpPr>
          <p:spPr bwMode="auto">
            <a:xfrm>
              <a:off x="336" y="2551"/>
              <a:ext cx="219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3" name="TextBox 42"/>
          <p:cNvSpPr txBox="1"/>
          <p:nvPr/>
        </p:nvSpPr>
        <p:spPr>
          <a:xfrm>
            <a:off x="149415" y="5964398"/>
            <a:ext cx="8460606" cy="954107"/>
          </a:xfrm>
          <a:prstGeom prst="rect">
            <a:avLst/>
          </a:prstGeom>
          <a:noFill/>
        </p:spPr>
        <p:txBody>
          <a:bodyPr wrap="square" rtlCol="0">
            <a:spAutoFit/>
          </a:bodyPr>
          <a:lstStyle/>
          <a:p>
            <a:r>
              <a:rPr lang="en-US" sz="1400" b="1" dirty="0" smtClean="0">
                <a:solidFill>
                  <a:schemeClr val="bg1"/>
                </a:solidFill>
              </a:rPr>
              <a:t>Details</a:t>
            </a:r>
            <a:r>
              <a:rPr lang="en-US" sz="1400" b="1" dirty="0" smtClean="0">
                <a:solidFill>
                  <a:schemeClr val="bg1"/>
                </a:solidFill>
                <a:sym typeface="Wingdings"/>
              </a:rPr>
              <a:t>: </a:t>
            </a:r>
            <a:r>
              <a:rPr lang="en-US" sz="1400" dirty="0" smtClean="0">
                <a:solidFill>
                  <a:schemeClr val="bg1"/>
                </a:solidFill>
                <a:sym typeface="Wingdings"/>
              </a:rPr>
              <a:t>(</a:t>
            </a:r>
            <a:r>
              <a:rPr lang="en-US" sz="1400" dirty="0">
                <a:solidFill>
                  <a:schemeClr val="bg1"/>
                </a:solidFill>
                <a:sym typeface="Wingdings"/>
              </a:rPr>
              <a:t>a) Transdisciplinary Foundations of Geospatial Data </a:t>
            </a:r>
            <a:r>
              <a:rPr lang="en-US" sz="1400" dirty="0" smtClean="0">
                <a:solidFill>
                  <a:schemeClr val="bg1"/>
                </a:solidFill>
                <a:sym typeface="Wingdings"/>
              </a:rPr>
              <a:t>Science, </a:t>
            </a:r>
            <a:r>
              <a:rPr lang="en-US" sz="1400" dirty="0">
                <a:solidFill>
                  <a:schemeClr val="bg1"/>
                </a:solidFill>
                <a:sym typeface="Wingdings"/>
              </a:rPr>
              <a:t>ISPRS </a:t>
            </a:r>
            <a:r>
              <a:rPr lang="en-US" sz="1400" dirty="0" err="1" smtClean="0">
                <a:solidFill>
                  <a:schemeClr val="bg1"/>
                </a:solidFill>
                <a:sym typeface="Wingdings"/>
              </a:rPr>
              <a:t>Intl.Jr</a:t>
            </a:r>
            <a:r>
              <a:rPr lang="en-US" sz="1400" dirty="0" smtClean="0">
                <a:solidFill>
                  <a:schemeClr val="bg1"/>
                </a:solidFill>
                <a:sym typeface="Wingdings"/>
              </a:rPr>
              <a:t>. </a:t>
            </a:r>
            <a:r>
              <a:rPr lang="en-US" sz="1400" dirty="0">
                <a:solidFill>
                  <a:schemeClr val="bg1"/>
                </a:solidFill>
                <a:sym typeface="Wingdings"/>
              </a:rPr>
              <a:t>of Geo-Informatics, </a:t>
            </a:r>
            <a:r>
              <a:rPr lang="en-US" sz="1400" dirty="0" smtClean="0">
                <a:solidFill>
                  <a:schemeClr val="bg1"/>
                </a:solidFill>
                <a:sym typeface="Wingdings"/>
              </a:rPr>
              <a:t>   	6(12</a:t>
            </a:r>
            <a:r>
              <a:rPr lang="en-US" sz="1400" dirty="0">
                <a:solidFill>
                  <a:schemeClr val="bg1"/>
                </a:solidFill>
                <a:sym typeface="Wingdings"/>
              </a:rPr>
              <a:t>), 2017. doi:10.3390/ijgi6120395.</a:t>
            </a:r>
            <a:endParaRPr lang="en-US" sz="1400" dirty="0" smtClean="0">
              <a:solidFill>
                <a:schemeClr val="bg1"/>
              </a:solidFill>
              <a:sym typeface="Wingdings"/>
            </a:endParaRPr>
          </a:p>
          <a:p>
            <a:r>
              <a:rPr lang="en-US" sz="1400" b="1" dirty="0" smtClean="0">
                <a:solidFill>
                  <a:schemeClr val="bg1"/>
                </a:solidFill>
                <a:sym typeface="Wingdings"/>
              </a:rPr>
              <a:t>   (b)</a:t>
            </a:r>
            <a:r>
              <a:rPr lang="en-US" sz="1400" b="1" dirty="0" smtClean="0">
                <a:solidFill>
                  <a:schemeClr val="bg1"/>
                </a:solidFill>
              </a:rPr>
              <a:t> </a:t>
            </a:r>
            <a:r>
              <a:rPr lang="en-US" sz="1400" dirty="0" smtClean="0">
                <a:solidFill>
                  <a:schemeClr val="bg1"/>
                </a:solidFill>
              </a:rPr>
              <a:t>Identifying patterns in spatial information: a survey of methods,  </a:t>
            </a:r>
          </a:p>
          <a:p>
            <a:r>
              <a:rPr lang="en-US" sz="1400" dirty="0">
                <a:solidFill>
                  <a:schemeClr val="bg1"/>
                </a:solidFill>
              </a:rPr>
              <a:t> </a:t>
            </a:r>
            <a:r>
              <a:rPr lang="en-US" sz="1400" dirty="0" smtClean="0">
                <a:solidFill>
                  <a:schemeClr val="bg1"/>
                </a:solidFill>
              </a:rPr>
              <a:t>    Wiley </a:t>
            </a:r>
            <a:r>
              <a:rPr lang="en-US" sz="1400" dirty="0" err="1" smtClean="0">
                <a:solidFill>
                  <a:schemeClr val="bg1"/>
                </a:solidFill>
              </a:rPr>
              <a:t>Interdisc</a:t>
            </a:r>
            <a:r>
              <a:rPr lang="en-US" sz="1400" dirty="0" smtClean="0">
                <a:solidFill>
                  <a:schemeClr val="bg1"/>
                </a:solidFill>
              </a:rPr>
              <a:t>. Reviews: Data Mining and Know. Discovery , 1(3):193-214, May/June 2011</a:t>
            </a:r>
            <a:endParaRPr lang="en-US" sz="1400" dirty="0">
              <a:solidFill>
                <a:schemeClr val="bg1"/>
              </a:solidFill>
            </a:endParaRPr>
          </a:p>
        </p:txBody>
      </p:sp>
      <p:grpSp>
        <p:nvGrpSpPr>
          <p:cNvPr id="5" name="Group 4"/>
          <p:cNvGrpSpPr/>
          <p:nvPr/>
        </p:nvGrpSpPr>
        <p:grpSpPr>
          <a:xfrm>
            <a:off x="4038268" y="3303212"/>
            <a:ext cx="5029532" cy="2594558"/>
            <a:chOff x="4038268" y="3303212"/>
            <a:chExt cx="5029532" cy="2594558"/>
          </a:xfrm>
        </p:grpSpPr>
        <p:grpSp>
          <p:nvGrpSpPr>
            <p:cNvPr id="44" name="Group 51"/>
            <p:cNvGrpSpPr>
              <a:grpSpLocks/>
            </p:cNvGrpSpPr>
            <p:nvPr/>
          </p:nvGrpSpPr>
          <p:grpSpPr bwMode="auto">
            <a:xfrm>
              <a:off x="4038268" y="3303212"/>
              <a:ext cx="5029532" cy="2591662"/>
              <a:chOff x="2529" y="691"/>
              <a:chExt cx="2895" cy="1661"/>
            </a:xfrm>
          </p:grpSpPr>
          <p:sp>
            <p:nvSpPr>
              <p:cNvPr id="12297" name="Text Box 20"/>
              <p:cNvSpPr txBox="1">
                <a:spLocks noChangeArrowheads="1"/>
              </p:cNvSpPr>
              <p:nvPr/>
            </p:nvSpPr>
            <p:spPr bwMode="auto">
              <a:xfrm>
                <a:off x="2747" y="691"/>
                <a:ext cx="2356"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1600" dirty="0">
                    <a:solidFill>
                      <a:srgbClr val="C00000"/>
                    </a:solidFill>
                    <a:cs typeface="Arial" pitchFamily="34" charset="0"/>
                  </a:rPr>
                  <a:t>Spatial Network Activity Summarization</a:t>
                </a:r>
                <a:endParaRPr lang="en-US" altLang="en-US" sz="1600" dirty="0">
                  <a:solidFill>
                    <a:srgbClr val="C00000"/>
                  </a:solidFill>
                </a:endParaRPr>
              </a:p>
            </p:txBody>
          </p:sp>
          <p:sp>
            <p:nvSpPr>
              <p:cNvPr id="12298" name="Rectangle 22"/>
              <p:cNvSpPr>
                <a:spLocks noChangeArrowheads="1"/>
              </p:cNvSpPr>
              <p:nvPr/>
            </p:nvSpPr>
            <p:spPr bwMode="auto">
              <a:xfrm>
                <a:off x="2529" y="720"/>
                <a:ext cx="2895" cy="163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en-US" altLang="en-US" sz="2800"/>
              </a:p>
            </p:txBody>
          </p:sp>
          <p:sp>
            <p:nvSpPr>
              <p:cNvPr id="12299" name="Line 24"/>
              <p:cNvSpPr>
                <a:spLocks noChangeShapeType="1"/>
              </p:cNvSpPr>
              <p:nvPr/>
            </p:nvSpPr>
            <p:spPr bwMode="auto">
              <a:xfrm>
                <a:off x="2529" y="919"/>
                <a:ext cx="289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 name="Group 1"/>
            <p:cNvGrpSpPr/>
            <p:nvPr/>
          </p:nvGrpSpPr>
          <p:grpSpPr>
            <a:xfrm>
              <a:off x="4214148" y="3736041"/>
              <a:ext cx="4776792" cy="2161729"/>
              <a:chOff x="4214148" y="3736041"/>
              <a:chExt cx="4776792" cy="2161729"/>
            </a:xfrm>
          </p:grpSpPr>
          <p:grpSp>
            <p:nvGrpSpPr>
              <p:cNvPr id="9223" name="Group 1"/>
              <p:cNvGrpSpPr>
                <a:grpSpLocks/>
              </p:cNvGrpSpPr>
              <p:nvPr/>
            </p:nvGrpSpPr>
            <p:grpSpPr bwMode="auto">
              <a:xfrm>
                <a:off x="4214148" y="3736041"/>
                <a:ext cx="4776792" cy="2161729"/>
                <a:chOff x="4688169" y="3287713"/>
                <a:chExt cx="5282919" cy="4019268"/>
              </a:xfrm>
            </p:grpSpPr>
            <p:pic>
              <p:nvPicPr>
                <p:cNvPr id="12300" name="Picture 1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72025" y="3287713"/>
                  <a:ext cx="2433638" cy="14620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301" name="Picture 8" descr="kmeans_k4_bg"/>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4425" y="3287713"/>
                  <a:ext cx="2433638" cy="14620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302" name="Picture 9" descr="kmeans_net_k4_bg"/>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78376" y="5289868"/>
                  <a:ext cx="2432050" cy="14636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303" name="Picture 10" descr="kmr_k4_bg"/>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4424" y="5256389"/>
                  <a:ext cx="2433638" cy="14636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 name="Rectangle 38"/>
                <p:cNvSpPr/>
                <p:nvPr/>
              </p:nvSpPr>
              <p:spPr>
                <a:xfrm>
                  <a:off x="4688169" y="4718663"/>
                  <a:ext cx="2851099" cy="587810"/>
                </a:xfrm>
                <a:prstGeom prst="rect">
                  <a:avLst/>
                </a:prstGeom>
              </p:spPr>
              <p:txBody>
                <a:bodyPr>
                  <a:spAutoFit/>
                </a:bodyPr>
                <a:lstStyle/>
                <a:p>
                  <a:pPr algn="ctr">
                    <a:defRPr/>
                  </a:pPr>
                  <a:r>
                    <a:rPr lang="en-US" sz="1100" b="1" dirty="0">
                      <a:solidFill>
                        <a:srgbClr val="C00000"/>
                      </a:solidFill>
                      <a:cs typeface="Arial" panose="020B0604020202020204" pitchFamily="34" charset="0"/>
                    </a:rPr>
                    <a:t>Input: k = 4, 43 fatalities</a:t>
                  </a:r>
                  <a:endParaRPr lang="en-US" sz="1000" b="1" dirty="0">
                    <a:solidFill>
                      <a:srgbClr val="C00000"/>
                    </a:solidFill>
                  </a:endParaRPr>
                </a:p>
              </p:txBody>
            </p:sp>
            <p:sp>
              <p:nvSpPr>
                <p:cNvPr id="40" name="Rectangle 39"/>
                <p:cNvSpPr/>
                <p:nvPr/>
              </p:nvSpPr>
              <p:spPr>
                <a:xfrm>
                  <a:off x="7464148" y="6719171"/>
                  <a:ext cx="2381156" cy="587810"/>
                </a:xfrm>
                <a:prstGeom prst="rect">
                  <a:avLst/>
                </a:prstGeom>
              </p:spPr>
              <p:txBody>
                <a:bodyPr>
                  <a:spAutoFit/>
                </a:bodyPr>
                <a:lstStyle/>
                <a:p>
                  <a:pPr algn="ctr">
                    <a:defRPr/>
                  </a:pPr>
                  <a:r>
                    <a:rPr lang="en-US" sz="1100" b="1" dirty="0" smtClean="0">
                      <a:solidFill>
                        <a:srgbClr val="C00000"/>
                      </a:solidFill>
                      <a:cs typeface="Arial" panose="020B0604020202020204" pitchFamily="34" charset="0"/>
                    </a:rPr>
                    <a:t>Linear Hotspots</a:t>
                  </a:r>
                  <a:endParaRPr lang="en-US" sz="1000" b="1" dirty="0">
                    <a:solidFill>
                      <a:srgbClr val="C00000"/>
                    </a:solidFill>
                  </a:endParaRPr>
                </a:p>
              </p:txBody>
            </p:sp>
            <p:sp>
              <p:nvSpPr>
                <p:cNvPr id="41" name="Rectangle 40"/>
                <p:cNvSpPr/>
                <p:nvPr/>
              </p:nvSpPr>
              <p:spPr>
                <a:xfrm>
                  <a:off x="7300634" y="4746907"/>
                  <a:ext cx="2670454" cy="486407"/>
                </a:xfrm>
                <a:prstGeom prst="rect">
                  <a:avLst/>
                </a:prstGeom>
              </p:spPr>
              <p:txBody>
                <a:bodyPr wrap="square">
                  <a:spAutoFit/>
                </a:bodyPr>
                <a:lstStyle/>
                <a:p>
                  <a:pPr algn="ctr">
                    <a:defRPr/>
                  </a:pPr>
                  <a:r>
                    <a:rPr lang="en-US" sz="1100" b="1" smtClean="0">
                      <a:solidFill>
                        <a:srgbClr val="C00000"/>
                      </a:solidFill>
                      <a:cs typeface="Arial" panose="020B0604020202020204" pitchFamily="34" charset="0"/>
                    </a:rPr>
                    <a:t>K-Means (Euclidean Distance)</a:t>
                  </a:r>
                  <a:endParaRPr lang="en-US" sz="1000" b="1" dirty="0">
                    <a:solidFill>
                      <a:srgbClr val="C00000"/>
                    </a:solidFill>
                  </a:endParaRPr>
                </a:p>
              </p:txBody>
            </p:sp>
            <p:sp>
              <p:nvSpPr>
                <p:cNvPr id="42" name="Rectangle 41"/>
                <p:cNvSpPr/>
                <p:nvPr/>
              </p:nvSpPr>
              <p:spPr>
                <a:xfrm>
                  <a:off x="4779014" y="6629739"/>
                  <a:ext cx="2379410" cy="486407"/>
                </a:xfrm>
                <a:prstGeom prst="rect">
                  <a:avLst/>
                </a:prstGeom>
              </p:spPr>
              <p:txBody>
                <a:bodyPr>
                  <a:spAutoFit/>
                </a:bodyPr>
                <a:lstStyle/>
                <a:p>
                  <a:pPr algn="ctr">
                    <a:defRPr/>
                  </a:pPr>
                  <a:r>
                    <a:rPr lang="en-US" sz="1100" b="1" dirty="0" smtClean="0">
                      <a:solidFill>
                        <a:srgbClr val="C00000"/>
                      </a:solidFill>
                      <a:cs typeface="Arial" panose="020B0604020202020204" pitchFamily="34" charset="0"/>
                    </a:rPr>
                    <a:t>K-Means (Network Distance)</a:t>
                  </a:r>
                  <a:endParaRPr lang="en-US" sz="1000" b="1" dirty="0">
                    <a:solidFill>
                      <a:srgbClr val="C00000"/>
                    </a:solidFill>
                  </a:endParaRPr>
                </a:p>
              </p:txBody>
            </p:sp>
          </p:grpSp>
          <p:pic>
            <p:nvPicPr>
              <p:cNvPr id="47" name="Picture 46" descr="case_d-eps-converted-to.pdf"/>
              <p:cNvPicPr>
                <a:picLocks noChangeAspect="1"/>
              </p:cNvPicPr>
              <p:nvPr/>
            </p:nvPicPr>
            <p:blipFill rotWithShape="1">
              <a:blip r:embed="rId13">
                <a:extLst>
                  <a:ext uri="{28A0092B-C50C-407E-A947-70E740481C1C}">
                    <a14:useLocalDpi xmlns:a14="http://schemas.microsoft.com/office/drawing/2010/main" val="0"/>
                  </a:ext>
                </a:extLst>
              </a:blip>
              <a:srcRect l="10843" r="1880" b="2753"/>
              <a:stretch/>
            </p:blipFill>
            <p:spPr>
              <a:xfrm>
                <a:off x="6743793" y="4794877"/>
                <a:ext cx="2171607" cy="826943"/>
              </a:xfrm>
              <a:prstGeom prst="rect">
                <a:avLst/>
              </a:prstGeom>
            </p:spPr>
          </p:pic>
        </p:grpSp>
      </p:grpSp>
    </p:spTree>
    <p:extLst>
      <p:ext uri="{BB962C8B-B14F-4D97-AF65-F5344CB8AC3E}">
        <p14:creationId xmlns:p14="http://schemas.microsoft.com/office/powerpoint/2010/main" val="8155359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908" y="304799"/>
            <a:ext cx="4889292" cy="566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Box 2"/>
          <p:cNvSpPr txBox="1">
            <a:spLocks noChangeArrowheads="1"/>
          </p:cNvSpPr>
          <p:nvPr/>
        </p:nvSpPr>
        <p:spPr bwMode="auto">
          <a:xfrm>
            <a:off x="5743575" y="4191000"/>
            <a:ext cx="34004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b="1">
                <a:solidFill>
                  <a:schemeClr val="tx1"/>
                </a:solidFill>
                <a:latin typeface="Times New Roman" charset="0"/>
              </a:defRPr>
            </a:lvl1pPr>
            <a:lvl2pPr marL="742950" indent="-285750">
              <a:defRPr sz="1000" b="1">
                <a:solidFill>
                  <a:schemeClr val="tx1"/>
                </a:solidFill>
                <a:latin typeface="Times New Roman" charset="0"/>
              </a:defRPr>
            </a:lvl2pPr>
            <a:lvl3pPr marL="1143000" indent="-228600">
              <a:defRPr sz="1000" b="1">
                <a:solidFill>
                  <a:schemeClr val="tx1"/>
                </a:solidFill>
                <a:latin typeface="Times New Roman" charset="0"/>
              </a:defRPr>
            </a:lvl3pPr>
            <a:lvl4pPr marL="1600200" indent="-228600">
              <a:defRPr sz="1000" b="1">
                <a:solidFill>
                  <a:schemeClr val="tx1"/>
                </a:solidFill>
                <a:latin typeface="Times New Roman" charset="0"/>
              </a:defRPr>
            </a:lvl4pPr>
            <a:lvl5pPr marL="2057400" indent="-228600">
              <a:defRPr sz="1000" b="1">
                <a:solidFill>
                  <a:schemeClr val="tx1"/>
                </a:solidFill>
                <a:latin typeface="Times New Roman" charset="0"/>
              </a:defRPr>
            </a:lvl5pPr>
            <a:lvl6pPr marL="2514600" indent="-228600" eaLnBrk="0" fontAlgn="base" hangingPunct="0">
              <a:spcBef>
                <a:spcPct val="0"/>
              </a:spcBef>
              <a:spcAft>
                <a:spcPct val="0"/>
              </a:spcAft>
              <a:defRPr sz="1000" b="1">
                <a:solidFill>
                  <a:schemeClr val="tx1"/>
                </a:solidFill>
                <a:latin typeface="Times New Roman" charset="0"/>
              </a:defRPr>
            </a:lvl6pPr>
            <a:lvl7pPr marL="2971800" indent="-228600" eaLnBrk="0" fontAlgn="base" hangingPunct="0">
              <a:spcBef>
                <a:spcPct val="0"/>
              </a:spcBef>
              <a:spcAft>
                <a:spcPct val="0"/>
              </a:spcAft>
              <a:defRPr sz="1000" b="1">
                <a:solidFill>
                  <a:schemeClr val="tx1"/>
                </a:solidFill>
                <a:latin typeface="Times New Roman" charset="0"/>
              </a:defRPr>
            </a:lvl7pPr>
            <a:lvl8pPr marL="3429000" indent="-228600" eaLnBrk="0" fontAlgn="base" hangingPunct="0">
              <a:spcBef>
                <a:spcPct val="0"/>
              </a:spcBef>
              <a:spcAft>
                <a:spcPct val="0"/>
              </a:spcAft>
              <a:defRPr sz="1000" b="1">
                <a:solidFill>
                  <a:schemeClr val="tx1"/>
                </a:solidFill>
                <a:latin typeface="Times New Roman" charset="0"/>
              </a:defRPr>
            </a:lvl8pPr>
            <a:lvl9pPr marL="3886200" indent="-228600" eaLnBrk="0" fontAlgn="base" hangingPunct="0">
              <a:spcBef>
                <a:spcPct val="0"/>
              </a:spcBef>
              <a:spcAft>
                <a:spcPct val="0"/>
              </a:spcAft>
              <a:defRPr sz="1000" b="1">
                <a:solidFill>
                  <a:schemeClr val="tx1"/>
                </a:solidFill>
                <a:latin typeface="Times New Roman" charset="0"/>
              </a:defRPr>
            </a:lvl9pPr>
          </a:lstStyle>
          <a:p>
            <a:r>
              <a:rPr lang="en-US" altLang="en-US" sz="1800" b="0" dirty="0"/>
              <a:t>Intelligent Shelter Allotment for Emergency Evacuation Planning: A Case Study of Makkah, </a:t>
            </a:r>
          </a:p>
          <a:p>
            <a:r>
              <a:rPr lang="en-US" altLang="en-US" sz="1800" b="0" dirty="0"/>
              <a:t>Intelligent Systems, IEEE, 30(5):66-76, </a:t>
            </a:r>
            <a:r>
              <a:rPr lang="en-US" altLang="en-US" sz="1800" b="0" dirty="0" smtClean="0"/>
              <a:t>Sept.-Oct., </a:t>
            </a:r>
            <a:r>
              <a:rPr lang="en-US" altLang="en-US" sz="1800" b="0" dirty="0"/>
              <a:t>2015.</a:t>
            </a:r>
            <a:endParaRPr lang="en-US" altLang="en-US" sz="1800" dirty="0"/>
          </a:p>
        </p:txBody>
      </p:sp>
    </p:spTree>
    <p:extLst>
      <p:ext uri="{BB962C8B-B14F-4D97-AF65-F5344CB8AC3E}">
        <p14:creationId xmlns:p14="http://schemas.microsoft.com/office/powerpoint/2010/main" val="1085098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85800" y="1066800"/>
            <a:ext cx="8153400" cy="4643154"/>
          </a:xfrm>
        </p:spPr>
        <p:txBody>
          <a:bodyPr/>
          <a:lstStyle/>
          <a:p>
            <a:pPr>
              <a:buFont typeface="Wingdings" charset="2"/>
              <a:buChar char="q"/>
            </a:pPr>
            <a:r>
              <a:rPr lang="en-US" sz="2000" dirty="0" smtClean="0"/>
              <a:t>Motivation</a:t>
            </a:r>
            <a:endParaRPr lang="en-US" sz="2000" dirty="0"/>
          </a:p>
          <a:p>
            <a:pPr>
              <a:buFont typeface="Wingdings" charset="2"/>
              <a:buChar char="q"/>
            </a:pPr>
            <a:r>
              <a:rPr lang="en-US" sz="2000" dirty="0" smtClean="0"/>
              <a:t>Knowledge Co-production (KC)</a:t>
            </a:r>
            <a:endParaRPr lang="en-US" sz="2000" dirty="0"/>
          </a:p>
          <a:p>
            <a:pPr>
              <a:buFont typeface="Wingdings" charset="2"/>
              <a:buChar char="q"/>
            </a:pPr>
            <a:r>
              <a:rPr lang="en-US" sz="2000" dirty="0" smtClean="0"/>
              <a:t>KC Story 1: Evacuation Planning</a:t>
            </a:r>
          </a:p>
          <a:p>
            <a:pPr>
              <a:buFont typeface="Wingdings" charset="2"/>
              <a:buChar char="q"/>
            </a:pPr>
            <a:r>
              <a:rPr lang="en-US" sz="2000" dirty="0" smtClean="0">
                <a:solidFill>
                  <a:srgbClr val="FF0000"/>
                </a:solidFill>
              </a:rPr>
              <a:t>KC Story 2: A S&amp;CC Project </a:t>
            </a:r>
            <a:r>
              <a:rPr lang="en-US" sz="1800" dirty="0">
                <a:latin typeface="Arial" charset="0"/>
                <a:ea typeface="Arial" charset="0"/>
                <a:cs typeface="Arial" charset="0"/>
              </a:rPr>
              <a:t>(NSF Award #1737633)</a:t>
            </a:r>
            <a:r>
              <a:rPr lang="en-US" sz="1600" dirty="0">
                <a:latin typeface="Arial" charset="0"/>
                <a:ea typeface="Arial" charset="0"/>
                <a:cs typeface="Arial" charset="0"/>
              </a:rPr>
              <a:t> </a:t>
            </a:r>
            <a:endParaRPr lang="en-US" sz="2000" dirty="0" smtClean="0">
              <a:solidFill>
                <a:srgbClr val="FF0000"/>
              </a:solidFill>
            </a:endParaRPr>
          </a:p>
          <a:p>
            <a:pPr algn="ctr"/>
            <a:r>
              <a:rPr lang="en-US" sz="1600" dirty="0" smtClean="0">
                <a:latin typeface="Arial" charset="0"/>
                <a:ea typeface="Arial" charset="0"/>
                <a:cs typeface="Arial" charset="0"/>
              </a:rPr>
              <a:t>NSF S&amp;CC-IRG </a:t>
            </a:r>
            <a:r>
              <a:rPr lang="en-US" sz="1600" dirty="0">
                <a:latin typeface="Arial" charset="0"/>
                <a:ea typeface="Arial" charset="0"/>
                <a:cs typeface="Arial" charset="0"/>
              </a:rPr>
              <a:t>Track 1: </a:t>
            </a:r>
            <a:r>
              <a:rPr lang="en-US" sz="1800" dirty="0">
                <a:solidFill>
                  <a:srgbClr val="C00000"/>
                </a:solidFill>
                <a:latin typeface="Arial" charset="0"/>
                <a:ea typeface="Arial" charset="0"/>
                <a:cs typeface="Arial" charset="0"/>
              </a:rPr>
              <a:t>Connecting the Smart-City Paradigm </a:t>
            </a:r>
            <a:r>
              <a:rPr lang="en-US" sz="1800" dirty="0">
                <a:solidFill>
                  <a:srgbClr val="002060"/>
                </a:solidFill>
                <a:latin typeface="Arial" charset="0"/>
                <a:ea typeface="Arial" charset="0"/>
                <a:cs typeface="Arial" charset="0"/>
              </a:rPr>
              <a:t>with </a:t>
            </a:r>
          </a:p>
          <a:p>
            <a:pPr marL="0" indent="0" algn="ctr">
              <a:buNone/>
            </a:pPr>
            <a:r>
              <a:rPr lang="en-US" sz="1800" dirty="0">
                <a:solidFill>
                  <a:srgbClr val="002060"/>
                </a:solidFill>
                <a:latin typeface="Arial" charset="0"/>
                <a:ea typeface="Arial" charset="0"/>
                <a:cs typeface="Arial" charset="0"/>
              </a:rPr>
              <a:t>a </a:t>
            </a:r>
            <a:r>
              <a:rPr lang="en-US" sz="1800" i="1" dirty="0">
                <a:solidFill>
                  <a:srgbClr val="7030A0"/>
                </a:solidFill>
                <a:latin typeface="Arial" charset="0"/>
                <a:ea typeface="Arial" charset="0"/>
                <a:cs typeface="Arial" charset="0"/>
              </a:rPr>
              <a:t>Sustainable Urban Infrastructure Systems Framework </a:t>
            </a:r>
          </a:p>
          <a:p>
            <a:pPr marL="0" indent="0" algn="ctr">
              <a:buNone/>
            </a:pPr>
            <a:r>
              <a:rPr lang="en-US" sz="1800" dirty="0">
                <a:solidFill>
                  <a:srgbClr val="FF0000"/>
                </a:solidFill>
                <a:latin typeface="Arial" charset="0"/>
                <a:ea typeface="Arial" charset="0"/>
                <a:cs typeface="Arial" charset="0"/>
              </a:rPr>
              <a:t>to Advance Equity in </a:t>
            </a:r>
            <a:r>
              <a:rPr lang="en-US" sz="1800" dirty="0" smtClean="0">
                <a:solidFill>
                  <a:srgbClr val="FF0000"/>
                </a:solidFill>
                <a:latin typeface="Arial" charset="0"/>
                <a:ea typeface="Arial" charset="0"/>
                <a:cs typeface="Arial" charset="0"/>
              </a:rPr>
              <a:t>Communities</a:t>
            </a:r>
            <a:endParaRPr lang="en-US" sz="2000" dirty="0" smtClean="0">
              <a:solidFill>
                <a:srgbClr val="FF0000"/>
              </a:solidFill>
            </a:endParaRPr>
          </a:p>
          <a:p>
            <a:pPr>
              <a:buFont typeface="Wingdings" charset="2"/>
              <a:buChar char="q"/>
            </a:pPr>
            <a:r>
              <a:rPr lang="en-US" sz="2000" dirty="0" smtClean="0"/>
              <a:t>Conclusions</a:t>
            </a:r>
            <a:endParaRPr lang="en-US" sz="2000" dirty="0"/>
          </a:p>
        </p:txBody>
      </p:sp>
      <p:sp>
        <p:nvSpPr>
          <p:cNvPr id="4" name="Slide Number Placeholder 3">
            <a:extLst>
              <a:ext uri="{FF2B5EF4-FFF2-40B4-BE49-F238E27FC236}">
                <a16:creationId xmlns="" xmlns:a16="http://schemas.microsoft.com/office/drawing/2014/main" id="{D62E67D8-B2FE-F144-940E-90A2AE251147}"/>
              </a:ext>
            </a:extLst>
          </p:cNvPr>
          <p:cNvSpPr>
            <a:spLocks noGrp="1"/>
          </p:cNvSpPr>
          <p:nvPr>
            <p:ph type="sldNum" sz="quarter" idx="10"/>
          </p:nvPr>
        </p:nvSpPr>
        <p:spPr/>
        <p:txBody>
          <a:bodyPr/>
          <a:lstStyle/>
          <a:p>
            <a:fld id="{DD8C6A59-1C74-2043-BF6F-F96E9BCF649F}" type="slidenum">
              <a:rPr lang="en-US" smtClean="0"/>
              <a:t>41</a:t>
            </a:fld>
            <a:endParaRPr lang="en-US"/>
          </a:p>
        </p:txBody>
      </p:sp>
    </p:spTree>
    <p:extLst>
      <p:ext uri="{BB962C8B-B14F-4D97-AF65-F5344CB8AC3E}">
        <p14:creationId xmlns:p14="http://schemas.microsoft.com/office/powerpoint/2010/main" val="22293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7902" y="240485"/>
            <a:ext cx="7917366" cy="541000"/>
          </a:xfrm>
        </p:spPr>
        <p:txBody>
          <a:bodyPr>
            <a:noAutofit/>
          </a:bodyPr>
          <a:lstStyle/>
          <a:p>
            <a:pPr algn="l"/>
            <a:r>
              <a:rPr lang="en-US" sz="2000" b="1" dirty="0" smtClean="0">
                <a:solidFill>
                  <a:srgbClr val="C00000"/>
                </a:solidFill>
              </a:rPr>
              <a:t>KC Story 2</a:t>
            </a:r>
            <a:r>
              <a:rPr lang="en-US" sz="2000" b="1" smtClean="0">
                <a:solidFill>
                  <a:srgbClr val="C00000"/>
                </a:solidFill>
              </a:rPr>
              <a:t>:</a:t>
            </a:r>
            <a:r>
              <a:rPr lang="en-US" sz="2400" b="1" smtClean="0">
                <a:solidFill>
                  <a:srgbClr val="C00000"/>
                </a:solidFill>
              </a:rPr>
              <a:t> </a:t>
            </a:r>
            <a:r>
              <a:rPr lang="en-US" sz="2400">
                <a:solidFill>
                  <a:srgbClr val="C00000"/>
                </a:solidFill>
              </a:rPr>
              <a:t> </a:t>
            </a:r>
            <a:r>
              <a:rPr lang="en-US" sz="2400" smtClean="0">
                <a:solidFill>
                  <a:srgbClr val="C00000"/>
                </a:solidFill>
              </a:rPr>
              <a:t>A </a:t>
            </a:r>
            <a:r>
              <a:rPr lang="en-US" sz="2400" dirty="0" smtClean="0">
                <a:solidFill>
                  <a:srgbClr val="C00000"/>
                </a:solidFill>
              </a:rPr>
              <a:t>NSF S&amp;CC Project</a:t>
            </a:r>
            <a:endParaRPr lang="en-US" sz="2000" b="1" dirty="0">
              <a:solidFill>
                <a:srgbClr val="C00000"/>
              </a:solidFill>
            </a:endParaRPr>
          </a:p>
        </p:txBody>
      </p:sp>
      <p:sp>
        <p:nvSpPr>
          <p:cNvPr id="45" name="Content Placeholder 2">
            <a:extLst>
              <a:ext uri="{FF2B5EF4-FFF2-40B4-BE49-F238E27FC236}">
                <a16:creationId xmlns="" xmlns:a16="http://schemas.microsoft.com/office/drawing/2014/main" id="{AC20F9AF-A424-4C24-8B77-8465C3971FBB}"/>
              </a:ext>
            </a:extLst>
          </p:cNvPr>
          <p:cNvSpPr>
            <a:spLocks noGrp="1"/>
          </p:cNvSpPr>
          <p:nvPr>
            <p:ph idx="4294967295"/>
          </p:nvPr>
        </p:nvSpPr>
        <p:spPr>
          <a:xfrm>
            <a:off x="234174" y="910240"/>
            <a:ext cx="8757426" cy="4211814"/>
          </a:xfrm>
          <a:prstGeom prst="rect">
            <a:avLst/>
          </a:prstGeom>
        </p:spPr>
        <p:txBody>
          <a:bodyPr>
            <a:normAutofit/>
          </a:bodyPr>
          <a:lstStyle/>
          <a:p>
            <a:pPr marL="214313" indent="-214313">
              <a:buClr>
                <a:schemeClr val="tx1"/>
              </a:buClr>
              <a:buSzPct val="100000"/>
              <a:buFont typeface="Arial" charset="0"/>
              <a:buChar char="•"/>
            </a:pPr>
            <a:r>
              <a:rPr lang="en-US" sz="1800" b="1" dirty="0" smtClean="0">
                <a:latin typeface="Arial" charset="0"/>
                <a:ea typeface="Arial" charset="0"/>
                <a:cs typeface="Arial" charset="0"/>
              </a:rPr>
              <a:t>NSF Workshops</a:t>
            </a:r>
          </a:p>
          <a:p>
            <a:pPr marL="614363" lvl="1" indent="-214313">
              <a:buClr>
                <a:schemeClr val="tx1"/>
              </a:buClr>
              <a:buSzPct val="100000"/>
              <a:buFont typeface="Arial" charset="0"/>
              <a:buChar char="•"/>
            </a:pPr>
            <a:r>
              <a:rPr lang="en-US" sz="1600" dirty="0" smtClean="0">
                <a:latin typeface="Arial" charset="0"/>
                <a:ea typeface="Arial" charset="0"/>
                <a:cs typeface="Arial" charset="0"/>
              </a:rPr>
              <a:t> Big Data and Urban Informatics, U.I.C., 2014.</a:t>
            </a:r>
          </a:p>
          <a:p>
            <a:pPr marL="214313" indent="-214313">
              <a:buClr>
                <a:schemeClr val="tx1"/>
              </a:buClr>
              <a:buSzPct val="100000"/>
              <a:buFont typeface="Arial" charset="0"/>
              <a:buChar char="•"/>
            </a:pPr>
            <a:endParaRPr lang="en-US" sz="1800" b="1" dirty="0" smtClean="0">
              <a:latin typeface="Arial" charset="0"/>
              <a:ea typeface="Arial" charset="0"/>
              <a:cs typeface="Arial" charset="0"/>
            </a:endParaRPr>
          </a:p>
          <a:p>
            <a:pPr marL="214313" indent="-214313">
              <a:buClr>
                <a:schemeClr val="tx1"/>
              </a:buClr>
              <a:buSzPct val="100000"/>
              <a:buFont typeface="Arial" charset="0"/>
              <a:buChar char="•"/>
            </a:pPr>
            <a:r>
              <a:rPr lang="en-US" sz="1800" b="1" dirty="0" smtClean="0">
                <a:latin typeface="Arial" charset="0"/>
                <a:ea typeface="Arial" charset="0"/>
                <a:cs typeface="Arial" charset="0"/>
              </a:rPr>
              <a:t>Academic History at UMN</a:t>
            </a:r>
            <a:endParaRPr lang="en-US" sz="1800" b="1" dirty="0">
              <a:latin typeface="Arial" charset="0"/>
              <a:ea typeface="Arial" charset="0"/>
              <a:cs typeface="Arial" charset="0"/>
            </a:endParaRPr>
          </a:p>
          <a:p>
            <a:pPr marL="614363" lvl="1" indent="-214313">
              <a:buClr>
                <a:schemeClr val="tx1"/>
              </a:buClr>
              <a:buSzPct val="100000"/>
              <a:buFont typeface="Arial" charset="0"/>
              <a:buChar char="•"/>
            </a:pPr>
            <a:r>
              <a:rPr lang="en-US" sz="1600" dirty="0">
                <a:latin typeface="Arial" charset="0"/>
                <a:ea typeface="Arial" charset="0"/>
                <a:cs typeface="Arial" charset="0"/>
              </a:rPr>
              <a:t>Humphrey center </a:t>
            </a:r>
          </a:p>
          <a:p>
            <a:pPr marL="614363" lvl="1" indent="-214313">
              <a:buClr>
                <a:schemeClr val="tx1"/>
              </a:buClr>
              <a:buSzPct val="100000"/>
              <a:buFont typeface="Arial" charset="0"/>
              <a:buChar char="•"/>
            </a:pPr>
            <a:r>
              <a:rPr lang="en-US" sz="1600" dirty="0">
                <a:latin typeface="Arial" charset="0"/>
                <a:ea typeface="Arial" charset="0"/>
                <a:cs typeface="Arial" charset="0"/>
              </a:rPr>
              <a:t>Center for Urban &amp; Regional Affairs </a:t>
            </a:r>
          </a:p>
          <a:p>
            <a:pPr marL="614363" lvl="1" indent="-214313">
              <a:buClr>
                <a:schemeClr val="tx1"/>
              </a:buClr>
              <a:buSzPct val="100000"/>
              <a:buFont typeface="Arial" charset="0"/>
              <a:buChar char="•"/>
            </a:pPr>
            <a:r>
              <a:rPr lang="en-US" sz="1600" dirty="0">
                <a:latin typeface="Arial" charset="0"/>
                <a:ea typeface="Arial" charset="0"/>
                <a:cs typeface="Arial" charset="0"/>
              </a:rPr>
              <a:t>Hennepin University Partnership</a:t>
            </a:r>
          </a:p>
          <a:p>
            <a:pPr marL="614363" lvl="1" indent="-214313">
              <a:buClr>
                <a:schemeClr val="tx1"/>
              </a:buClr>
              <a:buSzPct val="100000"/>
              <a:buFont typeface="Arial" charset="0"/>
              <a:buChar char="•"/>
            </a:pPr>
            <a:r>
              <a:rPr lang="en-US" sz="1600" dirty="0">
                <a:latin typeface="Arial" charset="0"/>
                <a:ea typeface="Arial" charset="0"/>
                <a:cs typeface="Arial" charset="0"/>
              </a:rPr>
              <a:t>Center for Transportation </a:t>
            </a:r>
            <a:r>
              <a:rPr lang="en-US" sz="1600" dirty="0" smtClean="0">
                <a:latin typeface="Arial" charset="0"/>
                <a:ea typeface="Arial" charset="0"/>
                <a:cs typeface="Arial" charset="0"/>
              </a:rPr>
              <a:t>Studies Workshop on Smart Cities 2015</a:t>
            </a:r>
            <a:endParaRPr lang="en-US" sz="1800" dirty="0">
              <a:latin typeface="Arial" charset="0"/>
              <a:ea typeface="Arial" charset="0"/>
              <a:cs typeface="Arial" charset="0"/>
            </a:endParaRPr>
          </a:p>
          <a:p>
            <a:pPr marL="214313" indent="-214313">
              <a:buClr>
                <a:schemeClr val="tx1"/>
              </a:buClr>
              <a:buSzPct val="100000"/>
              <a:buFont typeface="Arial" charset="0"/>
              <a:buChar char="•"/>
            </a:pPr>
            <a:endParaRPr lang="en-US" sz="1800" b="1" dirty="0" smtClean="0">
              <a:latin typeface="Arial" charset="0"/>
              <a:ea typeface="Arial" charset="0"/>
              <a:cs typeface="Arial" charset="0"/>
            </a:endParaRPr>
          </a:p>
          <a:p>
            <a:pPr marL="214313" indent="-214313">
              <a:buClr>
                <a:schemeClr val="tx1"/>
              </a:buClr>
              <a:buSzPct val="100000"/>
              <a:buFont typeface="Arial" charset="0"/>
              <a:buChar char="•"/>
            </a:pPr>
            <a:r>
              <a:rPr lang="en-US" sz="1800" b="1" dirty="0" smtClean="0">
                <a:latin typeface="Arial" charset="0"/>
                <a:ea typeface="Arial" charset="0"/>
                <a:cs typeface="Arial" charset="0"/>
              </a:rPr>
              <a:t>Local Government History </a:t>
            </a:r>
          </a:p>
          <a:p>
            <a:pPr marL="614363" lvl="1" indent="-214313">
              <a:buClr>
                <a:schemeClr val="tx1"/>
              </a:buClr>
              <a:buSzPct val="100000"/>
              <a:buFont typeface="Arial" charset="0"/>
              <a:buChar char="•"/>
            </a:pPr>
            <a:r>
              <a:rPr lang="en-US" sz="1600" dirty="0" smtClean="0">
                <a:latin typeface="Arial" charset="0"/>
                <a:ea typeface="Arial" charset="0"/>
                <a:cs typeface="Arial" charset="0"/>
              </a:rPr>
              <a:t>2010-2020:  Regional 10-year planning cycle (Metropolitan Council)</a:t>
            </a:r>
          </a:p>
          <a:p>
            <a:pPr marL="614363" lvl="1" indent="-214313">
              <a:buClr>
                <a:schemeClr val="tx1"/>
              </a:buClr>
              <a:buSzPct val="100000"/>
              <a:buFont typeface="Arial" charset="0"/>
              <a:buChar char="•"/>
            </a:pPr>
            <a:r>
              <a:rPr lang="en-US" sz="1600" dirty="0" smtClean="0">
                <a:latin typeface="Arial" charset="0"/>
                <a:ea typeface="Arial" charset="0"/>
                <a:cs typeface="Arial" charset="0"/>
              </a:rPr>
              <a:t>2013-14: Thrive MSP 2040 </a:t>
            </a:r>
            <a:endParaRPr lang="en-US" sz="1600" dirty="0">
              <a:latin typeface="Arial" charset="0"/>
              <a:ea typeface="Arial" charset="0"/>
              <a:cs typeface="Arial" charset="0"/>
            </a:endParaRPr>
          </a:p>
          <a:p>
            <a:pPr marL="614363" lvl="1" indent="-214313">
              <a:buClr>
                <a:schemeClr val="tx1"/>
              </a:buClr>
              <a:buSzPct val="100000"/>
              <a:buFont typeface="Arial" charset="0"/>
              <a:buChar char="•"/>
            </a:pPr>
            <a:r>
              <a:rPr lang="en-US" sz="1600" dirty="0" smtClean="0">
                <a:latin typeface="Arial" charset="0"/>
                <a:ea typeface="Arial" charset="0"/>
                <a:cs typeface="Arial" charset="0"/>
              </a:rPr>
              <a:t>2015: USDOT Smart Cities Challenge proposal by Minneapolis </a:t>
            </a:r>
          </a:p>
          <a:p>
            <a:pPr marL="614363" lvl="1" indent="-214313">
              <a:buClr>
                <a:schemeClr val="tx1"/>
              </a:buClr>
              <a:buSzPct val="100000"/>
              <a:buFont typeface="Arial" charset="0"/>
              <a:buChar char="•"/>
            </a:pPr>
            <a:endParaRPr lang="en-US" sz="1600" dirty="0" smtClean="0">
              <a:latin typeface="Arial" charset="0"/>
              <a:ea typeface="Arial" charset="0"/>
              <a:cs typeface="Arial" charset="0"/>
            </a:endParaRPr>
          </a:p>
          <a:p>
            <a:pPr marL="214313" indent="-214313">
              <a:buClr>
                <a:schemeClr val="tx1"/>
              </a:buClr>
              <a:buSzPct val="100000"/>
              <a:buFont typeface="Arial" charset="0"/>
              <a:buChar char="•"/>
            </a:pPr>
            <a:endParaRPr lang="en-US" sz="1800" dirty="0">
              <a:latin typeface="Arial" charset="0"/>
              <a:ea typeface="Arial" charset="0"/>
              <a:cs typeface="Arial" charset="0"/>
            </a:endParaRPr>
          </a:p>
          <a:p>
            <a:pPr marL="514350" lvl="1">
              <a:buClr>
                <a:schemeClr val="tx1"/>
              </a:buClr>
              <a:buSzPct val="100000"/>
              <a:buFont typeface="Arial" charset="0"/>
              <a:buChar char="•"/>
            </a:pPr>
            <a:endParaRPr lang="en-US" sz="1600" dirty="0">
              <a:ea typeface="Arial" charset="0"/>
              <a:cs typeface="Arial" charset="0"/>
            </a:endParaRPr>
          </a:p>
          <a:p>
            <a:pPr lvl="0"/>
            <a:endParaRPr lang="en-US" sz="1200" dirty="0">
              <a:latin typeface="Arial" charset="0"/>
              <a:ea typeface="Arial" charset="0"/>
              <a:cs typeface="Arial" charset="0"/>
            </a:endParaRPr>
          </a:p>
          <a:p>
            <a:endParaRPr lang="en-US" sz="1200" dirty="0">
              <a:latin typeface="Arial" charset="0"/>
              <a:ea typeface="Arial" charset="0"/>
              <a:cs typeface="Arial" charset="0"/>
            </a:endParaRPr>
          </a:p>
        </p:txBody>
      </p:sp>
      <p:pic>
        <p:nvPicPr>
          <p:cNvPr id="5" name="Picture 4"/>
          <p:cNvPicPr>
            <a:picLocks noChangeAspect="1"/>
          </p:cNvPicPr>
          <p:nvPr/>
        </p:nvPicPr>
        <p:blipFill>
          <a:blip r:embed="rId2"/>
          <a:stretch>
            <a:fillRect/>
          </a:stretch>
        </p:blipFill>
        <p:spPr>
          <a:xfrm>
            <a:off x="7123795" y="3037383"/>
            <a:ext cx="1867805" cy="1149418"/>
          </a:xfrm>
          <a:prstGeom prst="rect">
            <a:avLst/>
          </a:prstGeom>
        </p:spPr>
      </p:pic>
      <p:pic>
        <p:nvPicPr>
          <p:cNvPr id="2" name="Picture 1"/>
          <p:cNvPicPr>
            <a:picLocks noChangeAspect="1"/>
          </p:cNvPicPr>
          <p:nvPr/>
        </p:nvPicPr>
        <p:blipFill>
          <a:blip r:embed="rId3"/>
          <a:stretch>
            <a:fillRect/>
          </a:stretch>
        </p:blipFill>
        <p:spPr>
          <a:xfrm>
            <a:off x="6858000" y="29674"/>
            <a:ext cx="2007305" cy="3018326"/>
          </a:xfrm>
          <a:prstGeom prst="rect">
            <a:avLst/>
          </a:prstGeom>
        </p:spPr>
      </p:pic>
    </p:spTree>
    <p:extLst>
      <p:ext uri="{BB962C8B-B14F-4D97-AF65-F5344CB8AC3E}">
        <p14:creationId xmlns:p14="http://schemas.microsoft.com/office/powerpoint/2010/main" val="195773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9202" y="165941"/>
            <a:ext cx="7917366" cy="541000"/>
          </a:xfrm>
        </p:spPr>
        <p:txBody>
          <a:bodyPr>
            <a:noAutofit/>
          </a:bodyPr>
          <a:lstStyle/>
          <a:p>
            <a:pPr algn="l"/>
            <a:r>
              <a:rPr lang="en-US" sz="2000" b="1" dirty="0" smtClean="0">
                <a:solidFill>
                  <a:srgbClr val="C00000"/>
                </a:solidFill>
              </a:rPr>
              <a:t>KC Story 2:</a:t>
            </a:r>
            <a:r>
              <a:rPr lang="en-US" sz="2400" b="1" dirty="0" smtClean="0">
                <a:solidFill>
                  <a:srgbClr val="C00000"/>
                </a:solidFill>
              </a:rPr>
              <a:t> </a:t>
            </a:r>
            <a:r>
              <a:rPr lang="en-US" sz="2400" dirty="0">
                <a:solidFill>
                  <a:srgbClr val="C00000"/>
                </a:solidFill>
              </a:rPr>
              <a:t> </a:t>
            </a:r>
            <a:r>
              <a:rPr lang="en-US" sz="2400" dirty="0" smtClean="0">
                <a:solidFill>
                  <a:srgbClr val="C00000"/>
                </a:solidFill>
              </a:rPr>
              <a:t>S&amp;CC </a:t>
            </a:r>
            <a:r>
              <a:rPr lang="mr-IN" sz="2400" dirty="0" smtClean="0">
                <a:solidFill>
                  <a:srgbClr val="C00000"/>
                </a:solidFill>
              </a:rPr>
              <a:t>–</a:t>
            </a:r>
            <a:r>
              <a:rPr lang="en-US" sz="2400" dirty="0" smtClean="0">
                <a:solidFill>
                  <a:srgbClr val="C00000"/>
                </a:solidFill>
              </a:rPr>
              <a:t> Co-visioning</a:t>
            </a:r>
            <a:endParaRPr lang="en-US" sz="2000" b="1" dirty="0">
              <a:solidFill>
                <a:srgbClr val="C00000"/>
              </a:solidFill>
            </a:endParaRPr>
          </a:p>
        </p:txBody>
      </p:sp>
      <p:sp>
        <p:nvSpPr>
          <p:cNvPr id="45" name="Content Placeholder 2">
            <a:extLst>
              <a:ext uri="{FF2B5EF4-FFF2-40B4-BE49-F238E27FC236}">
                <a16:creationId xmlns="" xmlns:a16="http://schemas.microsoft.com/office/drawing/2014/main" id="{AC20F9AF-A424-4C24-8B77-8465C3971FBB}"/>
              </a:ext>
            </a:extLst>
          </p:cNvPr>
          <p:cNvSpPr>
            <a:spLocks noGrp="1"/>
          </p:cNvSpPr>
          <p:nvPr>
            <p:ph idx="4294967295"/>
          </p:nvPr>
        </p:nvSpPr>
        <p:spPr>
          <a:xfrm>
            <a:off x="234174" y="910241"/>
            <a:ext cx="8681226" cy="2899760"/>
          </a:xfrm>
          <a:prstGeom prst="rect">
            <a:avLst/>
          </a:prstGeom>
        </p:spPr>
        <p:txBody>
          <a:bodyPr>
            <a:normAutofit/>
          </a:bodyPr>
          <a:lstStyle/>
          <a:p>
            <a:pPr marL="214313" indent="-214313">
              <a:buClr>
                <a:schemeClr val="tx1"/>
              </a:buClr>
              <a:buSzPct val="100000"/>
              <a:buFont typeface="Arial" charset="0"/>
              <a:buChar char="•"/>
            </a:pPr>
            <a:r>
              <a:rPr lang="en-US" sz="1800" dirty="0" smtClean="0">
                <a:latin typeface="Arial" charset="0"/>
                <a:ea typeface="Arial" charset="0"/>
                <a:cs typeface="Arial" charset="0"/>
              </a:rPr>
              <a:t>Local Context </a:t>
            </a:r>
          </a:p>
          <a:p>
            <a:pPr marL="614363" lvl="1" indent="-214313">
              <a:buClr>
                <a:schemeClr val="tx1"/>
              </a:buClr>
              <a:buSzPct val="100000"/>
              <a:buFont typeface="Arial" charset="0"/>
              <a:buChar char="•"/>
            </a:pPr>
            <a:r>
              <a:rPr lang="en-US" sz="1600" dirty="0" smtClean="0">
                <a:latin typeface="Arial" charset="0"/>
                <a:ea typeface="Arial" charset="0"/>
                <a:cs typeface="Arial" charset="0"/>
              </a:rPr>
              <a:t>Metropolitan Council : 2040 Plan</a:t>
            </a:r>
          </a:p>
          <a:p>
            <a:pPr marL="614363" lvl="1" indent="-214313">
              <a:buClr>
                <a:schemeClr val="tx1"/>
              </a:buClr>
              <a:buSzPct val="100000"/>
              <a:buFont typeface="Arial" charset="0"/>
              <a:buChar char="•"/>
            </a:pPr>
            <a:r>
              <a:rPr lang="en-US" sz="1600" dirty="0" smtClean="0">
                <a:latin typeface="Arial" charset="0"/>
                <a:ea typeface="Arial" charset="0"/>
                <a:cs typeface="Arial" charset="0"/>
              </a:rPr>
              <a:t>Fall 2016: NSF S&amp;CC Proposal</a:t>
            </a:r>
          </a:p>
          <a:p>
            <a:pPr marL="214313" indent="-214313">
              <a:buClr>
                <a:schemeClr val="tx1"/>
              </a:buClr>
              <a:buSzPct val="100000"/>
              <a:buFont typeface="Arial" charset="0"/>
              <a:buChar char="•"/>
            </a:pPr>
            <a:endParaRPr lang="en-US" sz="1800" dirty="0">
              <a:latin typeface="Arial" charset="0"/>
              <a:ea typeface="Arial" charset="0"/>
              <a:cs typeface="Arial" charset="0"/>
            </a:endParaRPr>
          </a:p>
          <a:p>
            <a:pPr marL="514350" lvl="1">
              <a:buClr>
                <a:schemeClr val="tx1"/>
              </a:buClr>
              <a:buSzPct val="100000"/>
              <a:buFont typeface="Arial" charset="0"/>
              <a:buChar char="•"/>
            </a:pPr>
            <a:endParaRPr lang="en-US" sz="1600" dirty="0">
              <a:ea typeface="Arial" charset="0"/>
              <a:cs typeface="Arial" charset="0"/>
            </a:endParaRPr>
          </a:p>
          <a:p>
            <a:pPr lvl="0"/>
            <a:endParaRPr lang="en-US" sz="1200" dirty="0">
              <a:latin typeface="Arial" charset="0"/>
              <a:ea typeface="Arial" charset="0"/>
              <a:cs typeface="Arial" charset="0"/>
            </a:endParaRPr>
          </a:p>
          <a:p>
            <a:endParaRPr lang="en-US" sz="1200" dirty="0">
              <a:latin typeface="Arial" charset="0"/>
              <a:ea typeface="Arial" charset="0"/>
              <a:cs typeface="Arial" charset="0"/>
            </a:endParaRPr>
          </a:p>
        </p:txBody>
      </p:sp>
      <p:pic>
        <p:nvPicPr>
          <p:cNvPr id="5" name="Picture 4"/>
          <p:cNvPicPr>
            <a:picLocks noChangeAspect="1"/>
          </p:cNvPicPr>
          <p:nvPr/>
        </p:nvPicPr>
        <p:blipFill>
          <a:blip r:embed="rId2"/>
          <a:stretch>
            <a:fillRect/>
          </a:stretch>
        </p:blipFill>
        <p:spPr>
          <a:xfrm>
            <a:off x="0" y="0"/>
            <a:ext cx="9143999" cy="6858000"/>
          </a:xfrm>
          <a:prstGeom prst="rect">
            <a:avLst/>
          </a:prstGeom>
        </p:spPr>
      </p:pic>
      <p:sp>
        <p:nvSpPr>
          <p:cNvPr id="6" name="Oval 5"/>
          <p:cNvSpPr/>
          <p:nvPr/>
        </p:nvSpPr>
        <p:spPr bwMode="auto">
          <a:xfrm>
            <a:off x="6705600" y="2057400"/>
            <a:ext cx="2362200" cy="1600200"/>
          </a:xfrm>
          <a:prstGeom prst="ellipse">
            <a:avLst/>
          </a:prstGeom>
          <a:no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700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9202" y="165941"/>
            <a:ext cx="7917366" cy="541000"/>
          </a:xfrm>
        </p:spPr>
        <p:txBody>
          <a:bodyPr>
            <a:noAutofit/>
          </a:bodyPr>
          <a:lstStyle/>
          <a:p>
            <a:pPr algn="l"/>
            <a:r>
              <a:rPr lang="en-US" sz="2000" b="1" dirty="0" smtClean="0">
                <a:solidFill>
                  <a:srgbClr val="C00000"/>
                </a:solidFill>
              </a:rPr>
              <a:t>KC Story 2:</a:t>
            </a:r>
            <a:r>
              <a:rPr lang="en-US" sz="2400" b="1" dirty="0" smtClean="0">
                <a:solidFill>
                  <a:srgbClr val="C00000"/>
                </a:solidFill>
              </a:rPr>
              <a:t> </a:t>
            </a:r>
            <a:r>
              <a:rPr lang="en-US" sz="2400" dirty="0">
                <a:solidFill>
                  <a:srgbClr val="C00000"/>
                </a:solidFill>
              </a:rPr>
              <a:t> </a:t>
            </a:r>
            <a:r>
              <a:rPr lang="en-US" sz="2400" dirty="0" smtClean="0">
                <a:solidFill>
                  <a:srgbClr val="C00000"/>
                </a:solidFill>
              </a:rPr>
              <a:t>S&amp;CC </a:t>
            </a:r>
            <a:r>
              <a:rPr lang="mr-IN" sz="2400" dirty="0" smtClean="0">
                <a:solidFill>
                  <a:srgbClr val="C00000"/>
                </a:solidFill>
              </a:rPr>
              <a:t>–</a:t>
            </a:r>
            <a:r>
              <a:rPr lang="en-US" sz="2400" dirty="0" smtClean="0">
                <a:solidFill>
                  <a:srgbClr val="C00000"/>
                </a:solidFill>
              </a:rPr>
              <a:t> Co-visioning</a:t>
            </a:r>
            <a:endParaRPr lang="en-US" sz="2000" b="1" dirty="0">
              <a:solidFill>
                <a:srgbClr val="C00000"/>
              </a:solidFill>
            </a:endParaRPr>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15" name="Oval 14"/>
          <p:cNvSpPr/>
          <p:nvPr/>
        </p:nvSpPr>
        <p:spPr bwMode="auto">
          <a:xfrm>
            <a:off x="3200400" y="2438400"/>
            <a:ext cx="2743199" cy="1267870"/>
          </a:xfrm>
          <a:prstGeom prst="ellipse">
            <a:avLst/>
          </a:prstGeom>
          <a:no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5943599" y="1603172"/>
            <a:ext cx="2870200" cy="1670456"/>
          </a:xfrm>
          <a:prstGeom prst="rect">
            <a:avLst/>
          </a:prstGeom>
        </p:spPr>
      </p:pic>
      <p:sp>
        <p:nvSpPr>
          <p:cNvPr id="16" name="TextBox 15"/>
          <p:cNvSpPr txBox="1"/>
          <p:nvPr/>
        </p:nvSpPr>
        <p:spPr>
          <a:xfrm>
            <a:off x="76200" y="17489"/>
            <a:ext cx="6502934" cy="338554"/>
          </a:xfrm>
          <a:prstGeom prst="rect">
            <a:avLst/>
          </a:prstGeom>
          <a:noFill/>
        </p:spPr>
        <p:txBody>
          <a:bodyPr wrap="none" rtlCol="0">
            <a:spAutoFit/>
          </a:bodyPr>
          <a:lstStyle/>
          <a:p>
            <a:r>
              <a:rPr lang="en-US" sz="1600" smtClean="0"/>
              <a:t>Source: https</a:t>
            </a:r>
            <a:r>
              <a:rPr lang="en-US" sz="1600" dirty="0"/>
              <a:t>://</a:t>
            </a:r>
            <a:r>
              <a:rPr lang="en-US" sz="1600" dirty="0" err="1"/>
              <a:t>metrocouncil.org</a:t>
            </a:r>
            <a:r>
              <a:rPr lang="en-US" sz="1600" dirty="0"/>
              <a:t>/About-Us/why-we-matter/</a:t>
            </a:r>
            <a:r>
              <a:rPr lang="en-US" sz="1600" dirty="0" err="1"/>
              <a:t>Equity.aspx</a:t>
            </a:r>
            <a:endParaRPr lang="en-US" sz="1600" dirty="0"/>
          </a:p>
        </p:txBody>
      </p:sp>
    </p:spTree>
    <p:extLst>
      <p:ext uri="{BB962C8B-B14F-4D97-AF65-F5344CB8AC3E}">
        <p14:creationId xmlns:p14="http://schemas.microsoft.com/office/powerpoint/2010/main" val="125854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5757" y="382229"/>
            <a:ext cx="7917366" cy="541000"/>
          </a:xfrm>
        </p:spPr>
        <p:txBody>
          <a:bodyPr>
            <a:noAutofit/>
          </a:bodyPr>
          <a:lstStyle/>
          <a:p>
            <a:pPr algn="l"/>
            <a:r>
              <a:rPr lang="en-US" sz="2000" b="1" dirty="0" smtClean="0">
                <a:solidFill>
                  <a:srgbClr val="C00000"/>
                </a:solidFill>
              </a:rPr>
              <a:t>KC Story 2:</a:t>
            </a:r>
            <a:r>
              <a:rPr lang="en-US" sz="2400" b="1" dirty="0" smtClean="0">
                <a:solidFill>
                  <a:srgbClr val="C00000"/>
                </a:solidFill>
              </a:rPr>
              <a:t> </a:t>
            </a:r>
            <a:r>
              <a:rPr lang="en-US" sz="2400" dirty="0">
                <a:solidFill>
                  <a:srgbClr val="C00000"/>
                </a:solidFill>
              </a:rPr>
              <a:t> </a:t>
            </a:r>
            <a:r>
              <a:rPr lang="en-US" sz="2400" dirty="0" smtClean="0">
                <a:solidFill>
                  <a:srgbClr val="C00000"/>
                </a:solidFill>
              </a:rPr>
              <a:t>S&amp;CC </a:t>
            </a:r>
            <a:r>
              <a:rPr lang="mr-IN" sz="2400" dirty="0" smtClean="0">
                <a:solidFill>
                  <a:srgbClr val="C00000"/>
                </a:solidFill>
              </a:rPr>
              <a:t>–</a:t>
            </a:r>
            <a:r>
              <a:rPr lang="en-US" sz="2400" dirty="0" smtClean="0">
                <a:solidFill>
                  <a:srgbClr val="C00000"/>
                </a:solidFill>
              </a:rPr>
              <a:t> Co-visioning</a:t>
            </a:r>
            <a:endParaRPr lang="en-US" sz="2000" b="1" dirty="0">
              <a:solidFill>
                <a:srgbClr val="C00000"/>
              </a:solidFill>
            </a:endParaRPr>
          </a:p>
        </p:txBody>
      </p:sp>
      <p:sp>
        <p:nvSpPr>
          <p:cNvPr id="45" name="Content Placeholder 2">
            <a:extLst>
              <a:ext uri="{FF2B5EF4-FFF2-40B4-BE49-F238E27FC236}">
                <a16:creationId xmlns="" xmlns:a16="http://schemas.microsoft.com/office/drawing/2014/main" id="{AC20F9AF-A424-4C24-8B77-8465C3971FBB}"/>
              </a:ext>
            </a:extLst>
          </p:cNvPr>
          <p:cNvSpPr>
            <a:spLocks noGrp="1"/>
          </p:cNvSpPr>
          <p:nvPr>
            <p:ph idx="4294967295"/>
          </p:nvPr>
        </p:nvSpPr>
        <p:spPr>
          <a:xfrm>
            <a:off x="234174" y="910240"/>
            <a:ext cx="8757426" cy="4211814"/>
          </a:xfrm>
          <a:prstGeom prst="rect">
            <a:avLst/>
          </a:prstGeom>
        </p:spPr>
        <p:txBody>
          <a:bodyPr>
            <a:normAutofit/>
          </a:bodyPr>
          <a:lstStyle/>
          <a:p>
            <a:pPr marL="214313" indent="-214313">
              <a:buClr>
                <a:schemeClr val="tx1"/>
              </a:buClr>
              <a:buSzPct val="100000"/>
              <a:buFont typeface="Arial" charset="0"/>
              <a:buChar char="•"/>
            </a:pPr>
            <a:r>
              <a:rPr lang="en-US" sz="1800" dirty="0" smtClean="0">
                <a:latin typeface="Arial" charset="0"/>
                <a:ea typeface="Arial" charset="0"/>
                <a:cs typeface="Arial" charset="0"/>
              </a:rPr>
              <a:t>Co-visioning Meetings (Academics + Local Governments)</a:t>
            </a:r>
          </a:p>
          <a:p>
            <a:pPr marL="614363" lvl="2" indent="-214313">
              <a:buClr>
                <a:schemeClr val="tx1"/>
              </a:buClr>
              <a:buSzPct val="100000"/>
              <a:buFont typeface="Arial" charset="0"/>
              <a:buChar char="•"/>
            </a:pPr>
            <a:r>
              <a:rPr lang="en-US" sz="1600" dirty="0" smtClean="0">
                <a:latin typeface="Arial" charset="0"/>
                <a:ea typeface="Arial" charset="0"/>
                <a:cs typeface="Arial" charset="0"/>
              </a:rPr>
              <a:t>2014</a:t>
            </a:r>
            <a:r>
              <a:rPr lang="en-US" sz="1600" dirty="0">
                <a:latin typeface="Arial" charset="0"/>
                <a:ea typeface="Arial" charset="0"/>
                <a:cs typeface="Arial" charset="0"/>
              </a:rPr>
              <a:t>: Smart City </a:t>
            </a:r>
            <a:r>
              <a:rPr lang="en-US" sz="1600" dirty="0" smtClean="0">
                <a:latin typeface="Arial" charset="0"/>
                <a:ea typeface="Arial" charset="0"/>
                <a:cs typeface="Arial" charset="0"/>
              </a:rPr>
              <a:t>Workshop </a:t>
            </a:r>
          </a:p>
          <a:p>
            <a:pPr marL="614363" lvl="1" indent="-214313">
              <a:buClr>
                <a:schemeClr val="tx1"/>
              </a:buClr>
              <a:buSzPct val="100000"/>
              <a:buFont typeface="Arial" charset="0"/>
              <a:buChar char="•"/>
            </a:pPr>
            <a:r>
              <a:rPr lang="en-US" sz="1600" dirty="0" smtClean="0">
                <a:latin typeface="Arial" charset="0"/>
                <a:ea typeface="Arial" charset="0"/>
                <a:cs typeface="Arial" charset="0"/>
              </a:rPr>
              <a:t>2015-16: </a:t>
            </a:r>
            <a:r>
              <a:rPr lang="en-US" sz="1600" dirty="0">
                <a:latin typeface="Arial" charset="0"/>
                <a:ea typeface="Arial" charset="0"/>
                <a:cs typeface="Arial" charset="0"/>
              </a:rPr>
              <a:t>NSF SRN Sustainable &amp; Health </a:t>
            </a:r>
            <a:r>
              <a:rPr lang="en-US" sz="1600" dirty="0" smtClean="0">
                <a:latin typeface="Arial" charset="0"/>
                <a:ea typeface="Arial" charset="0"/>
                <a:cs typeface="Arial" charset="0"/>
              </a:rPr>
              <a:t>Cities </a:t>
            </a:r>
            <a:r>
              <a:rPr lang="mr-IN" sz="1600" dirty="0" smtClean="0">
                <a:latin typeface="Arial" charset="0"/>
                <a:ea typeface="Arial" charset="0"/>
                <a:cs typeface="Arial" charset="0"/>
              </a:rPr>
              <a:t>–</a:t>
            </a:r>
            <a:r>
              <a:rPr lang="en-US" sz="1600" dirty="0" smtClean="0">
                <a:latin typeface="Arial" charset="0"/>
                <a:ea typeface="Arial" charset="0"/>
                <a:cs typeface="Arial" charset="0"/>
              </a:rPr>
              <a:t> </a:t>
            </a:r>
            <a:r>
              <a:rPr lang="en-US" sz="1600" dirty="0" smtClean="0">
                <a:solidFill>
                  <a:srgbClr val="FF0000"/>
                </a:solidFill>
                <a:latin typeface="Arial" charset="0"/>
                <a:ea typeface="Arial" charset="0"/>
                <a:cs typeface="Arial" charset="0"/>
              </a:rPr>
              <a:t>Equity</a:t>
            </a:r>
          </a:p>
          <a:p>
            <a:pPr marL="614363" lvl="1" indent="-214313">
              <a:buClr>
                <a:schemeClr val="tx1"/>
              </a:buClr>
              <a:buSzPct val="100000"/>
              <a:buFont typeface="Arial" charset="0"/>
              <a:buChar char="•"/>
            </a:pPr>
            <a:endParaRPr lang="en-US" sz="1800" dirty="0">
              <a:latin typeface="Arial" charset="0"/>
              <a:ea typeface="Arial" charset="0"/>
              <a:cs typeface="Arial" charset="0"/>
            </a:endParaRPr>
          </a:p>
          <a:p>
            <a:pPr marL="257175" lvl="3" indent="-257175">
              <a:buFont typeface="Arial"/>
              <a:buChar char="•"/>
            </a:pPr>
            <a:r>
              <a:rPr lang="en-US" dirty="0">
                <a:solidFill>
                  <a:srgbClr val="FF0000"/>
                </a:solidFill>
                <a:latin typeface="Arial" charset="0"/>
                <a:ea typeface="Arial" charset="0"/>
                <a:cs typeface="Arial" charset="0"/>
              </a:rPr>
              <a:t>Co-Visioning</a:t>
            </a:r>
            <a:r>
              <a:rPr lang="en-US" dirty="0">
                <a:latin typeface="Arial" charset="0"/>
                <a:ea typeface="Arial" charset="0"/>
                <a:cs typeface="Arial" charset="0"/>
              </a:rPr>
              <a:t> </a:t>
            </a:r>
          </a:p>
          <a:p>
            <a:pPr marL="600075" lvl="4" indent="-257175">
              <a:buFont typeface="Arial"/>
              <a:buChar char="•"/>
            </a:pPr>
            <a:r>
              <a:rPr lang="en-US" dirty="0">
                <a:ea typeface="Arial" charset="0"/>
                <a:cs typeface="Arial" charset="0"/>
              </a:rPr>
              <a:t>I</a:t>
            </a:r>
            <a:r>
              <a:rPr lang="en-US" dirty="0" smtClean="0">
                <a:ea typeface="Arial" charset="0"/>
                <a:cs typeface="Arial" charset="0"/>
              </a:rPr>
              <a:t>nfrastructure planning </a:t>
            </a:r>
            <a:r>
              <a:rPr lang="en-US" dirty="0">
                <a:ea typeface="Arial" charset="0"/>
                <a:cs typeface="Arial" charset="0"/>
              </a:rPr>
              <a:t>for driver-less, post-carbon future, climate change</a:t>
            </a:r>
            <a:endParaRPr lang="is-IS" dirty="0">
              <a:ea typeface="Arial" charset="0"/>
              <a:cs typeface="Arial" charset="0"/>
            </a:endParaRPr>
          </a:p>
          <a:p>
            <a:pPr marL="600075" lvl="4" indent="-257175">
              <a:buFont typeface="Arial"/>
              <a:buChar char="•"/>
            </a:pPr>
            <a:r>
              <a:rPr lang="en-US" dirty="0">
                <a:ea typeface="Arial" charset="0"/>
                <a:cs typeface="Arial" charset="0"/>
              </a:rPr>
              <a:t>Advance Environment, Health, Wellbeing &amp; </a:t>
            </a:r>
            <a:r>
              <a:rPr lang="en-US" dirty="0">
                <a:solidFill>
                  <a:srgbClr val="FF0000"/>
                </a:solidFill>
                <a:ea typeface="Arial" charset="0"/>
                <a:cs typeface="Arial" charset="0"/>
              </a:rPr>
              <a:t>Equity</a:t>
            </a:r>
            <a:r>
              <a:rPr lang="en-US" dirty="0">
                <a:ea typeface="Arial" charset="0"/>
                <a:cs typeface="Arial" charset="0"/>
              </a:rPr>
              <a:t> via infrastructure </a:t>
            </a:r>
            <a:r>
              <a:rPr lang="en-US" dirty="0" smtClean="0">
                <a:ea typeface="Arial" charset="0"/>
                <a:cs typeface="Arial" charset="0"/>
              </a:rPr>
              <a:t>refinement</a:t>
            </a:r>
          </a:p>
          <a:p>
            <a:pPr marL="600075" lvl="4" indent="-257175">
              <a:buFont typeface="Arial"/>
              <a:buChar char="•"/>
            </a:pPr>
            <a:endParaRPr lang="en-US" dirty="0">
              <a:ea typeface="Arial" charset="0"/>
              <a:cs typeface="Arial" charset="0"/>
            </a:endParaRPr>
          </a:p>
          <a:p>
            <a:r>
              <a:rPr lang="en-US" sz="1600" dirty="0">
                <a:solidFill>
                  <a:srgbClr val="FF0000"/>
                </a:solidFill>
                <a:latin typeface="Arial" charset="0"/>
                <a:ea typeface="Arial" charset="0"/>
                <a:cs typeface="Arial" charset="0"/>
              </a:rPr>
              <a:t>Co-select Questions</a:t>
            </a:r>
          </a:p>
          <a:p>
            <a:pPr lvl="1"/>
            <a:r>
              <a:rPr lang="en-US" sz="1600" dirty="0">
                <a:solidFill>
                  <a:srgbClr val="222222"/>
                </a:solidFill>
                <a:highlight>
                  <a:srgbClr val="FFFFFF"/>
                </a:highlight>
                <a:ea typeface="Times New Roman"/>
                <a:cs typeface="Times New Roman"/>
                <a:sym typeface="Times New Roman"/>
              </a:rPr>
              <a:t>Understand </a:t>
            </a:r>
            <a:r>
              <a:rPr lang="en-US" sz="1600" dirty="0">
                <a:solidFill>
                  <a:srgbClr val="00B050"/>
                </a:solidFill>
                <a:highlight>
                  <a:srgbClr val="FFFFFF"/>
                </a:highlight>
                <a:ea typeface="Times New Roman"/>
                <a:cs typeface="Times New Roman"/>
                <a:sym typeface="Times New Roman"/>
              </a:rPr>
              <a:t>spatial equity </a:t>
            </a:r>
            <a:r>
              <a:rPr lang="en-US" sz="1600" dirty="0">
                <a:solidFill>
                  <a:srgbClr val="C00000"/>
                </a:solidFill>
                <a:highlight>
                  <a:srgbClr val="FFFFFF"/>
                </a:highlight>
                <a:ea typeface="Times New Roman"/>
                <a:cs typeface="Times New Roman"/>
                <a:sym typeface="Times New Roman"/>
              </a:rPr>
              <a:t>in</a:t>
            </a:r>
            <a:r>
              <a:rPr lang="en-US" sz="1600" dirty="0">
                <a:solidFill>
                  <a:srgbClr val="0070C0"/>
                </a:solidFill>
                <a:highlight>
                  <a:srgbClr val="FFFFFF"/>
                </a:highlight>
                <a:ea typeface="Times New Roman"/>
                <a:cs typeface="Times New Roman"/>
                <a:sym typeface="Times New Roman"/>
              </a:rPr>
              <a:t> infrastructure &amp; outcomes </a:t>
            </a:r>
            <a:endParaRPr lang="en-US" sz="1600" dirty="0" smtClean="0">
              <a:solidFill>
                <a:srgbClr val="0070C0"/>
              </a:solidFill>
              <a:highlight>
                <a:srgbClr val="FFFFFF"/>
              </a:highlight>
              <a:ea typeface="Times New Roman"/>
              <a:cs typeface="Times New Roman"/>
              <a:sym typeface="Times New Roman"/>
            </a:endParaRPr>
          </a:p>
          <a:p>
            <a:pPr lvl="2"/>
            <a:r>
              <a:rPr lang="en-US" sz="1600" dirty="0" smtClean="0">
                <a:solidFill>
                  <a:srgbClr val="222222"/>
                </a:solidFill>
                <a:highlight>
                  <a:srgbClr val="FFFFFF"/>
                </a:highlight>
                <a:ea typeface="Times New Roman"/>
                <a:cs typeface="Times New Roman"/>
                <a:sym typeface="Times New Roman"/>
              </a:rPr>
              <a:t>wellbeing</a:t>
            </a:r>
            <a:r>
              <a:rPr lang="en-US" sz="1600" dirty="0">
                <a:solidFill>
                  <a:srgbClr val="222222"/>
                </a:solidFill>
                <a:highlight>
                  <a:srgbClr val="FFFFFF"/>
                </a:highlight>
                <a:ea typeface="Times New Roman"/>
                <a:cs typeface="Times New Roman"/>
                <a:sym typeface="Times New Roman"/>
              </a:rPr>
              <a:t>. health, </a:t>
            </a:r>
            <a:r>
              <a:rPr lang="en-US" sz="1600" dirty="0" smtClean="0">
                <a:solidFill>
                  <a:srgbClr val="222222"/>
                </a:solidFill>
                <a:highlight>
                  <a:srgbClr val="FFFFFF"/>
                </a:highlight>
                <a:ea typeface="Times New Roman"/>
                <a:cs typeface="Times New Roman"/>
                <a:sym typeface="Times New Roman"/>
              </a:rPr>
              <a:t>environment</a:t>
            </a:r>
            <a:endParaRPr lang="en-US" sz="1600" dirty="0">
              <a:solidFill>
                <a:srgbClr val="222222"/>
              </a:solidFill>
              <a:highlight>
                <a:srgbClr val="FFFFFF"/>
              </a:highlight>
              <a:ea typeface="Times New Roman"/>
              <a:cs typeface="Times New Roman"/>
              <a:sym typeface="Times New Roman"/>
            </a:endParaRPr>
          </a:p>
          <a:p>
            <a:pPr lvl="1"/>
            <a:r>
              <a:rPr lang="en-US" sz="1600" dirty="0">
                <a:highlight>
                  <a:srgbClr val="FFFFFF"/>
                </a:highlight>
                <a:ea typeface="Times New Roman"/>
                <a:cs typeface="Times New Roman"/>
                <a:sym typeface="Times New Roman"/>
              </a:rPr>
              <a:t>How does </a:t>
            </a:r>
            <a:r>
              <a:rPr lang="en-US" sz="1600" dirty="0">
                <a:solidFill>
                  <a:srgbClr val="00B050"/>
                </a:solidFill>
                <a:highlight>
                  <a:srgbClr val="FFFFFF"/>
                </a:highlight>
                <a:ea typeface="Times New Roman"/>
                <a:cs typeface="Times New Roman"/>
                <a:sym typeface="Times New Roman"/>
              </a:rPr>
              <a:t>equity first approach </a:t>
            </a:r>
            <a:r>
              <a:rPr lang="en-US" sz="1600" dirty="0">
                <a:highlight>
                  <a:srgbClr val="FFFFFF"/>
                </a:highlight>
                <a:ea typeface="Times New Roman"/>
                <a:cs typeface="Times New Roman"/>
                <a:sym typeface="Times New Roman"/>
              </a:rPr>
              <a:t>differ from average-outcome based approaches </a:t>
            </a:r>
            <a:r>
              <a:rPr lang="en-US" sz="1600" dirty="0" smtClean="0">
                <a:highlight>
                  <a:srgbClr val="FFFFFF"/>
                </a:highlight>
                <a:ea typeface="Times New Roman"/>
                <a:cs typeface="Times New Roman"/>
                <a:sym typeface="Times New Roman"/>
              </a:rPr>
              <a:t>?</a:t>
            </a:r>
          </a:p>
          <a:p>
            <a:pPr lvl="1"/>
            <a:endParaRPr lang="en-US" sz="1600" dirty="0" smtClean="0">
              <a:highlight>
                <a:srgbClr val="FFFFFF"/>
              </a:highlight>
              <a:ea typeface="Times New Roman"/>
              <a:cs typeface="Times New Roman"/>
              <a:sym typeface="Times New Roman"/>
            </a:endParaRPr>
          </a:p>
          <a:p>
            <a:r>
              <a:rPr lang="en-US" sz="1600" dirty="0">
                <a:solidFill>
                  <a:srgbClr val="FF0000"/>
                </a:solidFill>
                <a:latin typeface="Arial" charset="0"/>
                <a:ea typeface="Arial" charset="0"/>
                <a:cs typeface="Arial" charset="0"/>
              </a:rPr>
              <a:t>Problem Co-Definition</a:t>
            </a:r>
            <a:r>
              <a:rPr lang="en-US" sz="1600" dirty="0">
                <a:latin typeface="Arial" charset="0"/>
                <a:ea typeface="Arial" charset="0"/>
                <a:cs typeface="Arial" charset="0"/>
              </a:rPr>
              <a:t>: </a:t>
            </a:r>
            <a:r>
              <a:rPr lang="en-US" sz="1600" dirty="0">
                <a:ea typeface="Arial" charset="0"/>
                <a:cs typeface="Arial" charset="0"/>
              </a:rPr>
              <a:t>How to measure spatial equity? Well-being?</a:t>
            </a:r>
          </a:p>
          <a:p>
            <a:pPr lvl="1"/>
            <a:endParaRPr lang="en-US" sz="1600" dirty="0">
              <a:latin typeface="Arial" charset="0"/>
              <a:ea typeface="Arial" charset="0"/>
              <a:cs typeface="Arial" charset="0"/>
            </a:endParaRPr>
          </a:p>
          <a:p>
            <a:pPr marL="600075" lvl="4" indent="-257175">
              <a:buFont typeface="Arial"/>
              <a:buChar char="•"/>
            </a:pPr>
            <a:endParaRPr lang="en-US" dirty="0">
              <a:ea typeface="Arial" charset="0"/>
              <a:cs typeface="Arial" charset="0"/>
            </a:endParaRPr>
          </a:p>
          <a:p>
            <a:pPr marL="214313" indent="-214313">
              <a:buClr>
                <a:schemeClr val="tx1"/>
              </a:buClr>
              <a:buSzPct val="100000"/>
              <a:buFont typeface="Arial" charset="0"/>
              <a:buChar char="•"/>
            </a:pPr>
            <a:endParaRPr lang="en-US" sz="1800" dirty="0" smtClean="0">
              <a:latin typeface="Arial" charset="0"/>
              <a:ea typeface="Arial" charset="0"/>
              <a:cs typeface="Arial" charset="0"/>
            </a:endParaRPr>
          </a:p>
          <a:p>
            <a:pPr marL="514350" lvl="1">
              <a:buClr>
                <a:schemeClr val="tx1"/>
              </a:buClr>
              <a:buSzPct val="100000"/>
              <a:buFont typeface="Arial" charset="0"/>
              <a:buChar char="•"/>
            </a:pPr>
            <a:endParaRPr lang="en-US" sz="1600" dirty="0">
              <a:ea typeface="Arial" charset="0"/>
              <a:cs typeface="Arial" charset="0"/>
            </a:endParaRPr>
          </a:p>
          <a:p>
            <a:pPr lvl="0"/>
            <a:endParaRPr lang="en-US" sz="1200" dirty="0">
              <a:latin typeface="Arial" charset="0"/>
              <a:ea typeface="Arial" charset="0"/>
              <a:cs typeface="Arial" charset="0"/>
            </a:endParaRPr>
          </a:p>
          <a:p>
            <a:endParaRPr lang="en-US" sz="1200" dirty="0">
              <a:latin typeface="Arial" charset="0"/>
              <a:ea typeface="Arial" charset="0"/>
              <a:cs typeface="Arial" charset="0"/>
            </a:endParaRPr>
          </a:p>
        </p:txBody>
      </p:sp>
      <p:pic>
        <p:nvPicPr>
          <p:cNvPr id="15" name="Picture 1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9146" y="72760"/>
            <a:ext cx="1970729" cy="1313819"/>
          </a:xfrm>
          <a:prstGeom prst="rect">
            <a:avLst/>
          </a:prstGeom>
        </p:spPr>
      </p:pic>
    </p:spTree>
    <p:extLst>
      <p:ext uri="{BB962C8B-B14F-4D97-AF65-F5344CB8AC3E}">
        <p14:creationId xmlns:p14="http://schemas.microsoft.com/office/powerpoint/2010/main" val="50704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250" descr="http://a3.twimg.com/profile_images/132382039/01M_normal.gif"/>
          <p:cNvPicPr preferRelativeResize="0"/>
          <p:nvPr/>
        </p:nvPicPr>
        <p:blipFill rotWithShape="1">
          <a:blip r:embed="rId2">
            <a:alphaModFix/>
          </a:blip>
          <a:srcRect/>
          <a:stretch/>
        </p:blipFill>
        <p:spPr>
          <a:xfrm>
            <a:off x="939974" y="2329477"/>
            <a:ext cx="391084" cy="428625"/>
          </a:xfrm>
          <a:prstGeom prst="rect">
            <a:avLst/>
          </a:prstGeom>
          <a:noFill/>
          <a:ln>
            <a:noFill/>
          </a:ln>
        </p:spPr>
      </p:pic>
      <p:pic>
        <p:nvPicPr>
          <p:cNvPr id="8" name="Shape 258" descr="flo1.jpg"/>
          <p:cNvPicPr preferRelativeResize="0"/>
          <p:nvPr/>
        </p:nvPicPr>
        <p:blipFill rotWithShape="1">
          <a:blip r:embed="rId3">
            <a:alphaModFix/>
          </a:blip>
          <a:srcRect/>
          <a:stretch/>
        </p:blipFill>
        <p:spPr>
          <a:xfrm>
            <a:off x="2453898" y="2362200"/>
            <a:ext cx="307955" cy="405738"/>
          </a:xfrm>
          <a:prstGeom prst="rect">
            <a:avLst/>
          </a:prstGeom>
          <a:noFill/>
          <a:ln>
            <a:noFill/>
          </a:ln>
        </p:spPr>
      </p:pic>
      <p:pic>
        <p:nvPicPr>
          <p:cNvPr id="9" name="Shape 259" descr="pur2.jpg"/>
          <p:cNvPicPr preferRelativeResize="0"/>
          <p:nvPr/>
        </p:nvPicPr>
        <p:blipFill rotWithShape="1">
          <a:blip r:embed="rId4">
            <a:alphaModFix/>
          </a:blip>
          <a:srcRect/>
          <a:stretch/>
        </p:blipFill>
        <p:spPr>
          <a:xfrm>
            <a:off x="1906970" y="2355051"/>
            <a:ext cx="568447" cy="375587"/>
          </a:xfrm>
          <a:prstGeom prst="rect">
            <a:avLst/>
          </a:prstGeom>
          <a:noFill/>
          <a:ln>
            <a:noFill/>
          </a:ln>
        </p:spPr>
      </p:pic>
      <p:pic>
        <p:nvPicPr>
          <p:cNvPr id="10" name="Shape 260" descr="washing.png"/>
          <p:cNvPicPr preferRelativeResize="0"/>
          <p:nvPr/>
        </p:nvPicPr>
        <p:blipFill rotWithShape="1">
          <a:blip r:embed="rId5">
            <a:alphaModFix/>
          </a:blip>
          <a:srcRect/>
          <a:stretch/>
        </p:blipFill>
        <p:spPr>
          <a:xfrm>
            <a:off x="1461697" y="2392406"/>
            <a:ext cx="417980" cy="264544"/>
          </a:xfrm>
          <a:prstGeom prst="rect">
            <a:avLst/>
          </a:prstGeom>
          <a:noFill/>
          <a:ln>
            <a:noFill/>
          </a:ln>
        </p:spPr>
      </p:pic>
      <p:pic>
        <p:nvPicPr>
          <p:cNvPr id="11" name="Shape 256" descr="saintpaul.jpg"/>
          <p:cNvPicPr preferRelativeResize="0"/>
          <p:nvPr/>
        </p:nvPicPr>
        <p:blipFill rotWithShape="1">
          <a:blip r:embed="rId6">
            <a:alphaModFix/>
          </a:blip>
          <a:srcRect/>
          <a:stretch/>
        </p:blipFill>
        <p:spPr>
          <a:xfrm>
            <a:off x="3337764" y="2329477"/>
            <a:ext cx="772796" cy="428625"/>
          </a:xfrm>
          <a:prstGeom prst="rect">
            <a:avLst/>
          </a:prstGeom>
          <a:noFill/>
          <a:ln>
            <a:noFill/>
          </a:ln>
        </p:spPr>
      </p:pic>
      <p:pic>
        <p:nvPicPr>
          <p:cNvPr id="12" name="Shape 265" descr="MetroLab_2Color_Horizontal.png"/>
          <p:cNvPicPr preferRelativeResize="0"/>
          <p:nvPr/>
        </p:nvPicPr>
        <p:blipFill rotWithShape="1">
          <a:blip r:embed="rId7">
            <a:alphaModFix/>
          </a:blip>
          <a:srcRect/>
          <a:stretch/>
        </p:blipFill>
        <p:spPr>
          <a:xfrm>
            <a:off x="4905320" y="2379925"/>
            <a:ext cx="949588" cy="285750"/>
          </a:xfrm>
          <a:prstGeom prst="rect">
            <a:avLst/>
          </a:prstGeom>
          <a:noFill/>
          <a:ln>
            <a:noFill/>
          </a:ln>
        </p:spPr>
      </p:pic>
      <p:pic>
        <p:nvPicPr>
          <p:cNvPr id="13" name="Shape 266" descr="minn.png"/>
          <p:cNvPicPr preferRelativeResize="0"/>
          <p:nvPr/>
        </p:nvPicPr>
        <p:blipFill rotWithShape="1">
          <a:blip r:embed="rId8">
            <a:alphaModFix/>
          </a:blip>
          <a:srcRect/>
          <a:stretch/>
        </p:blipFill>
        <p:spPr>
          <a:xfrm>
            <a:off x="2814345" y="2358156"/>
            <a:ext cx="496127" cy="369375"/>
          </a:xfrm>
          <a:prstGeom prst="rect">
            <a:avLst/>
          </a:prstGeom>
          <a:noFill/>
          <a:ln>
            <a:noFill/>
          </a:ln>
        </p:spPr>
      </p:pic>
      <p:pic>
        <p:nvPicPr>
          <p:cNvPr id="14" name="Shape 267" descr="tallahassee4.jpg"/>
          <p:cNvPicPr preferRelativeResize="0"/>
          <p:nvPr/>
        </p:nvPicPr>
        <p:blipFill rotWithShape="1">
          <a:blip r:embed="rId9">
            <a:alphaModFix/>
          </a:blip>
          <a:srcRect t="28570" b="21430"/>
          <a:stretch/>
        </p:blipFill>
        <p:spPr>
          <a:xfrm>
            <a:off x="4033431" y="2389877"/>
            <a:ext cx="937127" cy="190500"/>
          </a:xfrm>
          <a:prstGeom prst="rect">
            <a:avLst/>
          </a:prstGeom>
          <a:noFill/>
          <a:ln>
            <a:noFill/>
          </a:ln>
        </p:spPr>
      </p:pic>
      <p:sp>
        <p:nvSpPr>
          <p:cNvPr id="45" name="Content Placeholder 2">
            <a:extLst>
              <a:ext uri="{FF2B5EF4-FFF2-40B4-BE49-F238E27FC236}">
                <a16:creationId xmlns="" xmlns:a16="http://schemas.microsoft.com/office/drawing/2014/main" id="{AC20F9AF-A424-4C24-8B77-8465C3971FBB}"/>
              </a:ext>
            </a:extLst>
          </p:cNvPr>
          <p:cNvSpPr>
            <a:spLocks noGrp="1"/>
          </p:cNvSpPr>
          <p:nvPr>
            <p:ph idx="4294967295"/>
          </p:nvPr>
        </p:nvSpPr>
        <p:spPr>
          <a:xfrm>
            <a:off x="234174" y="1216003"/>
            <a:ext cx="8681226" cy="4894728"/>
          </a:xfrm>
          <a:prstGeom prst="rect">
            <a:avLst/>
          </a:prstGeom>
        </p:spPr>
        <p:txBody>
          <a:bodyPr>
            <a:normAutofit/>
          </a:bodyPr>
          <a:lstStyle/>
          <a:p>
            <a:pPr marL="214313" indent="-214313">
              <a:buClr>
                <a:schemeClr val="tx1"/>
              </a:buClr>
              <a:buSzPct val="100000"/>
              <a:buFont typeface="Arial" charset="0"/>
              <a:buChar char="•"/>
            </a:pPr>
            <a:r>
              <a:rPr lang="en-US" sz="1800" dirty="0">
                <a:latin typeface="Arial" charset="0"/>
                <a:ea typeface="Arial" charset="0"/>
                <a:cs typeface="Arial" charset="0"/>
              </a:rPr>
              <a:t>Team: </a:t>
            </a:r>
            <a:r>
              <a:rPr lang="en-US" sz="1600" dirty="0">
                <a:ea typeface="Garamond" charset="0"/>
                <a:cs typeface="Garamond" charset="0"/>
              </a:rPr>
              <a:t>U of Minnesota, Purdue U, FL State U, U of WA</a:t>
            </a:r>
          </a:p>
          <a:p>
            <a:pPr marL="514350" lvl="1">
              <a:buClr>
                <a:schemeClr val="tx1"/>
              </a:buClr>
              <a:buSzPct val="100000"/>
              <a:buFont typeface="Arial" charset="0"/>
              <a:buChar char="•"/>
            </a:pPr>
            <a:r>
              <a:rPr lang="en-US" sz="1600" dirty="0">
                <a:ea typeface="Garamond" charset="0"/>
                <a:cs typeface="Garamond" charset="0"/>
              </a:rPr>
              <a:t>Schools, Counties (e.g., Hennepin), Cities (e.g., Minneapolis, St. Paul, Tallahassee); </a:t>
            </a:r>
          </a:p>
          <a:p>
            <a:pPr marL="514350" lvl="1">
              <a:buClr>
                <a:schemeClr val="tx1"/>
              </a:buClr>
              <a:buSzPct val="100000"/>
              <a:buFont typeface="Arial" charset="0"/>
              <a:buChar char="•"/>
            </a:pPr>
            <a:r>
              <a:rPr lang="en-US" sz="1600" dirty="0" err="1">
                <a:ea typeface="Garamond" charset="0"/>
                <a:cs typeface="Garamond" charset="0"/>
              </a:rPr>
              <a:t>MetroLab</a:t>
            </a:r>
            <a:r>
              <a:rPr lang="en-US" sz="1600" dirty="0">
                <a:ea typeface="Garamond" charset="0"/>
                <a:cs typeface="Garamond" charset="0"/>
              </a:rPr>
              <a:t> Network, National League of Cities, ICLEI-USA, Intl. City/County </a:t>
            </a:r>
          </a:p>
          <a:p>
            <a:endParaRPr lang="en-US" sz="1500" dirty="0" smtClean="0">
              <a:solidFill>
                <a:srgbClr val="FF0000"/>
              </a:solidFill>
              <a:latin typeface="Arial" charset="0"/>
              <a:ea typeface="Arial" charset="0"/>
              <a:cs typeface="Arial" charset="0"/>
            </a:endParaRPr>
          </a:p>
          <a:p>
            <a:endParaRPr lang="en-US" sz="1500" dirty="0" smtClean="0">
              <a:solidFill>
                <a:srgbClr val="FF0000"/>
              </a:solidFill>
              <a:latin typeface="Arial" charset="0"/>
              <a:ea typeface="Arial" charset="0"/>
              <a:cs typeface="Arial" charset="0"/>
            </a:endParaRPr>
          </a:p>
          <a:p>
            <a:endParaRPr lang="en-US" sz="1500" dirty="0">
              <a:ea typeface="Arial" charset="0"/>
              <a:cs typeface="Arial" charset="0"/>
            </a:endParaRPr>
          </a:p>
          <a:p>
            <a:endParaRPr lang="en-US" sz="1500" dirty="0" smtClean="0">
              <a:solidFill>
                <a:srgbClr val="FF0000"/>
              </a:solidFill>
              <a:latin typeface="Arial" charset="0"/>
              <a:ea typeface="Arial" charset="0"/>
              <a:cs typeface="Arial" charset="0"/>
            </a:endParaRPr>
          </a:p>
          <a:p>
            <a:r>
              <a:rPr lang="en-US" sz="1500" dirty="0" smtClean="0">
                <a:solidFill>
                  <a:srgbClr val="FF0000"/>
                </a:solidFill>
                <a:latin typeface="Arial" charset="0"/>
                <a:ea typeface="Arial" charset="0"/>
                <a:cs typeface="Arial" charset="0"/>
              </a:rPr>
              <a:t>Co-Discovery:</a:t>
            </a:r>
          </a:p>
          <a:p>
            <a:pPr lvl="1"/>
            <a:endParaRPr lang="en-US" sz="1100" dirty="0">
              <a:solidFill>
                <a:srgbClr val="FF0000"/>
              </a:solidFill>
              <a:latin typeface="Arial" charset="0"/>
              <a:ea typeface="Arial" charset="0"/>
              <a:cs typeface="Arial" charset="0"/>
            </a:endParaRPr>
          </a:p>
          <a:p>
            <a:endParaRPr lang="en-US" sz="1500" dirty="0" smtClean="0">
              <a:solidFill>
                <a:srgbClr val="FF0000"/>
              </a:solidFill>
              <a:latin typeface="Arial" charset="0"/>
              <a:ea typeface="Arial" charset="0"/>
              <a:cs typeface="Arial" charset="0"/>
            </a:endParaRPr>
          </a:p>
          <a:p>
            <a:r>
              <a:rPr lang="en-US" sz="1500" dirty="0" smtClean="0">
                <a:solidFill>
                  <a:srgbClr val="FF0000"/>
                </a:solidFill>
                <a:latin typeface="Arial" charset="0"/>
                <a:ea typeface="Arial" charset="0"/>
                <a:cs typeface="Arial" charset="0"/>
              </a:rPr>
              <a:t>Co-Evaluation</a:t>
            </a:r>
            <a:endParaRPr lang="en-US" sz="1200" dirty="0">
              <a:latin typeface="Arial" charset="0"/>
              <a:ea typeface="Arial" charset="0"/>
              <a:cs typeface="Arial" charset="0"/>
            </a:endParaRPr>
          </a:p>
          <a:p>
            <a:pPr lvl="0"/>
            <a:endParaRPr lang="en-US" sz="1200" dirty="0">
              <a:latin typeface="Arial" charset="0"/>
              <a:ea typeface="Arial" charset="0"/>
              <a:cs typeface="Arial" charset="0"/>
            </a:endParaRPr>
          </a:p>
          <a:p>
            <a:endParaRPr lang="en-US" sz="1200" dirty="0">
              <a:latin typeface="Arial" charset="0"/>
              <a:ea typeface="Arial" charset="0"/>
              <a:cs typeface="Arial" charset="0"/>
            </a:endParaRPr>
          </a:p>
        </p:txBody>
      </p:sp>
      <p:graphicFrame>
        <p:nvGraphicFramePr>
          <p:cNvPr id="47" name="Diagram 46"/>
          <p:cNvGraphicFramePr/>
          <p:nvPr>
            <p:extLst>
              <p:ext uri="{D42A27DB-BD31-4B8C-83A1-F6EECF244321}">
                <p14:modId xmlns:p14="http://schemas.microsoft.com/office/powerpoint/2010/main" val="573492488"/>
              </p:ext>
            </p:extLst>
          </p:nvPr>
        </p:nvGraphicFramePr>
        <p:xfrm>
          <a:off x="5867400" y="3276600"/>
          <a:ext cx="3047999" cy="25908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4" name="Picture 3">
            <a:hlinkClick r:id="rId15"/>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49146" y="72760"/>
            <a:ext cx="1970729" cy="1313819"/>
          </a:xfrm>
          <a:prstGeom prst="rect">
            <a:avLst/>
          </a:prstGeom>
        </p:spPr>
      </p:pic>
      <p:sp>
        <p:nvSpPr>
          <p:cNvPr id="15" name="Title 2"/>
          <p:cNvSpPr txBox="1">
            <a:spLocks/>
          </p:cNvSpPr>
          <p:nvPr/>
        </p:nvSpPr>
        <p:spPr bwMode="auto">
          <a:xfrm>
            <a:off x="446049" y="221000"/>
            <a:ext cx="7917366" cy="54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2800" b="1">
                <a:solidFill>
                  <a:srgbClr val="7A0019"/>
                </a:solidFill>
                <a:latin typeface="+mj-lt"/>
                <a:ea typeface="+mj-ea"/>
                <a:cs typeface="+mj-cs"/>
              </a:defRPr>
            </a:lvl1pPr>
            <a:lvl2pPr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9pPr>
          </a:lstStyle>
          <a:p>
            <a:pPr algn="l"/>
            <a:r>
              <a:rPr lang="en-US" sz="2000" kern="0" dirty="0" smtClean="0">
                <a:solidFill>
                  <a:srgbClr val="C00000"/>
                </a:solidFill>
              </a:rPr>
              <a:t>KC Story 2:</a:t>
            </a:r>
            <a:r>
              <a:rPr lang="en-US" sz="2400" kern="0" dirty="0" smtClean="0">
                <a:solidFill>
                  <a:srgbClr val="C00000"/>
                </a:solidFill>
              </a:rPr>
              <a:t>  S&amp;CC </a:t>
            </a:r>
            <a:r>
              <a:rPr lang="mr-IN" sz="2400" kern="0" dirty="0" smtClean="0">
                <a:solidFill>
                  <a:srgbClr val="C00000"/>
                </a:solidFill>
              </a:rPr>
              <a:t>–</a:t>
            </a:r>
            <a:r>
              <a:rPr lang="en-US" sz="2400" kern="0" dirty="0" smtClean="0">
                <a:solidFill>
                  <a:srgbClr val="C00000"/>
                </a:solidFill>
              </a:rPr>
              <a:t> Co-select Question</a:t>
            </a:r>
            <a:endParaRPr lang="en-US" sz="2000" kern="0" dirty="0">
              <a:solidFill>
                <a:srgbClr val="C00000"/>
              </a:solidFill>
            </a:endParaRPr>
          </a:p>
        </p:txBody>
      </p:sp>
    </p:spTree>
    <p:extLst>
      <p:ext uri="{BB962C8B-B14F-4D97-AF65-F5344CB8AC3E}">
        <p14:creationId xmlns:p14="http://schemas.microsoft.com/office/powerpoint/2010/main" val="209028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7"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and Community Partnerships</a:t>
            </a:r>
          </a:p>
        </p:txBody>
      </p:sp>
      <p:sp>
        <p:nvSpPr>
          <p:cNvPr id="4" name="Shape 255"/>
          <p:cNvSpPr txBox="1"/>
          <p:nvPr/>
        </p:nvSpPr>
        <p:spPr>
          <a:xfrm>
            <a:off x="5509044" y="838200"/>
            <a:ext cx="3520441" cy="1121469"/>
          </a:xfrm>
          <a:prstGeom prst="rect">
            <a:avLst/>
          </a:prstGeom>
          <a:solidFill>
            <a:schemeClr val="lt1"/>
          </a:solidFill>
          <a:ln w="25400" cap="flat" cmpd="sng">
            <a:solidFill>
              <a:schemeClr val="accent2"/>
            </a:solidFill>
            <a:prstDash val="solid"/>
            <a:round/>
            <a:headEnd type="none" w="med" len="med"/>
            <a:tailEnd type="none" w="med" len="med"/>
          </a:ln>
        </p:spPr>
        <p:txBody>
          <a:bodyPr lIns="90475" tIns="44450" rIns="90475" bIns="44450" anchor="t" anchorCtr="0">
            <a:noAutofit/>
          </a:bodyPr>
          <a:lstStyle/>
          <a:p>
            <a:pPr marL="292100" marR="0" lvl="0" indent="-292100" algn="l" rtl="0">
              <a:lnSpc>
                <a:spcPct val="100000"/>
              </a:lnSpc>
              <a:spcBef>
                <a:spcPts val="0"/>
              </a:spcBef>
              <a:spcAft>
                <a:spcPts val="0"/>
              </a:spcAft>
              <a:buClr>
                <a:srgbClr val="0C7B9C"/>
              </a:buClr>
              <a:buSzPct val="25000"/>
              <a:buFont typeface="Arial"/>
              <a:buNone/>
            </a:pPr>
            <a:r>
              <a:rPr lang="en-US" sz="1400" b="1" i="0" u="none" strike="noStrike" cap="none" dirty="0">
                <a:solidFill>
                  <a:schemeClr val="dk1"/>
                </a:solidFill>
                <a:latin typeface="Arial"/>
                <a:ea typeface="Arial"/>
                <a:cs typeface="Arial"/>
                <a:sym typeface="Arial"/>
              </a:rPr>
              <a:t>City Partners:</a:t>
            </a:r>
          </a:p>
          <a:p>
            <a:pPr marL="292100" indent="-292100">
              <a:spcBef>
                <a:spcPts val="580"/>
              </a:spcBef>
              <a:buClr>
                <a:srgbClr val="0C7B9C"/>
              </a:buClr>
              <a:buSzPct val="75000"/>
              <a:buFont typeface="Arial"/>
              <a:buChar char="●"/>
            </a:pPr>
            <a:r>
              <a:rPr lang="en-US" sz="1400" dirty="0" err="1"/>
              <a:t>Brette</a:t>
            </a:r>
            <a:r>
              <a:rPr lang="en-US" sz="1400" dirty="0"/>
              <a:t> </a:t>
            </a:r>
            <a:r>
              <a:rPr lang="en-US" sz="1400" dirty="0" err="1"/>
              <a:t>Hjelle</a:t>
            </a:r>
            <a:r>
              <a:rPr lang="en-US" sz="1400" dirty="0"/>
              <a:t> &amp; Kathleen Mayell</a:t>
            </a:r>
            <a:r>
              <a:rPr lang="en-US" sz="1400" dirty="0">
                <a:solidFill>
                  <a:schemeClr val="dk1"/>
                </a:solidFill>
                <a:ea typeface="Arial"/>
                <a:cs typeface="Arial"/>
                <a:sym typeface="Arial"/>
              </a:rPr>
              <a:t>; Minneapolis</a:t>
            </a:r>
          </a:p>
          <a:p>
            <a:pPr marL="292100" marR="0" lvl="0" indent="-292100" algn="l" rtl="0">
              <a:lnSpc>
                <a:spcPct val="100000"/>
              </a:lnSpc>
              <a:spcBef>
                <a:spcPts val="580"/>
              </a:spcBef>
              <a:spcAft>
                <a:spcPts val="0"/>
              </a:spcAft>
              <a:buClr>
                <a:srgbClr val="0C7B9C"/>
              </a:buClr>
              <a:buSzPct val="75000"/>
              <a:buFont typeface="Arial"/>
              <a:buChar char="●"/>
            </a:pPr>
            <a:r>
              <a:rPr lang="en-US" sz="1400" b="0" i="0" u="none" strike="noStrike" cap="none" dirty="0">
                <a:solidFill>
                  <a:schemeClr val="dk1"/>
                </a:solidFill>
                <a:latin typeface="Arial"/>
                <a:ea typeface="Arial"/>
                <a:cs typeface="Arial"/>
                <a:sym typeface="Arial"/>
              </a:rPr>
              <a:t>Michael Olson; Tallahassee</a:t>
            </a: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chemeClr val="dk1"/>
              </a:solidFill>
              <a:latin typeface="Arial"/>
              <a:ea typeface="Arial"/>
              <a:cs typeface="Arial"/>
              <a:sym typeface="Arial"/>
            </a:endParaRPr>
          </a:p>
        </p:txBody>
      </p:sp>
      <p:sp>
        <p:nvSpPr>
          <p:cNvPr id="5" name="Shape 262"/>
          <p:cNvSpPr txBox="1">
            <a:spLocks/>
          </p:cNvSpPr>
          <p:nvPr/>
        </p:nvSpPr>
        <p:spPr>
          <a:xfrm>
            <a:off x="175044" y="841506"/>
            <a:ext cx="5334000" cy="4848016"/>
          </a:xfrm>
          <a:prstGeom prst="rect">
            <a:avLst/>
          </a:prstGeom>
          <a:noFill/>
          <a:ln>
            <a:noFill/>
          </a:ln>
        </p:spPr>
        <p:txBody>
          <a:bodyPr vert="horz" lIns="90475" tIns="44450" rIns="90475" bIns="44450" rtlCol="0" anchor="t" anchorCtr="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2100" indent="-292100">
              <a:spcBef>
                <a:spcPts val="400"/>
              </a:spcBef>
              <a:spcAft>
                <a:spcPts val="0"/>
              </a:spcAft>
              <a:buClr>
                <a:srgbClr val="0C7B9C"/>
              </a:buClr>
              <a:buSzPct val="75000"/>
              <a:buFont typeface="Arial"/>
              <a:buChar char="●"/>
            </a:pPr>
            <a:r>
              <a:rPr lang="en-US" sz="1300" b="1" dirty="0">
                <a:solidFill>
                  <a:schemeClr val="dk1"/>
                </a:solidFill>
                <a:latin typeface="Arial"/>
                <a:ea typeface="Arial"/>
                <a:cs typeface="Arial"/>
                <a:sym typeface="Arial"/>
              </a:rPr>
              <a:t>Shashi </a:t>
            </a:r>
            <a:r>
              <a:rPr lang="en-US" sz="1300" b="1" dirty="0" err="1">
                <a:solidFill>
                  <a:schemeClr val="dk1"/>
                </a:solidFill>
                <a:latin typeface="Arial"/>
                <a:ea typeface="Arial"/>
                <a:cs typeface="Arial"/>
                <a:sym typeface="Arial"/>
              </a:rPr>
              <a:t>Shekhar</a:t>
            </a:r>
            <a:r>
              <a:rPr lang="en-US" sz="1300" dirty="0">
                <a:solidFill>
                  <a:schemeClr val="dk1"/>
                </a:solidFill>
                <a:latin typeface="Arial"/>
                <a:ea typeface="Arial"/>
                <a:cs typeface="Arial"/>
                <a:sym typeface="Arial"/>
              </a:rPr>
              <a:t>; UMN; PI</a:t>
            </a:r>
          </a:p>
          <a:p>
            <a:pPr marL="688975" lvl="1" indent="-180975">
              <a:spcBef>
                <a:spcPts val="400"/>
              </a:spcBef>
              <a:spcAft>
                <a:spcPts val="0"/>
              </a:spcAft>
              <a:buClr>
                <a:srgbClr val="0C7B9C"/>
              </a:buClr>
              <a:buSzPct val="100000"/>
              <a:buFont typeface="Arial"/>
              <a:buChar char="–"/>
            </a:pPr>
            <a:r>
              <a:rPr lang="en-US" sz="1300" dirty="0">
                <a:solidFill>
                  <a:schemeClr val="dk1"/>
                </a:solidFill>
                <a:latin typeface="Arial"/>
                <a:ea typeface="Arial"/>
                <a:cs typeface="Arial"/>
                <a:sym typeface="Arial"/>
              </a:rPr>
              <a:t>Spatial data mining &amp; spatial  DB</a:t>
            </a:r>
          </a:p>
          <a:p>
            <a:pPr marL="292100" indent="-292100">
              <a:spcBef>
                <a:spcPts val="400"/>
              </a:spcBef>
              <a:spcAft>
                <a:spcPts val="0"/>
              </a:spcAft>
              <a:buClr>
                <a:srgbClr val="0C7B9C"/>
              </a:buClr>
              <a:buSzPct val="75000"/>
              <a:buFont typeface="Arial"/>
              <a:buChar char="●"/>
            </a:pPr>
            <a:r>
              <a:rPr lang="en-US" sz="1300" b="1" dirty="0" err="1">
                <a:solidFill>
                  <a:schemeClr val="dk1"/>
                </a:solidFill>
                <a:latin typeface="Arial"/>
                <a:ea typeface="Arial"/>
                <a:cs typeface="Arial"/>
                <a:sym typeface="Arial"/>
              </a:rPr>
              <a:t>Anu</a:t>
            </a:r>
            <a:r>
              <a:rPr lang="en-US" sz="1300" b="1" dirty="0">
                <a:solidFill>
                  <a:schemeClr val="dk1"/>
                </a:solidFill>
                <a:latin typeface="Arial"/>
                <a:ea typeface="Arial"/>
                <a:cs typeface="Arial"/>
                <a:sym typeface="Arial"/>
              </a:rPr>
              <a:t> </a:t>
            </a:r>
            <a:r>
              <a:rPr lang="en-US" sz="1300" b="1" dirty="0" err="1">
                <a:solidFill>
                  <a:schemeClr val="dk1"/>
                </a:solidFill>
                <a:latin typeface="Arial"/>
                <a:ea typeface="Arial"/>
                <a:cs typeface="Arial"/>
                <a:sym typeface="Arial"/>
              </a:rPr>
              <a:t>Ramaswami</a:t>
            </a:r>
            <a:r>
              <a:rPr lang="en-US" sz="1300" dirty="0">
                <a:solidFill>
                  <a:schemeClr val="dk1"/>
                </a:solidFill>
                <a:latin typeface="Arial"/>
                <a:ea typeface="Arial"/>
                <a:cs typeface="Arial"/>
                <a:sym typeface="Arial"/>
              </a:rPr>
              <a:t>; UMN; Co-PI</a:t>
            </a:r>
          </a:p>
          <a:p>
            <a:pPr marL="688975" lvl="1" indent="-180975">
              <a:spcBef>
                <a:spcPts val="400"/>
              </a:spcBef>
              <a:spcAft>
                <a:spcPts val="0"/>
              </a:spcAft>
              <a:buClr>
                <a:srgbClr val="0C7B9C"/>
              </a:buClr>
              <a:buSzPct val="100000"/>
              <a:buFont typeface="Arial"/>
              <a:buChar char="–"/>
            </a:pPr>
            <a:r>
              <a:rPr lang="en-US" sz="1300" dirty="0" err="1"/>
              <a:t>Env</a:t>
            </a:r>
            <a:r>
              <a:rPr lang="en-US" sz="1300" dirty="0"/>
              <a:t> science/policy</a:t>
            </a:r>
            <a:r>
              <a:rPr lang="en-US" sz="1300" dirty="0">
                <a:solidFill>
                  <a:schemeClr val="dk1"/>
                </a:solidFill>
                <a:latin typeface="Arial"/>
                <a:ea typeface="Arial"/>
                <a:cs typeface="Arial"/>
                <a:sym typeface="Arial"/>
              </a:rPr>
              <a:t>, sustainable urban sys.</a:t>
            </a:r>
          </a:p>
          <a:p>
            <a:pPr marL="292100" indent="-292100">
              <a:spcBef>
                <a:spcPts val="400"/>
              </a:spcBef>
              <a:spcAft>
                <a:spcPts val="0"/>
              </a:spcAft>
              <a:buClr>
                <a:srgbClr val="0C7B9C"/>
              </a:buClr>
              <a:buSzPct val="75000"/>
              <a:buFont typeface="Arial"/>
              <a:buChar char="●"/>
            </a:pPr>
            <a:r>
              <a:rPr lang="en-US" sz="1300" b="1" dirty="0">
                <a:solidFill>
                  <a:schemeClr val="dk1"/>
                </a:solidFill>
                <a:latin typeface="Arial"/>
                <a:ea typeface="Arial"/>
                <a:cs typeface="Arial"/>
                <a:sym typeface="Arial"/>
              </a:rPr>
              <a:t>Julian Marshall</a:t>
            </a:r>
            <a:r>
              <a:rPr lang="en-US" sz="1300" dirty="0">
                <a:solidFill>
                  <a:schemeClr val="dk1"/>
                </a:solidFill>
                <a:latin typeface="Arial"/>
                <a:ea typeface="Arial"/>
                <a:cs typeface="Arial"/>
                <a:sym typeface="Arial"/>
              </a:rPr>
              <a:t>; UW; Co-PI</a:t>
            </a:r>
          </a:p>
          <a:p>
            <a:pPr marL="688975" lvl="1" indent="-180975">
              <a:spcBef>
                <a:spcPts val="400"/>
              </a:spcBef>
              <a:spcAft>
                <a:spcPts val="0"/>
              </a:spcAft>
              <a:buClr>
                <a:srgbClr val="0C7B9C"/>
              </a:buClr>
              <a:buSzPct val="100000"/>
              <a:buFont typeface="Arial"/>
              <a:buChar char="–"/>
            </a:pPr>
            <a:r>
              <a:rPr lang="en-US" sz="1300" dirty="0" err="1">
                <a:solidFill>
                  <a:schemeClr val="dk1"/>
                </a:solidFill>
                <a:latin typeface="Arial"/>
                <a:ea typeface="Arial"/>
                <a:cs typeface="Arial"/>
                <a:sym typeface="Arial"/>
              </a:rPr>
              <a:t>Env</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eng.</a:t>
            </a:r>
            <a:r>
              <a:rPr lang="en-US" sz="1300" dirty="0">
                <a:solidFill>
                  <a:schemeClr val="dk1"/>
                </a:solidFill>
                <a:latin typeface="Arial"/>
                <a:ea typeface="Arial"/>
                <a:cs typeface="Arial"/>
                <a:sym typeface="Arial"/>
              </a:rPr>
              <a:t>, air pollution &amp; public health</a:t>
            </a:r>
          </a:p>
          <a:p>
            <a:pPr marL="292100" indent="-292100">
              <a:spcBef>
                <a:spcPts val="400"/>
              </a:spcBef>
              <a:spcAft>
                <a:spcPts val="0"/>
              </a:spcAft>
              <a:buClr>
                <a:srgbClr val="0C7B9C"/>
              </a:buClr>
              <a:buSzPct val="75000"/>
              <a:buFont typeface="Arial"/>
              <a:buChar char="●"/>
            </a:pPr>
            <a:r>
              <a:rPr lang="en-US" sz="1300" b="1" dirty="0" err="1">
                <a:solidFill>
                  <a:schemeClr val="dk1"/>
                </a:solidFill>
                <a:latin typeface="Arial"/>
                <a:ea typeface="Arial"/>
                <a:cs typeface="Arial"/>
                <a:sym typeface="Arial"/>
              </a:rPr>
              <a:t>Venkatesh</a:t>
            </a:r>
            <a:r>
              <a:rPr lang="en-US" sz="1300" b="1" dirty="0">
                <a:solidFill>
                  <a:schemeClr val="dk1"/>
                </a:solidFill>
                <a:latin typeface="Arial"/>
                <a:ea typeface="Arial"/>
                <a:cs typeface="Arial"/>
                <a:sym typeface="Arial"/>
              </a:rPr>
              <a:t> </a:t>
            </a:r>
            <a:r>
              <a:rPr lang="en-US" sz="1300" b="1" dirty="0" err="1">
                <a:solidFill>
                  <a:schemeClr val="dk1"/>
                </a:solidFill>
                <a:latin typeface="Arial"/>
                <a:ea typeface="Arial"/>
                <a:cs typeface="Arial"/>
                <a:sym typeface="Arial"/>
              </a:rPr>
              <a:t>Merwade</a:t>
            </a:r>
            <a:r>
              <a:rPr lang="en-US" sz="1300" dirty="0">
                <a:solidFill>
                  <a:schemeClr val="dk1"/>
                </a:solidFill>
                <a:latin typeface="Arial"/>
                <a:ea typeface="Arial"/>
                <a:cs typeface="Arial"/>
                <a:sym typeface="Arial"/>
              </a:rPr>
              <a:t>; Purdue; Co-PI</a:t>
            </a:r>
          </a:p>
          <a:p>
            <a:pPr marL="688975" lvl="1" indent="-180975">
              <a:spcBef>
                <a:spcPts val="400"/>
              </a:spcBef>
              <a:spcAft>
                <a:spcPts val="0"/>
              </a:spcAft>
              <a:buClr>
                <a:srgbClr val="0C7B9C"/>
              </a:buClr>
              <a:buSzPct val="100000"/>
              <a:buFont typeface="Arial"/>
              <a:buChar char="–"/>
            </a:pPr>
            <a:r>
              <a:rPr lang="en-US" sz="1300" dirty="0">
                <a:solidFill>
                  <a:schemeClr val="dk1"/>
                </a:solidFill>
                <a:latin typeface="Arial"/>
                <a:ea typeface="Arial"/>
                <a:cs typeface="Arial"/>
                <a:sym typeface="Arial"/>
              </a:rPr>
              <a:t>Civil engineering, hydrologic modeling</a:t>
            </a:r>
          </a:p>
          <a:p>
            <a:pPr marL="292100" indent="-292100">
              <a:spcBef>
                <a:spcPts val="400"/>
              </a:spcBef>
              <a:spcAft>
                <a:spcPts val="0"/>
              </a:spcAft>
              <a:buClr>
                <a:srgbClr val="0C7B9C"/>
              </a:buClr>
              <a:buSzPct val="75000"/>
              <a:buFont typeface="Arial"/>
              <a:buChar char="●"/>
            </a:pPr>
            <a:r>
              <a:rPr lang="en-US" sz="1300" b="1" dirty="0">
                <a:solidFill>
                  <a:schemeClr val="dk1"/>
                </a:solidFill>
                <a:latin typeface="Arial"/>
                <a:ea typeface="Arial"/>
                <a:cs typeface="Arial"/>
                <a:sym typeface="Arial"/>
              </a:rPr>
              <a:t>Richard </a:t>
            </a:r>
            <a:r>
              <a:rPr lang="en-US" sz="1300" b="1" dirty="0" err="1">
                <a:solidFill>
                  <a:schemeClr val="dk1"/>
                </a:solidFill>
                <a:latin typeface="Arial"/>
                <a:ea typeface="Arial"/>
                <a:cs typeface="Arial"/>
                <a:sym typeface="Arial"/>
              </a:rPr>
              <a:t>Feiock</a:t>
            </a:r>
            <a:r>
              <a:rPr lang="en-US" sz="1300" dirty="0">
                <a:solidFill>
                  <a:schemeClr val="dk1"/>
                </a:solidFill>
                <a:latin typeface="Arial"/>
                <a:ea typeface="Arial"/>
                <a:cs typeface="Arial"/>
                <a:sym typeface="Arial"/>
              </a:rPr>
              <a:t>; FSU; Co-PI</a:t>
            </a:r>
          </a:p>
          <a:p>
            <a:pPr marL="688975" lvl="1" indent="-180975">
              <a:spcBef>
                <a:spcPts val="400"/>
              </a:spcBef>
              <a:spcAft>
                <a:spcPts val="0"/>
              </a:spcAft>
              <a:buClr>
                <a:srgbClr val="0C7B9C"/>
              </a:buClr>
              <a:buSzPct val="100000"/>
              <a:buFont typeface="Arial"/>
              <a:buChar char="–"/>
            </a:pPr>
            <a:r>
              <a:rPr lang="en-US" sz="1300" dirty="0">
                <a:solidFill>
                  <a:schemeClr val="dk1"/>
                </a:solidFill>
                <a:latin typeface="Arial"/>
                <a:ea typeface="Arial"/>
                <a:cs typeface="Arial"/>
                <a:sym typeface="Arial"/>
              </a:rPr>
              <a:t>Political science &amp; public affairs</a:t>
            </a:r>
          </a:p>
          <a:p>
            <a:pPr marL="292100" indent="-292100">
              <a:spcBef>
                <a:spcPts val="400"/>
              </a:spcBef>
              <a:spcAft>
                <a:spcPts val="0"/>
              </a:spcAft>
              <a:buClr>
                <a:srgbClr val="0C7B9C"/>
              </a:buClr>
              <a:buSzPct val="75000"/>
              <a:buFont typeface="Arial"/>
              <a:buChar char="●"/>
            </a:pPr>
            <a:r>
              <a:rPr lang="en-US" sz="1300" b="1" dirty="0">
                <a:solidFill>
                  <a:schemeClr val="dk1"/>
                </a:solidFill>
                <a:latin typeface="Arial"/>
                <a:ea typeface="Arial"/>
                <a:cs typeface="Arial"/>
                <a:sym typeface="Arial"/>
              </a:rPr>
              <a:t>Julie C. Brown</a:t>
            </a:r>
            <a:r>
              <a:rPr lang="en-US" sz="1300" dirty="0">
                <a:solidFill>
                  <a:schemeClr val="dk1"/>
                </a:solidFill>
                <a:latin typeface="Arial"/>
                <a:ea typeface="Arial"/>
                <a:cs typeface="Arial"/>
                <a:sym typeface="Arial"/>
              </a:rPr>
              <a:t>; UMN; SP</a:t>
            </a:r>
          </a:p>
          <a:p>
            <a:pPr marL="688975" lvl="1" indent="-180975">
              <a:spcBef>
                <a:spcPts val="400"/>
              </a:spcBef>
              <a:spcAft>
                <a:spcPts val="0"/>
              </a:spcAft>
            </a:pPr>
            <a:r>
              <a:rPr lang="en-US" sz="1300" dirty="0"/>
              <a:t>Education</a:t>
            </a:r>
          </a:p>
          <a:p>
            <a:pPr marL="292100" indent="-292100">
              <a:spcBef>
                <a:spcPts val="400"/>
              </a:spcBef>
              <a:spcAft>
                <a:spcPts val="0"/>
              </a:spcAft>
              <a:buClr>
                <a:srgbClr val="0C7B9C"/>
              </a:buClr>
              <a:buSzPct val="75000"/>
              <a:buFont typeface="Arial"/>
              <a:buChar char="●"/>
            </a:pPr>
            <a:r>
              <a:rPr lang="en-US" sz="1300" b="1" dirty="0">
                <a:solidFill>
                  <a:schemeClr val="dk1"/>
                </a:solidFill>
                <a:latin typeface="Arial"/>
                <a:ea typeface="Arial"/>
                <a:cs typeface="Arial"/>
                <a:sym typeface="Arial"/>
              </a:rPr>
              <a:t>Diana M. </a:t>
            </a:r>
            <a:r>
              <a:rPr lang="en-US" sz="1300" b="1" dirty="0" err="1">
                <a:solidFill>
                  <a:schemeClr val="dk1"/>
                </a:solidFill>
                <a:latin typeface="Arial"/>
                <a:ea typeface="Arial"/>
                <a:cs typeface="Arial"/>
                <a:sym typeface="Arial"/>
              </a:rPr>
              <a:t>Dalbotten</a:t>
            </a:r>
            <a:r>
              <a:rPr lang="en-US" sz="1300" dirty="0">
                <a:solidFill>
                  <a:schemeClr val="dk1"/>
                </a:solidFill>
                <a:latin typeface="Arial"/>
                <a:ea typeface="Arial"/>
                <a:cs typeface="Arial"/>
                <a:sym typeface="Arial"/>
              </a:rPr>
              <a:t>; UMN; SP</a:t>
            </a:r>
          </a:p>
          <a:p>
            <a:pPr marL="688975" lvl="1" indent="-180975">
              <a:spcBef>
                <a:spcPts val="400"/>
              </a:spcBef>
              <a:spcAft>
                <a:spcPts val="0"/>
              </a:spcAft>
              <a:buClr>
                <a:srgbClr val="0C7B9C"/>
              </a:buClr>
              <a:buSzPct val="100000"/>
              <a:buFont typeface="Arial"/>
              <a:buChar char="–"/>
            </a:pPr>
            <a:r>
              <a:rPr lang="en-US" sz="1300" dirty="0">
                <a:solidFill>
                  <a:schemeClr val="dk1"/>
                </a:solidFill>
                <a:latin typeface="Arial"/>
                <a:ea typeface="Arial"/>
                <a:cs typeface="Arial"/>
                <a:sym typeface="Arial"/>
              </a:rPr>
              <a:t>Diversity</a:t>
            </a:r>
          </a:p>
          <a:p>
            <a:pPr marL="292100" indent="-292100">
              <a:spcBef>
                <a:spcPts val="400"/>
              </a:spcBef>
              <a:spcAft>
                <a:spcPts val="0"/>
              </a:spcAft>
              <a:buClr>
                <a:srgbClr val="0C7B9C"/>
              </a:buClr>
              <a:buSzPct val="75000"/>
              <a:buFont typeface="Arial"/>
              <a:buChar char="●"/>
            </a:pPr>
            <a:r>
              <a:rPr lang="en-US" sz="1300" b="1" dirty="0">
                <a:solidFill>
                  <a:schemeClr val="dk1"/>
                </a:solidFill>
                <a:latin typeface="Arial"/>
                <a:ea typeface="Arial"/>
                <a:cs typeface="Arial"/>
                <a:sym typeface="Arial"/>
              </a:rPr>
              <a:t>Robert Johns</a:t>
            </a:r>
            <a:r>
              <a:rPr lang="en-US" sz="1300" dirty="0">
                <a:solidFill>
                  <a:schemeClr val="dk1"/>
                </a:solidFill>
                <a:latin typeface="Arial"/>
                <a:ea typeface="Arial"/>
                <a:cs typeface="Arial"/>
                <a:sym typeface="Arial"/>
              </a:rPr>
              <a:t>; UMN; SP</a:t>
            </a:r>
          </a:p>
          <a:p>
            <a:pPr marL="688975" lvl="1" indent="-180975">
              <a:spcBef>
                <a:spcPts val="400"/>
              </a:spcBef>
              <a:spcAft>
                <a:spcPts val="0"/>
              </a:spcAft>
              <a:buClr>
                <a:srgbClr val="0C7B9C"/>
              </a:buClr>
              <a:buSzPct val="75000"/>
              <a:buFont typeface="Arial"/>
              <a:buChar char="–"/>
            </a:pPr>
            <a:r>
              <a:rPr lang="en-US" sz="1300" dirty="0">
                <a:solidFill>
                  <a:schemeClr val="dk1"/>
                </a:solidFill>
                <a:latin typeface="Arial"/>
                <a:ea typeface="Arial"/>
                <a:cs typeface="Arial"/>
                <a:sym typeface="Arial"/>
              </a:rPr>
              <a:t>Leadership; strategy; and management</a:t>
            </a:r>
          </a:p>
          <a:p>
            <a:pPr marL="292100" indent="-292100">
              <a:spcBef>
                <a:spcPts val="400"/>
              </a:spcBef>
              <a:spcAft>
                <a:spcPts val="0"/>
              </a:spcAft>
              <a:buClr>
                <a:srgbClr val="0C7B9C"/>
              </a:buClr>
              <a:buSzPct val="75000"/>
              <a:buFont typeface="Arial"/>
              <a:buChar char="●"/>
            </a:pPr>
            <a:r>
              <a:rPr lang="en-US" sz="1300" dirty="0">
                <a:solidFill>
                  <a:schemeClr val="dk1"/>
                </a:solidFill>
                <a:latin typeface="Arial"/>
                <a:ea typeface="Arial"/>
                <a:cs typeface="Arial"/>
                <a:sym typeface="Arial"/>
              </a:rPr>
              <a:t>Jason Cao &amp; Frank </a:t>
            </a:r>
            <a:r>
              <a:rPr lang="en-US" sz="1300" dirty="0" err="1">
                <a:solidFill>
                  <a:schemeClr val="dk1"/>
                </a:solidFill>
                <a:latin typeface="Arial"/>
                <a:ea typeface="Arial"/>
                <a:cs typeface="Arial"/>
                <a:sym typeface="Arial"/>
              </a:rPr>
              <a:t>Douma</a:t>
            </a:r>
            <a:r>
              <a:rPr lang="en-US" sz="1300" dirty="0">
                <a:solidFill>
                  <a:schemeClr val="dk1"/>
                </a:solidFill>
                <a:latin typeface="Arial"/>
                <a:ea typeface="Arial"/>
                <a:cs typeface="Arial"/>
                <a:sym typeface="Arial"/>
              </a:rPr>
              <a:t> UMN; SP</a:t>
            </a:r>
          </a:p>
          <a:p>
            <a:pPr lvl="1" indent="-292100">
              <a:spcBef>
                <a:spcPts val="400"/>
              </a:spcBef>
              <a:spcAft>
                <a:spcPts val="0"/>
              </a:spcAft>
            </a:pPr>
            <a:r>
              <a:rPr lang="en-US" sz="1300" dirty="0"/>
              <a:t>Urban planning</a:t>
            </a:r>
            <a:endParaRPr lang="en-US" sz="1300" dirty="0">
              <a:solidFill>
                <a:schemeClr val="dk1"/>
              </a:solidFill>
              <a:latin typeface="Arial"/>
              <a:ea typeface="Arial"/>
              <a:cs typeface="Arial"/>
              <a:sym typeface="Arial"/>
            </a:endParaRPr>
          </a:p>
          <a:p>
            <a:pPr marL="292100" indent="-292100">
              <a:spcBef>
                <a:spcPts val="400"/>
              </a:spcBef>
              <a:spcAft>
                <a:spcPts val="0"/>
              </a:spcAft>
              <a:buClr>
                <a:srgbClr val="0C7B9C"/>
              </a:buClr>
              <a:buSzPct val="75000"/>
              <a:buFont typeface="Arial"/>
              <a:buChar char="●"/>
            </a:pPr>
            <a:r>
              <a:rPr lang="en-US" sz="1300" dirty="0"/>
              <a:t>Len </a:t>
            </a:r>
            <a:r>
              <a:rPr lang="en-US" sz="1300" dirty="0" err="1"/>
              <a:t>Kne</a:t>
            </a:r>
            <a:r>
              <a:rPr lang="en-US" sz="1300" dirty="0"/>
              <a:t>, UMN; SP</a:t>
            </a:r>
            <a:endParaRPr lang="en-US" sz="1300" dirty="0">
              <a:solidFill>
                <a:schemeClr val="dk1"/>
              </a:solidFill>
              <a:latin typeface="Arial"/>
              <a:ea typeface="Arial"/>
              <a:cs typeface="Arial"/>
              <a:sym typeface="Arial"/>
            </a:endParaRPr>
          </a:p>
          <a:p>
            <a:pPr marL="688975" lvl="1" indent="-180975">
              <a:spcBef>
                <a:spcPts val="400"/>
              </a:spcBef>
              <a:spcAft>
                <a:spcPts val="0"/>
              </a:spcAft>
              <a:buClr>
                <a:srgbClr val="0C7B9C"/>
              </a:buClr>
              <a:buSzPct val="100000"/>
              <a:buFont typeface="Arial"/>
              <a:buChar char="–"/>
            </a:pPr>
            <a:r>
              <a:rPr lang="en-US" sz="1300" dirty="0">
                <a:solidFill>
                  <a:schemeClr val="dk1"/>
                </a:solidFill>
                <a:latin typeface="Arial"/>
                <a:ea typeface="Arial"/>
                <a:cs typeface="Arial"/>
                <a:sym typeface="Arial"/>
              </a:rPr>
              <a:t>Cyberinfrastructure &amp; U Spatial</a:t>
            </a:r>
          </a:p>
          <a:p>
            <a:pPr marL="292100" indent="-292100">
              <a:spcBef>
                <a:spcPts val="580"/>
              </a:spcBef>
              <a:spcAft>
                <a:spcPts val="0"/>
              </a:spcAft>
              <a:buClr>
                <a:srgbClr val="0C7B9C"/>
              </a:buClr>
              <a:buSzPct val="75000"/>
              <a:buFont typeface="Arial"/>
              <a:buNone/>
            </a:pPr>
            <a:endParaRPr lang="en-US" sz="1300" dirty="0">
              <a:solidFill>
                <a:schemeClr val="dk1"/>
              </a:solidFill>
              <a:latin typeface="Arial"/>
              <a:ea typeface="Arial"/>
              <a:cs typeface="Arial"/>
              <a:sym typeface="Arial"/>
            </a:endParaRPr>
          </a:p>
        </p:txBody>
      </p:sp>
      <p:sp>
        <p:nvSpPr>
          <p:cNvPr id="6" name="Shape 264"/>
          <p:cNvSpPr txBox="1"/>
          <p:nvPr/>
        </p:nvSpPr>
        <p:spPr>
          <a:xfrm>
            <a:off x="5509044" y="2039176"/>
            <a:ext cx="3520441" cy="1371600"/>
          </a:xfrm>
          <a:prstGeom prst="rect">
            <a:avLst/>
          </a:prstGeom>
          <a:solidFill>
            <a:schemeClr val="lt1"/>
          </a:solidFill>
          <a:ln w="25400" cap="flat" cmpd="sng">
            <a:solidFill>
              <a:schemeClr val="accent2"/>
            </a:solidFill>
            <a:prstDash val="solid"/>
            <a:round/>
            <a:headEnd type="none" w="med" len="med"/>
            <a:tailEnd type="none" w="med" len="med"/>
          </a:ln>
        </p:spPr>
        <p:txBody>
          <a:bodyPr lIns="90475" tIns="44450" rIns="90475" bIns="44450" anchor="t" anchorCtr="0">
            <a:noAutofit/>
          </a:bodyPr>
          <a:lstStyle/>
          <a:p>
            <a:pPr marL="292100" marR="0" lvl="0" indent="-292100" algn="l" rtl="0">
              <a:lnSpc>
                <a:spcPct val="100000"/>
              </a:lnSpc>
              <a:spcBef>
                <a:spcPts val="0"/>
              </a:spcBef>
              <a:spcAft>
                <a:spcPts val="0"/>
              </a:spcAft>
              <a:buClr>
                <a:srgbClr val="0C7B9C"/>
              </a:buClr>
              <a:buSzPct val="25000"/>
              <a:buFont typeface="Arial"/>
              <a:buNone/>
            </a:pPr>
            <a:r>
              <a:rPr lang="en-US" sz="1400" b="1" i="0" u="none" strike="noStrike" cap="none" dirty="0">
                <a:solidFill>
                  <a:schemeClr val="dk1"/>
                </a:solidFill>
                <a:latin typeface="Arial"/>
                <a:ea typeface="Arial"/>
                <a:cs typeface="Arial"/>
                <a:sym typeface="Arial"/>
              </a:rPr>
              <a:t>Schools Partners:</a:t>
            </a:r>
          </a:p>
          <a:p>
            <a:pPr marL="292100" marR="0" lvl="0" indent="-292100" algn="l" rtl="0">
              <a:lnSpc>
                <a:spcPct val="100000"/>
              </a:lnSpc>
              <a:spcBef>
                <a:spcPts val="580"/>
              </a:spcBef>
              <a:spcAft>
                <a:spcPts val="0"/>
              </a:spcAft>
              <a:buClr>
                <a:srgbClr val="0C7B9C"/>
              </a:buClr>
              <a:buSzPct val="75000"/>
              <a:buFont typeface="Arial"/>
              <a:buChar char="●"/>
            </a:pPr>
            <a:r>
              <a:rPr lang="en-US" sz="1400" b="0" i="0" u="none" strike="noStrike" cap="none" dirty="0">
                <a:solidFill>
                  <a:schemeClr val="dk1"/>
                </a:solidFill>
                <a:latin typeface="Arial"/>
                <a:ea typeface="Arial"/>
                <a:cs typeface="Arial"/>
                <a:sym typeface="Arial"/>
              </a:rPr>
              <a:t>Charlene </a:t>
            </a:r>
            <a:r>
              <a:rPr lang="en-US" sz="1400" b="0" i="0" u="none" strike="noStrike" cap="none" dirty="0" err="1">
                <a:solidFill>
                  <a:schemeClr val="dk1"/>
                </a:solidFill>
                <a:latin typeface="Arial"/>
                <a:ea typeface="Arial"/>
                <a:cs typeface="Arial"/>
                <a:sym typeface="Arial"/>
              </a:rPr>
              <a:t>Ellingson</a:t>
            </a:r>
            <a:r>
              <a:rPr lang="en-US" sz="1400" b="0" i="0" u="none" strike="noStrike" cap="none" dirty="0">
                <a:solidFill>
                  <a:schemeClr val="dk1"/>
                </a:solidFill>
                <a:latin typeface="Arial"/>
                <a:ea typeface="Arial"/>
                <a:cs typeface="Arial"/>
                <a:sym typeface="Arial"/>
              </a:rPr>
              <a:t>; Minneapolis Public Schools</a:t>
            </a:r>
          </a:p>
          <a:p>
            <a:pPr marL="292100" marR="0" lvl="0" indent="-292100" algn="l" rtl="0">
              <a:lnSpc>
                <a:spcPct val="100000"/>
              </a:lnSpc>
              <a:spcBef>
                <a:spcPts val="580"/>
              </a:spcBef>
              <a:spcAft>
                <a:spcPts val="0"/>
              </a:spcAft>
              <a:buClr>
                <a:srgbClr val="0C7B9C"/>
              </a:buClr>
              <a:buSzPct val="75000"/>
              <a:buFont typeface="Arial"/>
              <a:buChar char="●"/>
            </a:pPr>
            <a:r>
              <a:rPr lang="en-US" sz="1400" b="0" i="0" u="none" strike="noStrike" cap="none" dirty="0">
                <a:solidFill>
                  <a:schemeClr val="dk1"/>
                </a:solidFill>
                <a:latin typeface="Arial"/>
                <a:ea typeface="Arial"/>
                <a:cs typeface="Arial"/>
                <a:sym typeface="Arial"/>
              </a:rPr>
              <a:t>Betsy Stretch; Minneapolis Public Schools</a:t>
            </a:r>
          </a:p>
        </p:txBody>
      </p:sp>
      <p:sp>
        <p:nvSpPr>
          <p:cNvPr id="7" name="Shape 264"/>
          <p:cNvSpPr txBox="1"/>
          <p:nvPr/>
        </p:nvSpPr>
        <p:spPr>
          <a:xfrm>
            <a:off x="5509044" y="4239914"/>
            <a:ext cx="3520441" cy="1613157"/>
          </a:xfrm>
          <a:prstGeom prst="rect">
            <a:avLst/>
          </a:prstGeom>
          <a:solidFill>
            <a:schemeClr val="lt1"/>
          </a:solidFill>
          <a:ln w="25400" cap="flat" cmpd="sng">
            <a:solidFill>
              <a:schemeClr val="accent2"/>
            </a:solidFill>
            <a:prstDash val="solid"/>
            <a:round/>
            <a:headEnd type="none" w="med" len="med"/>
            <a:tailEnd type="none" w="med" len="med"/>
          </a:ln>
        </p:spPr>
        <p:txBody>
          <a:bodyPr lIns="90475" tIns="44450" rIns="90475" bIns="44450" anchor="t" anchorCtr="0">
            <a:noAutofit/>
          </a:bodyPr>
          <a:lstStyle/>
          <a:p>
            <a:pPr marL="292100" indent="-292100">
              <a:spcBef>
                <a:spcPts val="580"/>
              </a:spcBef>
              <a:buClr>
                <a:srgbClr val="0C7B9C"/>
              </a:buClr>
              <a:buSzPct val="75000"/>
            </a:pPr>
            <a:r>
              <a:rPr lang="en-US" sz="1250" b="1" dirty="0">
                <a:solidFill>
                  <a:schemeClr val="dk1"/>
                </a:solidFill>
              </a:rPr>
              <a:t>Multi-Community Organizations/Other:</a:t>
            </a:r>
          </a:p>
          <a:p>
            <a:pPr marL="292100" lvl="0" indent="-292100">
              <a:spcBef>
                <a:spcPts val="580"/>
              </a:spcBef>
              <a:buClr>
                <a:srgbClr val="0C7B9C"/>
              </a:buClr>
              <a:buSzPct val="75000"/>
              <a:buFont typeface="Arial"/>
              <a:buChar char="●"/>
            </a:pPr>
            <a:r>
              <a:rPr lang="en-US" sz="1250" dirty="0">
                <a:solidFill>
                  <a:schemeClr val="dk1"/>
                </a:solidFill>
              </a:rPr>
              <a:t>Cooper Martin; National League of Cities</a:t>
            </a:r>
          </a:p>
          <a:p>
            <a:pPr marL="292100" indent="-292100">
              <a:spcBef>
                <a:spcPts val="580"/>
              </a:spcBef>
              <a:buClr>
                <a:srgbClr val="0C7B9C"/>
              </a:buClr>
              <a:buSzPct val="75000"/>
              <a:buFont typeface="Arial"/>
              <a:buChar char="●"/>
            </a:pPr>
            <a:r>
              <a:rPr lang="en-US" sz="1250" dirty="0">
                <a:solidFill>
                  <a:schemeClr val="dk1"/>
                </a:solidFill>
              </a:rPr>
              <a:t>Angie </a:t>
            </a:r>
            <a:r>
              <a:rPr lang="en-US" sz="1250" dirty="0" err="1">
                <a:solidFill>
                  <a:schemeClr val="dk1"/>
                </a:solidFill>
              </a:rPr>
              <a:t>Fyfie</a:t>
            </a:r>
            <a:r>
              <a:rPr lang="en-US" sz="1250" dirty="0">
                <a:solidFill>
                  <a:schemeClr val="dk1"/>
                </a:solidFill>
              </a:rPr>
              <a:t>; ICLEI-USA</a:t>
            </a:r>
          </a:p>
          <a:p>
            <a:pPr marL="292100" lvl="0" indent="-292100">
              <a:spcBef>
                <a:spcPts val="580"/>
              </a:spcBef>
              <a:buClr>
                <a:srgbClr val="0C7B9C"/>
              </a:buClr>
              <a:buSzPct val="75000"/>
              <a:buFont typeface="Arial"/>
              <a:buChar char="●"/>
            </a:pPr>
            <a:r>
              <a:rPr lang="en-US" sz="1250" dirty="0">
                <a:solidFill>
                  <a:schemeClr val="dk1"/>
                </a:solidFill>
              </a:rPr>
              <a:t>Tad </a:t>
            </a:r>
            <a:r>
              <a:rPr lang="en-US" sz="1250" dirty="0" err="1">
                <a:solidFill>
                  <a:schemeClr val="dk1"/>
                </a:solidFill>
              </a:rPr>
              <a:t>McGalliard</a:t>
            </a:r>
            <a:r>
              <a:rPr lang="en-US" sz="1250" dirty="0">
                <a:solidFill>
                  <a:schemeClr val="dk1"/>
                </a:solidFill>
              </a:rPr>
              <a:t>; Intl. City/County Management Association</a:t>
            </a:r>
            <a:endParaRPr lang="en-US" sz="1250" b="1" dirty="0">
              <a:solidFill>
                <a:schemeClr val="dk1"/>
              </a:solidFill>
            </a:endParaRPr>
          </a:p>
          <a:p>
            <a:pPr marL="292100" indent="-292100">
              <a:spcBef>
                <a:spcPts val="580"/>
              </a:spcBef>
              <a:buClr>
                <a:srgbClr val="0C7B9C"/>
              </a:buClr>
              <a:buSzPct val="75000"/>
              <a:buFont typeface="Arial"/>
              <a:buChar char="●"/>
            </a:pPr>
            <a:r>
              <a:rPr lang="en-US" sz="1400" b="1" dirty="0">
                <a:solidFill>
                  <a:schemeClr val="dk1"/>
                </a:solidFill>
              </a:rPr>
              <a:t>Ben Levine</a:t>
            </a:r>
            <a:r>
              <a:rPr lang="en-US" sz="1400" dirty="0">
                <a:solidFill>
                  <a:schemeClr val="dk1"/>
                </a:solidFill>
              </a:rPr>
              <a:t>; </a:t>
            </a:r>
            <a:r>
              <a:rPr lang="en-US" sz="1400" dirty="0" err="1">
                <a:solidFill>
                  <a:schemeClr val="dk1"/>
                </a:solidFill>
              </a:rPr>
              <a:t>MetroLab</a:t>
            </a:r>
            <a:r>
              <a:rPr lang="en-US" sz="1400" dirty="0">
                <a:solidFill>
                  <a:schemeClr val="dk1"/>
                </a:solidFill>
              </a:rPr>
              <a:t> Network</a:t>
            </a:r>
          </a:p>
          <a:p>
            <a:pPr marR="0" lvl="0" algn="l" rtl="0">
              <a:lnSpc>
                <a:spcPct val="100000"/>
              </a:lnSpc>
              <a:spcBef>
                <a:spcPts val="580"/>
              </a:spcBef>
              <a:spcAft>
                <a:spcPts val="0"/>
              </a:spcAft>
              <a:buClr>
                <a:srgbClr val="0C7B9C"/>
              </a:buClr>
              <a:buSzPct val="75000"/>
            </a:pPr>
            <a:endParaRPr lang="en-US" sz="1400" b="0" i="0" u="none" strike="noStrike" cap="none" dirty="0">
              <a:solidFill>
                <a:schemeClr val="dk1"/>
              </a:solidFill>
              <a:latin typeface="Arial"/>
              <a:ea typeface="Arial"/>
              <a:cs typeface="Arial"/>
              <a:sym typeface="Arial"/>
            </a:endParaRPr>
          </a:p>
        </p:txBody>
      </p:sp>
      <p:pic>
        <p:nvPicPr>
          <p:cNvPr id="8" name="Picture 7" descr="Anu.jpg"/>
          <p:cNvPicPr>
            <a:picLocks noChangeAspect="1"/>
          </p:cNvPicPr>
          <p:nvPr/>
        </p:nvPicPr>
        <p:blipFill>
          <a:blip r:embed="rId3"/>
          <a:stretch>
            <a:fillRect/>
          </a:stretch>
        </p:blipFill>
        <p:spPr>
          <a:xfrm>
            <a:off x="4419600" y="1752600"/>
            <a:ext cx="769513" cy="769513"/>
          </a:xfrm>
          <a:prstGeom prst="rect">
            <a:avLst/>
          </a:prstGeom>
        </p:spPr>
      </p:pic>
      <p:pic>
        <p:nvPicPr>
          <p:cNvPr id="9" name="Picture 8" descr="Julian.jpg"/>
          <p:cNvPicPr>
            <a:picLocks noChangeAspect="1"/>
          </p:cNvPicPr>
          <p:nvPr/>
        </p:nvPicPr>
        <p:blipFill>
          <a:blip r:embed="rId4"/>
          <a:stretch>
            <a:fillRect/>
          </a:stretch>
        </p:blipFill>
        <p:spPr>
          <a:xfrm>
            <a:off x="4419600" y="2522113"/>
            <a:ext cx="820517" cy="906887"/>
          </a:xfrm>
          <a:prstGeom prst="rect">
            <a:avLst/>
          </a:prstGeom>
        </p:spPr>
      </p:pic>
      <p:pic>
        <p:nvPicPr>
          <p:cNvPr id="10" name="Picture 9" descr="Richard.jpg"/>
          <p:cNvPicPr>
            <a:picLocks noChangeAspect="1"/>
          </p:cNvPicPr>
          <p:nvPr/>
        </p:nvPicPr>
        <p:blipFill>
          <a:blip r:embed="rId5"/>
          <a:stretch>
            <a:fillRect/>
          </a:stretch>
        </p:blipFill>
        <p:spPr>
          <a:xfrm>
            <a:off x="4461557" y="4343400"/>
            <a:ext cx="720043" cy="870337"/>
          </a:xfrm>
          <a:prstGeom prst="rect">
            <a:avLst/>
          </a:prstGeom>
        </p:spPr>
      </p:pic>
      <p:pic>
        <p:nvPicPr>
          <p:cNvPr id="11" name="Picture 10" descr="shekhar.jpg"/>
          <p:cNvPicPr>
            <a:picLocks noChangeAspect="1"/>
          </p:cNvPicPr>
          <p:nvPr/>
        </p:nvPicPr>
        <p:blipFill>
          <a:blip r:embed="rId6"/>
          <a:stretch>
            <a:fillRect/>
          </a:stretch>
        </p:blipFill>
        <p:spPr>
          <a:xfrm>
            <a:off x="4419600" y="914400"/>
            <a:ext cx="762000" cy="847730"/>
          </a:xfrm>
          <a:prstGeom prst="rect">
            <a:avLst/>
          </a:prstGeom>
        </p:spPr>
      </p:pic>
      <p:pic>
        <p:nvPicPr>
          <p:cNvPr id="12" name="Picture 11" descr="venkatesh.jpg"/>
          <p:cNvPicPr>
            <a:picLocks noChangeAspect="1"/>
          </p:cNvPicPr>
          <p:nvPr/>
        </p:nvPicPr>
        <p:blipFill>
          <a:blip r:embed="rId7"/>
          <a:stretch>
            <a:fillRect/>
          </a:stretch>
        </p:blipFill>
        <p:spPr>
          <a:xfrm>
            <a:off x="4419600" y="3410749"/>
            <a:ext cx="827723" cy="932651"/>
          </a:xfrm>
          <a:prstGeom prst="rect">
            <a:avLst/>
          </a:prstGeom>
        </p:spPr>
      </p:pic>
      <p:sp>
        <p:nvSpPr>
          <p:cNvPr id="13" name="Shape 264"/>
          <p:cNvSpPr txBox="1"/>
          <p:nvPr/>
        </p:nvSpPr>
        <p:spPr>
          <a:xfrm>
            <a:off x="5509044" y="3490283"/>
            <a:ext cx="3520441" cy="670125"/>
          </a:xfrm>
          <a:prstGeom prst="rect">
            <a:avLst/>
          </a:prstGeom>
          <a:solidFill>
            <a:schemeClr val="lt1"/>
          </a:solidFill>
          <a:ln w="25400" cap="flat" cmpd="sng">
            <a:solidFill>
              <a:schemeClr val="accent2"/>
            </a:solidFill>
            <a:prstDash val="solid"/>
            <a:round/>
            <a:headEnd type="none" w="med" len="med"/>
            <a:tailEnd type="none" w="med" len="med"/>
          </a:ln>
        </p:spPr>
        <p:txBody>
          <a:bodyPr lIns="90475" tIns="44450" rIns="90475" bIns="44450" anchor="t" anchorCtr="0">
            <a:noAutofit/>
          </a:bodyPr>
          <a:lstStyle/>
          <a:p>
            <a:pPr marL="292100" marR="0" lvl="0" indent="-292100" algn="l" rtl="0">
              <a:lnSpc>
                <a:spcPct val="100000"/>
              </a:lnSpc>
              <a:spcBef>
                <a:spcPts val="0"/>
              </a:spcBef>
              <a:spcAft>
                <a:spcPts val="0"/>
              </a:spcAft>
              <a:buClr>
                <a:srgbClr val="0C7B9C"/>
              </a:buClr>
              <a:buSzPct val="25000"/>
              <a:buFont typeface="Arial"/>
              <a:buNone/>
            </a:pPr>
            <a:r>
              <a:rPr lang="en-US" sz="1400" b="1" i="0" u="none" strike="noStrike" cap="none" dirty="0">
                <a:solidFill>
                  <a:schemeClr val="dk1"/>
                </a:solidFill>
                <a:latin typeface="Arial"/>
                <a:ea typeface="Arial"/>
                <a:cs typeface="Arial"/>
                <a:sym typeface="Arial"/>
              </a:rPr>
              <a:t>NSF Sustainable Research Network:</a:t>
            </a:r>
          </a:p>
          <a:p>
            <a:pPr marL="292100" lvl="0" indent="-292100">
              <a:spcBef>
                <a:spcPts val="580"/>
              </a:spcBef>
              <a:buClr>
                <a:srgbClr val="0C7B9C"/>
              </a:buClr>
              <a:buSzPct val="75000"/>
              <a:buFont typeface="Arial"/>
              <a:buChar char="●"/>
            </a:pPr>
            <a:r>
              <a:rPr lang="en-US" sz="1400" dirty="0">
                <a:solidFill>
                  <a:schemeClr val="dk1"/>
                </a:solidFill>
                <a:ea typeface="Arial"/>
                <a:cs typeface="Arial"/>
                <a:sym typeface="Arial"/>
              </a:rPr>
              <a:t>Sustainable Health Cities (SHC)</a:t>
            </a:r>
          </a:p>
        </p:txBody>
      </p:sp>
    </p:spTree>
    <p:extLst>
      <p:ext uri="{BB962C8B-B14F-4D97-AF65-F5344CB8AC3E}">
        <p14:creationId xmlns:p14="http://schemas.microsoft.com/office/powerpoint/2010/main" val="19154519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304800" y="76200"/>
            <a:ext cx="8534400" cy="533400"/>
          </a:xfrm>
          <a:prstGeom prst="rect">
            <a:avLst/>
          </a:prstGeom>
          <a:noFill/>
          <a:ln>
            <a:noFill/>
          </a:ln>
        </p:spPr>
        <p:txBody>
          <a:bodyPr lIns="90475" tIns="44450" rIns="90475" bIns="44450" anchor="b" anchorCtr="0">
            <a:noAutofit/>
          </a:bodyPr>
          <a:lstStyle/>
          <a:p>
            <a:pPr marL="0" marR="0" lvl="0" indent="0" algn="l" rtl="0">
              <a:lnSpc>
                <a:spcPct val="112500"/>
              </a:lnSpc>
              <a:spcBef>
                <a:spcPts val="0"/>
              </a:spcBef>
              <a:spcAft>
                <a:spcPts val="0"/>
              </a:spcAft>
              <a:buClr>
                <a:schemeClr val="dk1"/>
              </a:buClr>
              <a:buSzPct val="25000"/>
              <a:buFont typeface="Tahoma"/>
              <a:buNone/>
            </a:pPr>
            <a:r>
              <a:rPr lang="en-US" sz="2600" b="1" i="0" u="none" strike="noStrike" cap="none" dirty="0" smtClean="0">
                <a:solidFill>
                  <a:schemeClr val="dk1"/>
                </a:solidFill>
                <a:latin typeface="Tahoma"/>
                <a:ea typeface="Tahoma"/>
                <a:cs typeface="Tahoma"/>
                <a:sym typeface="Tahoma"/>
              </a:rPr>
              <a:t>Objectives &amp; Challenges</a:t>
            </a:r>
            <a:endParaRPr lang="en-US" sz="2600" b="1" i="0" u="none" strike="noStrike" cap="none" dirty="0">
              <a:solidFill>
                <a:schemeClr val="dk1"/>
              </a:solidFill>
              <a:latin typeface="Tahoma"/>
              <a:ea typeface="Tahoma"/>
              <a:cs typeface="Tahoma"/>
              <a:sym typeface="Tahoma"/>
            </a:endParaRPr>
          </a:p>
        </p:txBody>
      </p:sp>
      <p:sp>
        <p:nvSpPr>
          <p:cNvPr id="364" name="Shape 364"/>
          <p:cNvSpPr txBox="1">
            <a:spLocks noGrp="1"/>
          </p:cNvSpPr>
          <p:nvPr>
            <p:ph type="body" idx="1"/>
          </p:nvPr>
        </p:nvSpPr>
        <p:spPr>
          <a:xfrm>
            <a:off x="228600" y="762000"/>
            <a:ext cx="8915400" cy="5257800"/>
          </a:xfrm>
          <a:prstGeom prst="rect">
            <a:avLst/>
          </a:prstGeom>
          <a:noFill/>
          <a:ln>
            <a:noFill/>
          </a:ln>
        </p:spPr>
        <p:txBody>
          <a:bodyPr lIns="90475" tIns="44450" rIns="90475" bIns="44450" anchor="t" anchorCtr="0">
            <a:noAutofit/>
          </a:bodyPr>
          <a:lstStyle/>
          <a:p>
            <a:pPr marL="157163" indent="-214313">
              <a:buFont typeface="Arial" panose="020B0604020202020204" pitchFamily="34" charset="0"/>
              <a:buChar char="•"/>
            </a:pPr>
            <a:r>
              <a:rPr lang="en-US" sz="1800" b="1" dirty="0">
                <a:solidFill>
                  <a:srgbClr val="222222"/>
                </a:solidFill>
                <a:highlight>
                  <a:srgbClr val="FFFFFF"/>
                </a:highlight>
                <a:latin typeface="Arial" charset="0"/>
                <a:ea typeface="Arial" charset="0"/>
                <a:cs typeface="Arial" charset="0"/>
                <a:sym typeface="Times New Roman"/>
              </a:rPr>
              <a:t>Scope:</a:t>
            </a:r>
            <a:endParaRPr lang="en-US" sz="2000" b="1" dirty="0">
              <a:solidFill>
                <a:srgbClr val="222222"/>
              </a:solidFill>
              <a:highlight>
                <a:srgbClr val="FFFFFF"/>
              </a:highlight>
              <a:latin typeface="Arial" charset="0"/>
              <a:ea typeface="Arial" charset="0"/>
              <a:cs typeface="Arial" charset="0"/>
              <a:sym typeface="Times New Roman"/>
            </a:endParaRPr>
          </a:p>
          <a:p>
            <a:pPr marL="557213" lvl="1" indent="-214313">
              <a:buFont typeface="Arial" panose="020B0604020202020204" pitchFamily="34" charset="0"/>
              <a:buChar char="•"/>
            </a:pPr>
            <a:r>
              <a:rPr lang="en-US" sz="1600" b="1" dirty="0">
                <a:latin typeface="Arial" charset="0"/>
                <a:ea typeface="Arial" charset="0"/>
                <a:cs typeface="Arial" charset="0"/>
                <a:sym typeface="Arial"/>
              </a:rPr>
              <a:t>Cities</a:t>
            </a:r>
            <a:r>
              <a:rPr lang="en-US" sz="1600" dirty="0">
                <a:latin typeface="Arial" charset="0"/>
                <a:ea typeface="Arial" charset="0"/>
                <a:cs typeface="Arial" charset="0"/>
                <a:sym typeface="Arial"/>
              </a:rPr>
              <a:t>: multi-sector, multi-scalar Social-Ecological-Infrastructural Urban Systems (SEIUS).</a:t>
            </a:r>
            <a:endParaRPr lang="en-US" sz="1600" dirty="0">
              <a:solidFill>
                <a:srgbClr val="222222"/>
              </a:solidFill>
              <a:highlight>
                <a:srgbClr val="FFFFFF"/>
              </a:highlight>
              <a:latin typeface="Arial" charset="0"/>
              <a:ea typeface="Arial" charset="0"/>
              <a:cs typeface="Arial" charset="0"/>
              <a:sym typeface="Times New Roman"/>
            </a:endParaRPr>
          </a:p>
          <a:p>
            <a:pPr marL="557213" lvl="1" indent="-214313">
              <a:buFont typeface="Arial" panose="020B0604020202020204" pitchFamily="34" charset="0"/>
              <a:buChar char="•"/>
            </a:pPr>
            <a:r>
              <a:rPr lang="en-US" sz="1600" b="1" dirty="0">
                <a:solidFill>
                  <a:srgbClr val="222222"/>
                </a:solidFill>
                <a:highlight>
                  <a:srgbClr val="FFFFFF"/>
                </a:highlight>
                <a:latin typeface="Arial" charset="0"/>
                <a:ea typeface="Arial" charset="0"/>
                <a:cs typeface="Arial" charset="0"/>
                <a:sym typeface="Times New Roman"/>
              </a:rPr>
              <a:t>Infrastructures</a:t>
            </a:r>
            <a:r>
              <a:rPr lang="en-US" sz="1600" dirty="0">
                <a:solidFill>
                  <a:srgbClr val="222222"/>
                </a:solidFill>
                <a:highlight>
                  <a:srgbClr val="FFFFFF"/>
                </a:highlight>
                <a:latin typeface="Arial" charset="0"/>
                <a:ea typeface="Arial" charset="0"/>
                <a:cs typeface="Arial" charset="0"/>
                <a:sym typeface="Times New Roman"/>
              </a:rPr>
              <a:t>: </a:t>
            </a:r>
            <a:r>
              <a:rPr lang="en-US" sz="1600" kern="1200" dirty="0">
                <a:solidFill>
                  <a:srgbClr val="00B050"/>
                </a:solidFill>
                <a:highlight>
                  <a:srgbClr val="FFFFFF"/>
                </a:highlight>
                <a:latin typeface="Arial" charset="0"/>
                <a:ea typeface="Arial" charset="0"/>
                <a:cs typeface="Arial" charset="0"/>
                <a:sym typeface="Times New Roman"/>
              </a:rPr>
              <a:t>Food</a:t>
            </a:r>
            <a:r>
              <a:rPr lang="en-US" sz="1600" kern="1200" dirty="0">
                <a:solidFill>
                  <a:srgbClr val="000000"/>
                </a:solidFill>
                <a:highlight>
                  <a:srgbClr val="FFFFFF"/>
                </a:highlight>
                <a:latin typeface="Arial" charset="0"/>
                <a:ea typeface="Arial" charset="0"/>
                <a:cs typeface="Arial" charset="0"/>
                <a:sym typeface="Times New Roman"/>
              </a:rPr>
              <a:t>,</a:t>
            </a:r>
            <a:r>
              <a:rPr lang="en-US" sz="1600" kern="1200" dirty="0">
                <a:solidFill>
                  <a:srgbClr val="000000"/>
                </a:solidFill>
                <a:latin typeface="Arial" charset="0"/>
                <a:ea typeface="Arial" charset="0"/>
                <a:cs typeface="Arial" charset="0"/>
              </a:rPr>
              <a:t> </a:t>
            </a:r>
            <a:r>
              <a:rPr lang="en-US" sz="1600" kern="1200" dirty="0">
                <a:solidFill>
                  <a:srgbClr val="FF0000"/>
                </a:solidFill>
                <a:latin typeface="Arial" charset="0"/>
                <a:ea typeface="Arial" charset="0"/>
                <a:cs typeface="Arial" charset="0"/>
              </a:rPr>
              <a:t>Energy</a:t>
            </a:r>
            <a:r>
              <a:rPr lang="en-US" sz="1600" kern="1200" dirty="0">
                <a:solidFill>
                  <a:srgbClr val="000000"/>
                </a:solidFill>
                <a:latin typeface="Arial" charset="0"/>
                <a:ea typeface="Arial" charset="0"/>
                <a:cs typeface="Arial" charset="0"/>
              </a:rPr>
              <a:t>, </a:t>
            </a:r>
            <a:r>
              <a:rPr lang="en-US" sz="1600" kern="1200" dirty="0">
                <a:solidFill>
                  <a:srgbClr val="0070C0"/>
                </a:solidFill>
                <a:latin typeface="Arial" charset="0"/>
                <a:ea typeface="Arial" charset="0"/>
                <a:cs typeface="Arial" charset="0"/>
              </a:rPr>
              <a:t>Water</a:t>
            </a:r>
            <a:r>
              <a:rPr lang="en-US" sz="1600" kern="1200" dirty="0">
                <a:solidFill>
                  <a:srgbClr val="000000"/>
                </a:solidFill>
                <a:latin typeface="Arial" charset="0"/>
                <a:ea typeface="Arial" charset="0"/>
                <a:cs typeface="Arial" charset="0"/>
              </a:rPr>
              <a:t>, Buildings, Transportation, Sanitation, Public Spaces</a:t>
            </a:r>
            <a:endParaRPr lang="en-US" sz="1600" dirty="0">
              <a:solidFill>
                <a:srgbClr val="222222"/>
              </a:solidFill>
              <a:highlight>
                <a:srgbClr val="FFFFFF"/>
              </a:highlight>
              <a:latin typeface="Arial" charset="0"/>
              <a:ea typeface="Arial" charset="0"/>
              <a:cs typeface="Arial" charset="0"/>
              <a:sym typeface="Times New Roman"/>
            </a:endParaRPr>
          </a:p>
          <a:p>
            <a:pPr marL="214313" indent="-214313">
              <a:buFont typeface="Arial" panose="020B0604020202020204" pitchFamily="34" charset="0"/>
              <a:buChar char="•"/>
            </a:pPr>
            <a:endParaRPr lang="en-US" sz="1800" b="1" dirty="0" smtClean="0">
              <a:latin typeface="Arial" charset="0"/>
              <a:ea typeface="Arial" charset="0"/>
              <a:cs typeface="Arial" charset="0"/>
            </a:endParaRPr>
          </a:p>
          <a:p>
            <a:pPr marL="214313" indent="-214313">
              <a:buFont typeface="Arial" panose="020B0604020202020204" pitchFamily="34" charset="0"/>
              <a:buChar char="•"/>
            </a:pPr>
            <a:r>
              <a:rPr lang="en-US" sz="1800" b="1" dirty="0" smtClean="0">
                <a:latin typeface="Arial" charset="0"/>
                <a:ea typeface="Arial" charset="0"/>
                <a:cs typeface="Arial" charset="0"/>
              </a:rPr>
              <a:t>Objectives</a:t>
            </a:r>
            <a:endParaRPr lang="en-US" sz="1800" b="1" dirty="0">
              <a:latin typeface="Arial" charset="0"/>
              <a:ea typeface="Arial" charset="0"/>
              <a:cs typeface="Arial" charset="0"/>
            </a:endParaRPr>
          </a:p>
          <a:p>
            <a:pPr marL="557213" lvl="1" indent="-214313">
              <a:buFont typeface="Arial" panose="020B0604020202020204" pitchFamily="34" charset="0"/>
              <a:buChar char="•"/>
            </a:pPr>
            <a:r>
              <a:rPr lang="en-US" sz="1600" dirty="0">
                <a:solidFill>
                  <a:srgbClr val="222222"/>
                </a:solidFill>
                <a:highlight>
                  <a:srgbClr val="FFFFFF"/>
                </a:highlight>
                <a:latin typeface="Arial" charset="0"/>
                <a:ea typeface="Arial" charset="0"/>
                <a:cs typeface="Arial" charset="0"/>
                <a:sym typeface="Times New Roman"/>
              </a:rPr>
              <a:t>Understand </a:t>
            </a:r>
            <a:r>
              <a:rPr lang="en-US" sz="1600" dirty="0">
                <a:solidFill>
                  <a:srgbClr val="C00000"/>
                </a:solidFill>
                <a:highlight>
                  <a:srgbClr val="FFFFFF"/>
                </a:highlight>
                <a:latin typeface="Arial" charset="0"/>
                <a:ea typeface="Arial" charset="0"/>
                <a:cs typeface="Arial" charset="0"/>
                <a:sym typeface="Times New Roman"/>
              </a:rPr>
              <a:t>spatial equity </a:t>
            </a:r>
            <a:r>
              <a:rPr lang="en-US" sz="1600" dirty="0">
                <a:solidFill>
                  <a:srgbClr val="222222"/>
                </a:solidFill>
                <a:highlight>
                  <a:srgbClr val="FFFFFF"/>
                </a:highlight>
                <a:latin typeface="Arial" charset="0"/>
                <a:ea typeface="Arial" charset="0"/>
                <a:cs typeface="Arial" charset="0"/>
                <a:sym typeface="Times New Roman"/>
              </a:rPr>
              <a:t>(e) </a:t>
            </a:r>
            <a:r>
              <a:rPr lang="en-US" sz="1600" dirty="0">
                <a:highlight>
                  <a:srgbClr val="FFFFFF"/>
                </a:highlight>
                <a:latin typeface="Arial" charset="0"/>
                <a:ea typeface="Arial" charset="0"/>
                <a:cs typeface="Arial" charset="0"/>
                <a:sym typeface="Times New Roman"/>
              </a:rPr>
              <a:t>in the context </a:t>
            </a:r>
            <a:r>
              <a:rPr lang="en-US" sz="1600" dirty="0">
                <a:solidFill>
                  <a:srgbClr val="222222"/>
                </a:solidFill>
                <a:highlight>
                  <a:srgbClr val="FFFFFF"/>
                </a:highlight>
                <a:latin typeface="Arial" charset="0"/>
                <a:ea typeface="Arial" charset="0"/>
                <a:cs typeface="Arial" charset="0"/>
                <a:sym typeface="Times New Roman"/>
              </a:rPr>
              <a:t>of </a:t>
            </a:r>
            <a:r>
              <a:rPr lang="en-US" sz="1600" dirty="0">
                <a:solidFill>
                  <a:srgbClr val="0070C0"/>
                </a:solidFill>
                <a:highlight>
                  <a:srgbClr val="FFFFFF"/>
                </a:highlight>
                <a:latin typeface="Arial" charset="0"/>
                <a:ea typeface="Arial" charset="0"/>
                <a:cs typeface="Arial" charset="0"/>
                <a:sym typeface="Times New Roman"/>
              </a:rPr>
              <a:t>7 basic infrastructure </a:t>
            </a:r>
            <a:r>
              <a:rPr lang="en-US" sz="1600" dirty="0">
                <a:solidFill>
                  <a:srgbClr val="222222"/>
                </a:solidFill>
                <a:highlight>
                  <a:srgbClr val="FFFFFF"/>
                </a:highlight>
                <a:latin typeface="Arial" charset="0"/>
                <a:ea typeface="Arial" charset="0"/>
                <a:cs typeface="Arial" charset="0"/>
                <a:sym typeface="Times New Roman"/>
              </a:rPr>
              <a:t>provisioning </a:t>
            </a:r>
            <a:r>
              <a:rPr lang="en-US" sz="1600" dirty="0">
                <a:solidFill>
                  <a:srgbClr val="7030A0"/>
                </a:solidFill>
                <a:highlight>
                  <a:srgbClr val="FFFFFF"/>
                </a:highlight>
                <a:latin typeface="Arial" charset="0"/>
                <a:ea typeface="Arial" charset="0"/>
                <a:cs typeface="Arial" charset="0"/>
                <a:sym typeface="Times New Roman"/>
              </a:rPr>
              <a:t>and related </a:t>
            </a:r>
            <a:r>
              <a:rPr lang="en-US" sz="1600" dirty="0">
                <a:solidFill>
                  <a:srgbClr val="222222"/>
                </a:solidFill>
                <a:highlight>
                  <a:srgbClr val="FFFFFF"/>
                </a:highlight>
                <a:latin typeface="Arial" charset="0"/>
                <a:ea typeface="Arial" charset="0"/>
                <a:cs typeface="Arial" charset="0"/>
                <a:sym typeface="Times New Roman"/>
              </a:rPr>
              <a:t>wellbeing (</a:t>
            </a:r>
            <a:r>
              <a:rPr lang="en-US" sz="1600" i="1" dirty="0">
                <a:solidFill>
                  <a:srgbClr val="222222"/>
                </a:solidFill>
                <a:highlight>
                  <a:srgbClr val="FFFFFF"/>
                </a:highlight>
                <a:latin typeface="Arial" charset="0"/>
                <a:ea typeface="Arial" charset="0"/>
                <a:cs typeface="Arial" charset="0"/>
                <a:sym typeface="Times New Roman"/>
              </a:rPr>
              <a:t>W</a:t>
            </a:r>
            <a:r>
              <a:rPr lang="en-US" sz="1600" dirty="0">
                <a:solidFill>
                  <a:srgbClr val="222222"/>
                </a:solidFill>
                <a:highlight>
                  <a:srgbClr val="FFFFFF"/>
                </a:highlight>
                <a:latin typeface="Arial" charset="0"/>
                <a:ea typeface="Arial" charset="0"/>
                <a:cs typeface="Arial" charset="0"/>
                <a:sym typeface="Times New Roman"/>
              </a:rPr>
              <a:t>), health (</a:t>
            </a:r>
            <a:r>
              <a:rPr lang="en-US" sz="1600" i="1" dirty="0">
                <a:solidFill>
                  <a:srgbClr val="222222"/>
                </a:solidFill>
                <a:highlight>
                  <a:srgbClr val="FFFFFF"/>
                </a:highlight>
                <a:latin typeface="Arial" charset="0"/>
                <a:ea typeface="Arial" charset="0"/>
                <a:cs typeface="Arial" charset="0"/>
                <a:sym typeface="Times New Roman"/>
              </a:rPr>
              <a:t>H</a:t>
            </a:r>
            <a:r>
              <a:rPr lang="en-US" sz="1600" dirty="0">
                <a:solidFill>
                  <a:srgbClr val="222222"/>
                </a:solidFill>
                <a:highlight>
                  <a:srgbClr val="FFFFFF"/>
                </a:highlight>
                <a:latin typeface="Arial" charset="0"/>
                <a:ea typeface="Arial" charset="0"/>
                <a:cs typeface="Arial" charset="0"/>
                <a:sym typeface="Times New Roman"/>
              </a:rPr>
              <a:t>), environment (</a:t>
            </a:r>
            <a:r>
              <a:rPr lang="en-US" sz="1600" i="1" dirty="0">
                <a:solidFill>
                  <a:srgbClr val="222222"/>
                </a:solidFill>
                <a:highlight>
                  <a:srgbClr val="FFFFFF"/>
                </a:highlight>
                <a:latin typeface="Arial" charset="0"/>
                <a:ea typeface="Arial" charset="0"/>
                <a:cs typeface="Arial" charset="0"/>
                <a:sym typeface="Times New Roman"/>
              </a:rPr>
              <a:t>E</a:t>
            </a:r>
            <a:r>
              <a:rPr lang="en-US" sz="1600" dirty="0">
                <a:solidFill>
                  <a:srgbClr val="222222"/>
                </a:solidFill>
                <a:highlight>
                  <a:srgbClr val="FFFFFF"/>
                </a:highlight>
                <a:latin typeface="Arial" charset="0"/>
                <a:ea typeface="Arial" charset="0"/>
                <a:cs typeface="Arial" charset="0"/>
                <a:sym typeface="Times New Roman"/>
              </a:rPr>
              <a:t>) and equity (e) </a:t>
            </a:r>
            <a:r>
              <a:rPr lang="en-US" sz="1600" dirty="0">
                <a:solidFill>
                  <a:srgbClr val="7030A0"/>
                </a:solidFill>
                <a:highlight>
                  <a:srgbClr val="FFFFFF"/>
                </a:highlight>
                <a:latin typeface="Arial" charset="0"/>
                <a:ea typeface="Arial" charset="0"/>
                <a:cs typeface="Arial" charset="0"/>
                <a:sym typeface="Times New Roman"/>
              </a:rPr>
              <a:t>outcomes</a:t>
            </a:r>
            <a:r>
              <a:rPr lang="en-US" sz="1600" dirty="0">
                <a:solidFill>
                  <a:srgbClr val="222222"/>
                </a:solidFill>
                <a:highlight>
                  <a:srgbClr val="FFFFFF"/>
                </a:highlight>
                <a:latin typeface="Arial" charset="0"/>
                <a:ea typeface="Arial" charset="0"/>
                <a:cs typeface="Arial" charset="0"/>
                <a:sym typeface="Times New Roman"/>
              </a:rPr>
              <a:t> in cities </a:t>
            </a:r>
          </a:p>
          <a:p>
            <a:pPr marL="557213" lvl="1" indent="-214313">
              <a:buFont typeface="Arial" panose="020B0604020202020204" pitchFamily="34" charset="0"/>
              <a:buChar char="•"/>
            </a:pPr>
            <a:r>
              <a:rPr lang="en-US" sz="1600" dirty="0">
                <a:solidFill>
                  <a:srgbClr val="7030A0"/>
                </a:solidFill>
                <a:highlight>
                  <a:srgbClr val="FFFFFF"/>
                </a:highlight>
                <a:latin typeface="Arial" charset="0"/>
                <a:ea typeface="Arial" charset="0"/>
                <a:cs typeface="Arial" charset="0"/>
                <a:sym typeface="Times New Roman"/>
              </a:rPr>
              <a:t>Advance all four outcomes </a:t>
            </a:r>
            <a:r>
              <a:rPr lang="en-US" sz="1600" dirty="0">
                <a:solidFill>
                  <a:srgbClr val="222222"/>
                </a:solidFill>
                <a:highlight>
                  <a:srgbClr val="FFFFFF"/>
                </a:highlight>
                <a:latin typeface="Arial" charset="0"/>
                <a:ea typeface="Arial" charset="0"/>
                <a:cs typeface="Arial" charset="0"/>
                <a:sym typeface="Times New Roman"/>
              </a:rPr>
              <a:t>using </a:t>
            </a:r>
            <a:r>
              <a:rPr lang="en-US" sz="1600" dirty="0">
                <a:solidFill>
                  <a:srgbClr val="0070C0"/>
                </a:solidFill>
                <a:highlight>
                  <a:srgbClr val="FFFFFF"/>
                </a:highlight>
                <a:latin typeface="Arial" charset="0"/>
                <a:ea typeface="Arial" charset="0"/>
                <a:cs typeface="Arial" charset="0"/>
                <a:sym typeface="Times New Roman"/>
              </a:rPr>
              <a:t>smart spatial infrastructure planning </a:t>
            </a:r>
            <a:r>
              <a:rPr lang="en-US" sz="1600" dirty="0">
                <a:solidFill>
                  <a:srgbClr val="222222"/>
                </a:solidFill>
                <a:highlight>
                  <a:srgbClr val="FFFFFF"/>
                </a:highlight>
                <a:latin typeface="Arial" charset="0"/>
                <a:ea typeface="Arial" charset="0"/>
                <a:cs typeface="Arial" charset="0"/>
                <a:sym typeface="Times New Roman"/>
              </a:rPr>
              <a:t>in </a:t>
            </a:r>
            <a:r>
              <a:rPr lang="en-US" sz="1600" dirty="0" smtClean="0">
                <a:solidFill>
                  <a:srgbClr val="222222"/>
                </a:solidFill>
                <a:highlight>
                  <a:srgbClr val="FFFFFF"/>
                </a:highlight>
                <a:latin typeface="Arial" charset="0"/>
                <a:ea typeface="Arial" charset="0"/>
                <a:cs typeface="Arial" charset="0"/>
                <a:sym typeface="Times New Roman"/>
              </a:rPr>
              <a:t>cities</a:t>
            </a:r>
          </a:p>
          <a:p>
            <a:pPr marL="557213" lvl="1" indent="-214313">
              <a:buFont typeface="Arial" panose="020B0604020202020204" pitchFamily="34" charset="0"/>
              <a:buChar char="•"/>
            </a:pPr>
            <a:endParaRPr lang="en-US" sz="1600" dirty="0">
              <a:solidFill>
                <a:srgbClr val="222222"/>
              </a:solidFill>
              <a:highlight>
                <a:srgbClr val="FFFFFF"/>
              </a:highlight>
              <a:latin typeface="Arial" charset="0"/>
              <a:ea typeface="Arial" charset="0"/>
              <a:cs typeface="Arial" charset="0"/>
              <a:sym typeface="Times New Roman"/>
            </a:endParaRPr>
          </a:p>
          <a:p>
            <a:pPr marL="292100" marR="0" lvl="0" indent="-292100" algn="just" rtl="0">
              <a:lnSpc>
                <a:spcPct val="100000"/>
              </a:lnSpc>
              <a:spcBef>
                <a:spcPts val="0"/>
              </a:spcBef>
              <a:spcAft>
                <a:spcPts val="0"/>
              </a:spcAft>
              <a:buClr>
                <a:srgbClr val="0C7B9C"/>
              </a:buClr>
              <a:buSzPct val="75000"/>
              <a:buFont typeface="Arial"/>
              <a:buChar char="●"/>
            </a:pPr>
            <a:r>
              <a:rPr lang="en-US" sz="1800" b="1" dirty="0">
                <a:solidFill>
                  <a:schemeClr val="dk1"/>
                </a:solidFill>
                <a:latin typeface="Arial"/>
                <a:ea typeface="Arial"/>
                <a:cs typeface="Arial"/>
                <a:sym typeface="Arial"/>
              </a:rPr>
              <a:t>C</a:t>
            </a:r>
            <a:r>
              <a:rPr lang="en-US" sz="1800" b="1" i="0" u="none" strike="noStrike" cap="none" dirty="0" smtClean="0">
                <a:solidFill>
                  <a:schemeClr val="dk1"/>
                </a:solidFill>
                <a:latin typeface="Arial"/>
                <a:ea typeface="Arial"/>
                <a:cs typeface="Arial"/>
                <a:sym typeface="Arial"/>
              </a:rPr>
              <a:t>hallenges</a:t>
            </a:r>
            <a:r>
              <a:rPr lang="en-US" sz="1800" b="1" i="0" u="none" strike="noStrike" cap="none" dirty="0">
                <a:solidFill>
                  <a:schemeClr val="dk1"/>
                </a:solidFill>
                <a:latin typeface="Arial"/>
                <a:ea typeface="Arial"/>
                <a:cs typeface="Arial"/>
                <a:sym typeface="Arial"/>
              </a:rPr>
              <a:t>:</a:t>
            </a:r>
          </a:p>
          <a:p>
            <a:pPr marL="450850" indent="-91440" algn="just">
              <a:spcBef>
                <a:spcPts val="0"/>
              </a:spcBef>
              <a:spcAft>
                <a:spcPts val="0"/>
              </a:spcAft>
              <a:buClr>
                <a:srgbClr val="0C7B9C"/>
              </a:buClr>
              <a:buSzPct val="100000"/>
              <a:buFont typeface="+mj-lt"/>
              <a:buAutoNum type="arabicPeriod"/>
            </a:pPr>
            <a:r>
              <a:rPr lang="en-US" sz="1600" b="0" i="0" u="none" strike="noStrike" cap="none" dirty="0" smtClean="0">
                <a:solidFill>
                  <a:srgbClr val="FF0000"/>
                </a:solidFill>
                <a:ea typeface="Arial"/>
                <a:cs typeface="Arial"/>
                <a:sym typeface="Arial"/>
              </a:rPr>
              <a:t>Data Gaps: </a:t>
            </a:r>
            <a:r>
              <a:rPr lang="en-US" sz="1600" b="0" i="0" u="none" strike="noStrike" cap="none" dirty="0" smtClean="0">
                <a:solidFill>
                  <a:schemeClr val="dk1"/>
                </a:solidFill>
                <a:ea typeface="Arial"/>
                <a:cs typeface="Arial"/>
                <a:sym typeface="Arial"/>
              </a:rPr>
              <a:t>need intra-urban scale data on SEIU and EHW parameters (Theme 1)</a:t>
            </a:r>
          </a:p>
          <a:p>
            <a:pPr marL="450850" indent="-91440" algn="just">
              <a:spcBef>
                <a:spcPts val="0"/>
              </a:spcBef>
              <a:spcAft>
                <a:spcPts val="0"/>
              </a:spcAft>
              <a:buClr>
                <a:srgbClr val="0C7B9C"/>
              </a:buClr>
              <a:buSzPct val="100000"/>
              <a:buFont typeface="+mj-lt"/>
              <a:buAutoNum type="arabicPeriod"/>
            </a:pPr>
            <a:r>
              <a:rPr lang="en-US" sz="1600" b="0" i="0" u="none" strike="noStrike" cap="none" dirty="0" smtClean="0">
                <a:solidFill>
                  <a:srgbClr val="C00000"/>
                </a:solidFill>
                <a:ea typeface="Arial"/>
                <a:cs typeface="Arial"/>
                <a:sym typeface="Arial"/>
              </a:rPr>
              <a:t>Knowledge Gaps </a:t>
            </a:r>
            <a:r>
              <a:rPr lang="en-US" sz="1600" b="0" i="0" u="none" strike="noStrike" cap="none" dirty="0" smtClean="0">
                <a:ea typeface="Arial"/>
                <a:cs typeface="Arial"/>
                <a:sym typeface="Arial"/>
              </a:rPr>
              <a:t>(Themes 2, 3):</a:t>
            </a:r>
          </a:p>
          <a:p>
            <a:pPr marL="850900" lvl="1" indent="-91440" algn="just">
              <a:spcBef>
                <a:spcPts val="0"/>
              </a:spcBef>
              <a:spcAft>
                <a:spcPts val="0"/>
              </a:spcAft>
              <a:buClr>
                <a:srgbClr val="0C7B9C"/>
              </a:buClr>
              <a:buSzPct val="100000"/>
            </a:pPr>
            <a:r>
              <a:rPr lang="en-US" sz="1600" dirty="0">
                <a:solidFill>
                  <a:srgbClr val="C00000"/>
                </a:solidFill>
                <a:ea typeface="Arial"/>
                <a:cs typeface="Arial"/>
                <a:sym typeface="Arial"/>
              </a:rPr>
              <a:t> D</a:t>
            </a:r>
            <a:r>
              <a:rPr lang="en-US" sz="1600" b="0" i="0" u="none" strike="noStrike" cap="none" dirty="0" smtClean="0">
                <a:solidFill>
                  <a:srgbClr val="C00000"/>
                </a:solidFill>
                <a:ea typeface="Arial"/>
                <a:cs typeface="Arial"/>
                <a:sym typeface="Arial"/>
              </a:rPr>
              <a:t>ata science</a:t>
            </a:r>
            <a:r>
              <a:rPr lang="en-US" sz="1600" b="0" i="0" u="none" strike="noStrike" cap="none" dirty="0" smtClean="0">
                <a:solidFill>
                  <a:schemeClr val="dk1"/>
                </a:solidFill>
                <a:ea typeface="Arial"/>
                <a:cs typeface="Arial"/>
                <a:sym typeface="Arial"/>
              </a:rPr>
              <a:t> </a:t>
            </a:r>
            <a:r>
              <a:rPr lang="en-US" sz="1600" b="0" i="0" u="none" strike="noStrike" cap="none" dirty="0">
                <a:solidFill>
                  <a:schemeClr val="dk1"/>
                </a:solidFill>
                <a:ea typeface="Arial"/>
                <a:cs typeface="Arial"/>
                <a:sym typeface="Arial"/>
              </a:rPr>
              <a:t>to </a:t>
            </a:r>
            <a:r>
              <a:rPr lang="en-US" sz="1600" b="0" i="0" u="none" strike="noStrike" cap="none" dirty="0" smtClean="0">
                <a:solidFill>
                  <a:schemeClr val="dk1"/>
                </a:solidFill>
                <a:ea typeface="Arial"/>
                <a:cs typeface="Arial"/>
                <a:sym typeface="Arial"/>
              </a:rPr>
              <a:t>understand spatial </a:t>
            </a:r>
            <a:r>
              <a:rPr lang="en-US" sz="1600" b="0" i="0" u="none" strike="noStrike" cap="none" dirty="0">
                <a:solidFill>
                  <a:schemeClr val="dk1"/>
                </a:solidFill>
                <a:ea typeface="Arial"/>
                <a:cs typeface="Arial"/>
                <a:sym typeface="Arial"/>
              </a:rPr>
              <a:t>interactions among SEIU-</a:t>
            </a:r>
            <a:r>
              <a:rPr lang="en-US" sz="1600" b="0" i="1" u="none" strike="noStrike" cap="none" dirty="0" err="1">
                <a:solidFill>
                  <a:schemeClr val="dk1"/>
                </a:solidFill>
                <a:ea typeface="Arial"/>
                <a:cs typeface="Arial"/>
                <a:sym typeface="Arial"/>
              </a:rPr>
              <a:t>WHEe</a:t>
            </a:r>
            <a:r>
              <a:rPr lang="en-US" sz="1600" b="0" i="1" u="none" strike="noStrike" cap="none" dirty="0">
                <a:solidFill>
                  <a:schemeClr val="dk1"/>
                </a:solidFill>
                <a:ea typeface="Arial"/>
                <a:cs typeface="Arial"/>
                <a:sym typeface="Arial"/>
              </a:rPr>
              <a:t> parameters</a:t>
            </a:r>
            <a:r>
              <a:rPr lang="en-US" sz="1600" b="0" i="1" u="none" strike="noStrike" cap="none" dirty="0" smtClean="0">
                <a:solidFill>
                  <a:schemeClr val="dk1"/>
                </a:solidFill>
                <a:ea typeface="Arial"/>
                <a:cs typeface="Arial"/>
                <a:sym typeface="Arial"/>
              </a:rPr>
              <a:t>.</a:t>
            </a:r>
            <a:endParaRPr lang="en-US" sz="1600" b="1" i="1" dirty="0" smtClean="0"/>
          </a:p>
          <a:p>
            <a:pPr marL="850900" lvl="1" indent="-91440" algn="just">
              <a:spcBef>
                <a:spcPts val="0"/>
              </a:spcBef>
              <a:spcAft>
                <a:spcPts val="0"/>
              </a:spcAft>
              <a:buClr>
                <a:srgbClr val="0C7B9C"/>
              </a:buClr>
              <a:buSzPct val="100000"/>
            </a:pPr>
            <a:r>
              <a:rPr lang="en-US" sz="1600" kern="1200" dirty="0">
                <a:ea typeface="Calibri"/>
                <a:cs typeface="Calibri"/>
              </a:rPr>
              <a:t> </a:t>
            </a:r>
            <a:r>
              <a:rPr lang="en-US" sz="1600" kern="1200" dirty="0" smtClean="0">
                <a:solidFill>
                  <a:srgbClr val="C00000"/>
                </a:solidFill>
                <a:ea typeface="Calibri"/>
                <a:cs typeface="Calibri"/>
              </a:rPr>
              <a:t>All-infrastructure </a:t>
            </a:r>
            <a:r>
              <a:rPr lang="en-US" sz="1600" kern="1200" dirty="0">
                <a:solidFill>
                  <a:srgbClr val="C00000"/>
                </a:solidFill>
                <a:ea typeface="Calibri"/>
                <a:cs typeface="Calibri"/>
              </a:rPr>
              <a:t>models </a:t>
            </a:r>
            <a:r>
              <a:rPr lang="en-US" sz="1600" kern="1200" dirty="0" smtClean="0">
                <a:solidFill>
                  <a:srgbClr val="C00000"/>
                </a:solidFill>
                <a:ea typeface="Calibri"/>
                <a:cs typeface="Calibri"/>
              </a:rPr>
              <a:t>of </a:t>
            </a:r>
            <a:r>
              <a:rPr lang="en-US" sz="1600" kern="1200" dirty="0">
                <a:solidFill>
                  <a:srgbClr val="C00000"/>
                </a:solidFill>
                <a:ea typeface="Calibri"/>
                <a:cs typeface="Calibri"/>
              </a:rPr>
              <a:t>spatial futures</a:t>
            </a:r>
            <a:r>
              <a:rPr lang="en-US" sz="1600" kern="1200" dirty="0">
                <a:ea typeface="Calibri"/>
                <a:cs typeface="Calibri"/>
              </a:rPr>
              <a:t> in </a:t>
            </a:r>
            <a:r>
              <a:rPr lang="en-US" sz="1600" kern="1200" dirty="0" smtClean="0">
                <a:ea typeface="Calibri"/>
                <a:cs typeface="Calibri"/>
              </a:rPr>
              <a:t>changing </a:t>
            </a:r>
            <a:r>
              <a:rPr lang="en-US" sz="1600" kern="1200" dirty="0">
                <a:ea typeface="Calibri"/>
                <a:cs typeface="Calibri"/>
              </a:rPr>
              <a:t>climate, with disruptive infrastructures </a:t>
            </a:r>
            <a:r>
              <a:rPr lang="en-US" sz="1600" kern="1200" dirty="0" smtClean="0">
                <a:ea typeface="Calibri"/>
                <a:cs typeface="Calibri"/>
              </a:rPr>
              <a:t>(e.g., renewable energy) &amp; technologies (e.g., CAVS) </a:t>
            </a:r>
            <a:endParaRPr sz="16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2630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4">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4">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4">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a:spLocks noGrp="1"/>
          </p:cNvSpPr>
          <p:nvPr>
            <p:ph type="title" idx="4294967295"/>
          </p:nvPr>
        </p:nvSpPr>
        <p:spPr>
          <a:xfrm>
            <a:off x="1447800" y="304800"/>
            <a:ext cx="5781640" cy="472314"/>
          </a:xfrm>
        </p:spPr>
        <p:txBody>
          <a:bodyPr>
            <a:noAutofit/>
          </a:bodyPr>
          <a:lstStyle/>
          <a:p>
            <a:pPr>
              <a:lnSpc>
                <a:spcPct val="100000"/>
              </a:lnSpc>
            </a:pPr>
            <a:r>
              <a:rPr lang="en-US" sz="3000" b="1" dirty="0">
                <a:solidFill>
                  <a:srgbClr val="FF0000"/>
                </a:solidFill>
                <a:latin typeface="Arial" charset="0"/>
                <a:ea typeface="Arial" charset="0"/>
                <a:cs typeface="Arial" charset="0"/>
              </a:rPr>
              <a:t>Four Themes</a:t>
            </a:r>
          </a:p>
        </p:txBody>
      </p:sp>
      <p:pic>
        <p:nvPicPr>
          <p:cNvPr id="22" name="Shape 426"/>
          <p:cNvPicPr preferRelativeResize="0"/>
          <p:nvPr/>
        </p:nvPicPr>
        <p:blipFill rotWithShape="1">
          <a:blip r:embed="rId3">
            <a:alphaModFix/>
          </a:blip>
          <a:srcRect/>
          <a:stretch/>
        </p:blipFill>
        <p:spPr>
          <a:xfrm>
            <a:off x="171451" y="1219200"/>
            <a:ext cx="8765381" cy="3709988"/>
          </a:xfrm>
          <a:prstGeom prst="rect">
            <a:avLst/>
          </a:prstGeom>
          <a:noFill/>
          <a:ln>
            <a:noFill/>
          </a:ln>
        </p:spPr>
      </p:pic>
    </p:spTree>
    <p:extLst>
      <p:ext uri="{BB962C8B-B14F-4D97-AF65-F5344CB8AC3E}">
        <p14:creationId xmlns:p14="http://schemas.microsoft.com/office/powerpoint/2010/main" val="795609317"/>
      </p:ext>
    </p:extLst>
  </p:cSld>
  <p:clrMapOvr>
    <a:masterClrMapping/>
  </p:clrMapOvr>
  <mc:AlternateContent xmlns:mc="http://schemas.openxmlformats.org/markup-compatibility/2006" xmlns:p14="http://schemas.microsoft.com/office/powerpoint/2010/main">
    <mc:Choice Requires="p14">
      <p:transition spd="slow" p14:dur="13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066800"/>
            <a:ext cx="7772400" cy="4643154"/>
          </a:xfrm>
        </p:spPr>
        <p:txBody>
          <a:bodyPr/>
          <a:lstStyle/>
          <a:p>
            <a:pPr>
              <a:buFont typeface="Wingdings" charset="2"/>
              <a:buChar char="q"/>
            </a:pPr>
            <a:r>
              <a:rPr lang="en-US" sz="2000" dirty="0" smtClean="0">
                <a:solidFill>
                  <a:srgbClr val="FF0000"/>
                </a:solidFill>
              </a:rPr>
              <a:t>Motivation</a:t>
            </a:r>
          </a:p>
          <a:p>
            <a:pPr lvl="1">
              <a:buFont typeface="Wingdings" charset="2"/>
              <a:buChar char="q"/>
            </a:pPr>
            <a:r>
              <a:rPr lang="en-US" sz="1600" dirty="0" smtClean="0">
                <a:solidFill>
                  <a:srgbClr val="FF0000"/>
                </a:solidFill>
              </a:rPr>
              <a:t>Spatial Methods and Industrial Cities</a:t>
            </a:r>
          </a:p>
          <a:p>
            <a:pPr lvl="1">
              <a:buFont typeface="Wingdings" charset="2"/>
              <a:buChar char="q"/>
            </a:pPr>
            <a:r>
              <a:rPr lang="en-US" sz="1600" dirty="0" smtClean="0"/>
              <a:t>Spatial Computing in Modern Cities</a:t>
            </a:r>
          </a:p>
          <a:p>
            <a:pPr>
              <a:buFont typeface="Wingdings" charset="2"/>
              <a:buChar char="q"/>
            </a:pPr>
            <a:r>
              <a:rPr lang="en-US" sz="2000" dirty="0" smtClean="0"/>
              <a:t>Knowledge Co-production (KC)</a:t>
            </a:r>
          </a:p>
          <a:p>
            <a:pPr>
              <a:buFont typeface="Wingdings" charset="2"/>
              <a:buChar char="q"/>
            </a:pPr>
            <a:r>
              <a:rPr lang="en-US" sz="2000" dirty="0" smtClean="0"/>
              <a:t>KC Story 1: Evacuation Planning</a:t>
            </a:r>
          </a:p>
          <a:p>
            <a:pPr>
              <a:buFont typeface="Wingdings" charset="2"/>
              <a:buChar char="q"/>
            </a:pPr>
            <a:r>
              <a:rPr lang="en-US" sz="2000" dirty="0" smtClean="0"/>
              <a:t>KC Story 2: </a:t>
            </a:r>
            <a:r>
              <a:rPr lang="en-US" sz="2000" dirty="0"/>
              <a:t>A S&amp;CC </a:t>
            </a:r>
            <a:r>
              <a:rPr lang="en-US" sz="2000" dirty="0" smtClean="0"/>
              <a:t>Project</a:t>
            </a:r>
          </a:p>
          <a:p>
            <a:pPr>
              <a:buFont typeface="Wingdings" charset="2"/>
              <a:buChar char="q"/>
            </a:pPr>
            <a:r>
              <a:rPr lang="en-US" sz="2000" dirty="0" smtClean="0"/>
              <a:t>Conclusions</a:t>
            </a:r>
            <a:endParaRPr lang="en-US" sz="2000" dirty="0"/>
          </a:p>
        </p:txBody>
      </p:sp>
      <p:sp>
        <p:nvSpPr>
          <p:cNvPr id="4" name="Slide Number Placeholder 3">
            <a:extLst>
              <a:ext uri="{FF2B5EF4-FFF2-40B4-BE49-F238E27FC236}">
                <a16:creationId xmlns="" xmlns:a16="http://schemas.microsoft.com/office/drawing/2014/main" id="{D62E67D8-B2FE-F144-940E-90A2AE251147}"/>
              </a:ext>
            </a:extLst>
          </p:cNvPr>
          <p:cNvSpPr>
            <a:spLocks noGrp="1"/>
          </p:cNvSpPr>
          <p:nvPr>
            <p:ph type="sldNum" sz="quarter" idx="10"/>
          </p:nvPr>
        </p:nvSpPr>
        <p:spPr/>
        <p:txBody>
          <a:bodyPr/>
          <a:lstStyle/>
          <a:p>
            <a:fld id="{DD8C6A59-1C74-2043-BF6F-F96E9BCF649F}" type="slidenum">
              <a:rPr lang="en-US" smtClean="0"/>
              <a:t>5</a:t>
            </a:fld>
            <a:endParaRPr lang="en-US"/>
          </a:p>
        </p:txBody>
      </p:sp>
      <p:sp>
        <p:nvSpPr>
          <p:cNvPr id="6" name="Title 5"/>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12459676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ADEE862-B626-8E48-8CE4-9F83DF74EC93}"/>
              </a:ext>
            </a:extLst>
          </p:cNvPr>
          <p:cNvPicPr>
            <a:picLocks noChangeAspect="1"/>
          </p:cNvPicPr>
          <p:nvPr/>
        </p:nvPicPr>
        <p:blipFill>
          <a:blip r:embed="rId3"/>
          <a:stretch>
            <a:fillRect/>
          </a:stretch>
        </p:blipFill>
        <p:spPr>
          <a:xfrm>
            <a:off x="5965889" y="3886200"/>
            <a:ext cx="2958501" cy="1828800"/>
          </a:xfrm>
          <a:prstGeom prst="rect">
            <a:avLst/>
          </a:prstGeom>
        </p:spPr>
      </p:pic>
      <p:sp>
        <p:nvSpPr>
          <p:cNvPr id="2" name="TextBox 1"/>
          <p:cNvSpPr txBox="1"/>
          <p:nvPr/>
        </p:nvSpPr>
        <p:spPr>
          <a:xfrm>
            <a:off x="116857" y="682833"/>
            <a:ext cx="6817343" cy="3308598"/>
          </a:xfrm>
          <a:prstGeom prst="rect">
            <a:avLst/>
          </a:prstGeom>
          <a:noFill/>
        </p:spPr>
        <p:txBody>
          <a:bodyPr wrap="square" rtlCol="0">
            <a:spAutoFit/>
          </a:bodyPr>
          <a:lstStyle/>
          <a:p>
            <a:pPr marL="123825" indent="-123825">
              <a:buFont typeface="Arial" panose="020B0604020202020204" pitchFamily="34" charset="0"/>
              <a:buChar char="•"/>
            </a:pPr>
            <a:r>
              <a:rPr lang="en-US" sz="1500" b="1" dirty="0">
                <a:solidFill>
                  <a:srgbClr val="C00000"/>
                </a:solidFill>
                <a:latin typeface="Arial" charset="0"/>
                <a:ea typeface="Arial" charset="0"/>
                <a:cs typeface="Arial" charset="0"/>
              </a:rPr>
              <a:t>New sociotechnical outcomes.</a:t>
            </a:r>
          </a:p>
          <a:p>
            <a:pPr marL="123825" indent="-123825">
              <a:buFont typeface="Arial" panose="020B0604020202020204" pitchFamily="34" charset="0"/>
              <a:buChar char="•"/>
            </a:pPr>
            <a:r>
              <a:rPr lang="en-US" sz="1800" b="1" dirty="0">
                <a:solidFill>
                  <a:srgbClr val="C00000"/>
                </a:solidFill>
                <a:latin typeface="Arial" charset="0"/>
                <a:ea typeface="Arial" charset="0"/>
                <a:cs typeface="Arial" charset="0"/>
              </a:rPr>
              <a:t>Theme-1: </a:t>
            </a:r>
          </a:p>
          <a:p>
            <a:pPr marL="9525" indent="-123825">
              <a:buFont typeface="Arial" panose="020B0604020202020204" pitchFamily="34" charset="0"/>
              <a:buChar char="•"/>
            </a:pPr>
            <a:r>
              <a:rPr lang="en-US" sz="1600" b="1" dirty="0">
                <a:latin typeface="Arial" charset="0"/>
                <a:ea typeface="Arial" charset="0"/>
                <a:cs typeface="Arial" charset="0"/>
              </a:rPr>
              <a:t>Assessment of infrastructure &amp; </a:t>
            </a:r>
            <a:r>
              <a:rPr lang="en-US" sz="1600" b="1" dirty="0" smtClean="0">
                <a:latin typeface="Arial" charset="0"/>
                <a:ea typeface="Arial" charset="0"/>
                <a:cs typeface="Arial" charset="0"/>
              </a:rPr>
              <a:t>Well-being </a:t>
            </a:r>
            <a:r>
              <a:rPr lang="en-US" sz="1600" dirty="0">
                <a:latin typeface="Arial" charset="0"/>
                <a:ea typeface="Arial" charset="0"/>
                <a:cs typeface="Arial" charset="0"/>
              </a:rPr>
              <a:t>(primary </a:t>
            </a:r>
            <a:r>
              <a:rPr lang="en-US" sz="1600" dirty="0" smtClean="0">
                <a:latin typeface="Arial" charset="0"/>
                <a:ea typeface="Arial" charset="0"/>
                <a:cs typeface="Arial" charset="0"/>
              </a:rPr>
              <a:t>survey)</a:t>
            </a:r>
            <a:endParaRPr lang="en-US" sz="1600" dirty="0">
              <a:latin typeface="Arial" charset="0"/>
              <a:ea typeface="Arial" charset="0"/>
              <a:cs typeface="Arial" charset="0"/>
            </a:endParaRPr>
          </a:p>
          <a:p>
            <a:pPr marL="646510" lvl="1" indent="-172641">
              <a:buFont typeface="Arial" panose="020B0604020202020204" pitchFamily="34" charset="0"/>
              <a:buChar char="•"/>
            </a:pPr>
            <a:r>
              <a:rPr lang="en-US" sz="1600" dirty="0">
                <a:latin typeface="Arial" charset="0"/>
                <a:ea typeface="Arial" charset="0"/>
                <a:cs typeface="Arial" charset="0"/>
              </a:rPr>
              <a:t>Streamlined survey and analysis </a:t>
            </a:r>
            <a:r>
              <a:rPr lang="en-US" sz="1600" dirty="0" smtClean="0">
                <a:latin typeface="Arial" charset="0"/>
                <a:ea typeface="Arial" charset="0"/>
                <a:cs typeface="Arial" charset="0"/>
              </a:rPr>
              <a:t>techniques</a:t>
            </a:r>
            <a:endParaRPr lang="en-US" sz="1600" dirty="0">
              <a:latin typeface="Arial" charset="0"/>
              <a:ea typeface="Arial" charset="0"/>
              <a:cs typeface="Arial" charset="0"/>
            </a:endParaRPr>
          </a:p>
          <a:p>
            <a:pPr marL="646510" lvl="1" indent="-172641">
              <a:buFont typeface="Arial" panose="020B0604020202020204" pitchFamily="34" charset="0"/>
              <a:buChar char="•"/>
            </a:pPr>
            <a:r>
              <a:rPr lang="en-US" sz="1600" dirty="0">
                <a:latin typeface="Arial" charset="0"/>
                <a:ea typeface="Arial" charset="0"/>
                <a:cs typeface="Arial" charset="0"/>
              </a:rPr>
              <a:t>On line survey developed (267 surveys completed</a:t>
            </a:r>
            <a:r>
              <a:rPr lang="en-US" sz="1600" dirty="0" smtClean="0">
                <a:latin typeface="Arial" charset="0"/>
                <a:ea typeface="Arial" charset="0"/>
                <a:cs typeface="Arial" charset="0"/>
              </a:rPr>
              <a:t>).</a:t>
            </a:r>
          </a:p>
          <a:p>
            <a:pPr marL="646510" lvl="1" indent="-172641">
              <a:buFont typeface="Arial" panose="020B0604020202020204" pitchFamily="34" charset="0"/>
              <a:buChar char="•"/>
            </a:pPr>
            <a:endParaRPr lang="en-US" sz="1600" b="1" dirty="0">
              <a:latin typeface="Arial" charset="0"/>
              <a:ea typeface="Arial" charset="0"/>
              <a:cs typeface="Arial" charset="0"/>
            </a:endParaRPr>
          </a:p>
          <a:p>
            <a:pPr marL="295275" lvl="1" indent="-171450">
              <a:buFont typeface="Arial" panose="020B0604020202020204" pitchFamily="34" charset="0"/>
              <a:buChar char="•"/>
            </a:pPr>
            <a:r>
              <a:rPr lang="en-US" sz="1600" b="1" dirty="0">
                <a:latin typeface="Arial" charset="0"/>
                <a:ea typeface="Arial" charset="0"/>
                <a:cs typeface="Arial" charset="0"/>
              </a:rPr>
              <a:t>Air pollution sensors</a:t>
            </a:r>
          </a:p>
          <a:p>
            <a:pPr marL="428625" lvl="2" indent="-171450">
              <a:buFont typeface="Arial" panose="020B0604020202020204" pitchFamily="34" charset="0"/>
              <a:buChar char="•"/>
            </a:pPr>
            <a:r>
              <a:rPr lang="en-US" sz="1600" dirty="0">
                <a:latin typeface="Arial" charset="0"/>
                <a:ea typeface="Arial" charset="0"/>
                <a:cs typeface="Arial" charset="0"/>
              </a:rPr>
              <a:t>Improved sensor design</a:t>
            </a:r>
            <a:r>
              <a:rPr lang="en-US" sz="1600" dirty="0" smtClean="0">
                <a:latin typeface="Arial" charset="0"/>
                <a:ea typeface="Arial" charset="0"/>
                <a:cs typeface="Arial" charset="0"/>
              </a:rPr>
              <a:t>, tests </a:t>
            </a:r>
            <a:r>
              <a:rPr lang="en-US" sz="1600" dirty="0">
                <a:latin typeface="Arial" charset="0"/>
                <a:ea typeface="Arial" charset="0"/>
                <a:cs typeface="Arial" charset="0"/>
              </a:rPr>
              <a:t>in laboratory and in field.</a:t>
            </a:r>
          </a:p>
          <a:p>
            <a:pPr marL="428625" lvl="2" indent="-171450">
              <a:buFont typeface="Arial" panose="020B0604020202020204" pitchFamily="34" charset="0"/>
              <a:buChar char="•"/>
            </a:pPr>
            <a:r>
              <a:rPr lang="en-US" sz="1600" dirty="0">
                <a:latin typeface="Arial" charset="0"/>
                <a:ea typeface="Arial" charset="0"/>
                <a:cs typeface="Arial" charset="0"/>
              </a:rPr>
              <a:t>Significance: </a:t>
            </a:r>
            <a:r>
              <a:rPr lang="en-US" sz="1600" dirty="0" smtClean="0">
                <a:latin typeface="Arial" charset="0"/>
                <a:ea typeface="Arial" charset="0"/>
                <a:cs typeface="Arial" charset="0"/>
              </a:rPr>
              <a:t>Cheaper sensors for wider use</a:t>
            </a:r>
          </a:p>
          <a:p>
            <a:pPr marL="428625" lvl="2" indent="-171450">
              <a:buFont typeface="Arial" panose="020B0604020202020204" pitchFamily="34" charset="0"/>
              <a:buChar char="•"/>
            </a:pPr>
            <a:endParaRPr lang="en-US" sz="1600" dirty="0" smtClean="0">
              <a:latin typeface="Arial" charset="0"/>
              <a:ea typeface="Arial" charset="0"/>
              <a:cs typeface="Arial" charset="0"/>
            </a:endParaRPr>
          </a:p>
          <a:p>
            <a:pPr marL="0" lvl="1" indent="-200025">
              <a:buFont typeface="Arial" panose="020B0604020202020204" pitchFamily="34" charset="0"/>
              <a:buChar char="•"/>
            </a:pPr>
            <a:r>
              <a:rPr lang="en-US" sz="1600" b="1" dirty="0" smtClean="0">
                <a:latin typeface="Arial" charset="0"/>
                <a:ea typeface="Arial" charset="0"/>
                <a:cs typeface="Arial" charset="0"/>
              </a:rPr>
              <a:t>Citizen </a:t>
            </a:r>
            <a:r>
              <a:rPr lang="en-US" sz="1600" b="1" dirty="0">
                <a:latin typeface="Arial" charset="0"/>
                <a:ea typeface="Arial" charset="0"/>
                <a:cs typeface="Arial" charset="0"/>
              </a:rPr>
              <a:t>Science for near real-time urban flood simulations</a:t>
            </a:r>
          </a:p>
          <a:p>
            <a:pPr marL="600075" lvl="3" indent="-133350">
              <a:buFont typeface="Arial" panose="020B0604020202020204" pitchFamily="34" charset="0"/>
              <a:buChar char="•"/>
            </a:pPr>
            <a:r>
              <a:rPr lang="en-US" sz="1600" dirty="0">
                <a:latin typeface="Arial" charset="0"/>
                <a:ea typeface="Arial" charset="0"/>
                <a:cs typeface="Arial" charset="0"/>
              </a:rPr>
              <a:t>Hyper-resolution </a:t>
            </a:r>
            <a:r>
              <a:rPr lang="en-US" sz="1600" dirty="0" smtClean="0">
                <a:latin typeface="Arial" charset="0"/>
                <a:ea typeface="Arial" charset="0"/>
                <a:cs typeface="Arial" charset="0"/>
              </a:rPr>
              <a:t>physical </a:t>
            </a:r>
            <a:r>
              <a:rPr lang="en-US" sz="1600" dirty="0">
                <a:latin typeface="Arial" charset="0"/>
                <a:ea typeface="Arial" charset="0"/>
                <a:cs typeface="Arial" charset="0"/>
              </a:rPr>
              <a:t>distributed flood </a:t>
            </a:r>
            <a:r>
              <a:rPr lang="en-US" sz="1600" dirty="0" smtClean="0">
                <a:latin typeface="Arial" charset="0"/>
                <a:ea typeface="Arial" charset="0"/>
                <a:cs typeface="Arial" charset="0"/>
              </a:rPr>
              <a:t>modeling (Minneapolis</a:t>
            </a:r>
            <a:r>
              <a:rPr lang="en-US" sz="1600" dirty="0">
                <a:latin typeface="Arial" charset="0"/>
                <a:ea typeface="Arial" charset="0"/>
                <a:cs typeface="Arial" charset="0"/>
              </a:rPr>
              <a:t>).</a:t>
            </a:r>
          </a:p>
          <a:p>
            <a:pPr marL="600075" lvl="3" indent="-133350">
              <a:buFont typeface="Arial" panose="020B0604020202020204" pitchFamily="34" charset="0"/>
              <a:buChar char="•"/>
            </a:pPr>
            <a:r>
              <a:rPr lang="en-US" sz="1600" dirty="0">
                <a:latin typeface="Arial" charset="0"/>
                <a:ea typeface="Arial" charset="0"/>
                <a:cs typeface="Arial" charset="0"/>
              </a:rPr>
              <a:t>Significance: </a:t>
            </a:r>
            <a:r>
              <a:rPr lang="en-US" sz="1600" dirty="0" smtClean="0">
                <a:latin typeface="Arial" charset="0"/>
                <a:ea typeface="Arial" charset="0"/>
                <a:cs typeface="Arial" charset="0"/>
              </a:rPr>
              <a:t> </a:t>
            </a:r>
            <a:r>
              <a:rPr lang="en-US" sz="1600" dirty="0">
                <a:latin typeface="Arial" charset="0"/>
                <a:ea typeface="Arial" charset="0"/>
                <a:cs typeface="Arial" charset="0"/>
              </a:rPr>
              <a:t>urban flooding for </a:t>
            </a:r>
            <a:r>
              <a:rPr lang="en-US" sz="1600">
                <a:latin typeface="Arial" charset="0"/>
                <a:ea typeface="Arial" charset="0"/>
                <a:cs typeface="Arial" charset="0"/>
              </a:rPr>
              <a:t>extreme </a:t>
            </a:r>
            <a:r>
              <a:rPr lang="en-US" sz="1600" smtClean="0">
                <a:latin typeface="Arial" charset="0"/>
                <a:ea typeface="Arial" charset="0"/>
                <a:cs typeface="Arial" charset="0"/>
              </a:rPr>
              <a:t>weather </a:t>
            </a:r>
            <a:r>
              <a:rPr lang="en-US" sz="1600" dirty="0">
                <a:latin typeface="Arial" charset="0"/>
                <a:ea typeface="Arial" charset="0"/>
                <a:cs typeface="Arial" charset="0"/>
              </a:rPr>
              <a:t>(e.g. Storms</a:t>
            </a:r>
            <a:r>
              <a:rPr lang="en-US" sz="1600" dirty="0" smtClean="0">
                <a:latin typeface="Arial" charset="0"/>
                <a:ea typeface="Arial" charset="0"/>
                <a:cs typeface="Arial" charset="0"/>
              </a:rPr>
              <a:t>).</a:t>
            </a:r>
            <a:endParaRPr lang="en-US" sz="1600" dirty="0">
              <a:latin typeface="Arial" charset="0"/>
              <a:ea typeface="Arial" charset="0"/>
              <a:cs typeface="Arial" charset="0"/>
            </a:endParaRPr>
          </a:p>
        </p:txBody>
      </p:sp>
      <p:pic>
        <p:nvPicPr>
          <p:cNvPr id="17" name="图片 3">
            <a:extLst>
              <a:ext uri="{FF2B5EF4-FFF2-40B4-BE49-F238E27FC236}">
                <a16:creationId xmlns:a16="http://schemas.microsoft.com/office/drawing/2014/main" xmlns="" id="{83EF8612-B24B-8444-A97E-509512B5F339}"/>
              </a:ext>
            </a:extLst>
          </p:cNvPr>
          <p:cNvPicPr>
            <a:picLocks noChangeAspect="1"/>
          </p:cNvPicPr>
          <p:nvPr/>
        </p:nvPicPr>
        <p:blipFill>
          <a:blip r:embed="rId4"/>
          <a:stretch>
            <a:fillRect/>
          </a:stretch>
        </p:blipFill>
        <p:spPr>
          <a:xfrm>
            <a:off x="6400801" y="711547"/>
            <a:ext cx="2611668" cy="2384885"/>
          </a:xfrm>
          <a:prstGeom prst="rect">
            <a:avLst/>
          </a:prstGeom>
        </p:spPr>
      </p:pic>
      <p:sp>
        <p:nvSpPr>
          <p:cNvPr id="18" name="Title 8"/>
          <p:cNvSpPr txBox="1">
            <a:spLocks/>
          </p:cNvSpPr>
          <p:nvPr/>
        </p:nvSpPr>
        <p:spPr>
          <a:xfrm>
            <a:off x="838200" y="225381"/>
            <a:ext cx="7359787" cy="390342"/>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700" b="1" dirty="0">
                <a:solidFill>
                  <a:schemeClr val="accent2"/>
                </a:solidFill>
                <a:latin typeface="Arial" charset="0"/>
                <a:ea typeface="Arial" charset="0"/>
                <a:cs typeface="Arial" charset="0"/>
              </a:rPr>
              <a:t>Project Update </a:t>
            </a:r>
            <a:r>
              <a:rPr lang="en-US" sz="2700" b="1" dirty="0" smtClean="0">
                <a:solidFill>
                  <a:schemeClr val="accent2"/>
                </a:solidFill>
                <a:latin typeface="Arial" charset="0"/>
                <a:ea typeface="Arial" charset="0"/>
                <a:cs typeface="Arial" charset="0"/>
              </a:rPr>
              <a:t>(1/2018- 4/2019)</a:t>
            </a:r>
            <a:endParaRPr lang="en-US" sz="2700" b="1" dirty="0">
              <a:solidFill>
                <a:schemeClr val="accent2"/>
              </a:solidFill>
              <a:latin typeface="Arial" charset="0"/>
              <a:ea typeface="Arial" charset="0"/>
              <a:cs typeface="Arial" charset="0"/>
            </a:endParaRPr>
          </a:p>
        </p:txBody>
      </p:sp>
    </p:spTree>
    <p:extLst>
      <p:ext uri="{BB962C8B-B14F-4D97-AF65-F5344CB8AC3E}">
        <p14:creationId xmlns:p14="http://schemas.microsoft.com/office/powerpoint/2010/main" val="1356860426"/>
      </p:ext>
    </p:extLst>
  </p:cSld>
  <p:clrMapOvr>
    <a:masterClrMapping/>
  </p:clrMapOvr>
  <mc:AlternateContent xmlns:mc="http://schemas.openxmlformats.org/markup-compatibility/2006" xmlns:p14="http://schemas.microsoft.com/office/powerpoint/2010/main">
    <mc:Choice Requires="p14">
      <p:transition p14:dur="400" advTm="60000"/>
    </mc:Choice>
    <mc:Fallback xmlns="">
      <p:transition advTm="60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4A4990-EE9D-2449-81B9-059B6ABB6C49}"/>
              </a:ext>
            </a:extLst>
          </p:cNvPr>
          <p:cNvSpPr>
            <a:spLocks noGrp="1"/>
          </p:cNvSpPr>
          <p:nvPr>
            <p:ph type="title"/>
          </p:nvPr>
        </p:nvSpPr>
        <p:spPr/>
        <p:txBody>
          <a:bodyPr>
            <a:noAutofit/>
          </a:bodyPr>
          <a:lstStyle/>
          <a:p>
            <a:r>
              <a:rPr lang="en-US" sz="2400" dirty="0"/>
              <a:t>Developing an ultra low cost passive black carbon air pollution sampling approach for citizen science</a:t>
            </a:r>
          </a:p>
        </p:txBody>
      </p:sp>
      <p:sp>
        <p:nvSpPr>
          <p:cNvPr id="3" name="Rectangle 2"/>
          <p:cNvSpPr>
            <a:spLocks noChangeArrowheads="1"/>
          </p:cNvSpPr>
          <p:nvPr/>
        </p:nvSpPr>
        <p:spPr bwMode="auto">
          <a:xfrm>
            <a:off x="189935" y="1039699"/>
            <a:ext cx="3589993" cy="2710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spcBef>
                <a:spcPct val="20000"/>
              </a:spcBef>
            </a:pPr>
            <a:r>
              <a:rPr lang="en-US" sz="1600" b="1" dirty="0">
                <a:latin typeface="Arial"/>
                <a:ea typeface="Osaka" charset="0"/>
                <a:cs typeface="Arial"/>
              </a:rPr>
              <a:t>Updates:</a:t>
            </a:r>
          </a:p>
          <a:p>
            <a:pPr marL="285750" indent="-285750" eaLnBrk="1" hangingPunct="1">
              <a:lnSpc>
                <a:spcPct val="90000"/>
              </a:lnSpc>
              <a:spcBef>
                <a:spcPct val="20000"/>
              </a:spcBef>
              <a:buFont typeface="Arial" panose="020B0604020202020204" pitchFamily="34" charset="0"/>
              <a:buChar char="•"/>
            </a:pPr>
            <a:r>
              <a:rPr lang="en-US" sz="1600" dirty="0">
                <a:latin typeface="Arial"/>
                <a:ea typeface="Osaka" charset="0"/>
                <a:cs typeface="Arial"/>
              </a:rPr>
              <a:t>Redesigned </a:t>
            </a:r>
            <a:r>
              <a:rPr lang="en-US" sz="1600" dirty="0">
                <a:solidFill>
                  <a:srgbClr val="FF0000"/>
                </a:solidFill>
                <a:latin typeface="Arial"/>
                <a:ea typeface="Osaka" charset="0"/>
                <a:cs typeface="Arial"/>
              </a:rPr>
              <a:t>passive</a:t>
            </a:r>
            <a:r>
              <a:rPr lang="en-US" sz="1600" dirty="0">
                <a:latin typeface="Arial"/>
                <a:ea typeface="Osaka" charset="0"/>
                <a:cs typeface="Arial"/>
              </a:rPr>
              <a:t> sampler prototype and sampling approach</a:t>
            </a:r>
          </a:p>
          <a:p>
            <a:pPr marL="285750" indent="-285750" eaLnBrk="1" hangingPunct="1">
              <a:lnSpc>
                <a:spcPct val="90000"/>
              </a:lnSpc>
              <a:spcBef>
                <a:spcPct val="20000"/>
              </a:spcBef>
              <a:buFont typeface="Arial" panose="020B0604020202020204" pitchFamily="34" charset="0"/>
              <a:buChar char="•"/>
            </a:pPr>
            <a:r>
              <a:rPr lang="en-US" sz="1600" dirty="0">
                <a:latin typeface="Arial"/>
                <a:ea typeface="Osaka" charset="0"/>
                <a:cs typeface="Arial"/>
              </a:rPr>
              <a:t>Tested prototype samplers in laboratory </a:t>
            </a:r>
          </a:p>
          <a:p>
            <a:pPr marL="285750" indent="-285750">
              <a:lnSpc>
                <a:spcPct val="90000"/>
              </a:lnSpc>
              <a:spcBef>
                <a:spcPct val="20000"/>
              </a:spcBef>
              <a:buFont typeface="Arial" panose="020B0604020202020204" pitchFamily="34" charset="0"/>
              <a:buChar char="•"/>
            </a:pPr>
            <a:r>
              <a:rPr lang="en-US" sz="1600" dirty="0">
                <a:latin typeface="Arial"/>
                <a:ea typeface="Osaka" charset="0"/>
                <a:cs typeface="Arial"/>
              </a:rPr>
              <a:t>Tested prototype samplers in field</a:t>
            </a:r>
          </a:p>
          <a:p>
            <a:pPr marL="285750" indent="-285750">
              <a:lnSpc>
                <a:spcPct val="90000"/>
              </a:lnSpc>
              <a:spcBef>
                <a:spcPct val="20000"/>
              </a:spcBef>
              <a:buFont typeface="Arial" panose="020B0604020202020204" pitchFamily="34" charset="0"/>
              <a:buChar char="•"/>
            </a:pPr>
            <a:r>
              <a:rPr lang="en-US" sz="1600" dirty="0">
                <a:latin typeface="Arial"/>
                <a:ea typeface="Osaka" charset="0"/>
                <a:cs typeface="Arial"/>
              </a:rPr>
              <a:t>Presented </a:t>
            </a:r>
            <a:r>
              <a:rPr lang="en-US" sz="1600" dirty="0" smtClean="0">
                <a:latin typeface="Arial"/>
                <a:ea typeface="Osaka" charset="0"/>
                <a:cs typeface="Arial"/>
              </a:rPr>
              <a:t>at </a:t>
            </a:r>
            <a:r>
              <a:rPr lang="en-US" sz="1600" dirty="0" err="1" smtClean="0">
                <a:latin typeface="Arial"/>
                <a:ea typeface="Osaka" charset="0"/>
                <a:cs typeface="Arial"/>
              </a:rPr>
              <a:t>Jt</a:t>
            </a:r>
            <a:r>
              <a:rPr lang="en-US" sz="1600" dirty="0" smtClean="0">
                <a:latin typeface="Arial"/>
                <a:ea typeface="Osaka" charset="0"/>
                <a:cs typeface="Arial"/>
              </a:rPr>
              <a:t> </a:t>
            </a:r>
            <a:r>
              <a:rPr lang="en-US" sz="1600" dirty="0">
                <a:latin typeface="Arial"/>
                <a:ea typeface="Osaka" charset="0"/>
                <a:cs typeface="Arial"/>
              </a:rPr>
              <a:t>Annual Meeting of </a:t>
            </a:r>
            <a:r>
              <a:rPr lang="en-US" sz="1600" dirty="0" smtClean="0">
                <a:latin typeface="Arial"/>
                <a:ea typeface="Osaka" charset="0"/>
                <a:cs typeface="Arial"/>
              </a:rPr>
              <a:t>Intl. </a:t>
            </a:r>
            <a:r>
              <a:rPr lang="en-US" sz="1600" dirty="0">
                <a:latin typeface="Arial"/>
                <a:ea typeface="Osaka" charset="0"/>
                <a:cs typeface="Arial"/>
              </a:rPr>
              <a:t>Society of Exposure </a:t>
            </a:r>
            <a:r>
              <a:rPr lang="en-US" sz="1600" dirty="0" smtClean="0">
                <a:latin typeface="Arial"/>
                <a:ea typeface="Osaka" charset="0"/>
                <a:cs typeface="Arial"/>
              </a:rPr>
              <a:t>Sc. </a:t>
            </a:r>
            <a:r>
              <a:rPr lang="en-US" sz="1600" dirty="0">
                <a:latin typeface="Arial"/>
                <a:ea typeface="Osaka" charset="0"/>
                <a:cs typeface="Arial"/>
              </a:rPr>
              <a:t>and </a:t>
            </a:r>
            <a:r>
              <a:rPr lang="en-US" sz="1600" dirty="0" smtClean="0">
                <a:latin typeface="Arial"/>
                <a:ea typeface="Osaka" charset="0"/>
                <a:cs typeface="Arial"/>
              </a:rPr>
              <a:t>Intl. </a:t>
            </a:r>
            <a:r>
              <a:rPr lang="en-US" sz="1600" dirty="0">
                <a:latin typeface="Arial"/>
                <a:ea typeface="Osaka" charset="0"/>
                <a:cs typeface="Arial"/>
              </a:rPr>
              <a:t>Society for </a:t>
            </a:r>
            <a:r>
              <a:rPr lang="en-US" sz="1600" dirty="0" err="1" smtClean="0">
                <a:latin typeface="Arial"/>
                <a:ea typeface="Osaka" charset="0"/>
                <a:cs typeface="Arial"/>
              </a:rPr>
              <a:t>Env</a:t>
            </a:r>
            <a:r>
              <a:rPr lang="en-US" sz="1600" dirty="0" smtClean="0">
                <a:latin typeface="Arial"/>
                <a:ea typeface="Osaka" charset="0"/>
                <a:cs typeface="Arial"/>
              </a:rPr>
              <a:t>. </a:t>
            </a:r>
            <a:r>
              <a:rPr lang="en-US" sz="1600" dirty="0">
                <a:latin typeface="Arial"/>
                <a:ea typeface="Osaka" charset="0"/>
                <a:cs typeface="Arial"/>
              </a:rPr>
              <a:t>Epidemiology</a:t>
            </a:r>
          </a:p>
          <a:p>
            <a:pPr marL="285750" indent="-285750">
              <a:lnSpc>
                <a:spcPct val="90000"/>
              </a:lnSpc>
              <a:spcBef>
                <a:spcPct val="20000"/>
              </a:spcBef>
              <a:buFont typeface="Arial" panose="020B0604020202020204" pitchFamily="34" charset="0"/>
              <a:buChar char="•"/>
            </a:pPr>
            <a:r>
              <a:rPr lang="en-US" sz="1600" dirty="0">
                <a:highlight>
                  <a:srgbClr val="FFFF00"/>
                </a:highlight>
                <a:latin typeface="Arial"/>
                <a:ea typeface="Osaka" charset="0"/>
                <a:cs typeface="Arial"/>
              </a:rPr>
              <a:t>Being tested in India</a:t>
            </a:r>
          </a:p>
          <a:p>
            <a:pPr marL="742950" lvl="1" indent="-285750">
              <a:lnSpc>
                <a:spcPct val="90000"/>
              </a:lnSpc>
              <a:spcBef>
                <a:spcPct val="20000"/>
              </a:spcBef>
              <a:buFont typeface="Arial" panose="020B0604020202020204" pitchFamily="34" charset="0"/>
              <a:buChar char="•"/>
            </a:pPr>
            <a:r>
              <a:rPr lang="en-US" sz="1600" dirty="0">
                <a:highlight>
                  <a:srgbClr val="FFFF00"/>
                </a:highlight>
                <a:latin typeface="Arial"/>
                <a:ea typeface="Osaka" charset="0"/>
                <a:cs typeface="Arial"/>
              </a:rPr>
              <a:t>Comparison with long-term.</a:t>
            </a:r>
          </a:p>
          <a:p>
            <a:pPr>
              <a:lnSpc>
                <a:spcPct val="90000"/>
              </a:lnSpc>
              <a:spcBef>
                <a:spcPct val="20000"/>
              </a:spcBef>
            </a:pPr>
            <a:endParaRPr lang="en-US" sz="1600" dirty="0">
              <a:latin typeface="Arial"/>
              <a:ea typeface="Osaka" charset="0"/>
              <a:cs typeface="Arial"/>
            </a:endParaRPr>
          </a:p>
          <a:p>
            <a:pPr>
              <a:lnSpc>
                <a:spcPct val="90000"/>
              </a:lnSpc>
              <a:spcBef>
                <a:spcPct val="20000"/>
              </a:spcBef>
            </a:pPr>
            <a:r>
              <a:rPr lang="en-US" sz="1600" b="1" dirty="0">
                <a:latin typeface="Arial"/>
                <a:ea typeface="Osaka" charset="0"/>
                <a:cs typeface="Arial"/>
              </a:rPr>
              <a:t>Next steps:</a:t>
            </a:r>
            <a:endParaRPr lang="en-US" sz="1600" dirty="0">
              <a:latin typeface="Arial"/>
              <a:ea typeface="Osaka" charset="0"/>
              <a:cs typeface="Arial"/>
            </a:endParaRPr>
          </a:p>
          <a:p>
            <a:pPr marL="285750" indent="-285750">
              <a:lnSpc>
                <a:spcPct val="90000"/>
              </a:lnSpc>
              <a:spcBef>
                <a:spcPct val="20000"/>
              </a:spcBef>
              <a:buFont typeface="Arial" panose="020B0604020202020204" pitchFamily="34" charset="0"/>
              <a:buChar char="•"/>
            </a:pPr>
            <a:r>
              <a:rPr lang="en-US" sz="1600" dirty="0">
                <a:ea typeface="Osaka" charset="0"/>
                <a:cs typeface="Arial"/>
              </a:rPr>
              <a:t>Develop a calibration curve using  reference methods for black carbon concentration estimation</a:t>
            </a:r>
            <a:endParaRPr lang="en-US" sz="1600" dirty="0">
              <a:latin typeface="Arial"/>
              <a:ea typeface="Osaka" charset="0"/>
              <a:cs typeface="Arial"/>
            </a:endParaRPr>
          </a:p>
          <a:p>
            <a:pPr eaLnBrk="1" hangingPunct="1">
              <a:lnSpc>
                <a:spcPct val="90000"/>
              </a:lnSpc>
              <a:spcBef>
                <a:spcPct val="20000"/>
              </a:spcBef>
            </a:pPr>
            <a:endParaRPr lang="en-US" sz="2400" dirty="0">
              <a:latin typeface="Arial"/>
              <a:ea typeface="Osaka" charset="0"/>
              <a:cs typeface="Arial"/>
            </a:endParaRPr>
          </a:p>
          <a:p>
            <a:pPr marL="342900" indent="-342900">
              <a:lnSpc>
                <a:spcPct val="90000"/>
              </a:lnSpc>
              <a:spcBef>
                <a:spcPct val="20000"/>
              </a:spcBef>
            </a:pPr>
            <a:endParaRPr lang="en-US" sz="2400" dirty="0">
              <a:latin typeface="Arial"/>
              <a:ea typeface="Osaka" charset="0"/>
              <a:cs typeface="Arial"/>
            </a:endParaRPr>
          </a:p>
          <a:p>
            <a:pPr marL="742950" lvl="1" indent="-285750">
              <a:lnSpc>
                <a:spcPct val="90000"/>
              </a:lnSpc>
              <a:spcBef>
                <a:spcPct val="20000"/>
              </a:spcBef>
            </a:pPr>
            <a:endParaRPr lang="en-US" sz="2400" dirty="0">
              <a:latin typeface="Arial"/>
              <a:ea typeface="Osaka" charset="0"/>
              <a:cs typeface="Arial"/>
            </a:endParaRPr>
          </a:p>
          <a:p>
            <a:pPr marL="342900" indent="-342900">
              <a:lnSpc>
                <a:spcPct val="110000"/>
              </a:lnSpc>
              <a:spcBef>
                <a:spcPct val="20000"/>
              </a:spcBef>
            </a:pPr>
            <a:endParaRPr lang="en-US" sz="2400" dirty="0">
              <a:latin typeface="Arial"/>
              <a:ea typeface="Osaka" charset="0"/>
              <a:cs typeface="Arial"/>
            </a:endParaRPr>
          </a:p>
        </p:txBody>
      </p:sp>
      <p:pic>
        <p:nvPicPr>
          <p:cNvPr id="4" name="Picture 3" descr="IMG_667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4038599" y="1066800"/>
            <a:ext cx="2331160" cy="2331160"/>
          </a:xfrm>
          <a:prstGeom prst="rect">
            <a:avLst/>
          </a:prstGeom>
        </p:spPr>
      </p:pic>
      <p:pic>
        <p:nvPicPr>
          <p:cNvPr id="5" name="Picture 4" descr="IMG_6671.jpg"/>
          <p:cNvPicPr>
            <a:picLocks noChangeAspect="1"/>
          </p:cNvPicPr>
          <p:nvPr/>
        </p:nvPicPr>
        <p:blipFill rotWithShape="1">
          <a:blip r:embed="rId3" cstate="email">
            <a:extLst>
              <a:ext uri="{28A0092B-C50C-407E-A947-70E740481C1C}">
                <a14:useLocalDpi xmlns:a14="http://schemas.microsoft.com/office/drawing/2010/main"/>
              </a:ext>
            </a:extLst>
          </a:blip>
          <a:srcRect l="5594" r="3694"/>
          <a:stretch/>
        </p:blipFill>
        <p:spPr>
          <a:xfrm>
            <a:off x="6481414" y="1066800"/>
            <a:ext cx="2541936" cy="2355510"/>
          </a:xfrm>
          <a:prstGeom prst="rect">
            <a:avLst/>
          </a:prstGeom>
        </p:spPr>
      </p:pic>
      <p:sp>
        <p:nvSpPr>
          <p:cNvPr id="6" name="TextBox 5"/>
          <p:cNvSpPr txBox="1"/>
          <p:nvPr/>
        </p:nvSpPr>
        <p:spPr>
          <a:xfrm>
            <a:off x="6554922" y="3145594"/>
            <a:ext cx="2394920" cy="276999"/>
          </a:xfrm>
          <a:prstGeom prst="rect">
            <a:avLst/>
          </a:prstGeom>
          <a:noFill/>
        </p:spPr>
        <p:txBody>
          <a:bodyPr wrap="square" rtlCol="0">
            <a:spAutoFit/>
          </a:bodyPr>
          <a:lstStyle/>
          <a:p>
            <a:pPr algn="ctr"/>
            <a:r>
              <a:rPr lang="en-US" sz="1200" b="1" dirty="0">
                <a:latin typeface="Arial"/>
                <a:cs typeface="Arial"/>
              </a:rPr>
              <a:t>Hook with mounting bracket</a:t>
            </a:r>
          </a:p>
        </p:txBody>
      </p:sp>
      <p:sp>
        <p:nvSpPr>
          <p:cNvPr id="7" name="TextBox 6"/>
          <p:cNvSpPr txBox="1"/>
          <p:nvPr/>
        </p:nvSpPr>
        <p:spPr>
          <a:xfrm>
            <a:off x="7893050" y="1417583"/>
            <a:ext cx="1130300" cy="276999"/>
          </a:xfrm>
          <a:prstGeom prst="rect">
            <a:avLst/>
          </a:prstGeom>
          <a:noFill/>
        </p:spPr>
        <p:txBody>
          <a:bodyPr wrap="square" rtlCol="0">
            <a:spAutoFit/>
          </a:bodyPr>
          <a:lstStyle/>
          <a:p>
            <a:pPr algn="ctr"/>
            <a:r>
              <a:rPr lang="en-US" sz="1200" b="1" dirty="0">
                <a:latin typeface="Arial"/>
                <a:cs typeface="Arial"/>
              </a:rPr>
              <a:t>Cage</a:t>
            </a:r>
          </a:p>
        </p:txBody>
      </p:sp>
      <p:sp>
        <p:nvSpPr>
          <p:cNvPr id="8" name="TextBox 7"/>
          <p:cNvSpPr txBox="1"/>
          <p:nvPr/>
        </p:nvSpPr>
        <p:spPr>
          <a:xfrm>
            <a:off x="6628430" y="1297148"/>
            <a:ext cx="1361928" cy="461665"/>
          </a:xfrm>
          <a:prstGeom prst="rect">
            <a:avLst/>
          </a:prstGeom>
          <a:noFill/>
        </p:spPr>
        <p:txBody>
          <a:bodyPr wrap="square" rtlCol="0">
            <a:spAutoFit/>
          </a:bodyPr>
          <a:lstStyle/>
          <a:p>
            <a:pPr algn="ctr"/>
            <a:r>
              <a:rPr lang="en-US" sz="1200" b="1" dirty="0">
                <a:solidFill>
                  <a:schemeClr val="bg1"/>
                </a:solidFill>
                <a:latin typeface="Arial"/>
                <a:cs typeface="Arial"/>
              </a:rPr>
              <a:t>Sampler surface</a:t>
            </a:r>
          </a:p>
        </p:txBody>
      </p:sp>
      <p:sp>
        <p:nvSpPr>
          <p:cNvPr id="9" name="TextBox 8"/>
          <p:cNvSpPr txBox="1"/>
          <p:nvPr/>
        </p:nvSpPr>
        <p:spPr>
          <a:xfrm>
            <a:off x="4317005" y="3124200"/>
            <a:ext cx="1774350" cy="276999"/>
          </a:xfrm>
          <a:prstGeom prst="rect">
            <a:avLst/>
          </a:prstGeom>
          <a:noFill/>
        </p:spPr>
        <p:txBody>
          <a:bodyPr wrap="square" rtlCol="0">
            <a:spAutoFit/>
          </a:bodyPr>
          <a:lstStyle/>
          <a:p>
            <a:pPr algn="ctr"/>
            <a:r>
              <a:rPr lang="en-US" sz="1200" b="1" dirty="0">
                <a:solidFill>
                  <a:schemeClr val="bg1"/>
                </a:solidFill>
                <a:latin typeface="Arial"/>
                <a:cs typeface="Arial"/>
              </a:rPr>
              <a:t>Prototype sampler</a:t>
            </a:r>
          </a:p>
        </p:txBody>
      </p:sp>
      <p:graphicFrame>
        <p:nvGraphicFramePr>
          <p:cNvPr id="10" name="Chart 9"/>
          <p:cNvGraphicFramePr>
            <a:graphicFrameLocks/>
          </p:cNvGraphicFramePr>
          <p:nvPr>
            <p:extLst/>
          </p:nvPr>
        </p:nvGraphicFramePr>
        <p:xfrm>
          <a:off x="4122597" y="3493644"/>
          <a:ext cx="4984750" cy="2596219"/>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rot="16200000">
            <a:off x="3218457" y="4525953"/>
            <a:ext cx="2197098" cy="646331"/>
          </a:xfrm>
          <a:prstGeom prst="rect">
            <a:avLst/>
          </a:prstGeom>
          <a:noFill/>
        </p:spPr>
        <p:txBody>
          <a:bodyPr wrap="square" rtlCol="0">
            <a:spAutoFit/>
          </a:bodyPr>
          <a:lstStyle/>
          <a:p>
            <a:pPr algn="ctr"/>
            <a:r>
              <a:rPr lang="en-US" sz="1200" b="1" dirty="0">
                <a:latin typeface="Arial"/>
                <a:cs typeface="Arial"/>
              </a:rPr>
              <a:t>Blackening of sampler surface (change in mean pixel intensity; %)</a:t>
            </a:r>
          </a:p>
        </p:txBody>
      </p:sp>
      <p:sp>
        <p:nvSpPr>
          <p:cNvPr id="13" name="TextBox 12"/>
          <p:cNvSpPr txBox="1"/>
          <p:nvPr/>
        </p:nvSpPr>
        <p:spPr>
          <a:xfrm>
            <a:off x="6752744" y="4491161"/>
            <a:ext cx="2197098" cy="461665"/>
          </a:xfrm>
          <a:prstGeom prst="rect">
            <a:avLst/>
          </a:prstGeom>
          <a:noFill/>
        </p:spPr>
        <p:txBody>
          <a:bodyPr wrap="square" rtlCol="0">
            <a:spAutoFit/>
          </a:bodyPr>
          <a:lstStyle/>
          <a:p>
            <a:pPr algn="ctr"/>
            <a:r>
              <a:rPr lang="en-US" sz="1200" i="1" dirty="0">
                <a:latin typeface="Arial"/>
                <a:cs typeface="Arial"/>
              </a:rPr>
              <a:t>3 exposed </a:t>
            </a:r>
            <a:endParaRPr lang="en-US" sz="1200" i="1" dirty="0" smtClean="0">
              <a:latin typeface="Arial"/>
              <a:cs typeface="Arial"/>
            </a:endParaRPr>
          </a:p>
          <a:p>
            <a:pPr algn="ctr"/>
            <a:r>
              <a:rPr lang="en-US" sz="1200" i="1" dirty="0" smtClean="0">
                <a:latin typeface="Arial"/>
                <a:cs typeface="Arial"/>
              </a:rPr>
              <a:t>samplers</a:t>
            </a:r>
            <a:endParaRPr lang="en-US" sz="1200" i="1" dirty="0">
              <a:latin typeface="Arial"/>
              <a:cs typeface="Arial"/>
            </a:endParaRPr>
          </a:p>
        </p:txBody>
      </p:sp>
      <p:sp>
        <p:nvSpPr>
          <p:cNvPr id="14" name="TextBox 13"/>
          <p:cNvSpPr txBox="1"/>
          <p:nvPr/>
        </p:nvSpPr>
        <p:spPr>
          <a:xfrm>
            <a:off x="5158171" y="3616901"/>
            <a:ext cx="2197098" cy="276999"/>
          </a:xfrm>
          <a:prstGeom prst="rect">
            <a:avLst/>
          </a:prstGeom>
          <a:noFill/>
        </p:spPr>
        <p:txBody>
          <a:bodyPr wrap="square" rtlCol="0">
            <a:spAutoFit/>
          </a:bodyPr>
          <a:lstStyle/>
          <a:p>
            <a:pPr algn="ctr"/>
            <a:r>
              <a:rPr lang="en-US" sz="1200" i="1" dirty="0">
                <a:latin typeface="Arial"/>
                <a:cs typeface="Arial"/>
              </a:rPr>
              <a:t>3 unexposed samplers</a:t>
            </a:r>
          </a:p>
        </p:txBody>
      </p:sp>
      <p:sp>
        <p:nvSpPr>
          <p:cNvPr id="11" name="Rectangle 10">
            <a:extLst>
              <a:ext uri="{FF2B5EF4-FFF2-40B4-BE49-F238E27FC236}">
                <a16:creationId xmlns:a16="http://schemas.microsoft.com/office/drawing/2014/main" xmlns="" id="{68580580-3E65-1D4B-82CD-3BE76C6D2BCC}"/>
              </a:ext>
            </a:extLst>
          </p:cNvPr>
          <p:cNvSpPr/>
          <p:nvPr/>
        </p:nvSpPr>
        <p:spPr>
          <a:xfrm>
            <a:off x="5222631" y="5226303"/>
            <a:ext cx="1600199" cy="4747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xmlns="" id="{66B6703D-89EA-5240-82B1-76659B5AF80B}"/>
              </a:ext>
            </a:extLst>
          </p:cNvPr>
          <p:cNvSpPr/>
          <p:nvPr/>
        </p:nvSpPr>
        <p:spPr>
          <a:xfrm>
            <a:off x="5303687" y="5338135"/>
            <a:ext cx="84073" cy="90078"/>
          </a:xfrm>
          <a:prstGeom prst="ellipse">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xmlns="" id="{F76D40F9-FC18-2949-A990-770FEBD193D8}"/>
              </a:ext>
            </a:extLst>
          </p:cNvPr>
          <p:cNvSpPr txBox="1"/>
          <p:nvPr/>
        </p:nvSpPr>
        <p:spPr>
          <a:xfrm>
            <a:off x="5468816" y="5257800"/>
            <a:ext cx="1354014" cy="246221"/>
          </a:xfrm>
          <a:prstGeom prst="rect">
            <a:avLst/>
          </a:prstGeom>
          <a:noFill/>
        </p:spPr>
        <p:txBody>
          <a:bodyPr wrap="square" rtlCol="0">
            <a:spAutoFit/>
          </a:bodyPr>
          <a:lstStyle/>
          <a:p>
            <a:r>
              <a:rPr lang="en-US" sz="1000" dirty="0"/>
              <a:t>Unexposed sampler</a:t>
            </a:r>
          </a:p>
        </p:txBody>
      </p:sp>
      <p:sp>
        <p:nvSpPr>
          <p:cNvPr id="17" name="TextBox 16">
            <a:extLst>
              <a:ext uri="{FF2B5EF4-FFF2-40B4-BE49-F238E27FC236}">
                <a16:creationId xmlns:a16="http://schemas.microsoft.com/office/drawing/2014/main" xmlns="" id="{C2430CE3-9B0F-504A-B202-B96632BAFA70}"/>
              </a:ext>
            </a:extLst>
          </p:cNvPr>
          <p:cNvSpPr txBox="1"/>
          <p:nvPr/>
        </p:nvSpPr>
        <p:spPr>
          <a:xfrm>
            <a:off x="5216208" y="5436576"/>
            <a:ext cx="1580246" cy="246221"/>
          </a:xfrm>
          <a:prstGeom prst="rect">
            <a:avLst/>
          </a:prstGeom>
          <a:noFill/>
        </p:spPr>
        <p:txBody>
          <a:bodyPr wrap="square" rtlCol="0">
            <a:spAutoFit/>
          </a:bodyPr>
          <a:lstStyle/>
          <a:p>
            <a:r>
              <a:rPr lang="en-US" sz="1000" dirty="0">
                <a:solidFill>
                  <a:srgbClr val="FF0000"/>
                </a:solidFill>
              </a:rPr>
              <a:t>X</a:t>
            </a:r>
            <a:r>
              <a:rPr lang="en-US" sz="1000" dirty="0"/>
              <a:t>     Exposed sampler</a:t>
            </a:r>
          </a:p>
        </p:txBody>
      </p:sp>
      <p:sp>
        <p:nvSpPr>
          <p:cNvPr id="18" name="TextBox 17">
            <a:extLst>
              <a:ext uri="{FF2B5EF4-FFF2-40B4-BE49-F238E27FC236}">
                <a16:creationId xmlns:a16="http://schemas.microsoft.com/office/drawing/2014/main" xmlns="" id="{5C075E2B-364F-C942-9734-7275E47CB12E}"/>
              </a:ext>
            </a:extLst>
          </p:cNvPr>
          <p:cNvSpPr txBox="1"/>
          <p:nvPr/>
        </p:nvSpPr>
        <p:spPr>
          <a:xfrm>
            <a:off x="5723383" y="5029200"/>
            <a:ext cx="646332" cy="246221"/>
          </a:xfrm>
          <a:prstGeom prst="rect">
            <a:avLst/>
          </a:prstGeom>
          <a:noFill/>
        </p:spPr>
        <p:txBody>
          <a:bodyPr wrap="square" rtlCol="0">
            <a:spAutoFit/>
          </a:bodyPr>
          <a:lstStyle/>
          <a:p>
            <a:r>
              <a:rPr lang="en-US" sz="1000" b="1" dirty="0"/>
              <a:t>Legend</a:t>
            </a:r>
          </a:p>
        </p:txBody>
      </p:sp>
      <p:sp>
        <p:nvSpPr>
          <p:cNvPr id="19" name="Rectangle 18">
            <a:extLst>
              <a:ext uri="{FF2B5EF4-FFF2-40B4-BE49-F238E27FC236}">
                <a16:creationId xmlns:a16="http://schemas.microsoft.com/office/drawing/2014/main" xmlns="" id="{09ABD378-066D-2A41-A536-DF19E176BF46}"/>
              </a:ext>
            </a:extLst>
          </p:cNvPr>
          <p:cNvSpPr/>
          <p:nvPr/>
        </p:nvSpPr>
        <p:spPr>
          <a:xfrm>
            <a:off x="685800" y="6089863"/>
            <a:ext cx="3308040" cy="338554"/>
          </a:xfrm>
          <a:prstGeom prst="rect">
            <a:avLst/>
          </a:prstGeom>
        </p:spPr>
        <p:txBody>
          <a:bodyPr wrap="square">
            <a:spAutoFit/>
          </a:bodyPr>
          <a:lstStyle/>
          <a:p>
            <a:r>
              <a:rPr lang="en-US" sz="1600" dirty="0">
                <a:solidFill>
                  <a:schemeClr val="bg1"/>
                </a:solidFill>
              </a:rPr>
              <a:t>Task Lead: PI Marshall</a:t>
            </a:r>
          </a:p>
        </p:txBody>
      </p:sp>
    </p:spTree>
    <p:extLst>
      <p:ext uri="{BB962C8B-B14F-4D97-AF65-F5344CB8AC3E}">
        <p14:creationId xmlns:p14="http://schemas.microsoft.com/office/powerpoint/2010/main" val="17250304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D474D12-FFC7-A84C-84C5-50BBF9431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2"/>
            <a:ext cx="9144000" cy="964504"/>
          </a:xfrm>
          <a:prstGeom prst="rect">
            <a:avLst/>
          </a:prstGeom>
        </p:spPr>
      </p:pic>
      <p:sp>
        <p:nvSpPr>
          <p:cNvPr id="3" name="Content Placeholder 2">
            <a:extLst>
              <a:ext uri="{FF2B5EF4-FFF2-40B4-BE49-F238E27FC236}">
                <a16:creationId xmlns:a16="http://schemas.microsoft.com/office/drawing/2014/main" xmlns="" id="{AE332E96-ED78-425B-97F4-FFC7F33E3527}"/>
              </a:ext>
            </a:extLst>
          </p:cNvPr>
          <p:cNvSpPr>
            <a:spLocks noGrp="1"/>
          </p:cNvSpPr>
          <p:nvPr>
            <p:ph idx="1"/>
          </p:nvPr>
        </p:nvSpPr>
        <p:spPr>
          <a:xfrm>
            <a:off x="577705" y="761754"/>
            <a:ext cx="8041341" cy="1761642"/>
          </a:xfrm>
        </p:spPr>
        <p:txBody>
          <a:bodyPr>
            <a:noAutofit/>
          </a:bodyPr>
          <a:lstStyle/>
          <a:p>
            <a:pPr marL="342900" lvl="1" indent="0">
              <a:buNone/>
            </a:pPr>
            <a:r>
              <a:rPr lang="en-US" sz="2800" b="1" dirty="0"/>
              <a:t>Household level Tallahassee database</a:t>
            </a:r>
            <a:endParaRPr lang="en-US" sz="2800" dirty="0">
              <a:latin typeface="+mj-lt"/>
            </a:endParaRPr>
          </a:p>
          <a:p>
            <a:pPr marL="342900" lvl="1" indent="0">
              <a:buNone/>
            </a:pPr>
            <a:r>
              <a:rPr lang="en-US" sz="2000" dirty="0">
                <a:solidFill>
                  <a:srgbClr val="FF0000"/>
                </a:solidFill>
                <a:latin typeface="+mj-lt"/>
              </a:rPr>
              <a:t>Spatial equity</a:t>
            </a:r>
            <a:r>
              <a:rPr lang="en-US" sz="2000" dirty="0">
                <a:latin typeface="+mj-lt"/>
              </a:rPr>
              <a:t> in energy efficiency and programs adoptions across households and neighborhoods</a:t>
            </a:r>
          </a:p>
          <a:p>
            <a:pPr lvl="2"/>
            <a:r>
              <a:rPr lang="en-US" sz="1600" dirty="0">
                <a:latin typeface="+mj-lt"/>
              </a:rPr>
              <a:t>Sample of </a:t>
            </a:r>
            <a:r>
              <a:rPr lang="en-US" sz="1600" dirty="0">
                <a:solidFill>
                  <a:srgbClr val="FF0000"/>
                </a:solidFill>
                <a:latin typeface="+mj-lt"/>
              </a:rPr>
              <a:t>3,000</a:t>
            </a:r>
            <a:r>
              <a:rPr lang="en-US" sz="1600" dirty="0">
                <a:latin typeface="+mj-lt"/>
              </a:rPr>
              <a:t> homes to entire household population</a:t>
            </a:r>
          </a:p>
        </p:txBody>
      </p:sp>
      <p:sp>
        <p:nvSpPr>
          <p:cNvPr id="2" name="TextBox 1">
            <a:extLst>
              <a:ext uri="{FF2B5EF4-FFF2-40B4-BE49-F238E27FC236}">
                <a16:creationId xmlns:a16="http://schemas.microsoft.com/office/drawing/2014/main" xmlns="" id="{D60AD561-218B-4F8F-83F5-7B3D0969736F}"/>
              </a:ext>
            </a:extLst>
          </p:cNvPr>
          <p:cNvSpPr txBox="1"/>
          <p:nvPr/>
        </p:nvSpPr>
        <p:spPr>
          <a:xfrm>
            <a:off x="6971874" y="113529"/>
            <a:ext cx="2622700" cy="369332"/>
          </a:xfrm>
          <a:prstGeom prst="rect">
            <a:avLst/>
          </a:prstGeom>
          <a:noFill/>
        </p:spPr>
        <p:txBody>
          <a:bodyPr wrap="square" rtlCol="0">
            <a:spAutoFit/>
          </a:bodyPr>
          <a:lstStyle/>
          <a:p>
            <a:r>
              <a:rPr lang="en-US" dirty="0">
                <a:solidFill>
                  <a:schemeClr val="bg1"/>
                </a:solidFill>
              </a:rPr>
              <a:t>Update 10/24/18</a:t>
            </a:r>
          </a:p>
        </p:txBody>
      </p:sp>
      <p:sp>
        <p:nvSpPr>
          <p:cNvPr id="6" name="Content Placeholder 2">
            <a:extLst>
              <a:ext uri="{FF2B5EF4-FFF2-40B4-BE49-F238E27FC236}">
                <a16:creationId xmlns:a16="http://schemas.microsoft.com/office/drawing/2014/main" xmlns="" id="{A0578C67-DF02-431B-9C67-E8F374437899}"/>
              </a:ext>
            </a:extLst>
          </p:cNvPr>
          <p:cNvSpPr txBox="1">
            <a:spLocks/>
          </p:cNvSpPr>
          <p:nvPr/>
        </p:nvSpPr>
        <p:spPr>
          <a:xfrm>
            <a:off x="397035" y="2209800"/>
            <a:ext cx="7955857" cy="3786744"/>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400" b="0" i="0" kern="1200">
                <a:solidFill>
                  <a:schemeClr val="tx1"/>
                </a:solidFill>
                <a:latin typeface="Arial"/>
                <a:ea typeface="+mn-ea"/>
                <a:cs typeface="Arial"/>
              </a:defRPr>
            </a:lvl1pPr>
            <a:lvl2pPr marL="557213" indent="-214313" algn="l" defTabSz="342900" rtl="0" eaLnBrk="1" latinLnBrk="0" hangingPunct="1">
              <a:spcBef>
                <a:spcPct val="20000"/>
              </a:spcBef>
              <a:buFont typeface="Arial"/>
              <a:buChar char="–"/>
              <a:defRPr sz="2100" b="0" i="0" kern="1200">
                <a:solidFill>
                  <a:schemeClr val="tx1"/>
                </a:solidFill>
                <a:latin typeface="Arial"/>
                <a:ea typeface="+mn-ea"/>
                <a:cs typeface="Arial"/>
              </a:defRPr>
            </a:lvl2pPr>
            <a:lvl3pPr marL="857250" indent="-171450" algn="l" defTabSz="342900" rtl="0" eaLnBrk="1" latinLnBrk="0" hangingPunct="1">
              <a:spcBef>
                <a:spcPct val="20000"/>
              </a:spcBef>
              <a:buFont typeface="Arial"/>
              <a:buChar char="•"/>
              <a:defRPr sz="1800" b="0" i="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500" b="0" i="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500" b="0" i="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1600" b="1" dirty="0">
                <a:solidFill>
                  <a:schemeClr val="tx2"/>
                </a:solidFill>
                <a:latin typeface="Arial" panose="020B0604020202020204" pitchFamily="34" charset="0"/>
                <a:cs typeface="Arial" panose="020B0604020202020204" pitchFamily="34" charset="0"/>
              </a:rPr>
              <a:t>Energy Consumption  (2011-2018)</a:t>
            </a:r>
          </a:p>
          <a:p>
            <a:pPr lvl="1"/>
            <a:r>
              <a:rPr lang="en-US" sz="1600" dirty="0">
                <a:latin typeface="Arial" panose="020B0604020202020204" pitchFamily="34" charset="0"/>
                <a:cs typeface="Arial" panose="020B0604020202020204" pitchFamily="34" charset="0"/>
              </a:rPr>
              <a:t>30 mins interval energy consumption of electricity and gas, monthly consumption of water for about 120,000 customers </a:t>
            </a:r>
          </a:p>
          <a:p>
            <a:r>
              <a:rPr lang="en-US" sz="1600" b="1" dirty="0">
                <a:solidFill>
                  <a:schemeClr val="tx2"/>
                </a:solidFill>
                <a:latin typeface="Arial" panose="020B0604020202020204" pitchFamily="34" charset="0"/>
                <a:cs typeface="Arial" panose="020B0604020202020204" pitchFamily="34" charset="0"/>
              </a:rPr>
              <a:t>Voter Registration (2005-2016)  </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Yearly/monthly based voter affiliation, voter status, age </a:t>
            </a:r>
          </a:p>
          <a:p>
            <a:r>
              <a:rPr lang="en-US" sz="1600" b="1" dirty="0">
                <a:solidFill>
                  <a:schemeClr val="tx2"/>
                </a:solidFill>
                <a:latin typeface="Arial" panose="020B0604020202020204" pitchFamily="34" charset="0"/>
                <a:cs typeface="Arial" panose="020B0604020202020204" pitchFamily="34" charset="0"/>
              </a:rPr>
              <a:t>Tax Roll Record ( 1995-2016)   </a:t>
            </a:r>
            <a:r>
              <a:rPr lang="en-US" sz="1600" dirty="0">
                <a:latin typeface="Arial" panose="020B0604020202020204" pitchFamily="34" charset="0"/>
                <a:cs typeface="Arial" panose="020B0604020202020204" pitchFamily="34" charset="0"/>
              </a:rPr>
              <a:t>--  Property Tax data including house value, homestead exemption, housing features </a:t>
            </a:r>
          </a:p>
          <a:p>
            <a:r>
              <a:rPr lang="en-US" sz="1600" b="1" dirty="0">
                <a:solidFill>
                  <a:schemeClr val="tx2"/>
                </a:solidFill>
                <a:latin typeface="Arial" panose="020B0604020202020204" pitchFamily="34" charset="0"/>
                <a:cs typeface="Arial" panose="020B0604020202020204" pitchFamily="34" charset="0"/>
              </a:rPr>
              <a:t>Property Appraiser Data (2014-2015)   </a:t>
            </a:r>
            <a:r>
              <a:rPr lang="en-US" sz="1600" dirty="0">
                <a:latin typeface="Arial" panose="020B0604020202020204" pitchFamily="34" charset="0"/>
                <a:cs typeface="Arial" panose="020B0604020202020204" pitchFamily="34" charset="0"/>
              </a:rPr>
              <a:t>--  Property assessment information</a:t>
            </a:r>
          </a:p>
          <a:p>
            <a:r>
              <a:rPr lang="en-US" sz="1600" b="1" dirty="0">
                <a:solidFill>
                  <a:schemeClr val="tx2"/>
                </a:solidFill>
                <a:latin typeface="Arial" panose="020B0604020202020204" pitchFamily="34" charset="0"/>
                <a:cs typeface="Arial" panose="020B0604020202020204" pitchFamily="34" charset="0"/>
              </a:rPr>
              <a:t>Zillow (2018) </a:t>
            </a:r>
            <a:r>
              <a:rPr lang="en-US" sz="1600" dirty="0">
                <a:latin typeface="Arial" panose="020B0604020202020204" pitchFamily="34" charset="0"/>
                <a:cs typeface="Arial" panose="020B0604020202020204" pitchFamily="34" charset="0"/>
              </a:rPr>
              <a:t>– Listed price, house characteristics, room type, appliances, heating/cooling system</a:t>
            </a:r>
          </a:p>
          <a:p>
            <a:r>
              <a:rPr lang="en-US" sz="1600" b="1" dirty="0">
                <a:solidFill>
                  <a:schemeClr val="tx2"/>
                </a:solidFill>
                <a:latin typeface="Arial" panose="020B0604020202020204" pitchFamily="34" charset="0"/>
                <a:cs typeface="Arial" panose="020B0604020202020204" pitchFamily="34" charset="0"/>
              </a:rPr>
              <a:t>Building Footprint Data (2015)   </a:t>
            </a:r>
            <a:r>
              <a:rPr lang="en-US" sz="1600" b="1"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LiDar</a:t>
            </a:r>
            <a:r>
              <a:rPr lang="en-US" sz="1600" dirty="0">
                <a:latin typeface="Arial" panose="020B0604020202020204" pitchFamily="34" charset="0"/>
                <a:cs typeface="Arial" panose="020B0604020202020204" pitchFamily="34" charset="0"/>
              </a:rPr>
              <a:t> (GIS) data of parcel area, shape</a:t>
            </a:r>
          </a:p>
          <a:p>
            <a:r>
              <a:rPr lang="en-US" sz="1600" b="1" dirty="0">
                <a:solidFill>
                  <a:schemeClr val="tx2"/>
                </a:solidFill>
                <a:latin typeface="Arial" panose="020B0604020202020204" pitchFamily="34" charset="0"/>
                <a:cs typeface="Arial" panose="020B0604020202020204" pitchFamily="34" charset="0"/>
              </a:rPr>
              <a:t>Tree Cover (2015)   </a:t>
            </a:r>
            <a:r>
              <a:rPr lang="en-US" sz="1600" b="1"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LiDar</a:t>
            </a:r>
            <a:r>
              <a:rPr lang="en-US" sz="1600" dirty="0">
                <a:latin typeface="Arial" panose="020B0604020202020204" pitchFamily="34" charset="0"/>
                <a:cs typeface="Arial" panose="020B0604020202020204" pitchFamily="34" charset="0"/>
              </a:rPr>
              <a:t> (GIS) data on tree cover percentage in 0.39 by 0.39 meter pixels.</a:t>
            </a:r>
            <a:endParaRPr lang="en-US" sz="1800" dirty="0"/>
          </a:p>
        </p:txBody>
      </p:sp>
      <p:sp>
        <p:nvSpPr>
          <p:cNvPr id="7" name="Rectangle 6">
            <a:extLst>
              <a:ext uri="{FF2B5EF4-FFF2-40B4-BE49-F238E27FC236}">
                <a16:creationId xmlns:a16="http://schemas.microsoft.com/office/drawing/2014/main" xmlns="" id="{6521F8CD-26E2-B744-8C2B-B0BCA96E88A1}"/>
              </a:ext>
            </a:extLst>
          </p:cNvPr>
          <p:cNvSpPr/>
          <p:nvPr/>
        </p:nvSpPr>
        <p:spPr>
          <a:xfrm>
            <a:off x="7507037" y="6565186"/>
            <a:ext cx="1627135" cy="276999"/>
          </a:xfrm>
          <a:prstGeom prst="rect">
            <a:avLst/>
          </a:prstGeom>
        </p:spPr>
        <p:txBody>
          <a:bodyPr wrap="square">
            <a:spAutoFit/>
          </a:bodyPr>
          <a:lstStyle/>
          <a:p>
            <a:r>
              <a:rPr lang="en-US" sz="1200" dirty="0">
                <a:solidFill>
                  <a:srgbClr val="FF0000"/>
                </a:solidFill>
              </a:rPr>
              <a:t>Task Lead: PI </a:t>
            </a:r>
            <a:r>
              <a:rPr lang="en-US" sz="1200" dirty="0" err="1">
                <a:solidFill>
                  <a:srgbClr val="FF0000"/>
                </a:solidFill>
              </a:rPr>
              <a:t>Feiock</a:t>
            </a:r>
            <a:endParaRPr lang="en-US" sz="1200" dirty="0">
              <a:solidFill>
                <a:srgbClr val="FF0000"/>
              </a:solidFill>
            </a:endParaRPr>
          </a:p>
        </p:txBody>
      </p:sp>
    </p:spTree>
    <p:extLst>
      <p:ext uri="{BB962C8B-B14F-4D97-AF65-F5344CB8AC3E}">
        <p14:creationId xmlns:p14="http://schemas.microsoft.com/office/powerpoint/2010/main" val="952167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DF51833-21E9-6A42-8CEC-04499B7F8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64504"/>
          </a:xfrm>
          <a:prstGeom prst="rect">
            <a:avLst/>
          </a:prstGeom>
        </p:spPr>
      </p:pic>
      <p:sp>
        <p:nvSpPr>
          <p:cNvPr id="3" name="Content Placeholder 2">
            <a:extLst>
              <a:ext uri="{FF2B5EF4-FFF2-40B4-BE49-F238E27FC236}">
                <a16:creationId xmlns:a16="http://schemas.microsoft.com/office/drawing/2014/main" xmlns="" id="{E506D5B6-DC3E-44A1-B4A5-C51B351AA28D}"/>
              </a:ext>
            </a:extLst>
          </p:cNvPr>
          <p:cNvSpPr>
            <a:spLocks noGrp="1"/>
          </p:cNvSpPr>
          <p:nvPr>
            <p:ph idx="1"/>
          </p:nvPr>
        </p:nvSpPr>
        <p:spPr>
          <a:xfrm>
            <a:off x="261257" y="1016215"/>
            <a:ext cx="8694964" cy="5569226"/>
          </a:xfrm>
        </p:spPr>
        <p:txBody>
          <a:bodyPr>
            <a:normAutofit/>
          </a:bodyPr>
          <a:lstStyle/>
          <a:p>
            <a:pPr marL="342900" lvl="1">
              <a:lnSpc>
                <a:spcPct val="120000"/>
              </a:lnSpc>
            </a:pPr>
            <a:r>
              <a:rPr lang="en-US" sz="1600" b="1" dirty="0">
                <a:solidFill>
                  <a:schemeClr val="tx2"/>
                </a:solidFill>
                <a:latin typeface="Arial" panose="020B0604020202020204" pitchFamily="34" charset="0"/>
                <a:cs typeface="Arial" panose="020B0604020202020204" pitchFamily="34" charset="0"/>
              </a:rPr>
              <a:t>Energy Star Rebate Participation (2011-2017)   </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Type of rebate program, participation date and rebate amount</a:t>
            </a:r>
          </a:p>
          <a:p>
            <a:pPr marL="342900" lvl="1">
              <a:lnSpc>
                <a:spcPct val="120000"/>
              </a:lnSpc>
            </a:pPr>
            <a:r>
              <a:rPr lang="en-US" sz="1600" b="1" dirty="0">
                <a:solidFill>
                  <a:schemeClr val="tx2"/>
                </a:solidFill>
                <a:latin typeface="Arial" panose="020B0604020202020204" pitchFamily="34" charset="0"/>
                <a:cs typeface="Arial" panose="020B0604020202020204" pitchFamily="34" charset="0"/>
              </a:rPr>
              <a:t>Energy Star Rebate Participation (2011-2017)   </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Type of loan program, participation date, loan time span, amount</a:t>
            </a:r>
          </a:p>
          <a:p>
            <a:pPr marL="342900" lvl="1">
              <a:lnSpc>
                <a:spcPct val="120000"/>
              </a:lnSpc>
            </a:pPr>
            <a:r>
              <a:rPr lang="en-US" sz="1600" b="1" dirty="0">
                <a:solidFill>
                  <a:schemeClr val="tx2"/>
                </a:solidFill>
                <a:latin typeface="Arial" panose="020B0604020202020204" pitchFamily="34" charset="0"/>
                <a:cs typeface="Arial" panose="020B0604020202020204" pitchFamily="34" charset="0"/>
              </a:rPr>
              <a:t>Solar Farm Enrollment (2018)   </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Percentage of electricity from solar, participation date. </a:t>
            </a:r>
          </a:p>
          <a:p>
            <a:pPr marL="342900" lvl="1">
              <a:lnSpc>
                <a:spcPct val="120000"/>
              </a:lnSpc>
            </a:pPr>
            <a:r>
              <a:rPr lang="en-US" sz="1600" b="1" dirty="0">
                <a:solidFill>
                  <a:schemeClr val="tx2"/>
                </a:solidFill>
                <a:latin typeface="Arial" panose="020B0604020202020204" pitchFamily="34" charset="0"/>
                <a:cs typeface="Arial" panose="020B0604020202020204" pitchFamily="34" charset="0"/>
              </a:rPr>
              <a:t>Solar Panel Installation (2007-2018) </a:t>
            </a:r>
            <a:r>
              <a:rPr lang="en-US" sz="1600" dirty="0">
                <a:latin typeface="Arial" panose="020B0604020202020204" pitchFamily="34" charset="0"/>
                <a:cs typeface="Arial" panose="020B0604020202020204" pitchFamily="34" charset="0"/>
              </a:rPr>
              <a:t>– Capacity, estimated generation, date of participation, and information on installer</a:t>
            </a:r>
          </a:p>
          <a:p>
            <a:pPr marL="342900" lvl="1">
              <a:lnSpc>
                <a:spcPct val="120000"/>
              </a:lnSpc>
            </a:pPr>
            <a:r>
              <a:rPr lang="en-US" sz="1600" b="1" dirty="0">
                <a:solidFill>
                  <a:schemeClr val="tx2"/>
                </a:solidFill>
                <a:latin typeface="Arial" panose="020B0604020202020204" pitchFamily="34" charset="0"/>
                <a:cs typeface="Arial" panose="020B0604020202020204" pitchFamily="34" charset="0"/>
              </a:rPr>
              <a:t>Energy Audit Comments (2011-2017)  </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Actual audit comment notes </a:t>
            </a:r>
          </a:p>
          <a:p>
            <a:pPr marL="342900" lvl="1">
              <a:lnSpc>
                <a:spcPct val="120000"/>
              </a:lnSpc>
            </a:pPr>
            <a:r>
              <a:rPr lang="en-US" sz="1600" b="1" dirty="0" err="1">
                <a:solidFill>
                  <a:schemeClr val="tx2"/>
                </a:solidFill>
                <a:latin typeface="Arial" panose="020B0604020202020204" pitchFamily="34" charset="0"/>
                <a:cs typeface="Arial" panose="020B0604020202020204" pitchFamily="34" charset="0"/>
              </a:rPr>
              <a:t>eBill</a:t>
            </a:r>
            <a:r>
              <a:rPr lang="en-US" sz="1600" b="1" dirty="0">
                <a:solidFill>
                  <a:schemeClr val="tx2"/>
                </a:solidFill>
                <a:latin typeface="Arial" panose="020B0604020202020204" pitchFamily="34" charset="0"/>
                <a:cs typeface="Arial" panose="020B0604020202020204" pitchFamily="34" charset="0"/>
              </a:rPr>
              <a:t> Registration (2012-2018)   </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Date of </a:t>
            </a:r>
            <a:r>
              <a:rPr lang="en-US" sz="1600" dirty="0" err="1">
                <a:latin typeface="Arial" panose="020B0604020202020204" pitchFamily="34" charset="0"/>
                <a:cs typeface="Arial" panose="020B0604020202020204" pitchFamily="34" charset="0"/>
              </a:rPr>
              <a:t>eBilling</a:t>
            </a:r>
            <a:r>
              <a:rPr lang="en-US" sz="1600" dirty="0">
                <a:latin typeface="Arial" panose="020B0604020202020204" pitchFamily="34" charset="0"/>
                <a:cs typeface="Arial" panose="020B0604020202020204" pitchFamily="34" charset="0"/>
              </a:rPr>
              <a:t> Registration </a:t>
            </a:r>
          </a:p>
          <a:p>
            <a:pPr marL="342900" lvl="1">
              <a:lnSpc>
                <a:spcPct val="120000"/>
              </a:lnSpc>
            </a:pPr>
            <a:r>
              <a:rPr lang="en-US" sz="1600" b="1" dirty="0">
                <a:solidFill>
                  <a:schemeClr val="tx2"/>
                </a:solidFill>
                <a:latin typeface="Arial" panose="020B0604020202020204" pitchFamily="34" charset="0"/>
                <a:cs typeface="Arial" panose="020B0604020202020204" pitchFamily="34" charset="0"/>
              </a:rPr>
              <a:t>Neighborhood Reach (2001-2017)   </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Date of reach and house address, name neighborhood</a:t>
            </a:r>
          </a:p>
          <a:p>
            <a:pPr marL="342900" lvl="1">
              <a:lnSpc>
                <a:spcPct val="120000"/>
              </a:lnSpc>
            </a:pPr>
            <a:r>
              <a:rPr lang="en-US" sz="1600" b="1" dirty="0">
                <a:solidFill>
                  <a:schemeClr val="tx2"/>
                </a:solidFill>
                <a:latin typeface="Arial" panose="020B0604020202020204" pitchFamily="34" charset="0"/>
                <a:cs typeface="Arial" panose="020B0604020202020204" pitchFamily="34" charset="0"/>
              </a:rPr>
              <a:t>Neighborhood and Homeowner associations (Current) </a:t>
            </a:r>
            <a:r>
              <a:rPr lang="en-US" sz="1600" dirty="0"/>
              <a:t> -- Demographic characteristics, Legal status, functional status, participation/interaction with city  </a:t>
            </a:r>
            <a:endParaRPr lang="en-US" sz="1600" dirty="0">
              <a:latin typeface="Arial" panose="020B0604020202020204" pitchFamily="34" charset="0"/>
              <a:cs typeface="Arial" panose="020B0604020202020204" pitchFamily="34" charset="0"/>
            </a:endParaRPr>
          </a:p>
          <a:p>
            <a:pPr marL="342900" lvl="1">
              <a:lnSpc>
                <a:spcPct val="120000"/>
              </a:lnSpc>
            </a:pPr>
            <a:r>
              <a:rPr lang="en-US" sz="1600" b="1" dirty="0">
                <a:solidFill>
                  <a:schemeClr val="tx2"/>
                </a:solidFill>
                <a:latin typeface="Arial" panose="020B0604020202020204" pitchFamily="34" charset="0"/>
                <a:cs typeface="Arial" panose="020B0604020202020204" pitchFamily="34" charset="0"/>
              </a:rPr>
              <a:t>Homeowner Association Covenants, Conditions, and Restrictions (Current) </a:t>
            </a:r>
            <a:r>
              <a:rPr lang="en-US" sz="1600" dirty="0">
                <a:latin typeface="Arial" panose="020B0604020202020204" pitchFamily="34" charset="0"/>
                <a:cs typeface="Arial" panose="020B0604020202020204" pitchFamily="34" charset="0"/>
              </a:rPr>
              <a:t>– rules and regulations on solar panel adoption</a:t>
            </a:r>
            <a:endParaRPr lang="en-US" sz="1400" dirty="0"/>
          </a:p>
        </p:txBody>
      </p:sp>
      <p:sp>
        <p:nvSpPr>
          <p:cNvPr id="5" name="Rectangle 4">
            <a:extLst>
              <a:ext uri="{FF2B5EF4-FFF2-40B4-BE49-F238E27FC236}">
                <a16:creationId xmlns:a16="http://schemas.microsoft.com/office/drawing/2014/main" xmlns="" id="{C0DB0FF5-18EB-0F45-906D-0BFB81D1FC24}"/>
              </a:ext>
            </a:extLst>
          </p:cNvPr>
          <p:cNvSpPr/>
          <p:nvPr/>
        </p:nvSpPr>
        <p:spPr>
          <a:xfrm>
            <a:off x="7507037" y="6565186"/>
            <a:ext cx="1627135" cy="276999"/>
          </a:xfrm>
          <a:prstGeom prst="rect">
            <a:avLst/>
          </a:prstGeom>
        </p:spPr>
        <p:txBody>
          <a:bodyPr wrap="square">
            <a:spAutoFit/>
          </a:bodyPr>
          <a:lstStyle/>
          <a:p>
            <a:r>
              <a:rPr lang="en-US" sz="1200" dirty="0">
                <a:solidFill>
                  <a:srgbClr val="FF0000"/>
                </a:solidFill>
              </a:rPr>
              <a:t>Task Lead: PI </a:t>
            </a:r>
            <a:r>
              <a:rPr lang="en-US" sz="1200" dirty="0" err="1">
                <a:solidFill>
                  <a:srgbClr val="FF0000"/>
                </a:solidFill>
              </a:rPr>
              <a:t>Feiock</a:t>
            </a:r>
            <a:endParaRPr lang="en-US" sz="1200" dirty="0">
              <a:solidFill>
                <a:srgbClr val="FF0000"/>
              </a:solidFill>
            </a:endParaRPr>
          </a:p>
        </p:txBody>
      </p:sp>
      <p:sp>
        <p:nvSpPr>
          <p:cNvPr id="2" name="Rectangle 1">
            <a:extLst>
              <a:ext uri="{FF2B5EF4-FFF2-40B4-BE49-F238E27FC236}">
                <a16:creationId xmlns:a16="http://schemas.microsoft.com/office/drawing/2014/main" xmlns="" id="{ED3A4F76-24A2-4249-AE9C-C7628F384F9F}"/>
              </a:ext>
            </a:extLst>
          </p:cNvPr>
          <p:cNvSpPr/>
          <p:nvPr/>
        </p:nvSpPr>
        <p:spPr>
          <a:xfrm>
            <a:off x="577516" y="990600"/>
            <a:ext cx="8261684" cy="1363982"/>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xmlns="" id="{D1EDB4D8-54FE-A445-9EA4-522A2CC4CAE7}"/>
              </a:ext>
            </a:extLst>
          </p:cNvPr>
          <p:cNvSpPr/>
          <p:nvPr/>
        </p:nvSpPr>
        <p:spPr>
          <a:xfrm>
            <a:off x="577515" y="2406293"/>
            <a:ext cx="8261685" cy="1175107"/>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194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7079" y="795361"/>
            <a:ext cx="8229600" cy="728639"/>
          </a:xfrm>
        </p:spPr>
        <p:txBody>
          <a:bodyPr>
            <a:normAutofit/>
          </a:bodyPr>
          <a:lstStyle/>
          <a:p>
            <a:pPr algn="ctr"/>
            <a:r>
              <a:rPr lang="en-US" dirty="0">
                <a:latin typeface="Times New Roman" panose="02020603050405020304" pitchFamily="18" charset="0"/>
                <a:cs typeface="Times New Roman" panose="02020603050405020304" pitchFamily="18" charset="0"/>
              </a:rPr>
              <a:t>Comparing Consumption Hot Spots</a:t>
            </a:r>
          </a:p>
        </p:txBody>
      </p:sp>
      <p:pic>
        <p:nvPicPr>
          <p:cNvPr id="8" name="Content Placeholder 7"/>
          <p:cNvPicPr>
            <a:picLocks noGrp="1" noChangeAspect="1"/>
          </p:cNvPicPr>
          <p:nvPr>
            <p:ph sz="half" idx="1"/>
          </p:nvPr>
        </p:nvPicPr>
        <p:blipFill rotWithShape="1">
          <a:blip r:embed="rId2"/>
          <a:srcRect t="2469" b="2334"/>
          <a:stretch/>
        </p:blipFill>
        <p:spPr>
          <a:xfrm>
            <a:off x="139264" y="1644891"/>
            <a:ext cx="4114800" cy="5069242"/>
          </a:xfrm>
          <a:prstGeom prst="rect">
            <a:avLst/>
          </a:prstGeom>
        </p:spPr>
      </p:pic>
      <p:pic>
        <p:nvPicPr>
          <p:cNvPr id="9" name="Content Placeholder 8"/>
          <p:cNvPicPr>
            <a:picLocks noGrp="1" noChangeAspect="1"/>
          </p:cNvPicPr>
          <p:nvPr>
            <p:ph sz="half" idx="2"/>
          </p:nvPr>
        </p:nvPicPr>
        <p:blipFill rotWithShape="1">
          <a:blip r:embed="rId3"/>
          <a:srcRect t="3505" b="1298"/>
          <a:stretch/>
        </p:blipFill>
        <p:spPr>
          <a:xfrm>
            <a:off x="4567237" y="1658788"/>
            <a:ext cx="4114800" cy="5069242"/>
          </a:xfrm>
          <a:prstGeom prst="rect">
            <a:avLst/>
          </a:prstGeom>
        </p:spPr>
      </p:pic>
      <p:pic>
        <p:nvPicPr>
          <p:cNvPr id="6" name="Picture 5">
            <a:extLst>
              <a:ext uri="{FF2B5EF4-FFF2-40B4-BE49-F238E27FC236}">
                <a16:creationId xmlns:a16="http://schemas.microsoft.com/office/drawing/2014/main" xmlns="" id="{84E332B9-C480-7544-A9C1-360A31796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64504"/>
          </a:xfrm>
          <a:prstGeom prst="rect">
            <a:avLst/>
          </a:prstGeom>
        </p:spPr>
      </p:pic>
      <p:sp>
        <p:nvSpPr>
          <p:cNvPr id="7" name="Rectangle 6">
            <a:extLst>
              <a:ext uri="{FF2B5EF4-FFF2-40B4-BE49-F238E27FC236}">
                <a16:creationId xmlns:a16="http://schemas.microsoft.com/office/drawing/2014/main" xmlns="" id="{22551023-DC0A-5D42-BC2F-26C6C5A187A0}"/>
              </a:ext>
            </a:extLst>
          </p:cNvPr>
          <p:cNvSpPr/>
          <p:nvPr/>
        </p:nvSpPr>
        <p:spPr>
          <a:xfrm>
            <a:off x="7507037" y="6565186"/>
            <a:ext cx="1627135" cy="276999"/>
          </a:xfrm>
          <a:prstGeom prst="rect">
            <a:avLst/>
          </a:prstGeom>
        </p:spPr>
        <p:txBody>
          <a:bodyPr wrap="square">
            <a:spAutoFit/>
          </a:bodyPr>
          <a:lstStyle/>
          <a:p>
            <a:r>
              <a:rPr lang="en-US" sz="1200" dirty="0">
                <a:solidFill>
                  <a:srgbClr val="FF0000"/>
                </a:solidFill>
              </a:rPr>
              <a:t>Task Lead: PI </a:t>
            </a:r>
            <a:r>
              <a:rPr lang="en-US" sz="1200" dirty="0" err="1">
                <a:solidFill>
                  <a:srgbClr val="FF0000"/>
                </a:solidFill>
              </a:rPr>
              <a:t>Feiock</a:t>
            </a:r>
            <a:endParaRPr lang="en-US" sz="1200" dirty="0">
              <a:solidFill>
                <a:srgbClr val="FF0000"/>
              </a:solidFill>
            </a:endParaRPr>
          </a:p>
        </p:txBody>
      </p:sp>
    </p:spTree>
    <p:extLst>
      <p:ext uri="{BB962C8B-B14F-4D97-AF65-F5344CB8AC3E}">
        <p14:creationId xmlns:p14="http://schemas.microsoft.com/office/powerpoint/2010/main" val="1503839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738" y="152400"/>
            <a:ext cx="8399848" cy="609600"/>
          </a:xfrm>
        </p:spPr>
        <p:txBody>
          <a:bodyPr>
            <a:normAutofit/>
          </a:bodyPr>
          <a:lstStyle/>
          <a:p>
            <a:r>
              <a:rPr lang="en-US" sz="2400" dirty="0"/>
              <a:t>Mapping Trees for Green Infrastructure Equity</a:t>
            </a:r>
          </a:p>
        </p:txBody>
      </p:sp>
      <p:sp>
        <p:nvSpPr>
          <p:cNvPr id="3" name="Content Placeholder 2"/>
          <p:cNvSpPr>
            <a:spLocks noGrp="1"/>
          </p:cNvSpPr>
          <p:nvPr>
            <p:ph idx="1"/>
          </p:nvPr>
        </p:nvSpPr>
        <p:spPr>
          <a:xfrm>
            <a:off x="306500" y="762000"/>
            <a:ext cx="8913700" cy="3181464"/>
          </a:xfrm>
        </p:spPr>
        <p:txBody>
          <a:bodyPr>
            <a:normAutofit/>
          </a:bodyPr>
          <a:lstStyle/>
          <a:p>
            <a:r>
              <a:rPr lang="en-US" sz="2000" dirty="0">
                <a:solidFill>
                  <a:srgbClr val="C00000"/>
                </a:solidFill>
              </a:rPr>
              <a:t>Theme 2</a:t>
            </a:r>
            <a:r>
              <a:rPr lang="en-US" sz="2000" dirty="0"/>
              <a:t>: </a:t>
            </a:r>
            <a:r>
              <a:rPr lang="en-US" sz="2000" dirty="0">
                <a:solidFill>
                  <a:srgbClr val="C00000"/>
                </a:solidFill>
              </a:rPr>
              <a:t>Advance spatial data analysis</a:t>
            </a:r>
          </a:p>
          <a:p>
            <a:r>
              <a:rPr lang="en-US" sz="2000" dirty="0"/>
              <a:t>Task 2A: Algorithms for spatial patterns</a:t>
            </a:r>
          </a:p>
          <a:p>
            <a:r>
              <a:rPr lang="en-US" sz="2000" dirty="0"/>
              <a:t>A</a:t>
            </a:r>
            <a:r>
              <a:rPr lang="en-US" sz="2000" dirty="0" smtClean="0"/>
              <a:t>ccomplishments</a:t>
            </a:r>
            <a:r>
              <a:rPr lang="en-US" sz="2000" dirty="0"/>
              <a:t>: individual tree detection for Ash Borer problem</a:t>
            </a:r>
          </a:p>
          <a:p>
            <a:pPr lvl="1"/>
            <a:r>
              <a:rPr lang="en-US" sz="1600" dirty="0"/>
              <a:t>A TIMBER (</a:t>
            </a:r>
            <a:r>
              <a:rPr lang="en-US" sz="1600" u="sng" dirty="0"/>
              <a:t>T</a:t>
            </a:r>
            <a:r>
              <a:rPr lang="en-US" sz="1600" dirty="0"/>
              <a:t>ree </a:t>
            </a:r>
            <a:r>
              <a:rPr lang="en-US" sz="1600" u="sng" dirty="0"/>
              <a:t>I</a:t>
            </a:r>
            <a:r>
              <a:rPr lang="en-US" sz="1600" dirty="0"/>
              <a:t>nference by </a:t>
            </a:r>
            <a:r>
              <a:rPr lang="en-US" sz="1600" u="sng" dirty="0"/>
              <a:t>M</a:t>
            </a:r>
            <a:r>
              <a:rPr lang="en-US" sz="1600" dirty="0"/>
              <a:t>inimizing </a:t>
            </a:r>
            <a:r>
              <a:rPr lang="en-US" sz="1600" u="sng" dirty="0"/>
              <a:t>B</a:t>
            </a:r>
            <a:r>
              <a:rPr lang="en-US" sz="1600" dirty="0"/>
              <a:t>ound-and-band </a:t>
            </a:r>
            <a:r>
              <a:rPr lang="en-US" sz="1600" u="sng" dirty="0" err="1"/>
              <a:t>ER</a:t>
            </a:r>
            <a:r>
              <a:rPr lang="en-US" sz="1600" dirty="0" err="1"/>
              <a:t>rors</a:t>
            </a:r>
            <a:r>
              <a:rPr lang="en-US" sz="1600" dirty="0"/>
              <a:t>)</a:t>
            </a:r>
          </a:p>
          <a:p>
            <a:pPr lvl="2"/>
            <a:r>
              <a:rPr lang="en-US" sz="1600" dirty="0"/>
              <a:t>Optimization to find tree locations and sizes</a:t>
            </a:r>
          </a:p>
          <a:p>
            <a:pPr lvl="2"/>
            <a:r>
              <a:rPr lang="en-US" sz="1600" dirty="0"/>
              <a:t>Deep learning to construct features to distinguish trees and non-trees</a:t>
            </a:r>
          </a:p>
          <a:p>
            <a:pPr lvl="2"/>
            <a:r>
              <a:rPr lang="en-US" sz="1600" dirty="0"/>
              <a:t>A CORE (</a:t>
            </a:r>
            <a:r>
              <a:rPr lang="en-US" sz="1600" u="sng" dirty="0"/>
              <a:t>C</a:t>
            </a:r>
            <a:r>
              <a:rPr lang="en-US" sz="1600" dirty="0"/>
              <a:t>ore </a:t>
            </a:r>
            <a:r>
              <a:rPr lang="en-US" sz="1600" u="sng" dirty="0"/>
              <a:t>O</a:t>
            </a:r>
            <a:r>
              <a:rPr lang="en-US" sz="1600" dirty="0"/>
              <a:t>bject </a:t>
            </a:r>
            <a:r>
              <a:rPr lang="en-US" sz="1600" u="sng" dirty="0" err="1"/>
              <a:t>RE</a:t>
            </a:r>
            <a:r>
              <a:rPr lang="en-US" sz="1600" dirty="0" err="1"/>
              <a:t>duction</a:t>
            </a:r>
            <a:r>
              <a:rPr lang="en-US" sz="1600" dirty="0"/>
              <a:t>) to accelerate the detection </a:t>
            </a:r>
            <a:r>
              <a:rPr lang="en-US" sz="1600" dirty="0" smtClean="0"/>
              <a:t>process</a:t>
            </a:r>
            <a:endParaRPr lang="en-US" sz="1600" dirty="0"/>
          </a:p>
        </p:txBody>
      </p:sp>
      <p:sp>
        <p:nvSpPr>
          <p:cNvPr id="33" name="Rectangle 32">
            <a:extLst>
              <a:ext uri="{FF2B5EF4-FFF2-40B4-BE49-F238E27FC236}">
                <a16:creationId xmlns:a16="http://schemas.microsoft.com/office/drawing/2014/main" xmlns="" id="{483BB3B3-06A2-4143-85D7-E508D2CE61EA}"/>
              </a:ext>
            </a:extLst>
          </p:cNvPr>
          <p:cNvSpPr/>
          <p:nvPr/>
        </p:nvSpPr>
        <p:spPr bwMode="auto">
          <a:xfrm>
            <a:off x="7136928" y="3857896"/>
            <a:ext cx="1679658" cy="600683"/>
          </a:xfrm>
          <a:prstGeom prst="rect">
            <a:avLst/>
          </a:prstGeom>
          <a:solidFill>
            <a:schemeClr val="bg1">
              <a:lumMod val="7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4" name="Content Placeholder 2">
            <a:extLst>
              <a:ext uri="{FF2B5EF4-FFF2-40B4-BE49-F238E27FC236}">
                <a16:creationId xmlns:a16="http://schemas.microsoft.com/office/drawing/2014/main" xmlns="" id="{4992CCD5-5DC1-4489-B19E-7D16AA4E8C68}"/>
              </a:ext>
            </a:extLst>
          </p:cNvPr>
          <p:cNvSpPr txBox="1">
            <a:spLocks/>
          </p:cNvSpPr>
          <p:nvPr/>
        </p:nvSpPr>
        <p:spPr bwMode="auto">
          <a:xfrm>
            <a:off x="7422586" y="4136563"/>
            <a:ext cx="1394000" cy="448324"/>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lr>
                <a:srgbClr val="7A0019"/>
              </a:buClr>
              <a:buChar char="•"/>
              <a:defRPr sz="1800">
                <a:solidFill>
                  <a:schemeClr val="tx1"/>
                </a:solidFill>
                <a:latin typeface="+mn-lt"/>
                <a:ea typeface="+mn-ea"/>
                <a:cs typeface="+mn-cs"/>
              </a:defRPr>
            </a:lvl1pPr>
            <a:lvl2pPr marL="557199" indent="-214308" algn="l" rtl="0" eaLnBrk="1" fontAlgn="base" hangingPunct="1">
              <a:spcBef>
                <a:spcPct val="20000"/>
              </a:spcBef>
              <a:spcAft>
                <a:spcPct val="0"/>
              </a:spcAft>
              <a:buClr>
                <a:srgbClr val="7A0019"/>
              </a:buClr>
              <a:buChar char="–"/>
              <a:defRPr sz="1500">
                <a:solidFill>
                  <a:schemeClr val="tx1"/>
                </a:solidFill>
                <a:latin typeface="+mn-lt"/>
                <a:ea typeface="+mn-ea"/>
              </a:defRPr>
            </a:lvl2pPr>
            <a:lvl3pPr marL="857228" indent="-171446" algn="l" rtl="0" eaLnBrk="1" fontAlgn="base" hangingPunct="1">
              <a:spcBef>
                <a:spcPct val="20000"/>
              </a:spcBef>
              <a:spcAft>
                <a:spcPct val="0"/>
              </a:spcAft>
              <a:buClr>
                <a:srgbClr val="7A0019"/>
              </a:buClr>
              <a:buChar char="•"/>
              <a:defRPr sz="1350">
                <a:solidFill>
                  <a:schemeClr val="tx1"/>
                </a:solidFill>
                <a:latin typeface="+mn-lt"/>
                <a:ea typeface="+mn-ea"/>
              </a:defRPr>
            </a:lvl3pPr>
            <a:lvl4pPr marL="1200120" indent="-171446" algn="l" rtl="0" eaLnBrk="1" fontAlgn="base" hangingPunct="1">
              <a:spcBef>
                <a:spcPct val="20000"/>
              </a:spcBef>
              <a:spcAft>
                <a:spcPct val="0"/>
              </a:spcAft>
              <a:buClr>
                <a:srgbClr val="7A0019"/>
              </a:buClr>
              <a:buChar char="–"/>
              <a:defRPr sz="1350">
                <a:solidFill>
                  <a:schemeClr val="tx1"/>
                </a:solidFill>
                <a:latin typeface="+mn-lt"/>
                <a:ea typeface="+mn-ea"/>
              </a:defRPr>
            </a:lvl4pPr>
            <a:lvl5pPr marL="1543012" indent="-171446" algn="l" rtl="0" eaLnBrk="1" fontAlgn="base" hangingPunct="1">
              <a:spcBef>
                <a:spcPct val="20000"/>
              </a:spcBef>
              <a:spcAft>
                <a:spcPct val="0"/>
              </a:spcAft>
              <a:buClr>
                <a:srgbClr val="7A0019"/>
              </a:buClr>
              <a:buChar char="»"/>
              <a:defRPr sz="1200">
                <a:solidFill>
                  <a:schemeClr val="tx1"/>
                </a:solidFill>
                <a:latin typeface="+mn-lt"/>
                <a:ea typeface="+mn-ea"/>
              </a:defRPr>
            </a:lvl5pPr>
            <a:lvl6pPr marL="1885903" indent="-171446" algn="l" rtl="0" eaLnBrk="1" fontAlgn="base" hangingPunct="1">
              <a:spcBef>
                <a:spcPct val="20000"/>
              </a:spcBef>
              <a:spcAft>
                <a:spcPct val="0"/>
              </a:spcAft>
              <a:buClr>
                <a:srgbClr val="7A0019"/>
              </a:buClr>
              <a:buChar char="»"/>
              <a:defRPr sz="1500">
                <a:solidFill>
                  <a:schemeClr val="tx1"/>
                </a:solidFill>
                <a:latin typeface="+mn-lt"/>
                <a:ea typeface="+mn-ea"/>
              </a:defRPr>
            </a:lvl6pPr>
            <a:lvl7pPr marL="2228795" indent="-171446" algn="l" rtl="0" eaLnBrk="1" fontAlgn="base" hangingPunct="1">
              <a:spcBef>
                <a:spcPct val="20000"/>
              </a:spcBef>
              <a:spcAft>
                <a:spcPct val="0"/>
              </a:spcAft>
              <a:buClr>
                <a:srgbClr val="7A0019"/>
              </a:buClr>
              <a:buChar char="»"/>
              <a:defRPr sz="1500">
                <a:solidFill>
                  <a:schemeClr val="tx1"/>
                </a:solidFill>
                <a:latin typeface="+mn-lt"/>
                <a:ea typeface="+mn-ea"/>
              </a:defRPr>
            </a:lvl7pPr>
            <a:lvl8pPr marL="2571686" indent="-171446" algn="l" rtl="0" eaLnBrk="1" fontAlgn="base" hangingPunct="1">
              <a:spcBef>
                <a:spcPct val="20000"/>
              </a:spcBef>
              <a:spcAft>
                <a:spcPct val="0"/>
              </a:spcAft>
              <a:buClr>
                <a:srgbClr val="7A0019"/>
              </a:buClr>
              <a:buChar char="»"/>
              <a:defRPr sz="1500">
                <a:solidFill>
                  <a:schemeClr val="tx1"/>
                </a:solidFill>
                <a:latin typeface="+mn-lt"/>
                <a:ea typeface="+mn-ea"/>
              </a:defRPr>
            </a:lvl8pPr>
            <a:lvl9pPr marL="2914577" indent="-171446" algn="l" rtl="0" eaLnBrk="1" fontAlgn="base" hangingPunct="1">
              <a:spcBef>
                <a:spcPct val="20000"/>
              </a:spcBef>
              <a:spcAft>
                <a:spcPct val="0"/>
              </a:spcAft>
              <a:buClr>
                <a:srgbClr val="7A0019"/>
              </a:buClr>
              <a:buChar char="»"/>
              <a:defRPr sz="1500">
                <a:solidFill>
                  <a:schemeClr val="tx1"/>
                </a:solidFill>
                <a:latin typeface="+mn-lt"/>
                <a:ea typeface="+mn-ea"/>
              </a:defRPr>
            </a:lvl9pPr>
          </a:lstStyle>
          <a:p>
            <a:pPr marL="0" indent="0">
              <a:buNone/>
            </a:pPr>
            <a:r>
              <a:rPr lang="en-US" sz="1400" kern="0" dirty="0"/>
              <a:t>Tree canopy</a:t>
            </a:r>
          </a:p>
        </p:txBody>
      </p:sp>
      <p:sp>
        <p:nvSpPr>
          <p:cNvPr id="35" name="Oval 34">
            <a:extLst>
              <a:ext uri="{FF2B5EF4-FFF2-40B4-BE49-F238E27FC236}">
                <a16:creationId xmlns:a16="http://schemas.microsoft.com/office/drawing/2014/main" xmlns="" id="{596E68FE-517B-48A5-8DB3-AA6FF4BA5ADA}"/>
              </a:ext>
            </a:extLst>
          </p:cNvPr>
          <p:cNvSpPr/>
          <p:nvPr/>
        </p:nvSpPr>
        <p:spPr bwMode="auto">
          <a:xfrm>
            <a:off x="7229871" y="4173512"/>
            <a:ext cx="201234" cy="201234"/>
          </a:xfrm>
          <a:prstGeom prst="ellipse">
            <a:avLst/>
          </a:prstGeom>
          <a:noFill/>
          <a:ln w="2857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6" name="Content Placeholder 2">
            <a:extLst>
              <a:ext uri="{FF2B5EF4-FFF2-40B4-BE49-F238E27FC236}">
                <a16:creationId xmlns:a16="http://schemas.microsoft.com/office/drawing/2014/main" xmlns="" id="{55C64212-4D21-4841-88AE-03E3195BB7DC}"/>
              </a:ext>
            </a:extLst>
          </p:cNvPr>
          <p:cNvSpPr txBox="1">
            <a:spLocks/>
          </p:cNvSpPr>
          <p:nvPr/>
        </p:nvSpPr>
        <p:spPr bwMode="auto">
          <a:xfrm>
            <a:off x="7136927" y="3857895"/>
            <a:ext cx="1026855" cy="448324"/>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lr>
                <a:srgbClr val="7A0019"/>
              </a:buClr>
              <a:buChar char="•"/>
              <a:defRPr sz="1800">
                <a:solidFill>
                  <a:schemeClr val="tx1"/>
                </a:solidFill>
                <a:latin typeface="+mn-lt"/>
                <a:ea typeface="+mn-ea"/>
                <a:cs typeface="+mn-cs"/>
              </a:defRPr>
            </a:lvl1pPr>
            <a:lvl2pPr marL="557199" indent="-214308" algn="l" rtl="0" eaLnBrk="1" fontAlgn="base" hangingPunct="1">
              <a:spcBef>
                <a:spcPct val="20000"/>
              </a:spcBef>
              <a:spcAft>
                <a:spcPct val="0"/>
              </a:spcAft>
              <a:buClr>
                <a:srgbClr val="7A0019"/>
              </a:buClr>
              <a:buChar char="–"/>
              <a:defRPr sz="1500">
                <a:solidFill>
                  <a:schemeClr val="tx1"/>
                </a:solidFill>
                <a:latin typeface="+mn-lt"/>
                <a:ea typeface="+mn-ea"/>
              </a:defRPr>
            </a:lvl2pPr>
            <a:lvl3pPr marL="857228" indent="-171446" algn="l" rtl="0" eaLnBrk="1" fontAlgn="base" hangingPunct="1">
              <a:spcBef>
                <a:spcPct val="20000"/>
              </a:spcBef>
              <a:spcAft>
                <a:spcPct val="0"/>
              </a:spcAft>
              <a:buClr>
                <a:srgbClr val="7A0019"/>
              </a:buClr>
              <a:buChar char="•"/>
              <a:defRPr sz="1350">
                <a:solidFill>
                  <a:schemeClr val="tx1"/>
                </a:solidFill>
                <a:latin typeface="+mn-lt"/>
                <a:ea typeface="+mn-ea"/>
              </a:defRPr>
            </a:lvl3pPr>
            <a:lvl4pPr marL="1200120" indent="-171446" algn="l" rtl="0" eaLnBrk="1" fontAlgn="base" hangingPunct="1">
              <a:spcBef>
                <a:spcPct val="20000"/>
              </a:spcBef>
              <a:spcAft>
                <a:spcPct val="0"/>
              </a:spcAft>
              <a:buClr>
                <a:srgbClr val="7A0019"/>
              </a:buClr>
              <a:buChar char="–"/>
              <a:defRPr sz="1350">
                <a:solidFill>
                  <a:schemeClr val="tx1"/>
                </a:solidFill>
                <a:latin typeface="+mn-lt"/>
                <a:ea typeface="+mn-ea"/>
              </a:defRPr>
            </a:lvl4pPr>
            <a:lvl5pPr marL="1543012" indent="-171446" algn="l" rtl="0" eaLnBrk="1" fontAlgn="base" hangingPunct="1">
              <a:spcBef>
                <a:spcPct val="20000"/>
              </a:spcBef>
              <a:spcAft>
                <a:spcPct val="0"/>
              </a:spcAft>
              <a:buClr>
                <a:srgbClr val="7A0019"/>
              </a:buClr>
              <a:buChar char="»"/>
              <a:defRPr sz="1200">
                <a:solidFill>
                  <a:schemeClr val="tx1"/>
                </a:solidFill>
                <a:latin typeface="+mn-lt"/>
                <a:ea typeface="+mn-ea"/>
              </a:defRPr>
            </a:lvl5pPr>
            <a:lvl6pPr marL="1885903" indent="-171446" algn="l" rtl="0" eaLnBrk="1" fontAlgn="base" hangingPunct="1">
              <a:spcBef>
                <a:spcPct val="20000"/>
              </a:spcBef>
              <a:spcAft>
                <a:spcPct val="0"/>
              </a:spcAft>
              <a:buClr>
                <a:srgbClr val="7A0019"/>
              </a:buClr>
              <a:buChar char="»"/>
              <a:defRPr sz="1500">
                <a:solidFill>
                  <a:schemeClr val="tx1"/>
                </a:solidFill>
                <a:latin typeface="+mn-lt"/>
                <a:ea typeface="+mn-ea"/>
              </a:defRPr>
            </a:lvl6pPr>
            <a:lvl7pPr marL="2228795" indent="-171446" algn="l" rtl="0" eaLnBrk="1" fontAlgn="base" hangingPunct="1">
              <a:spcBef>
                <a:spcPct val="20000"/>
              </a:spcBef>
              <a:spcAft>
                <a:spcPct val="0"/>
              </a:spcAft>
              <a:buClr>
                <a:srgbClr val="7A0019"/>
              </a:buClr>
              <a:buChar char="»"/>
              <a:defRPr sz="1500">
                <a:solidFill>
                  <a:schemeClr val="tx1"/>
                </a:solidFill>
                <a:latin typeface="+mn-lt"/>
                <a:ea typeface="+mn-ea"/>
              </a:defRPr>
            </a:lvl7pPr>
            <a:lvl8pPr marL="2571686" indent="-171446" algn="l" rtl="0" eaLnBrk="1" fontAlgn="base" hangingPunct="1">
              <a:spcBef>
                <a:spcPct val="20000"/>
              </a:spcBef>
              <a:spcAft>
                <a:spcPct val="0"/>
              </a:spcAft>
              <a:buClr>
                <a:srgbClr val="7A0019"/>
              </a:buClr>
              <a:buChar char="»"/>
              <a:defRPr sz="1500">
                <a:solidFill>
                  <a:schemeClr val="tx1"/>
                </a:solidFill>
                <a:latin typeface="+mn-lt"/>
                <a:ea typeface="+mn-ea"/>
              </a:defRPr>
            </a:lvl8pPr>
            <a:lvl9pPr marL="2914577" indent="-171446" algn="l" rtl="0" eaLnBrk="1" fontAlgn="base" hangingPunct="1">
              <a:spcBef>
                <a:spcPct val="20000"/>
              </a:spcBef>
              <a:spcAft>
                <a:spcPct val="0"/>
              </a:spcAft>
              <a:buClr>
                <a:srgbClr val="7A0019"/>
              </a:buClr>
              <a:buChar char="»"/>
              <a:defRPr sz="1500">
                <a:solidFill>
                  <a:schemeClr val="tx1"/>
                </a:solidFill>
                <a:latin typeface="+mn-lt"/>
                <a:ea typeface="+mn-ea"/>
              </a:defRPr>
            </a:lvl9pPr>
          </a:lstStyle>
          <a:p>
            <a:pPr marL="0" indent="0">
              <a:buNone/>
            </a:pPr>
            <a:r>
              <a:rPr lang="en-US" sz="1200" b="1" kern="0" dirty="0"/>
              <a:t>Legend</a:t>
            </a:r>
          </a:p>
        </p:txBody>
      </p:sp>
      <p:pic>
        <p:nvPicPr>
          <p:cNvPr id="10" name="Picture 9">
            <a:extLst>
              <a:ext uri="{FF2B5EF4-FFF2-40B4-BE49-F238E27FC236}">
                <a16:creationId xmlns:a16="http://schemas.microsoft.com/office/drawing/2014/main" xmlns="" id="{64B385C4-E742-4A41-8F22-0AB7A1CD563A}"/>
              </a:ext>
            </a:extLst>
          </p:cNvPr>
          <p:cNvPicPr>
            <a:picLocks noChangeAspect="1"/>
          </p:cNvPicPr>
          <p:nvPr/>
        </p:nvPicPr>
        <p:blipFill rotWithShape="1">
          <a:blip r:embed="rId2"/>
          <a:srcRect b="11051"/>
          <a:stretch/>
        </p:blipFill>
        <p:spPr>
          <a:xfrm>
            <a:off x="416738" y="3400695"/>
            <a:ext cx="6623076" cy="2009505"/>
          </a:xfrm>
          <a:prstGeom prst="rect">
            <a:avLst/>
          </a:prstGeom>
        </p:spPr>
      </p:pic>
      <p:sp>
        <p:nvSpPr>
          <p:cNvPr id="9" name="Rectangle 8">
            <a:extLst>
              <a:ext uri="{FF2B5EF4-FFF2-40B4-BE49-F238E27FC236}">
                <a16:creationId xmlns:a16="http://schemas.microsoft.com/office/drawing/2014/main" xmlns="" id="{8C926EE3-2D1C-9F48-B668-06E6CFBC9489}"/>
              </a:ext>
            </a:extLst>
          </p:cNvPr>
          <p:cNvSpPr/>
          <p:nvPr/>
        </p:nvSpPr>
        <p:spPr>
          <a:xfrm>
            <a:off x="0" y="5901281"/>
            <a:ext cx="8305800" cy="923330"/>
          </a:xfrm>
          <a:prstGeom prst="rect">
            <a:avLst/>
          </a:prstGeom>
        </p:spPr>
        <p:txBody>
          <a:bodyPr wrap="square">
            <a:spAutoFit/>
          </a:bodyPr>
          <a:lstStyle/>
          <a:p>
            <a:pPr marL="0" lvl="1"/>
            <a:r>
              <a:rPr lang="en-US" sz="1600" dirty="0" smtClean="0">
                <a:solidFill>
                  <a:schemeClr val="bg1"/>
                </a:solidFill>
                <a:latin typeface="-webkit-standard"/>
              </a:rPr>
              <a:t>Details: </a:t>
            </a:r>
            <a:r>
              <a:rPr lang="en-US" dirty="0" smtClean="0">
                <a:solidFill>
                  <a:schemeClr val="bg1"/>
                </a:solidFill>
              </a:rPr>
              <a:t> </a:t>
            </a:r>
            <a:r>
              <a:rPr lang="en-US" sz="1400" dirty="0">
                <a:solidFill>
                  <a:schemeClr val="bg1"/>
                </a:solidFill>
              </a:rPr>
              <a:t>TIMBER: A Framework for Mining Inventories of Individual Trees in Urban Environments using Remote Sensing Datasets</a:t>
            </a:r>
            <a:r>
              <a:rPr lang="en-US" sz="1400" dirty="0" smtClean="0">
                <a:solidFill>
                  <a:schemeClr val="bg1"/>
                </a:solidFill>
              </a:rPr>
              <a:t>, </a:t>
            </a:r>
            <a:r>
              <a:rPr lang="en-US" sz="1400" dirty="0">
                <a:solidFill>
                  <a:schemeClr val="bg1"/>
                </a:solidFill>
              </a:rPr>
              <a:t>IEEE Intl. Conf. on Data Mining (ICDM), 2018. </a:t>
            </a:r>
          </a:p>
          <a:p>
            <a:pPr algn="ctr"/>
            <a:endParaRPr lang="en-US" sz="1600" dirty="0">
              <a:solidFill>
                <a:schemeClr val="bg1"/>
              </a:solidFill>
              <a:latin typeface="-webkit-standard"/>
            </a:endParaRPr>
          </a:p>
        </p:txBody>
      </p:sp>
    </p:spTree>
    <p:extLst>
      <p:ext uri="{BB962C8B-B14F-4D97-AF65-F5344CB8AC3E}">
        <p14:creationId xmlns:p14="http://schemas.microsoft.com/office/powerpoint/2010/main" val="236246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98534" cy="609600"/>
          </a:xfrm>
        </p:spPr>
        <p:txBody>
          <a:bodyPr>
            <a:normAutofit fontScale="90000"/>
          </a:bodyPr>
          <a:lstStyle/>
          <a:p>
            <a:r>
              <a:rPr lang="en-US" sz="3000" dirty="0"/>
              <a:t>Mapping Ash Trees for Green Infrastructure Equity</a:t>
            </a:r>
          </a:p>
        </p:txBody>
      </p:sp>
      <p:sp>
        <p:nvSpPr>
          <p:cNvPr id="3" name="Content Placeholder 2"/>
          <p:cNvSpPr>
            <a:spLocks noGrp="1"/>
          </p:cNvSpPr>
          <p:nvPr>
            <p:ph idx="1"/>
          </p:nvPr>
        </p:nvSpPr>
        <p:spPr>
          <a:xfrm>
            <a:off x="299483" y="762000"/>
            <a:ext cx="8920717" cy="2698658"/>
          </a:xfrm>
        </p:spPr>
        <p:txBody>
          <a:bodyPr>
            <a:noAutofit/>
          </a:bodyPr>
          <a:lstStyle/>
          <a:p>
            <a:r>
              <a:rPr lang="en-US" sz="1500" dirty="0">
                <a:latin typeface="+mj-lt"/>
              </a:rPr>
              <a:t>Work in progress: Tree species classification, including ash tree</a:t>
            </a:r>
          </a:p>
          <a:p>
            <a:pPr lvl="1"/>
            <a:r>
              <a:rPr lang="en-US" sz="1500" dirty="0"/>
              <a:t>Idea: Use tree shadows from high-resolution leaf-off imagery</a:t>
            </a:r>
          </a:p>
          <a:p>
            <a:pPr lvl="1"/>
            <a:r>
              <a:rPr lang="en-US" sz="1500" dirty="0"/>
              <a:t>Data collected</a:t>
            </a:r>
          </a:p>
          <a:p>
            <a:pPr lvl="2">
              <a:spcAft>
                <a:spcPts val="400"/>
              </a:spcAft>
            </a:pPr>
            <a:r>
              <a:rPr lang="en-US" sz="1400" dirty="0"/>
              <a:t>St. Paul road-side tree inventory with location and species (no canopy size), 2018 update.</a:t>
            </a:r>
          </a:p>
          <a:p>
            <a:pPr lvl="2">
              <a:spcAft>
                <a:spcPts val="400"/>
              </a:spcAft>
            </a:pPr>
            <a:r>
              <a:rPr lang="en-US" sz="1400" dirty="0"/>
              <a:t>Tree inventory on University of Minnesota campus (no canopy size).</a:t>
            </a:r>
          </a:p>
          <a:p>
            <a:pPr lvl="2">
              <a:spcAft>
                <a:spcPts val="400"/>
              </a:spcAft>
            </a:pPr>
            <a:r>
              <a:rPr lang="en-US" sz="1400" dirty="0"/>
              <a:t>High resolution leaf-off imagery (3’’ resolution) by Hennepin and Ramsey County</a:t>
            </a:r>
          </a:p>
          <a:p>
            <a:pPr lvl="2">
              <a:spcAft>
                <a:spcPts val="400"/>
              </a:spcAft>
            </a:pPr>
            <a:r>
              <a:rPr lang="en-US" sz="1400" dirty="0"/>
              <a:t>About 2500 training samples of tree shadows (i.e., profile geometry)</a:t>
            </a:r>
          </a:p>
          <a:p>
            <a:pPr lvl="1"/>
            <a:r>
              <a:rPr lang="en-US" sz="1500" dirty="0"/>
              <a:t>Next steps</a:t>
            </a:r>
          </a:p>
          <a:p>
            <a:pPr lvl="2">
              <a:spcAft>
                <a:spcPts val="400"/>
              </a:spcAft>
            </a:pPr>
            <a:r>
              <a:rPr lang="en-US" sz="1400" dirty="0"/>
              <a:t>Algorithms for tree shadow enhancement and clipping</a:t>
            </a:r>
          </a:p>
          <a:p>
            <a:pPr lvl="2">
              <a:spcAft>
                <a:spcPts val="400"/>
              </a:spcAft>
            </a:pPr>
            <a:r>
              <a:rPr lang="en-US" sz="1400" dirty="0"/>
              <a:t>Deep learning for tree species prediction</a:t>
            </a:r>
            <a:endParaRPr lang="en-US" sz="1400" dirty="0">
              <a:latin typeface="Garamond" panose="02020404030301010803" pitchFamily="18" charset="0"/>
            </a:endParaRPr>
          </a:p>
          <a:p>
            <a:endParaRPr lang="en-US" sz="1400" dirty="0">
              <a:latin typeface="Garamond" panose="02020404030301010803" pitchFamily="18" charset="0"/>
            </a:endParaRPr>
          </a:p>
        </p:txBody>
      </p:sp>
      <p:sp>
        <p:nvSpPr>
          <p:cNvPr id="18" name="Rectangle 2">
            <a:extLst>
              <a:ext uri="{FF2B5EF4-FFF2-40B4-BE49-F238E27FC236}">
                <a16:creationId xmlns:a16="http://schemas.microsoft.com/office/drawing/2014/main" xmlns="" id="{C5035D20-03F3-42DD-92E9-436CD1477FA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222222"/>
                </a:solidFill>
                <a:effectLst/>
                <a:latin typeface="Arial" panose="020B0604020202020204" pitchFamily="34" charset="0"/>
                <a:cs typeface="Arial" panose="020B0604020202020204" pitchFamily="34" charset="0"/>
              </a:rPr>
              <a:t/>
            </a:r>
            <a:br>
              <a:rPr kumimoji="0" lang="en-US" altLang="en-US" sz="1800" b="0" i="0" u="none" strike="noStrike" cap="none" normalizeH="0" baseline="0">
                <a:ln>
                  <a:noFill/>
                </a:ln>
                <a:solidFill>
                  <a:srgbClr val="222222"/>
                </a:solidFill>
                <a:effectLst/>
                <a:latin typeface="Arial" panose="020B0604020202020204" pitchFamily="34" charset="0"/>
                <a:cs typeface="Arial" panose="020B0604020202020204" pitchFamily="34" charset="0"/>
              </a:rPr>
            </a:b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xmlns="" id="{F5EEE383-36D4-468A-B67A-B153D6E87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469" y="4051795"/>
            <a:ext cx="1041464" cy="1041464"/>
          </a:xfrm>
          <a:prstGeom prst="rect">
            <a:avLst/>
          </a:prstGeom>
        </p:spPr>
      </p:pic>
      <p:pic>
        <p:nvPicPr>
          <p:cNvPr id="9" name="Picture 8">
            <a:extLst>
              <a:ext uri="{FF2B5EF4-FFF2-40B4-BE49-F238E27FC236}">
                <a16:creationId xmlns:a16="http://schemas.microsoft.com/office/drawing/2014/main" xmlns="" id="{64DB40B8-0A3D-4ABD-89B8-0B64EFCB3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469" y="5136050"/>
            <a:ext cx="1041465" cy="1041465"/>
          </a:xfrm>
          <a:prstGeom prst="rect">
            <a:avLst/>
          </a:prstGeom>
        </p:spPr>
      </p:pic>
      <p:pic>
        <p:nvPicPr>
          <p:cNvPr id="11" name="Picture 10">
            <a:extLst>
              <a:ext uri="{FF2B5EF4-FFF2-40B4-BE49-F238E27FC236}">
                <a16:creationId xmlns:a16="http://schemas.microsoft.com/office/drawing/2014/main" xmlns="" id="{8FBF208F-B89A-49BC-827D-6BF75F3CDF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86" y="5136050"/>
            <a:ext cx="1041465" cy="1041465"/>
          </a:xfrm>
          <a:prstGeom prst="rect">
            <a:avLst/>
          </a:prstGeom>
        </p:spPr>
      </p:pic>
      <p:pic>
        <p:nvPicPr>
          <p:cNvPr id="13" name="Picture 12">
            <a:extLst>
              <a:ext uri="{FF2B5EF4-FFF2-40B4-BE49-F238E27FC236}">
                <a16:creationId xmlns:a16="http://schemas.microsoft.com/office/drawing/2014/main" xmlns="" id="{C8AC5B19-2727-40A9-B2B5-9740A865DF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386" y="4051794"/>
            <a:ext cx="1041464" cy="1041464"/>
          </a:xfrm>
          <a:prstGeom prst="rect">
            <a:avLst/>
          </a:prstGeom>
        </p:spPr>
      </p:pic>
      <p:pic>
        <p:nvPicPr>
          <p:cNvPr id="15" name="Picture 14">
            <a:extLst>
              <a:ext uri="{FF2B5EF4-FFF2-40B4-BE49-F238E27FC236}">
                <a16:creationId xmlns:a16="http://schemas.microsoft.com/office/drawing/2014/main" xmlns="" id="{06474891-6D34-4E37-A025-4D42D160EB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8248" y="5136050"/>
            <a:ext cx="1041464" cy="1041464"/>
          </a:xfrm>
          <a:prstGeom prst="rect">
            <a:avLst/>
          </a:prstGeom>
        </p:spPr>
      </p:pic>
      <p:pic>
        <p:nvPicPr>
          <p:cNvPr id="17" name="Picture 16">
            <a:extLst>
              <a:ext uri="{FF2B5EF4-FFF2-40B4-BE49-F238E27FC236}">
                <a16:creationId xmlns:a16="http://schemas.microsoft.com/office/drawing/2014/main" xmlns="" id="{72D23A59-F568-42CE-95A3-7C1B36102F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6112" y="5136050"/>
            <a:ext cx="1041464" cy="1041464"/>
          </a:xfrm>
          <a:prstGeom prst="rect">
            <a:avLst/>
          </a:prstGeom>
        </p:spPr>
      </p:pic>
      <p:pic>
        <p:nvPicPr>
          <p:cNvPr id="20" name="Picture 19">
            <a:extLst>
              <a:ext uri="{FF2B5EF4-FFF2-40B4-BE49-F238E27FC236}">
                <a16:creationId xmlns:a16="http://schemas.microsoft.com/office/drawing/2014/main" xmlns="" id="{2BA143AD-4603-4651-9DD9-05538B9459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8248" y="4051794"/>
            <a:ext cx="1041464" cy="1041464"/>
          </a:xfrm>
          <a:prstGeom prst="rect">
            <a:avLst/>
          </a:prstGeom>
        </p:spPr>
      </p:pic>
      <p:pic>
        <p:nvPicPr>
          <p:cNvPr id="22" name="Picture 21">
            <a:extLst>
              <a:ext uri="{FF2B5EF4-FFF2-40B4-BE49-F238E27FC236}">
                <a16:creationId xmlns:a16="http://schemas.microsoft.com/office/drawing/2014/main" xmlns="" id="{B5177312-7B48-4C75-8EED-4DC1B8705F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7165" y="4051794"/>
            <a:ext cx="1041464" cy="1041464"/>
          </a:xfrm>
          <a:prstGeom prst="rect">
            <a:avLst/>
          </a:prstGeom>
        </p:spPr>
      </p:pic>
      <p:pic>
        <p:nvPicPr>
          <p:cNvPr id="24" name="Picture 23">
            <a:extLst>
              <a:ext uri="{FF2B5EF4-FFF2-40B4-BE49-F238E27FC236}">
                <a16:creationId xmlns:a16="http://schemas.microsoft.com/office/drawing/2014/main" xmlns="" id="{887672C2-3F16-4B1E-816B-164DDE7F13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67204" y="4051555"/>
            <a:ext cx="1041464" cy="1041464"/>
          </a:xfrm>
          <a:prstGeom prst="rect">
            <a:avLst/>
          </a:prstGeom>
        </p:spPr>
      </p:pic>
      <p:pic>
        <p:nvPicPr>
          <p:cNvPr id="26" name="Picture 25">
            <a:extLst>
              <a:ext uri="{FF2B5EF4-FFF2-40B4-BE49-F238E27FC236}">
                <a16:creationId xmlns:a16="http://schemas.microsoft.com/office/drawing/2014/main" xmlns="" id="{D40843B7-CDA8-4AC5-B3E4-09B45C4B9C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75068" y="5136050"/>
            <a:ext cx="1041464" cy="1041464"/>
          </a:xfrm>
          <a:prstGeom prst="rect">
            <a:avLst/>
          </a:prstGeom>
        </p:spPr>
      </p:pic>
      <p:pic>
        <p:nvPicPr>
          <p:cNvPr id="28" name="Picture 27">
            <a:extLst>
              <a:ext uri="{FF2B5EF4-FFF2-40B4-BE49-F238E27FC236}">
                <a16:creationId xmlns:a16="http://schemas.microsoft.com/office/drawing/2014/main" xmlns="" id="{A1020CD7-276A-4673-A8D5-CE4A30261A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67204" y="5136050"/>
            <a:ext cx="1041464" cy="1041464"/>
          </a:xfrm>
          <a:prstGeom prst="rect">
            <a:avLst/>
          </a:prstGeom>
        </p:spPr>
      </p:pic>
      <p:pic>
        <p:nvPicPr>
          <p:cNvPr id="30" name="Picture 29">
            <a:extLst>
              <a:ext uri="{FF2B5EF4-FFF2-40B4-BE49-F238E27FC236}">
                <a16:creationId xmlns:a16="http://schemas.microsoft.com/office/drawing/2014/main" xmlns="" id="{1D17302F-4BB9-4313-93A5-85CEB49EB6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76122" y="4051555"/>
            <a:ext cx="1041464" cy="1041464"/>
          </a:xfrm>
          <a:prstGeom prst="rect">
            <a:avLst/>
          </a:prstGeom>
        </p:spPr>
      </p:pic>
      <p:sp>
        <p:nvSpPr>
          <p:cNvPr id="31" name="Rectangle 30">
            <a:extLst>
              <a:ext uri="{FF2B5EF4-FFF2-40B4-BE49-F238E27FC236}">
                <a16:creationId xmlns:a16="http://schemas.microsoft.com/office/drawing/2014/main" xmlns="" id="{F91121F0-1113-46B5-BC26-98B5DE7C9805}"/>
              </a:ext>
            </a:extLst>
          </p:cNvPr>
          <p:cNvSpPr/>
          <p:nvPr/>
        </p:nvSpPr>
        <p:spPr>
          <a:xfrm>
            <a:off x="481489" y="4009002"/>
            <a:ext cx="1005403" cy="338554"/>
          </a:xfrm>
          <a:prstGeom prst="rect">
            <a:avLst/>
          </a:prstGeom>
        </p:spPr>
        <p:txBody>
          <a:bodyPr wrap="none">
            <a:spAutoFit/>
          </a:bodyPr>
          <a:lstStyle/>
          <a:p>
            <a:r>
              <a:rPr lang="en-US" sz="1600" b="1" dirty="0">
                <a:solidFill>
                  <a:srgbClr val="FFFF00"/>
                </a:solidFill>
              </a:rPr>
              <a:t>Ash tree</a:t>
            </a:r>
          </a:p>
        </p:txBody>
      </p:sp>
      <p:sp>
        <p:nvSpPr>
          <p:cNvPr id="35" name="Rectangle 34">
            <a:extLst>
              <a:ext uri="{FF2B5EF4-FFF2-40B4-BE49-F238E27FC236}">
                <a16:creationId xmlns:a16="http://schemas.microsoft.com/office/drawing/2014/main" xmlns="" id="{3DD13765-BF90-43A4-8D10-6A08C43B99A3}"/>
              </a:ext>
            </a:extLst>
          </p:cNvPr>
          <p:cNvSpPr/>
          <p:nvPr/>
        </p:nvSpPr>
        <p:spPr>
          <a:xfrm>
            <a:off x="2813446" y="4009002"/>
            <a:ext cx="1051891" cy="338554"/>
          </a:xfrm>
          <a:prstGeom prst="rect">
            <a:avLst/>
          </a:prstGeom>
        </p:spPr>
        <p:txBody>
          <a:bodyPr wrap="none">
            <a:spAutoFit/>
          </a:bodyPr>
          <a:lstStyle/>
          <a:p>
            <a:r>
              <a:rPr lang="en-US" sz="1600" b="1" dirty="0">
                <a:solidFill>
                  <a:srgbClr val="FFFF00"/>
                </a:solidFill>
              </a:rPr>
              <a:t>Pine tree</a:t>
            </a:r>
          </a:p>
        </p:txBody>
      </p:sp>
      <p:sp>
        <p:nvSpPr>
          <p:cNvPr id="36" name="Rectangle 35">
            <a:extLst>
              <a:ext uri="{FF2B5EF4-FFF2-40B4-BE49-F238E27FC236}">
                <a16:creationId xmlns:a16="http://schemas.microsoft.com/office/drawing/2014/main" xmlns="" id="{DD9EB319-7A6A-49CF-9543-76A43C13296C}"/>
              </a:ext>
            </a:extLst>
          </p:cNvPr>
          <p:cNvSpPr/>
          <p:nvPr/>
        </p:nvSpPr>
        <p:spPr>
          <a:xfrm>
            <a:off x="5122830" y="4009002"/>
            <a:ext cx="1027333" cy="338554"/>
          </a:xfrm>
          <a:prstGeom prst="rect">
            <a:avLst/>
          </a:prstGeom>
        </p:spPr>
        <p:txBody>
          <a:bodyPr wrap="none">
            <a:spAutoFit/>
          </a:bodyPr>
          <a:lstStyle/>
          <a:p>
            <a:r>
              <a:rPr lang="en-US" sz="1600" b="1" dirty="0" err="1">
                <a:solidFill>
                  <a:srgbClr val="FFFF00"/>
                </a:solidFill>
              </a:rPr>
              <a:t>Tilia</a:t>
            </a:r>
            <a:r>
              <a:rPr lang="en-US" sz="1600" b="1" dirty="0">
                <a:solidFill>
                  <a:srgbClr val="FFFF00"/>
                </a:solidFill>
              </a:rPr>
              <a:t> tree</a:t>
            </a:r>
          </a:p>
        </p:txBody>
      </p:sp>
      <p:sp>
        <p:nvSpPr>
          <p:cNvPr id="21" name="Rectangle 20">
            <a:extLst>
              <a:ext uri="{FF2B5EF4-FFF2-40B4-BE49-F238E27FC236}">
                <a16:creationId xmlns:a16="http://schemas.microsoft.com/office/drawing/2014/main" xmlns="" id="{0C6D0F32-0747-0943-A9BE-3565ADEB1F68}"/>
              </a:ext>
            </a:extLst>
          </p:cNvPr>
          <p:cNvSpPr/>
          <p:nvPr/>
        </p:nvSpPr>
        <p:spPr>
          <a:xfrm>
            <a:off x="7407963" y="5983014"/>
            <a:ext cx="1736037" cy="276999"/>
          </a:xfrm>
          <a:prstGeom prst="rect">
            <a:avLst/>
          </a:prstGeom>
        </p:spPr>
        <p:txBody>
          <a:bodyPr wrap="square">
            <a:spAutoFit/>
          </a:bodyPr>
          <a:lstStyle/>
          <a:p>
            <a:pPr algn="ctr"/>
            <a:r>
              <a:rPr lang="en-US" sz="1200" dirty="0">
                <a:solidFill>
                  <a:srgbClr val="FF0000"/>
                </a:solidFill>
                <a:latin typeface="Arial" panose="020B0604020202020204" pitchFamily="34" charset="0"/>
              </a:rPr>
              <a:t>Task Lead: PI </a:t>
            </a:r>
            <a:r>
              <a:rPr lang="en-US" sz="1200" dirty="0" err="1">
                <a:solidFill>
                  <a:srgbClr val="FF0000"/>
                </a:solidFill>
                <a:latin typeface="Arial" panose="020B0604020202020204" pitchFamily="34" charset="0"/>
              </a:rPr>
              <a:t>Shekhar</a:t>
            </a:r>
            <a:endParaRPr lang="en-US" sz="1200" dirty="0">
              <a:solidFill>
                <a:srgbClr val="000000"/>
              </a:solidFill>
              <a:latin typeface="-webkit-standard"/>
            </a:endParaRPr>
          </a:p>
        </p:txBody>
      </p:sp>
    </p:spTree>
    <p:extLst>
      <p:ext uri="{BB962C8B-B14F-4D97-AF65-F5344CB8AC3E}">
        <p14:creationId xmlns:p14="http://schemas.microsoft.com/office/powerpoint/2010/main" val="155816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6127999-7556-4247-AEE0-4D1D041B9428}"/>
              </a:ext>
            </a:extLst>
          </p:cNvPr>
          <p:cNvSpPr/>
          <p:nvPr/>
        </p:nvSpPr>
        <p:spPr>
          <a:xfrm>
            <a:off x="132688" y="713532"/>
            <a:ext cx="6649111" cy="4555093"/>
          </a:xfrm>
          <a:prstGeom prst="rect">
            <a:avLst/>
          </a:prstGeom>
          <a:ln w="19050">
            <a:solidFill>
              <a:schemeClr val="tx1"/>
            </a:solidFill>
          </a:ln>
        </p:spPr>
        <p:txBody>
          <a:bodyPr wrap="square">
            <a:spAutoFit/>
          </a:bodyPr>
          <a:lstStyle/>
          <a:p>
            <a:pPr marL="85725">
              <a:buClr>
                <a:srgbClr val="558D2F"/>
              </a:buClr>
              <a:buSzPts val="1800"/>
            </a:pPr>
            <a:r>
              <a:rPr lang="en-US" sz="1800" b="1" dirty="0">
                <a:solidFill>
                  <a:srgbClr val="C00000"/>
                </a:solidFill>
                <a:latin typeface="Arial" charset="0"/>
                <a:ea typeface="Arial" charset="0"/>
                <a:cs typeface="Arial" charset="0"/>
              </a:rPr>
              <a:t>Major community </a:t>
            </a:r>
            <a:r>
              <a:rPr lang="en-US" sz="1800" b="1" dirty="0" smtClean="0">
                <a:solidFill>
                  <a:srgbClr val="C00000"/>
                </a:solidFill>
                <a:latin typeface="Arial" charset="0"/>
                <a:ea typeface="Arial" charset="0"/>
                <a:cs typeface="Arial" charset="0"/>
              </a:rPr>
              <a:t>outcomes</a:t>
            </a:r>
            <a:endParaRPr lang="en-US" sz="1800" dirty="0">
              <a:solidFill>
                <a:srgbClr val="C00000"/>
              </a:solidFill>
              <a:latin typeface="Arial" charset="0"/>
              <a:ea typeface="Arial" charset="0"/>
              <a:cs typeface="Arial" charset="0"/>
            </a:endParaRPr>
          </a:p>
          <a:p>
            <a:pPr marL="105966" indent="-130969">
              <a:buFont typeface="Arial" panose="020B0604020202020204" pitchFamily="34" charset="0"/>
              <a:buChar char="•"/>
            </a:pPr>
            <a:r>
              <a:rPr lang="en-US" sz="1600" dirty="0">
                <a:latin typeface="Arial" charset="0"/>
                <a:ea typeface="Arial" charset="0"/>
                <a:cs typeface="Arial" charset="0"/>
              </a:rPr>
              <a:t>Theme 1: Minneapolis PWD and Public Schools</a:t>
            </a:r>
          </a:p>
          <a:p>
            <a:pPr marL="402431" lvl="2" indent="-82154">
              <a:buFont typeface="Arial" panose="020B0604020202020204" pitchFamily="34" charset="0"/>
              <a:buChar char="•"/>
            </a:pPr>
            <a:r>
              <a:rPr lang="en-US" sz="1600" dirty="0">
                <a:latin typeface="Arial" charset="0"/>
                <a:ea typeface="Arial" charset="0"/>
                <a:cs typeface="Arial" charset="0"/>
              </a:rPr>
              <a:t>Long term tracking of inequality in wellbeing and relationship to infrastructure.</a:t>
            </a:r>
          </a:p>
          <a:p>
            <a:pPr marL="402431" lvl="2" indent="-82154">
              <a:buFont typeface="Arial" panose="020B0604020202020204" pitchFamily="34" charset="0"/>
              <a:buChar char="•"/>
            </a:pPr>
            <a:r>
              <a:rPr lang="en-US" sz="1600" dirty="0">
                <a:latin typeface="Arial" charset="0"/>
                <a:ea typeface="Arial" charset="0"/>
                <a:cs typeface="Arial" charset="0"/>
              </a:rPr>
              <a:t>Neighborhood associations, (Seward, Prospect Park)</a:t>
            </a:r>
          </a:p>
          <a:p>
            <a:pPr marL="402431" lvl="2" indent="-82154">
              <a:buFont typeface="Arial" panose="020B0604020202020204" pitchFamily="34" charset="0"/>
              <a:buChar char="•"/>
            </a:pPr>
            <a:r>
              <a:rPr lang="en-US" sz="1600" dirty="0">
                <a:latin typeface="Arial" charset="0"/>
                <a:ea typeface="Arial" charset="0"/>
                <a:cs typeface="Arial" charset="0"/>
              </a:rPr>
              <a:t>Contacted all 87 Neighborhoods Associations (via Newsletters, Facebook)</a:t>
            </a:r>
          </a:p>
          <a:p>
            <a:pPr marL="402431" lvl="2" indent="-82154">
              <a:buFont typeface="Arial" panose="020B0604020202020204" pitchFamily="34" charset="0"/>
              <a:buChar char="•"/>
            </a:pPr>
            <a:r>
              <a:rPr lang="en-US" sz="1600" dirty="0">
                <a:latin typeface="Arial" charset="0"/>
                <a:ea typeface="Arial" charset="0"/>
                <a:cs typeface="Arial" charset="0"/>
              </a:rPr>
              <a:t>Dissemination in 8 MSP schools </a:t>
            </a:r>
          </a:p>
          <a:p>
            <a:pPr marL="100013" indent="-125016">
              <a:buFont typeface="Arial" panose="020B0604020202020204" pitchFamily="34" charset="0"/>
              <a:buChar char="•"/>
            </a:pPr>
            <a:endParaRPr lang="en-US" sz="1600" dirty="0" smtClean="0">
              <a:latin typeface="Arial" charset="0"/>
              <a:ea typeface="Arial" charset="0"/>
              <a:cs typeface="Arial" charset="0"/>
            </a:endParaRPr>
          </a:p>
          <a:p>
            <a:pPr marL="100013" indent="-125016">
              <a:buFont typeface="Arial" panose="020B0604020202020204" pitchFamily="34" charset="0"/>
              <a:buChar char="•"/>
            </a:pPr>
            <a:r>
              <a:rPr lang="en-US" sz="1600" dirty="0" smtClean="0">
                <a:latin typeface="Arial" charset="0"/>
                <a:ea typeface="Arial" charset="0"/>
                <a:cs typeface="Arial" charset="0"/>
              </a:rPr>
              <a:t>Theme </a:t>
            </a:r>
            <a:r>
              <a:rPr lang="en-US" sz="1600" dirty="0">
                <a:latin typeface="Arial" charset="0"/>
                <a:ea typeface="Arial" charset="0"/>
                <a:cs typeface="Arial" charset="0"/>
              </a:rPr>
              <a:t>2: </a:t>
            </a:r>
            <a:endParaRPr lang="en-US" sz="1600" dirty="0" smtClean="0">
              <a:latin typeface="Arial" charset="0"/>
              <a:ea typeface="Arial" charset="0"/>
              <a:cs typeface="Arial" charset="0"/>
            </a:endParaRPr>
          </a:p>
          <a:p>
            <a:pPr marL="557213" lvl="1" indent="-125016">
              <a:buFont typeface="Arial" panose="020B0604020202020204" pitchFamily="34" charset="0"/>
              <a:buChar char="•"/>
            </a:pPr>
            <a:r>
              <a:rPr lang="en-US" sz="1600" dirty="0" smtClean="0">
                <a:latin typeface="Arial" charset="0"/>
                <a:ea typeface="Arial" charset="0"/>
                <a:cs typeface="Arial" charset="0"/>
              </a:rPr>
              <a:t>Shared Ash </a:t>
            </a:r>
            <a:r>
              <a:rPr lang="en-US" sz="1600" dirty="0">
                <a:latin typeface="Arial" charset="0"/>
                <a:ea typeface="Arial" charset="0"/>
                <a:cs typeface="Arial" charset="0"/>
              </a:rPr>
              <a:t>tree detection </a:t>
            </a:r>
            <a:r>
              <a:rPr lang="en-US" sz="1600" dirty="0" smtClean="0">
                <a:latin typeface="Arial" charset="0"/>
                <a:ea typeface="Arial" charset="0"/>
                <a:cs typeface="Arial" charset="0"/>
              </a:rPr>
              <a:t>results with </a:t>
            </a:r>
            <a:r>
              <a:rPr lang="en-US" sz="1600" dirty="0">
                <a:latin typeface="Arial" charset="0"/>
                <a:ea typeface="Arial" charset="0"/>
                <a:cs typeface="Arial" charset="0"/>
              </a:rPr>
              <a:t>Hennepin county PWD</a:t>
            </a:r>
          </a:p>
          <a:p>
            <a:pPr marL="100013" indent="-125016">
              <a:buClr>
                <a:srgbClr val="558D2F"/>
              </a:buClr>
              <a:buSzPts val="1800"/>
              <a:buFont typeface="Arial" panose="020B0604020202020204" pitchFamily="34" charset="0"/>
              <a:buChar char="•"/>
            </a:pPr>
            <a:endParaRPr lang="en-US" sz="1600" dirty="0" smtClean="0">
              <a:latin typeface="Arial" charset="0"/>
              <a:ea typeface="Arial" charset="0"/>
              <a:cs typeface="Arial" charset="0"/>
            </a:endParaRPr>
          </a:p>
          <a:p>
            <a:pPr marL="100013" indent="-125016">
              <a:buClr>
                <a:srgbClr val="558D2F"/>
              </a:buClr>
              <a:buSzPts val="1800"/>
              <a:buFont typeface="Arial" panose="020B0604020202020204" pitchFamily="34" charset="0"/>
              <a:buChar char="•"/>
            </a:pPr>
            <a:r>
              <a:rPr lang="en-US" sz="1600" b="1" dirty="0" smtClean="0">
                <a:solidFill>
                  <a:srgbClr val="C00000"/>
                </a:solidFill>
                <a:latin typeface="Arial" charset="0"/>
                <a:ea typeface="Arial" charset="0"/>
                <a:cs typeface="Arial" charset="0"/>
              </a:rPr>
              <a:t>Theme </a:t>
            </a:r>
            <a:r>
              <a:rPr lang="en-US" sz="1600" b="1" dirty="0">
                <a:solidFill>
                  <a:srgbClr val="C00000"/>
                </a:solidFill>
                <a:latin typeface="Arial" charset="0"/>
                <a:ea typeface="Arial" charset="0"/>
                <a:cs typeface="Arial" charset="0"/>
              </a:rPr>
              <a:t>4: </a:t>
            </a:r>
            <a:r>
              <a:rPr lang="en-US" sz="1600" dirty="0">
                <a:latin typeface="Arial" charset="0"/>
                <a:ea typeface="Arial" charset="0"/>
                <a:cs typeface="Arial" charset="0"/>
              </a:rPr>
              <a:t>Minneapolis School District: </a:t>
            </a:r>
            <a:endParaRPr lang="en-US" sz="1600" dirty="0" smtClean="0">
              <a:latin typeface="Arial" charset="0"/>
              <a:ea typeface="Arial" charset="0"/>
              <a:cs typeface="Arial" charset="0"/>
            </a:endParaRPr>
          </a:p>
          <a:p>
            <a:pPr marL="557213" lvl="1" indent="-125016">
              <a:buClr>
                <a:srgbClr val="558D2F"/>
              </a:buClr>
              <a:buSzPts val="1800"/>
              <a:buFont typeface="Arial" panose="020B0604020202020204" pitchFamily="34" charset="0"/>
              <a:buChar char="•"/>
            </a:pPr>
            <a:r>
              <a:rPr lang="en-US" sz="1600" dirty="0" smtClean="0">
                <a:latin typeface="Arial" charset="0"/>
                <a:ea typeface="Arial" charset="0"/>
                <a:cs typeface="Arial" charset="0"/>
              </a:rPr>
              <a:t>Developed </a:t>
            </a:r>
            <a:r>
              <a:rPr lang="en-US" sz="1600" dirty="0">
                <a:latin typeface="Arial" charset="0"/>
                <a:ea typeface="Arial" charset="0"/>
                <a:cs typeface="Arial" charset="0"/>
              </a:rPr>
              <a:t>initial curriculum materials, </a:t>
            </a:r>
            <a:endParaRPr lang="en-US" sz="1600" dirty="0" smtClean="0">
              <a:latin typeface="Arial" charset="0"/>
              <a:ea typeface="Arial" charset="0"/>
              <a:cs typeface="Arial" charset="0"/>
            </a:endParaRPr>
          </a:p>
          <a:p>
            <a:pPr marL="557213" lvl="1" indent="-125016">
              <a:buClr>
                <a:srgbClr val="558D2F"/>
              </a:buClr>
              <a:buSzPts val="1800"/>
              <a:buFont typeface="Arial" panose="020B0604020202020204" pitchFamily="34" charset="0"/>
              <a:buChar char="•"/>
            </a:pPr>
            <a:r>
              <a:rPr lang="en-US" sz="1600" dirty="0" smtClean="0">
                <a:latin typeface="Arial" charset="0"/>
                <a:ea typeface="Arial" charset="0"/>
                <a:cs typeface="Arial" charset="0"/>
              </a:rPr>
              <a:t>set </a:t>
            </a:r>
            <a:r>
              <a:rPr lang="en-US" sz="1600" dirty="0">
                <a:latin typeface="Arial" charset="0"/>
                <a:ea typeface="Arial" charset="0"/>
                <a:cs typeface="Arial" charset="0"/>
              </a:rPr>
              <a:t>up Air Pollution Monitors at all schools sites, </a:t>
            </a:r>
            <a:endParaRPr lang="en-US" sz="1600" dirty="0" smtClean="0">
              <a:latin typeface="Arial" charset="0"/>
              <a:ea typeface="Arial" charset="0"/>
              <a:cs typeface="Arial" charset="0"/>
            </a:endParaRPr>
          </a:p>
          <a:p>
            <a:pPr marL="557213" lvl="1" indent="-125016">
              <a:buClr>
                <a:srgbClr val="558D2F"/>
              </a:buClr>
              <a:buSzPts val="1800"/>
              <a:buFont typeface="Arial" panose="020B0604020202020204" pitchFamily="34" charset="0"/>
              <a:buChar char="•"/>
            </a:pPr>
            <a:r>
              <a:rPr lang="en-US" sz="1600" dirty="0" smtClean="0">
                <a:latin typeface="Arial" charset="0"/>
                <a:ea typeface="Arial" charset="0"/>
                <a:cs typeface="Arial" charset="0"/>
              </a:rPr>
              <a:t>Professional Development of 13 </a:t>
            </a:r>
            <a:r>
              <a:rPr lang="en-US" sz="1600" dirty="0">
                <a:latin typeface="Arial" charset="0"/>
                <a:ea typeface="Arial" charset="0"/>
                <a:cs typeface="Arial" charset="0"/>
              </a:rPr>
              <a:t>high school </a:t>
            </a:r>
            <a:r>
              <a:rPr lang="en-US" sz="1600" dirty="0" smtClean="0">
                <a:latin typeface="Arial" charset="0"/>
                <a:ea typeface="Arial" charset="0"/>
                <a:cs typeface="Arial" charset="0"/>
              </a:rPr>
              <a:t>teachers</a:t>
            </a:r>
          </a:p>
          <a:p>
            <a:pPr marL="557213" lvl="1" indent="-125016">
              <a:buClr>
                <a:srgbClr val="558D2F"/>
              </a:buClr>
              <a:buSzPts val="1800"/>
              <a:buFont typeface="Arial" panose="020B0604020202020204" pitchFamily="34" charset="0"/>
              <a:buChar char="•"/>
            </a:pPr>
            <a:endParaRPr lang="en-US" sz="1600" dirty="0">
              <a:latin typeface="Arial" charset="0"/>
              <a:ea typeface="Arial" charset="0"/>
              <a:cs typeface="Arial" charset="0"/>
            </a:endParaRPr>
          </a:p>
          <a:p>
            <a:pPr marL="100013" indent="-125016">
              <a:buClr>
                <a:srgbClr val="558D2F"/>
              </a:buClr>
              <a:buSzPts val="1800"/>
              <a:buFont typeface="Arial" panose="020B0604020202020204" pitchFamily="34" charset="0"/>
              <a:buChar char="•"/>
            </a:pPr>
            <a:endParaRPr lang="en-US" sz="1600" dirty="0">
              <a:latin typeface="Arial" charset="0"/>
              <a:ea typeface="Arial" charset="0"/>
              <a:cs typeface="Arial" charset="0"/>
            </a:endParaRPr>
          </a:p>
        </p:txBody>
      </p:sp>
      <p:pic>
        <p:nvPicPr>
          <p:cNvPr id="6" name="Picture 5" descr="cit2.jpg">
            <a:extLst>
              <a:ext uri="{FF2B5EF4-FFF2-40B4-BE49-F238E27FC236}">
                <a16:creationId xmlns:a16="http://schemas.microsoft.com/office/drawing/2014/main" xmlns="" id="{4EAB3055-6B13-824B-BD3C-7C774706B71E}"/>
              </a:ext>
            </a:extLst>
          </p:cNvPr>
          <p:cNvPicPr>
            <a:picLocks noChangeAspect="1"/>
          </p:cNvPicPr>
          <p:nvPr/>
        </p:nvPicPr>
        <p:blipFill>
          <a:blip r:embed="rId3"/>
          <a:stretch>
            <a:fillRect/>
          </a:stretch>
        </p:blipFill>
        <p:spPr>
          <a:xfrm>
            <a:off x="6631969" y="2598663"/>
            <a:ext cx="2455138" cy="1790465"/>
          </a:xfrm>
          <a:prstGeom prst="rect">
            <a:avLst/>
          </a:prstGeom>
          <a:ln w="12700">
            <a:solidFill>
              <a:schemeClr val="tx1"/>
            </a:solidFill>
          </a:ln>
        </p:spPr>
      </p:pic>
      <p:pic>
        <p:nvPicPr>
          <p:cNvPr id="7" name="Picture 6">
            <a:extLst>
              <a:ext uri="{FF2B5EF4-FFF2-40B4-BE49-F238E27FC236}">
                <a16:creationId xmlns:a16="http://schemas.microsoft.com/office/drawing/2014/main" xmlns="" id="{BCDED0A3-C88D-1E46-A210-272722FB0F74}"/>
              </a:ext>
            </a:extLst>
          </p:cNvPr>
          <p:cNvPicPr>
            <a:picLocks noChangeAspect="1"/>
          </p:cNvPicPr>
          <p:nvPr/>
        </p:nvPicPr>
        <p:blipFill>
          <a:blip r:embed="rId4"/>
          <a:stretch>
            <a:fillRect/>
          </a:stretch>
        </p:blipFill>
        <p:spPr>
          <a:xfrm>
            <a:off x="6689954" y="713532"/>
            <a:ext cx="2247323" cy="1808882"/>
          </a:xfrm>
          <a:prstGeom prst="rect">
            <a:avLst/>
          </a:prstGeom>
          <a:ln>
            <a:solidFill>
              <a:schemeClr val="tx1"/>
            </a:solidFill>
          </a:ln>
        </p:spPr>
      </p:pic>
      <p:sp>
        <p:nvSpPr>
          <p:cNvPr id="9" name="Title 8"/>
          <p:cNvSpPr txBox="1">
            <a:spLocks/>
          </p:cNvSpPr>
          <p:nvPr/>
        </p:nvSpPr>
        <p:spPr>
          <a:xfrm>
            <a:off x="132688" y="225381"/>
            <a:ext cx="9011312" cy="390342"/>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700" b="1" dirty="0">
                <a:solidFill>
                  <a:schemeClr val="accent2"/>
                </a:solidFill>
                <a:latin typeface="Arial" charset="0"/>
                <a:ea typeface="Arial" charset="0"/>
                <a:cs typeface="Arial" charset="0"/>
              </a:rPr>
              <a:t>Project Update </a:t>
            </a:r>
            <a:r>
              <a:rPr lang="en-US" sz="2700" b="1" smtClean="0">
                <a:solidFill>
                  <a:schemeClr val="accent2"/>
                </a:solidFill>
                <a:latin typeface="Arial" charset="0"/>
                <a:ea typeface="Arial" charset="0"/>
                <a:cs typeface="Arial" charset="0"/>
              </a:rPr>
              <a:t>(1/18- 4/19</a:t>
            </a:r>
            <a:r>
              <a:rPr lang="en-US" sz="2700" b="1" dirty="0" smtClean="0">
                <a:solidFill>
                  <a:schemeClr val="accent2"/>
                </a:solidFill>
                <a:latin typeface="Arial" charset="0"/>
                <a:ea typeface="Arial" charset="0"/>
                <a:cs typeface="Arial" charset="0"/>
              </a:rPr>
              <a:t>): </a:t>
            </a:r>
            <a:r>
              <a:rPr lang="en-US" sz="2700" b="1" smtClean="0">
                <a:solidFill>
                  <a:schemeClr val="accent2"/>
                </a:solidFill>
                <a:latin typeface="Arial" charset="0"/>
                <a:ea typeface="Arial" charset="0"/>
                <a:cs typeface="Arial" charset="0"/>
              </a:rPr>
              <a:t>Community Outcomes</a:t>
            </a:r>
            <a:endParaRPr lang="en-US" sz="2700" b="1" dirty="0">
              <a:solidFill>
                <a:schemeClr val="accent2"/>
              </a:solidFill>
              <a:latin typeface="Arial" charset="0"/>
              <a:ea typeface="Arial" charset="0"/>
              <a:cs typeface="Arial" charset="0"/>
            </a:endParaRPr>
          </a:p>
        </p:txBody>
      </p:sp>
      <p:pic>
        <p:nvPicPr>
          <p:cNvPr id="8" name="Picture 7">
            <a:extLst>
              <a:ext uri="{FF2B5EF4-FFF2-40B4-BE49-F238E27FC236}">
                <a16:creationId xmlns:a16="http://schemas.microsoft.com/office/drawing/2014/main" xmlns="" id="{6E8CCE18-515B-0C48-8FA6-600FABC54F1D}"/>
              </a:ext>
            </a:extLst>
          </p:cNvPr>
          <p:cNvPicPr>
            <a:picLocks noChangeAspect="1"/>
          </p:cNvPicPr>
          <p:nvPr/>
        </p:nvPicPr>
        <p:blipFill rotWithShape="1">
          <a:blip r:embed="rId5"/>
          <a:srcRect l="4752" t="6702" b="2701"/>
          <a:stretch/>
        </p:blipFill>
        <p:spPr>
          <a:xfrm>
            <a:off x="6631969" y="4483795"/>
            <a:ext cx="1995766" cy="1423741"/>
          </a:xfrm>
          <a:prstGeom prst="rect">
            <a:avLst/>
          </a:prstGeom>
        </p:spPr>
      </p:pic>
    </p:spTree>
    <p:extLst>
      <p:ext uri="{BB962C8B-B14F-4D97-AF65-F5344CB8AC3E}">
        <p14:creationId xmlns:p14="http://schemas.microsoft.com/office/powerpoint/2010/main" val="830233497"/>
      </p:ext>
    </p:extLst>
  </p:cSld>
  <p:clrMapOvr>
    <a:masterClrMapping/>
  </p:clrMapOvr>
  <mc:AlternateContent xmlns:mc="http://schemas.openxmlformats.org/markup-compatibility/2006" xmlns:p14="http://schemas.microsoft.com/office/powerpoint/2010/main">
    <mc:Choice Requires="p14">
      <p:transition p14:dur="400" advTm="60000"/>
    </mc:Choice>
    <mc:Fallback xmlns="">
      <p:transition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0" y="0"/>
            <a:ext cx="9144000" cy="838200"/>
          </a:xfrm>
          <a:prstGeom prst="rect">
            <a:avLst/>
          </a:prstGeom>
          <a:noFill/>
          <a:ln>
            <a:noFill/>
          </a:ln>
        </p:spPr>
        <p:txBody>
          <a:bodyPr spcFirstLastPara="1" wrap="square" lIns="365750" tIns="182875" rIns="91425" bIns="182875" anchor="ctr" anchorCtr="0">
            <a:noAutofit/>
          </a:bodyPr>
          <a:lstStyle/>
          <a:p>
            <a:pPr marL="0" lvl="0" indent="0" algn="l" rtl="0">
              <a:lnSpc>
                <a:spcPct val="90000"/>
              </a:lnSpc>
              <a:spcBef>
                <a:spcPts val="0"/>
              </a:spcBef>
              <a:spcAft>
                <a:spcPts val="0"/>
              </a:spcAft>
              <a:buClr>
                <a:schemeClr val="lt2"/>
              </a:buClr>
              <a:buSzPts val="3200"/>
              <a:buFont typeface="Arial"/>
              <a:buNone/>
            </a:pPr>
            <a:r>
              <a:rPr lang="en-US" sz="3200" dirty="0">
                <a:solidFill>
                  <a:srgbClr val="C00000"/>
                </a:solidFill>
              </a:rPr>
              <a:t>Teacher’s Workshop</a:t>
            </a:r>
            <a:endParaRPr dirty="0">
              <a:solidFill>
                <a:srgbClr val="C00000"/>
              </a:solidFill>
            </a:endParaRPr>
          </a:p>
        </p:txBody>
      </p:sp>
      <p:sp>
        <p:nvSpPr>
          <p:cNvPr id="45" name="Google Shape;45;p8"/>
          <p:cNvSpPr txBox="1"/>
          <p:nvPr/>
        </p:nvSpPr>
        <p:spPr>
          <a:xfrm>
            <a:off x="56850" y="911117"/>
            <a:ext cx="5064600" cy="322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t>Updates</a:t>
            </a:r>
            <a:endParaRPr sz="1800" b="1" dirty="0"/>
          </a:p>
          <a:p>
            <a:pPr marL="457200" lvl="0" indent="-342900" algn="l" rtl="0">
              <a:spcBef>
                <a:spcPts val="0"/>
              </a:spcBef>
              <a:spcAft>
                <a:spcPts val="0"/>
              </a:spcAft>
              <a:buClr>
                <a:srgbClr val="558D2F"/>
              </a:buClr>
              <a:buSzPts val="1800"/>
              <a:buChar char="●"/>
            </a:pPr>
            <a:r>
              <a:rPr lang="en-US" sz="1800" dirty="0">
                <a:solidFill>
                  <a:srgbClr val="FF0000"/>
                </a:solidFill>
              </a:rPr>
              <a:t>August teacher workshop complete</a:t>
            </a:r>
            <a:endParaRPr sz="1800" dirty="0">
              <a:solidFill>
                <a:srgbClr val="FF0000"/>
              </a:solidFill>
            </a:endParaRPr>
          </a:p>
          <a:p>
            <a:pPr marL="457200" lvl="0" indent="-342900" algn="l" rtl="0">
              <a:spcBef>
                <a:spcPts val="0"/>
              </a:spcBef>
              <a:spcAft>
                <a:spcPts val="0"/>
              </a:spcAft>
              <a:buClr>
                <a:srgbClr val="558D2F"/>
              </a:buClr>
              <a:buSzPts val="1800"/>
              <a:buChar char="●"/>
            </a:pPr>
            <a:r>
              <a:rPr lang="en-US" sz="1800" dirty="0"/>
              <a:t>M</a:t>
            </a:r>
            <a:r>
              <a:rPr lang="en-US" sz="1800" dirty="0" smtClean="0"/>
              <a:t>onthly web-meetings </a:t>
            </a:r>
            <a:r>
              <a:rPr lang="en-US" sz="1800" dirty="0"/>
              <a:t>to support teachers, provide updates, status checks and refine curriculum product</a:t>
            </a:r>
            <a:endParaRPr sz="1800" dirty="0"/>
          </a:p>
          <a:p>
            <a:pPr marL="457200" lvl="0" indent="-342900" algn="l" rtl="0">
              <a:spcBef>
                <a:spcPts val="0"/>
              </a:spcBef>
              <a:spcAft>
                <a:spcPts val="0"/>
              </a:spcAft>
              <a:buClr>
                <a:srgbClr val="558D2F"/>
              </a:buClr>
              <a:buSzPts val="1800"/>
              <a:buChar char="●"/>
            </a:pPr>
            <a:r>
              <a:rPr lang="en-US" sz="1800" dirty="0" smtClean="0"/>
              <a:t>Responsive </a:t>
            </a:r>
            <a:r>
              <a:rPr lang="en-US" sz="1800" dirty="0"/>
              <a:t>Curriculum website set up for 8-12 classroom use </a:t>
            </a:r>
            <a:endParaRPr sz="1800" dirty="0"/>
          </a:p>
          <a:p>
            <a:pPr marL="457200" lvl="0" indent="-342900" algn="l" rtl="0">
              <a:spcBef>
                <a:spcPts val="0"/>
              </a:spcBef>
              <a:spcAft>
                <a:spcPts val="0"/>
              </a:spcAft>
              <a:buClr>
                <a:srgbClr val="FFC000"/>
              </a:buClr>
              <a:buSzPts val="1800"/>
              <a:buChar char="●"/>
            </a:pPr>
            <a:r>
              <a:rPr lang="en-US" sz="1800" dirty="0"/>
              <a:t>Partial set up of Air Pollution Monitors at school locations</a:t>
            </a:r>
            <a:endParaRPr sz="1800" dirty="0"/>
          </a:p>
          <a:p>
            <a:pPr marL="457200" lvl="0" indent="-342900" algn="l" rtl="0">
              <a:spcBef>
                <a:spcPts val="0"/>
              </a:spcBef>
              <a:spcAft>
                <a:spcPts val="0"/>
              </a:spcAft>
              <a:buClr>
                <a:srgbClr val="FFC000"/>
              </a:buClr>
              <a:buSzPts val="1800"/>
              <a:buChar char="●"/>
            </a:pPr>
            <a:r>
              <a:rPr lang="en-US" sz="1800" dirty="0"/>
              <a:t>Soft implementing of curriculum materials December through March</a:t>
            </a:r>
            <a:endParaRPr sz="1800" dirty="0"/>
          </a:p>
          <a:p>
            <a:pPr marL="457200" lvl="0" indent="0" algn="just" rtl="0">
              <a:spcBef>
                <a:spcPts val="0"/>
              </a:spcBef>
              <a:spcAft>
                <a:spcPts val="0"/>
              </a:spcAft>
              <a:buNone/>
            </a:pPr>
            <a:endParaRPr dirty="0">
              <a:solidFill>
                <a:schemeClr val="dk1"/>
              </a:solidFill>
            </a:endParaRPr>
          </a:p>
          <a:p>
            <a:pPr marL="457200" lvl="0" indent="0" algn="l" rtl="0">
              <a:spcBef>
                <a:spcPts val="0"/>
              </a:spcBef>
              <a:spcAft>
                <a:spcPts val="0"/>
              </a:spcAft>
              <a:buNone/>
            </a:pPr>
            <a:endParaRPr sz="1600" dirty="0"/>
          </a:p>
          <a:p>
            <a:pPr marL="0" lvl="0" indent="0" algn="l" rtl="0">
              <a:spcBef>
                <a:spcPts val="0"/>
              </a:spcBef>
              <a:spcAft>
                <a:spcPts val="0"/>
              </a:spcAft>
              <a:buNone/>
            </a:pPr>
            <a:endParaRPr dirty="0">
              <a:solidFill>
                <a:schemeClr val="dk1"/>
              </a:solidFill>
            </a:endParaRPr>
          </a:p>
        </p:txBody>
      </p:sp>
      <p:grpSp>
        <p:nvGrpSpPr>
          <p:cNvPr id="46" name="Google Shape;46;p8"/>
          <p:cNvGrpSpPr/>
          <p:nvPr/>
        </p:nvGrpSpPr>
        <p:grpSpPr>
          <a:xfrm>
            <a:off x="161627" y="1302817"/>
            <a:ext cx="8801449" cy="4692536"/>
            <a:chOff x="382351" y="1507775"/>
            <a:chExt cx="8801449" cy="4692536"/>
          </a:xfrm>
        </p:grpSpPr>
        <p:pic>
          <p:nvPicPr>
            <p:cNvPr id="47" name="Google Shape;47;p8"/>
            <p:cNvPicPr preferRelativeResize="0"/>
            <p:nvPr/>
          </p:nvPicPr>
          <p:blipFill>
            <a:blip r:embed="rId3">
              <a:alphaModFix/>
            </a:blip>
            <a:stretch>
              <a:fillRect/>
            </a:stretch>
          </p:blipFill>
          <p:spPr>
            <a:xfrm>
              <a:off x="5342175" y="3744225"/>
              <a:ext cx="3841625" cy="1645544"/>
            </a:xfrm>
            <a:prstGeom prst="rect">
              <a:avLst/>
            </a:prstGeom>
            <a:noFill/>
            <a:ln>
              <a:noFill/>
            </a:ln>
          </p:spPr>
        </p:pic>
        <p:pic>
          <p:nvPicPr>
            <p:cNvPr id="48" name="Google Shape;48;p8"/>
            <p:cNvPicPr preferRelativeResize="0"/>
            <p:nvPr/>
          </p:nvPicPr>
          <p:blipFill>
            <a:blip r:embed="rId4">
              <a:alphaModFix/>
            </a:blip>
            <a:stretch>
              <a:fillRect/>
            </a:stretch>
          </p:blipFill>
          <p:spPr>
            <a:xfrm>
              <a:off x="2922542" y="4647087"/>
              <a:ext cx="2653458" cy="1553224"/>
            </a:xfrm>
            <a:prstGeom prst="rect">
              <a:avLst/>
            </a:prstGeom>
            <a:noFill/>
            <a:ln>
              <a:noFill/>
            </a:ln>
          </p:spPr>
        </p:pic>
        <p:pic>
          <p:nvPicPr>
            <p:cNvPr id="49" name="Google Shape;49;p8"/>
            <p:cNvPicPr preferRelativeResize="0"/>
            <p:nvPr/>
          </p:nvPicPr>
          <p:blipFill rotWithShape="1">
            <a:blip r:embed="rId5">
              <a:alphaModFix/>
            </a:blip>
            <a:srcRect l="670" r="670"/>
            <a:stretch/>
          </p:blipFill>
          <p:spPr>
            <a:xfrm>
              <a:off x="5342175" y="1507775"/>
              <a:ext cx="3841624" cy="2045400"/>
            </a:xfrm>
            <a:prstGeom prst="rect">
              <a:avLst/>
            </a:prstGeom>
            <a:noFill/>
            <a:ln>
              <a:noFill/>
            </a:ln>
          </p:spPr>
        </p:pic>
        <p:pic>
          <p:nvPicPr>
            <p:cNvPr id="50" name="Google Shape;50;p8"/>
            <p:cNvPicPr preferRelativeResize="0"/>
            <p:nvPr/>
          </p:nvPicPr>
          <p:blipFill>
            <a:blip r:embed="rId6">
              <a:alphaModFix/>
            </a:blip>
            <a:stretch>
              <a:fillRect/>
            </a:stretch>
          </p:blipFill>
          <p:spPr>
            <a:xfrm>
              <a:off x="382351" y="4475600"/>
              <a:ext cx="1878000" cy="1724700"/>
            </a:xfrm>
            <a:prstGeom prst="ellipse">
              <a:avLst/>
            </a:prstGeom>
            <a:noFill/>
            <a:ln>
              <a:noFill/>
            </a:ln>
            <a:effectLst>
              <a:outerShdw blurRad="142875" dist="95250" dir="6780000" algn="bl" rotWithShape="0">
                <a:srgbClr val="000000">
                  <a:alpha val="69000"/>
                </a:srgbClr>
              </a:outerShdw>
            </a:effectLst>
          </p:spPr>
        </p:pic>
        <p:pic>
          <p:nvPicPr>
            <p:cNvPr id="51" name="Google Shape;51;p8"/>
            <p:cNvPicPr preferRelativeResize="0"/>
            <p:nvPr/>
          </p:nvPicPr>
          <p:blipFill>
            <a:blip r:embed="rId7">
              <a:alphaModFix/>
            </a:blip>
            <a:stretch>
              <a:fillRect/>
            </a:stretch>
          </p:blipFill>
          <p:spPr>
            <a:xfrm>
              <a:off x="8449500" y="3067875"/>
              <a:ext cx="734300" cy="409100"/>
            </a:xfrm>
            <a:prstGeom prst="rect">
              <a:avLst/>
            </a:prstGeom>
            <a:noFill/>
            <a:ln>
              <a:noFill/>
            </a:ln>
          </p:spPr>
        </p:pic>
        <p:pic>
          <p:nvPicPr>
            <p:cNvPr id="52" name="Google Shape;52;p8"/>
            <p:cNvPicPr preferRelativeResize="0"/>
            <p:nvPr/>
          </p:nvPicPr>
          <p:blipFill>
            <a:blip r:embed="rId8">
              <a:alphaModFix/>
            </a:blip>
            <a:stretch>
              <a:fillRect/>
            </a:stretch>
          </p:blipFill>
          <p:spPr>
            <a:xfrm>
              <a:off x="6548675" y="5240325"/>
              <a:ext cx="1933155" cy="959974"/>
            </a:xfrm>
            <a:prstGeom prst="rect">
              <a:avLst/>
            </a:prstGeom>
            <a:noFill/>
            <a:ln>
              <a:noFill/>
            </a:ln>
          </p:spPr>
        </p:pic>
      </p:grpSp>
      <p:sp>
        <p:nvSpPr>
          <p:cNvPr id="11" name="TextBox 10">
            <a:extLst>
              <a:ext uri="{FF2B5EF4-FFF2-40B4-BE49-F238E27FC236}">
                <a16:creationId xmlns:a16="http://schemas.microsoft.com/office/drawing/2014/main" xmlns="" id="{C372043E-4BE3-9548-A324-194563DD6CE6}"/>
              </a:ext>
            </a:extLst>
          </p:cNvPr>
          <p:cNvSpPr txBox="1"/>
          <p:nvPr/>
        </p:nvSpPr>
        <p:spPr>
          <a:xfrm>
            <a:off x="7192188" y="6020288"/>
            <a:ext cx="1930972" cy="276999"/>
          </a:xfrm>
          <a:prstGeom prst="rect">
            <a:avLst/>
          </a:prstGeom>
          <a:noFill/>
        </p:spPr>
        <p:txBody>
          <a:bodyPr wrap="square" rtlCol="0">
            <a:spAutoFit/>
          </a:bodyPr>
          <a:lstStyle/>
          <a:p>
            <a:pPr algn="ctr"/>
            <a:r>
              <a:rPr lang="en-US" sz="1200" dirty="0">
                <a:solidFill>
                  <a:srgbClr val="FF0000"/>
                </a:solidFill>
              </a:rPr>
              <a:t>Task Lead: PI Upadhyay</a:t>
            </a:r>
          </a:p>
        </p:txBody>
      </p:sp>
    </p:spTree>
    <p:extLst>
      <p:ext uri="{BB962C8B-B14F-4D97-AF65-F5344CB8AC3E}">
        <p14:creationId xmlns:p14="http://schemas.microsoft.com/office/powerpoint/2010/main" val="19883337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85800" y="1066800"/>
            <a:ext cx="7772400" cy="4643154"/>
          </a:xfrm>
        </p:spPr>
        <p:txBody>
          <a:bodyPr/>
          <a:lstStyle/>
          <a:p>
            <a:pPr>
              <a:buFont typeface="Wingdings" charset="2"/>
              <a:buChar char="q"/>
            </a:pPr>
            <a:r>
              <a:rPr lang="en-US" sz="2000" dirty="0" smtClean="0"/>
              <a:t>Motivation</a:t>
            </a:r>
            <a:endParaRPr lang="en-US" sz="2000" dirty="0"/>
          </a:p>
          <a:p>
            <a:pPr>
              <a:buFont typeface="Wingdings" charset="2"/>
              <a:buChar char="q"/>
            </a:pPr>
            <a:r>
              <a:rPr lang="en-US" sz="2000" dirty="0" smtClean="0"/>
              <a:t>Knowledge Co-production (KC)</a:t>
            </a:r>
            <a:endParaRPr lang="en-US" sz="2000" dirty="0"/>
          </a:p>
          <a:p>
            <a:pPr>
              <a:buFont typeface="Wingdings" charset="2"/>
              <a:buChar char="q"/>
            </a:pPr>
            <a:r>
              <a:rPr lang="en-US" sz="2000" dirty="0" smtClean="0"/>
              <a:t>KC Story 1: Evacuation Planning</a:t>
            </a:r>
          </a:p>
          <a:p>
            <a:pPr>
              <a:buFont typeface="Wingdings" charset="2"/>
              <a:buChar char="q"/>
            </a:pPr>
            <a:r>
              <a:rPr lang="en-US" sz="2000" dirty="0" smtClean="0"/>
              <a:t>KC Story 2: Spatial </a:t>
            </a:r>
            <a:r>
              <a:rPr lang="en-US" sz="2000" dirty="0"/>
              <a:t>Computing in Smart </a:t>
            </a:r>
            <a:r>
              <a:rPr lang="en-US" sz="2000" dirty="0" smtClean="0"/>
              <a:t>Cities</a:t>
            </a:r>
          </a:p>
          <a:p>
            <a:pPr>
              <a:buFont typeface="Wingdings" charset="2"/>
              <a:buChar char="q"/>
            </a:pPr>
            <a:r>
              <a:rPr lang="en-US" sz="2000" dirty="0" smtClean="0">
                <a:solidFill>
                  <a:srgbClr val="FF0000"/>
                </a:solidFill>
              </a:rPr>
              <a:t>Conclusions</a:t>
            </a:r>
            <a:endParaRPr lang="en-US" sz="2000" dirty="0">
              <a:solidFill>
                <a:srgbClr val="FF0000"/>
              </a:solidFill>
            </a:endParaRPr>
          </a:p>
        </p:txBody>
      </p:sp>
      <p:sp>
        <p:nvSpPr>
          <p:cNvPr id="4" name="Slide Number Placeholder 3">
            <a:extLst>
              <a:ext uri="{FF2B5EF4-FFF2-40B4-BE49-F238E27FC236}">
                <a16:creationId xmlns="" xmlns:a16="http://schemas.microsoft.com/office/drawing/2014/main" id="{D62E67D8-B2FE-F144-940E-90A2AE251147}"/>
              </a:ext>
            </a:extLst>
          </p:cNvPr>
          <p:cNvSpPr>
            <a:spLocks noGrp="1"/>
          </p:cNvSpPr>
          <p:nvPr>
            <p:ph type="sldNum" sz="quarter" idx="10"/>
          </p:nvPr>
        </p:nvSpPr>
        <p:spPr/>
        <p:txBody>
          <a:bodyPr/>
          <a:lstStyle/>
          <a:p>
            <a:fld id="{DD8C6A59-1C74-2043-BF6F-F96E9BCF649F}" type="slidenum">
              <a:rPr lang="en-US" smtClean="0"/>
              <a:t>59</a:t>
            </a:fld>
            <a:endParaRPr lang="en-US"/>
          </a:p>
        </p:txBody>
      </p:sp>
    </p:spTree>
    <p:extLst>
      <p:ext uri="{BB962C8B-B14F-4D97-AF65-F5344CB8AC3E}">
        <p14:creationId xmlns:p14="http://schemas.microsoft.com/office/powerpoint/2010/main" val="12294538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94" y="116772"/>
            <a:ext cx="8763000" cy="481012"/>
          </a:xfrm>
        </p:spPr>
        <p:txBody>
          <a:bodyPr/>
          <a:lstStyle/>
          <a:p>
            <a:pPr>
              <a:defRPr/>
            </a:pPr>
            <a:r>
              <a:rPr lang="en-US" sz="2600" b="1" dirty="0" smtClean="0"/>
              <a:t>History of Transforming Cities with Spatial </a:t>
            </a:r>
            <a:r>
              <a:rPr lang="en-US" sz="2600" dirty="0" smtClean="0"/>
              <a:t>Computing</a:t>
            </a:r>
            <a:endParaRPr lang="en-US" sz="2600" b="1" dirty="0" smtClean="0"/>
          </a:p>
        </p:txBody>
      </p:sp>
      <p:grpSp>
        <p:nvGrpSpPr>
          <p:cNvPr id="3" name="Group 2"/>
          <p:cNvGrpSpPr/>
          <p:nvPr/>
        </p:nvGrpSpPr>
        <p:grpSpPr>
          <a:xfrm>
            <a:off x="224471" y="2220953"/>
            <a:ext cx="8538529" cy="932962"/>
            <a:chOff x="378852" y="2392403"/>
            <a:chExt cx="8235877" cy="932962"/>
          </a:xfrm>
        </p:grpSpPr>
        <p:sp>
          <p:nvSpPr>
            <p:cNvPr id="6" name="Freeform 5"/>
            <p:cNvSpPr/>
            <p:nvPr/>
          </p:nvSpPr>
          <p:spPr>
            <a:xfrm>
              <a:off x="378852" y="2392403"/>
              <a:ext cx="1334317" cy="911144"/>
            </a:xfrm>
            <a:custGeom>
              <a:avLst/>
              <a:gdLst>
                <a:gd name="connsiteX0" fmla="*/ 0 w 1334317"/>
                <a:gd name="connsiteY0" fmla="*/ 91114 h 911144"/>
                <a:gd name="connsiteX1" fmla="*/ 91114 w 1334317"/>
                <a:gd name="connsiteY1" fmla="*/ 0 h 911144"/>
                <a:gd name="connsiteX2" fmla="*/ 1243203 w 1334317"/>
                <a:gd name="connsiteY2" fmla="*/ 0 h 911144"/>
                <a:gd name="connsiteX3" fmla="*/ 1334317 w 1334317"/>
                <a:gd name="connsiteY3" fmla="*/ 91114 h 911144"/>
                <a:gd name="connsiteX4" fmla="*/ 1334317 w 1334317"/>
                <a:gd name="connsiteY4" fmla="*/ 820030 h 911144"/>
                <a:gd name="connsiteX5" fmla="*/ 1243203 w 1334317"/>
                <a:gd name="connsiteY5" fmla="*/ 911144 h 911144"/>
                <a:gd name="connsiteX6" fmla="*/ 91114 w 1334317"/>
                <a:gd name="connsiteY6" fmla="*/ 911144 h 911144"/>
                <a:gd name="connsiteX7" fmla="*/ 0 w 1334317"/>
                <a:gd name="connsiteY7" fmla="*/ 820030 h 911144"/>
                <a:gd name="connsiteX8" fmla="*/ 0 w 1334317"/>
                <a:gd name="connsiteY8" fmla="*/ 91114 h 91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4317" h="911144">
                  <a:moveTo>
                    <a:pt x="0" y="91114"/>
                  </a:moveTo>
                  <a:cubicBezTo>
                    <a:pt x="0" y="40793"/>
                    <a:pt x="40793" y="0"/>
                    <a:pt x="91114" y="0"/>
                  </a:cubicBezTo>
                  <a:lnTo>
                    <a:pt x="1243203" y="0"/>
                  </a:lnTo>
                  <a:cubicBezTo>
                    <a:pt x="1293524" y="0"/>
                    <a:pt x="1334317" y="40793"/>
                    <a:pt x="1334317" y="91114"/>
                  </a:cubicBezTo>
                  <a:lnTo>
                    <a:pt x="1334317" y="820030"/>
                  </a:lnTo>
                  <a:cubicBezTo>
                    <a:pt x="1334317" y="870351"/>
                    <a:pt x="1293524" y="911144"/>
                    <a:pt x="1243203" y="911144"/>
                  </a:cubicBezTo>
                  <a:lnTo>
                    <a:pt x="91114" y="911144"/>
                  </a:lnTo>
                  <a:cubicBezTo>
                    <a:pt x="40793" y="911144"/>
                    <a:pt x="0" y="870351"/>
                    <a:pt x="0" y="820030"/>
                  </a:cubicBezTo>
                  <a:lnTo>
                    <a:pt x="0" y="91114"/>
                  </a:lnTo>
                  <a:close/>
                </a:path>
              </a:pathLst>
            </a:custGeom>
            <a:noFill/>
            <a:ln>
              <a:solidFill>
                <a:schemeClr val="tx1"/>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646" tIns="87646" rIns="87646" bIns="87646" numCol="1" spcCol="1270" anchor="ctr" anchorCtr="0">
              <a:noAutofit/>
            </a:bodyPr>
            <a:lstStyle/>
            <a:p>
              <a:pPr lvl="0" algn="ctr" defTabSz="711200">
                <a:lnSpc>
                  <a:spcPct val="90000"/>
                </a:lnSpc>
                <a:spcBef>
                  <a:spcPct val="0"/>
                </a:spcBef>
                <a:spcAft>
                  <a:spcPct val="35000"/>
                </a:spcAft>
              </a:pPr>
              <a:endParaRPr lang="en-US" sz="1600" kern="1200" dirty="0">
                <a:ln>
                  <a:solidFill>
                    <a:schemeClr val="tx1"/>
                  </a:solidFill>
                </a:ln>
                <a:noFill/>
              </a:endParaRPr>
            </a:p>
          </p:txBody>
        </p:sp>
        <p:sp>
          <p:nvSpPr>
            <p:cNvPr id="7" name="Freeform 6"/>
            <p:cNvSpPr/>
            <p:nvPr/>
          </p:nvSpPr>
          <p:spPr>
            <a:xfrm>
              <a:off x="1844614" y="2684984"/>
              <a:ext cx="278661" cy="325981"/>
            </a:xfrm>
            <a:custGeom>
              <a:avLst/>
              <a:gdLst>
                <a:gd name="connsiteX0" fmla="*/ 0 w 278661"/>
                <a:gd name="connsiteY0" fmla="*/ 65196 h 325981"/>
                <a:gd name="connsiteX1" fmla="*/ 139331 w 278661"/>
                <a:gd name="connsiteY1" fmla="*/ 65196 h 325981"/>
                <a:gd name="connsiteX2" fmla="*/ 139331 w 278661"/>
                <a:gd name="connsiteY2" fmla="*/ 0 h 325981"/>
                <a:gd name="connsiteX3" fmla="*/ 278661 w 278661"/>
                <a:gd name="connsiteY3" fmla="*/ 162991 h 325981"/>
                <a:gd name="connsiteX4" fmla="*/ 139331 w 278661"/>
                <a:gd name="connsiteY4" fmla="*/ 325981 h 325981"/>
                <a:gd name="connsiteX5" fmla="*/ 139331 w 278661"/>
                <a:gd name="connsiteY5" fmla="*/ 260785 h 325981"/>
                <a:gd name="connsiteX6" fmla="*/ 0 w 278661"/>
                <a:gd name="connsiteY6" fmla="*/ 260785 h 325981"/>
                <a:gd name="connsiteX7" fmla="*/ 0 w 278661"/>
                <a:gd name="connsiteY7" fmla="*/ 65196 h 32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661" h="325981">
                  <a:moveTo>
                    <a:pt x="0" y="65196"/>
                  </a:moveTo>
                  <a:lnTo>
                    <a:pt x="139331" y="65196"/>
                  </a:lnTo>
                  <a:lnTo>
                    <a:pt x="139331" y="0"/>
                  </a:lnTo>
                  <a:lnTo>
                    <a:pt x="278661" y="162991"/>
                  </a:lnTo>
                  <a:lnTo>
                    <a:pt x="139331" y="325981"/>
                  </a:lnTo>
                  <a:lnTo>
                    <a:pt x="139331" y="260785"/>
                  </a:lnTo>
                  <a:lnTo>
                    <a:pt x="0" y="260785"/>
                  </a:lnTo>
                  <a:lnTo>
                    <a:pt x="0" y="65196"/>
                  </a:lnTo>
                  <a:close/>
                </a:path>
              </a:pathLst>
            </a:custGeom>
            <a:noFill/>
            <a:ln>
              <a:solidFill>
                <a:schemeClr val="tx1"/>
              </a:solidFill>
            </a:ln>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65196" rIns="83598" bIns="65196" numCol="1" spcCol="1270" anchor="ctr" anchorCtr="0">
              <a:noAutofit/>
            </a:bodyPr>
            <a:lstStyle/>
            <a:p>
              <a:pPr lvl="0" algn="ctr" defTabSz="622300">
                <a:lnSpc>
                  <a:spcPct val="90000"/>
                </a:lnSpc>
                <a:spcBef>
                  <a:spcPct val="0"/>
                </a:spcBef>
                <a:spcAft>
                  <a:spcPct val="35000"/>
                </a:spcAft>
              </a:pPr>
              <a:endParaRPr lang="en-US" sz="1400" kern="1200"/>
            </a:p>
          </p:txBody>
        </p:sp>
        <p:sp>
          <p:nvSpPr>
            <p:cNvPr id="8" name="Freeform 7"/>
            <p:cNvSpPr/>
            <p:nvPr/>
          </p:nvSpPr>
          <p:spPr>
            <a:xfrm>
              <a:off x="2144305" y="2414221"/>
              <a:ext cx="2398358" cy="911144"/>
            </a:xfrm>
            <a:custGeom>
              <a:avLst/>
              <a:gdLst>
                <a:gd name="connsiteX0" fmla="*/ 0 w 2398358"/>
                <a:gd name="connsiteY0" fmla="*/ 91114 h 911144"/>
                <a:gd name="connsiteX1" fmla="*/ 91114 w 2398358"/>
                <a:gd name="connsiteY1" fmla="*/ 0 h 911144"/>
                <a:gd name="connsiteX2" fmla="*/ 2307244 w 2398358"/>
                <a:gd name="connsiteY2" fmla="*/ 0 h 911144"/>
                <a:gd name="connsiteX3" fmla="*/ 2398358 w 2398358"/>
                <a:gd name="connsiteY3" fmla="*/ 91114 h 911144"/>
                <a:gd name="connsiteX4" fmla="*/ 2398358 w 2398358"/>
                <a:gd name="connsiteY4" fmla="*/ 820030 h 911144"/>
                <a:gd name="connsiteX5" fmla="*/ 2307244 w 2398358"/>
                <a:gd name="connsiteY5" fmla="*/ 911144 h 911144"/>
                <a:gd name="connsiteX6" fmla="*/ 91114 w 2398358"/>
                <a:gd name="connsiteY6" fmla="*/ 911144 h 911144"/>
                <a:gd name="connsiteX7" fmla="*/ 0 w 2398358"/>
                <a:gd name="connsiteY7" fmla="*/ 820030 h 911144"/>
                <a:gd name="connsiteX8" fmla="*/ 0 w 2398358"/>
                <a:gd name="connsiteY8" fmla="*/ 91114 h 91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8358" h="911144">
                  <a:moveTo>
                    <a:pt x="0" y="91114"/>
                  </a:moveTo>
                  <a:cubicBezTo>
                    <a:pt x="0" y="40793"/>
                    <a:pt x="40793" y="0"/>
                    <a:pt x="91114" y="0"/>
                  </a:cubicBezTo>
                  <a:lnTo>
                    <a:pt x="2307244" y="0"/>
                  </a:lnTo>
                  <a:cubicBezTo>
                    <a:pt x="2357565" y="0"/>
                    <a:pt x="2398358" y="40793"/>
                    <a:pt x="2398358" y="91114"/>
                  </a:cubicBezTo>
                  <a:lnTo>
                    <a:pt x="2398358" y="820030"/>
                  </a:lnTo>
                  <a:cubicBezTo>
                    <a:pt x="2398358" y="870351"/>
                    <a:pt x="2357565" y="911144"/>
                    <a:pt x="2307244" y="911144"/>
                  </a:cubicBezTo>
                  <a:lnTo>
                    <a:pt x="91114" y="911144"/>
                  </a:lnTo>
                  <a:cubicBezTo>
                    <a:pt x="40793" y="911144"/>
                    <a:pt x="0" y="870351"/>
                    <a:pt x="0" y="820030"/>
                  </a:cubicBezTo>
                  <a:lnTo>
                    <a:pt x="0" y="91114"/>
                  </a:lnTo>
                  <a:close/>
                </a:path>
              </a:pathLst>
            </a:custGeom>
            <a:noFill/>
            <a:ln>
              <a:solidFill>
                <a:schemeClr val="tx1"/>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646" tIns="87646" rIns="87646" bIns="87646" numCol="1" spcCol="1270" anchor="ctr" anchorCtr="0">
              <a:noAutofit/>
            </a:bodyPr>
            <a:lstStyle/>
            <a:p>
              <a:pPr lvl="0" algn="ctr" defTabSz="711200">
                <a:lnSpc>
                  <a:spcPct val="90000"/>
                </a:lnSpc>
                <a:spcBef>
                  <a:spcPct val="0"/>
                </a:spcBef>
                <a:spcAft>
                  <a:spcPct val="35000"/>
                </a:spcAft>
              </a:pPr>
              <a:r>
                <a:rPr lang="en-US" altLang="zh-CN" sz="1600" kern="1200" dirty="0" smtClean="0">
                  <a:solidFill>
                    <a:srgbClr val="FF0000"/>
                  </a:solidFill>
                </a:rPr>
                <a:t>Discover Patterns, </a:t>
              </a:r>
            </a:p>
            <a:p>
              <a:pPr lvl="0" algn="ctr" defTabSz="711200">
                <a:lnSpc>
                  <a:spcPct val="90000"/>
                </a:lnSpc>
                <a:spcBef>
                  <a:spcPct val="0"/>
                </a:spcBef>
                <a:spcAft>
                  <a:spcPct val="35000"/>
                </a:spcAft>
              </a:pPr>
              <a:r>
                <a:rPr lang="en-US" altLang="zh-CN" sz="1600" kern="1200" dirty="0" smtClean="0">
                  <a:solidFill>
                    <a:srgbClr val="FF0000"/>
                  </a:solidFill>
                </a:rPr>
                <a:t>Generate Hypothesis</a:t>
              </a:r>
            </a:p>
          </p:txBody>
        </p:sp>
        <p:sp>
          <p:nvSpPr>
            <p:cNvPr id="12" name="Freeform 11"/>
            <p:cNvSpPr/>
            <p:nvPr/>
          </p:nvSpPr>
          <p:spPr>
            <a:xfrm>
              <a:off x="4768749" y="2684984"/>
              <a:ext cx="278661" cy="325981"/>
            </a:xfrm>
            <a:custGeom>
              <a:avLst/>
              <a:gdLst>
                <a:gd name="connsiteX0" fmla="*/ 0 w 278661"/>
                <a:gd name="connsiteY0" fmla="*/ 65196 h 325981"/>
                <a:gd name="connsiteX1" fmla="*/ 139331 w 278661"/>
                <a:gd name="connsiteY1" fmla="*/ 65196 h 325981"/>
                <a:gd name="connsiteX2" fmla="*/ 139331 w 278661"/>
                <a:gd name="connsiteY2" fmla="*/ 0 h 325981"/>
                <a:gd name="connsiteX3" fmla="*/ 278661 w 278661"/>
                <a:gd name="connsiteY3" fmla="*/ 162991 h 325981"/>
                <a:gd name="connsiteX4" fmla="*/ 139331 w 278661"/>
                <a:gd name="connsiteY4" fmla="*/ 325981 h 325981"/>
                <a:gd name="connsiteX5" fmla="*/ 139331 w 278661"/>
                <a:gd name="connsiteY5" fmla="*/ 260785 h 325981"/>
                <a:gd name="connsiteX6" fmla="*/ 0 w 278661"/>
                <a:gd name="connsiteY6" fmla="*/ 260785 h 325981"/>
                <a:gd name="connsiteX7" fmla="*/ 0 w 278661"/>
                <a:gd name="connsiteY7" fmla="*/ 65196 h 32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661" h="325981">
                  <a:moveTo>
                    <a:pt x="0" y="65196"/>
                  </a:moveTo>
                  <a:lnTo>
                    <a:pt x="139331" y="65196"/>
                  </a:lnTo>
                  <a:lnTo>
                    <a:pt x="139331" y="0"/>
                  </a:lnTo>
                  <a:lnTo>
                    <a:pt x="278661" y="162991"/>
                  </a:lnTo>
                  <a:lnTo>
                    <a:pt x="139331" y="325981"/>
                  </a:lnTo>
                  <a:lnTo>
                    <a:pt x="139331" y="260785"/>
                  </a:lnTo>
                  <a:lnTo>
                    <a:pt x="0" y="260785"/>
                  </a:lnTo>
                  <a:lnTo>
                    <a:pt x="0" y="65196"/>
                  </a:lnTo>
                  <a:close/>
                </a:path>
              </a:pathLst>
            </a:custGeom>
            <a:noFill/>
            <a:ln>
              <a:solidFill>
                <a:schemeClr val="tx1"/>
              </a:solidFill>
            </a:ln>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65196" rIns="83598" bIns="65196" numCol="1" spcCol="1270" anchor="ctr" anchorCtr="0">
              <a:noAutofit/>
            </a:bodyPr>
            <a:lstStyle/>
            <a:p>
              <a:pPr lvl="0" algn="ctr" defTabSz="622300">
                <a:lnSpc>
                  <a:spcPct val="90000"/>
                </a:lnSpc>
                <a:spcBef>
                  <a:spcPct val="0"/>
                </a:spcBef>
                <a:spcAft>
                  <a:spcPct val="35000"/>
                </a:spcAft>
              </a:pPr>
              <a:endParaRPr lang="en-US" sz="1400" kern="1200"/>
            </a:p>
          </p:txBody>
        </p:sp>
        <p:sp>
          <p:nvSpPr>
            <p:cNvPr id="13" name="Freeform 12"/>
            <p:cNvSpPr/>
            <p:nvPr/>
          </p:nvSpPr>
          <p:spPr>
            <a:xfrm>
              <a:off x="5163082" y="2392403"/>
              <a:ext cx="1903641" cy="911144"/>
            </a:xfrm>
            <a:custGeom>
              <a:avLst/>
              <a:gdLst>
                <a:gd name="connsiteX0" fmla="*/ 0 w 1903641"/>
                <a:gd name="connsiteY0" fmla="*/ 91114 h 911144"/>
                <a:gd name="connsiteX1" fmla="*/ 91114 w 1903641"/>
                <a:gd name="connsiteY1" fmla="*/ 0 h 911144"/>
                <a:gd name="connsiteX2" fmla="*/ 1812527 w 1903641"/>
                <a:gd name="connsiteY2" fmla="*/ 0 h 911144"/>
                <a:gd name="connsiteX3" fmla="*/ 1903641 w 1903641"/>
                <a:gd name="connsiteY3" fmla="*/ 91114 h 911144"/>
                <a:gd name="connsiteX4" fmla="*/ 1903641 w 1903641"/>
                <a:gd name="connsiteY4" fmla="*/ 820030 h 911144"/>
                <a:gd name="connsiteX5" fmla="*/ 1812527 w 1903641"/>
                <a:gd name="connsiteY5" fmla="*/ 911144 h 911144"/>
                <a:gd name="connsiteX6" fmla="*/ 91114 w 1903641"/>
                <a:gd name="connsiteY6" fmla="*/ 911144 h 911144"/>
                <a:gd name="connsiteX7" fmla="*/ 0 w 1903641"/>
                <a:gd name="connsiteY7" fmla="*/ 820030 h 911144"/>
                <a:gd name="connsiteX8" fmla="*/ 0 w 1903641"/>
                <a:gd name="connsiteY8" fmla="*/ 91114 h 91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641" h="911144">
                  <a:moveTo>
                    <a:pt x="0" y="91114"/>
                  </a:moveTo>
                  <a:cubicBezTo>
                    <a:pt x="0" y="40793"/>
                    <a:pt x="40793" y="0"/>
                    <a:pt x="91114" y="0"/>
                  </a:cubicBezTo>
                  <a:lnTo>
                    <a:pt x="1812527" y="0"/>
                  </a:lnTo>
                  <a:cubicBezTo>
                    <a:pt x="1862848" y="0"/>
                    <a:pt x="1903641" y="40793"/>
                    <a:pt x="1903641" y="91114"/>
                  </a:cubicBezTo>
                  <a:lnTo>
                    <a:pt x="1903641" y="820030"/>
                  </a:lnTo>
                  <a:cubicBezTo>
                    <a:pt x="1903641" y="870351"/>
                    <a:pt x="1862848" y="911144"/>
                    <a:pt x="1812527" y="911144"/>
                  </a:cubicBezTo>
                  <a:lnTo>
                    <a:pt x="91114" y="911144"/>
                  </a:lnTo>
                  <a:cubicBezTo>
                    <a:pt x="40793" y="911144"/>
                    <a:pt x="0" y="870351"/>
                    <a:pt x="0" y="820030"/>
                  </a:cubicBezTo>
                  <a:lnTo>
                    <a:pt x="0" y="91114"/>
                  </a:lnTo>
                  <a:close/>
                </a:path>
              </a:pathLst>
            </a:custGeom>
            <a:noFill/>
            <a:ln>
              <a:solidFill>
                <a:schemeClr val="tx1"/>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646" tIns="87646" rIns="87646" bIns="87646" numCol="1" spcCol="1270" anchor="ctr" anchorCtr="0">
              <a:noAutofit/>
            </a:bodyPr>
            <a:lstStyle/>
            <a:p>
              <a:pPr lvl="0" algn="ctr" defTabSz="711200">
                <a:lnSpc>
                  <a:spcPct val="90000"/>
                </a:lnSpc>
                <a:spcBef>
                  <a:spcPct val="0"/>
                </a:spcBef>
                <a:spcAft>
                  <a:spcPct val="35000"/>
                </a:spcAft>
              </a:pPr>
              <a:r>
                <a:rPr lang="en-US" altLang="zh-CN" sz="1600" kern="1200" dirty="0" smtClean="0">
                  <a:solidFill>
                    <a:schemeClr val="tx1"/>
                  </a:solidFill>
                </a:rPr>
                <a:t>Test</a:t>
              </a:r>
              <a:r>
                <a:rPr lang="zh-CN" altLang="en-US" sz="1600" kern="1200" dirty="0" smtClean="0">
                  <a:solidFill>
                    <a:schemeClr val="tx1"/>
                  </a:solidFill>
                </a:rPr>
                <a:t> </a:t>
              </a:r>
              <a:r>
                <a:rPr lang="en-US" altLang="zh-CN" sz="1600" kern="1200" dirty="0" smtClean="0">
                  <a:solidFill>
                    <a:schemeClr val="tx1"/>
                  </a:solidFill>
                </a:rPr>
                <a:t>Hypothesis</a:t>
              </a:r>
            </a:p>
            <a:p>
              <a:pPr lvl="0" algn="ctr" defTabSz="711200">
                <a:lnSpc>
                  <a:spcPct val="90000"/>
                </a:lnSpc>
                <a:spcBef>
                  <a:spcPct val="0"/>
                </a:spcBef>
                <a:spcAft>
                  <a:spcPct val="35000"/>
                </a:spcAft>
              </a:pPr>
              <a:r>
                <a:rPr lang="en-US" sz="1600" kern="1200" dirty="0" smtClean="0">
                  <a:solidFill>
                    <a:schemeClr val="tx1"/>
                  </a:solidFill>
                </a:rPr>
                <a:t>(Experiments)</a:t>
              </a:r>
              <a:endParaRPr lang="en-US" sz="1600" kern="1200" dirty="0">
                <a:solidFill>
                  <a:schemeClr val="tx1"/>
                </a:solidFill>
              </a:endParaRPr>
            </a:p>
          </p:txBody>
        </p:sp>
        <p:sp>
          <p:nvSpPr>
            <p:cNvPr id="15" name="Freeform 14"/>
            <p:cNvSpPr/>
            <p:nvPr/>
          </p:nvSpPr>
          <p:spPr>
            <a:xfrm>
              <a:off x="7198168" y="2684984"/>
              <a:ext cx="278661" cy="325981"/>
            </a:xfrm>
            <a:custGeom>
              <a:avLst/>
              <a:gdLst>
                <a:gd name="connsiteX0" fmla="*/ 0 w 278661"/>
                <a:gd name="connsiteY0" fmla="*/ 65196 h 325981"/>
                <a:gd name="connsiteX1" fmla="*/ 139331 w 278661"/>
                <a:gd name="connsiteY1" fmla="*/ 65196 h 325981"/>
                <a:gd name="connsiteX2" fmla="*/ 139331 w 278661"/>
                <a:gd name="connsiteY2" fmla="*/ 0 h 325981"/>
                <a:gd name="connsiteX3" fmla="*/ 278661 w 278661"/>
                <a:gd name="connsiteY3" fmla="*/ 162991 h 325981"/>
                <a:gd name="connsiteX4" fmla="*/ 139331 w 278661"/>
                <a:gd name="connsiteY4" fmla="*/ 325981 h 325981"/>
                <a:gd name="connsiteX5" fmla="*/ 139331 w 278661"/>
                <a:gd name="connsiteY5" fmla="*/ 260785 h 325981"/>
                <a:gd name="connsiteX6" fmla="*/ 0 w 278661"/>
                <a:gd name="connsiteY6" fmla="*/ 260785 h 325981"/>
                <a:gd name="connsiteX7" fmla="*/ 0 w 278661"/>
                <a:gd name="connsiteY7" fmla="*/ 65196 h 32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661" h="325981">
                  <a:moveTo>
                    <a:pt x="0" y="65196"/>
                  </a:moveTo>
                  <a:lnTo>
                    <a:pt x="139331" y="65196"/>
                  </a:lnTo>
                  <a:lnTo>
                    <a:pt x="139331" y="0"/>
                  </a:lnTo>
                  <a:lnTo>
                    <a:pt x="278661" y="162991"/>
                  </a:lnTo>
                  <a:lnTo>
                    <a:pt x="139331" y="325981"/>
                  </a:lnTo>
                  <a:lnTo>
                    <a:pt x="139331" y="260785"/>
                  </a:lnTo>
                  <a:lnTo>
                    <a:pt x="0" y="260785"/>
                  </a:lnTo>
                  <a:lnTo>
                    <a:pt x="0" y="65196"/>
                  </a:lnTo>
                  <a:close/>
                </a:path>
              </a:pathLst>
            </a:custGeom>
            <a:noFill/>
            <a:ln>
              <a:solidFill>
                <a:schemeClr val="tx1"/>
              </a:solidFill>
            </a:ln>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65196" rIns="83598" bIns="65196" numCol="1" spcCol="1270" anchor="ctr" anchorCtr="0">
              <a:noAutofit/>
            </a:bodyPr>
            <a:lstStyle/>
            <a:p>
              <a:pPr lvl="0" algn="ctr" defTabSz="622300">
                <a:lnSpc>
                  <a:spcPct val="90000"/>
                </a:lnSpc>
                <a:spcBef>
                  <a:spcPct val="0"/>
                </a:spcBef>
                <a:spcAft>
                  <a:spcPct val="35000"/>
                </a:spcAft>
              </a:pPr>
              <a:endParaRPr lang="en-US" sz="1400" kern="1200"/>
            </a:p>
          </p:txBody>
        </p:sp>
        <p:sp>
          <p:nvSpPr>
            <p:cNvPr id="16" name="Freeform 15"/>
            <p:cNvSpPr/>
            <p:nvPr/>
          </p:nvSpPr>
          <p:spPr>
            <a:xfrm>
              <a:off x="7592501" y="2392403"/>
              <a:ext cx="1022228" cy="911144"/>
            </a:xfrm>
            <a:custGeom>
              <a:avLst/>
              <a:gdLst>
                <a:gd name="connsiteX0" fmla="*/ 0 w 1022228"/>
                <a:gd name="connsiteY0" fmla="*/ 91114 h 911144"/>
                <a:gd name="connsiteX1" fmla="*/ 91114 w 1022228"/>
                <a:gd name="connsiteY1" fmla="*/ 0 h 911144"/>
                <a:gd name="connsiteX2" fmla="*/ 931114 w 1022228"/>
                <a:gd name="connsiteY2" fmla="*/ 0 h 911144"/>
                <a:gd name="connsiteX3" fmla="*/ 1022228 w 1022228"/>
                <a:gd name="connsiteY3" fmla="*/ 91114 h 911144"/>
                <a:gd name="connsiteX4" fmla="*/ 1022228 w 1022228"/>
                <a:gd name="connsiteY4" fmla="*/ 820030 h 911144"/>
                <a:gd name="connsiteX5" fmla="*/ 931114 w 1022228"/>
                <a:gd name="connsiteY5" fmla="*/ 911144 h 911144"/>
                <a:gd name="connsiteX6" fmla="*/ 91114 w 1022228"/>
                <a:gd name="connsiteY6" fmla="*/ 911144 h 911144"/>
                <a:gd name="connsiteX7" fmla="*/ 0 w 1022228"/>
                <a:gd name="connsiteY7" fmla="*/ 820030 h 911144"/>
                <a:gd name="connsiteX8" fmla="*/ 0 w 1022228"/>
                <a:gd name="connsiteY8" fmla="*/ 91114 h 91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28" h="911144">
                  <a:moveTo>
                    <a:pt x="0" y="91114"/>
                  </a:moveTo>
                  <a:cubicBezTo>
                    <a:pt x="0" y="40793"/>
                    <a:pt x="40793" y="0"/>
                    <a:pt x="91114" y="0"/>
                  </a:cubicBezTo>
                  <a:lnTo>
                    <a:pt x="931114" y="0"/>
                  </a:lnTo>
                  <a:cubicBezTo>
                    <a:pt x="981435" y="0"/>
                    <a:pt x="1022228" y="40793"/>
                    <a:pt x="1022228" y="91114"/>
                  </a:cubicBezTo>
                  <a:lnTo>
                    <a:pt x="1022228" y="820030"/>
                  </a:lnTo>
                  <a:cubicBezTo>
                    <a:pt x="1022228" y="870351"/>
                    <a:pt x="981435" y="911144"/>
                    <a:pt x="931114" y="911144"/>
                  </a:cubicBezTo>
                  <a:lnTo>
                    <a:pt x="91114" y="911144"/>
                  </a:lnTo>
                  <a:cubicBezTo>
                    <a:pt x="40793" y="911144"/>
                    <a:pt x="0" y="870351"/>
                    <a:pt x="0" y="820030"/>
                  </a:cubicBezTo>
                  <a:lnTo>
                    <a:pt x="0" y="91114"/>
                  </a:lnTo>
                  <a:close/>
                </a:path>
              </a:pathLst>
            </a:custGeom>
            <a:noFill/>
            <a:ln>
              <a:solidFill>
                <a:schemeClr val="tx1"/>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646" tIns="87646" rIns="87646" bIns="87646" numCol="1" spcCol="1270" anchor="ctr" anchorCtr="0">
              <a:noAutofit/>
            </a:bodyPr>
            <a:lstStyle/>
            <a:p>
              <a:pPr lvl="0" algn="ctr" defTabSz="711200">
                <a:lnSpc>
                  <a:spcPct val="90000"/>
                </a:lnSpc>
                <a:spcBef>
                  <a:spcPct val="0"/>
                </a:spcBef>
                <a:spcAft>
                  <a:spcPct val="35000"/>
                </a:spcAft>
              </a:pPr>
              <a:r>
                <a:rPr lang="en-US" altLang="zh-CN" sz="1600" kern="1200" dirty="0" smtClean="0">
                  <a:solidFill>
                    <a:schemeClr val="tx1"/>
                  </a:solidFill>
                </a:rPr>
                <a:t>Develop Theory</a:t>
              </a:r>
              <a:endParaRPr lang="en-US" sz="1600" kern="1200" dirty="0">
                <a:solidFill>
                  <a:schemeClr val="tx1"/>
                </a:solidFill>
              </a:endParaRPr>
            </a:p>
          </p:txBody>
        </p:sp>
      </p:grpSp>
      <p:sp>
        <p:nvSpPr>
          <p:cNvPr id="9" name="TextBox 8"/>
          <p:cNvSpPr txBox="1"/>
          <p:nvPr/>
        </p:nvSpPr>
        <p:spPr>
          <a:xfrm>
            <a:off x="4907695" y="3068706"/>
            <a:ext cx="2250413" cy="338554"/>
          </a:xfrm>
          <a:prstGeom prst="rect">
            <a:avLst/>
          </a:prstGeom>
          <a:noFill/>
          <a:effectLst>
            <a:outerShdw blurRad="203200" dist="50800" dir="5400000" algn="ctr" rotWithShape="0">
              <a:srgbClr val="000000">
                <a:alpha val="43137"/>
              </a:srgbClr>
            </a:outerShdw>
            <a:softEdge rad="774700"/>
          </a:effectLst>
        </p:spPr>
        <p:txBody>
          <a:bodyPr wrap="square">
            <a:spAutoFit/>
          </a:bodyPr>
          <a:lstStyle/>
          <a:p>
            <a:pPr>
              <a:defRPr/>
            </a:pPr>
            <a:r>
              <a:rPr lang="en-US" altLang="zh-CN" sz="1600"/>
              <a:t>Remove </a:t>
            </a:r>
            <a:r>
              <a:rPr lang="en-US" altLang="zh-CN" sz="1600" smtClean="0"/>
              <a:t>pump handle</a:t>
            </a:r>
            <a:endParaRPr lang="en-US" sz="1600" dirty="0"/>
          </a:p>
        </p:txBody>
      </p:sp>
      <p:sp>
        <p:nvSpPr>
          <p:cNvPr id="4" name="TextBox 3"/>
          <p:cNvSpPr txBox="1">
            <a:spLocks noChangeArrowheads="1"/>
          </p:cNvSpPr>
          <p:nvPr/>
        </p:nvSpPr>
        <p:spPr bwMode="auto">
          <a:xfrm>
            <a:off x="7482931" y="3048151"/>
            <a:ext cx="14286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defTabSz="457200" eaLnBrk="0" fontAlgn="base" hangingPunct="0">
              <a:spcBef>
                <a:spcPct val="20000"/>
              </a:spcBef>
              <a:spcAft>
                <a:spcPct val="0"/>
              </a:spcAft>
              <a:buChar char="»"/>
              <a:defRPr sz="2000">
                <a:solidFill>
                  <a:schemeClr val="tx1"/>
                </a:solidFill>
                <a:latin typeface="Arial" charset="0"/>
              </a:defRPr>
            </a:lvl6pPr>
            <a:lvl7pPr marL="2971800" indent="-228600" defTabSz="457200" eaLnBrk="0" fontAlgn="base" hangingPunct="0">
              <a:spcBef>
                <a:spcPct val="20000"/>
              </a:spcBef>
              <a:spcAft>
                <a:spcPct val="0"/>
              </a:spcAft>
              <a:buChar char="»"/>
              <a:defRPr sz="2000">
                <a:solidFill>
                  <a:schemeClr val="tx1"/>
                </a:solidFill>
                <a:latin typeface="Arial" charset="0"/>
              </a:defRPr>
            </a:lvl7pPr>
            <a:lvl8pPr marL="3429000" indent="-228600" defTabSz="457200" eaLnBrk="0" fontAlgn="base" hangingPunct="0">
              <a:spcBef>
                <a:spcPct val="20000"/>
              </a:spcBef>
              <a:spcAft>
                <a:spcPct val="0"/>
              </a:spcAft>
              <a:buChar char="»"/>
              <a:defRPr sz="2000">
                <a:solidFill>
                  <a:schemeClr val="tx1"/>
                </a:solidFill>
                <a:latin typeface="Arial" charset="0"/>
              </a:defRPr>
            </a:lvl8pPr>
            <a:lvl9pPr marL="3886200" indent="-228600" defTabSz="457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x-none" sz="1600"/>
              <a:t>Germ </a:t>
            </a:r>
            <a:r>
              <a:rPr lang="en-US" altLang="x-none" sz="1600" smtClean="0"/>
              <a:t>Theory</a:t>
            </a:r>
            <a:endParaRPr lang="en-US" altLang="x-none" sz="1600" dirty="0"/>
          </a:p>
        </p:txBody>
      </p:sp>
      <p:sp>
        <p:nvSpPr>
          <p:cNvPr id="14" name="TextBox 13"/>
          <p:cNvSpPr txBox="1">
            <a:spLocks noChangeArrowheads="1"/>
          </p:cNvSpPr>
          <p:nvPr/>
        </p:nvSpPr>
        <p:spPr bwMode="auto">
          <a:xfrm>
            <a:off x="152400" y="1000056"/>
            <a:ext cx="18128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defTabSz="457200" eaLnBrk="0" fontAlgn="base" hangingPunct="0">
              <a:spcBef>
                <a:spcPct val="20000"/>
              </a:spcBef>
              <a:spcAft>
                <a:spcPct val="0"/>
              </a:spcAft>
              <a:buChar char="»"/>
              <a:defRPr sz="2000">
                <a:solidFill>
                  <a:schemeClr val="tx1"/>
                </a:solidFill>
                <a:latin typeface="Arial" charset="0"/>
              </a:defRPr>
            </a:lvl6pPr>
            <a:lvl7pPr marL="2971800" indent="-228600" defTabSz="457200" eaLnBrk="0" fontAlgn="base" hangingPunct="0">
              <a:spcBef>
                <a:spcPct val="20000"/>
              </a:spcBef>
              <a:spcAft>
                <a:spcPct val="0"/>
              </a:spcAft>
              <a:buChar char="»"/>
              <a:defRPr sz="2000">
                <a:solidFill>
                  <a:schemeClr val="tx1"/>
                </a:solidFill>
                <a:latin typeface="Arial" charset="0"/>
              </a:defRPr>
            </a:lvl7pPr>
            <a:lvl8pPr marL="3429000" indent="-228600" defTabSz="457200" eaLnBrk="0" fontAlgn="base" hangingPunct="0">
              <a:spcBef>
                <a:spcPct val="20000"/>
              </a:spcBef>
              <a:spcAft>
                <a:spcPct val="0"/>
              </a:spcAft>
              <a:buChar char="»"/>
              <a:defRPr sz="2000">
                <a:solidFill>
                  <a:schemeClr val="tx1"/>
                </a:solidFill>
                <a:latin typeface="Arial" charset="0"/>
              </a:defRPr>
            </a:lvl8pPr>
            <a:lvl9pPr marL="3886200" indent="-228600" defTabSz="457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x-none" sz="1600" u="sng" dirty="0" smtClean="0"/>
              <a:t>1854: What </a:t>
            </a:r>
            <a:r>
              <a:rPr lang="en-US" altLang="x-none" sz="1600" u="sng" dirty="0"/>
              <a:t>causes Cholera?</a:t>
            </a: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l="5257" r="5257" b="6993"/>
          <a:stretch>
            <a:fillRect/>
          </a:stretch>
        </p:blipFill>
        <p:spPr bwMode="auto">
          <a:xfrm>
            <a:off x="17560" y="3352800"/>
            <a:ext cx="2649440" cy="2492071"/>
          </a:xfrm>
          <a:prstGeom prst="rect">
            <a:avLst/>
          </a:prstGeom>
          <a:noFill/>
          <a:ln>
            <a:noFill/>
          </a:ln>
          <a:effectLst>
            <a:outerShdw blurRad="635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t="28522" b="32851"/>
          <a:stretch>
            <a:fillRect/>
          </a:stretch>
        </p:blipFill>
        <p:spPr bwMode="auto">
          <a:xfrm>
            <a:off x="6538912" y="3656013"/>
            <a:ext cx="2147888" cy="81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5"/>
          <p:cNvPicPr>
            <a:picLocks noChangeAspect="1"/>
          </p:cNvPicPr>
          <p:nvPr/>
        </p:nvPicPr>
        <p:blipFill>
          <a:blip r:embed="rId5">
            <a:extLst>
              <a:ext uri="{28A0092B-C50C-407E-A947-70E740481C1C}">
                <a14:useLocalDpi xmlns:a14="http://schemas.microsoft.com/office/drawing/2010/main" val="0"/>
              </a:ext>
            </a:extLst>
          </a:blip>
          <a:srcRect l="20000" t="13394" r="19635" b="15697"/>
          <a:stretch>
            <a:fillRect/>
          </a:stretch>
        </p:blipFill>
        <p:spPr bwMode="auto">
          <a:xfrm>
            <a:off x="2667000" y="609600"/>
            <a:ext cx="212248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8190" y="609600"/>
            <a:ext cx="2909219" cy="1428750"/>
          </a:xfrm>
          <a:prstGeom prst="rect">
            <a:avLst/>
          </a:prstGeom>
        </p:spPr>
      </p:pic>
      <p:sp>
        <p:nvSpPr>
          <p:cNvPr id="5" name="TextBox 4"/>
          <p:cNvSpPr txBox="1"/>
          <p:nvPr/>
        </p:nvSpPr>
        <p:spPr>
          <a:xfrm>
            <a:off x="246967" y="2354726"/>
            <a:ext cx="1371756" cy="584775"/>
          </a:xfrm>
          <a:prstGeom prst="rect">
            <a:avLst/>
          </a:prstGeom>
          <a:noFill/>
        </p:spPr>
        <p:txBody>
          <a:bodyPr wrap="square" rtlCol="0">
            <a:spAutoFit/>
          </a:bodyPr>
          <a:lstStyle/>
          <a:p>
            <a:pPr algn="ctr"/>
            <a:r>
              <a:rPr lang="en-US" sz="1600" dirty="0" smtClean="0"/>
              <a:t>Collect &amp; Curate Data</a:t>
            </a:r>
            <a:endParaRPr lang="en-US" sz="1600" dirty="0"/>
          </a:p>
        </p:txBody>
      </p:sp>
      <p:sp>
        <p:nvSpPr>
          <p:cNvPr id="19" name="TextBox 18"/>
          <p:cNvSpPr txBox="1"/>
          <p:nvPr/>
        </p:nvSpPr>
        <p:spPr>
          <a:xfrm>
            <a:off x="2665273" y="3086437"/>
            <a:ext cx="1631950" cy="338554"/>
          </a:xfrm>
          <a:prstGeom prst="rect">
            <a:avLst/>
          </a:prstGeom>
          <a:noFill/>
          <a:effectLst>
            <a:outerShdw blurRad="203200" dist="50800" dir="5400000" algn="ctr" rotWithShape="0">
              <a:srgbClr val="000000">
                <a:alpha val="43137"/>
              </a:srgbClr>
            </a:outerShdw>
            <a:softEdge rad="774700"/>
          </a:effectLst>
        </p:spPr>
        <p:txBody>
          <a:bodyPr wrap="square">
            <a:spAutoFit/>
          </a:bodyPr>
          <a:lstStyle/>
          <a:p>
            <a:pPr>
              <a:defRPr/>
            </a:pPr>
            <a:r>
              <a:rPr lang="en-US" altLang="zh-CN" sz="1600" dirty="0" smtClean="0"/>
              <a:t>? water </a:t>
            </a:r>
            <a:r>
              <a:rPr lang="en-US" altLang="zh-CN" sz="1600" dirty="0"/>
              <a:t>pump</a:t>
            </a:r>
            <a:endParaRPr lang="en-US" sz="1600" dirty="0"/>
          </a:p>
        </p:txBody>
      </p:sp>
      <p:sp>
        <p:nvSpPr>
          <p:cNvPr id="22" name="TextBox 21"/>
          <p:cNvSpPr txBox="1"/>
          <p:nvPr/>
        </p:nvSpPr>
        <p:spPr>
          <a:xfrm>
            <a:off x="3291661" y="3683181"/>
            <a:ext cx="2741240" cy="1077218"/>
          </a:xfrm>
          <a:prstGeom prst="rect">
            <a:avLst/>
          </a:prstGeom>
          <a:noFill/>
        </p:spPr>
        <p:txBody>
          <a:bodyPr wrap="square" rtlCol="0">
            <a:spAutoFit/>
          </a:bodyPr>
          <a:lstStyle/>
          <a:p>
            <a:r>
              <a:rPr lang="en-US" sz="1600" b="1" dirty="0" smtClean="0">
                <a:solidFill>
                  <a:srgbClr val="00B050"/>
                </a:solidFill>
              </a:rPr>
              <a:t>Impact on cities: </a:t>
            </a:r>
          </a:p>
          <a:p>
            <a:r>
              <a:rPr lang="en-US" sz="1600" dirty="0" smtClean="0">
                <a:solidFill>
                  <a:srgbClr val="0070C0"/>
                </a:solidFill>
              </a:rPr>
              <a:t>Health &amp; well-being, parks, </a:t>
            </a:r>
          </a:p>
          <a:p>
            <a:r>
              <a:rPr lang="en-US" sz="1600" dirty="0" smtClean="0">
                <a:solidFill>
                  <a:srgbClr val="0070C0"/>
                </a:solidFill>
              </a:rPr>
              <a:t>sewer system</a:t>
            </a:r>
            <a:r>
              <a:rPr lang="en-US" sz="1600" dirty="0">
                <a:solidFill>
                  <a:srgbClr val="0070C0"/>
                </a:solidFill>
              </a:rPr>
              <a:t> </a:t>
            </a:r>
            <a:r>
              <a:rPr lang="en-US" sz="1600" dirty="0" smtClean="0">
                <a:solidFill>
                  <a:srgbClr val="0070C0"/>
                </a:solidFill>
              </a:rPr>
              <a:t>to protect</a:t>
            </a:r>
          </a:p>
          <a:p>
            <a:r>
              <a:rPr lang="en-US" sz="1600" dirty="0" smtClean="0">
                <a:solidFill>
                  <a:srgbClr val="0070C0"/>
                </a:solidFill>
              </a:rPr>
              <a:t>drinking water, …</a:t>
            </a:r>
            <a:endParaRPr lang="en-US" sz="1600" dirty="0">
              <a:solidFill>
                <a:srgbClr val="0070C0"/>
              </a:solidFill>
            </a:endParaRPr>
          </a:p>
        </p:txBody>
      </p:sp>
      <p:sp>
        <p:nvSpPr>
          <p:cNvPr id="23" name="TextBox 22"/>
          <p:cNvSpPr txBox="1"/>
          <p:nvPr/>
        </p:nvSpPr>
        <p:spPr>
          <a:xfrm>
            <a:off x="4061639" y="4823838"/>
            <a:ext cx="5006161" cy="584775"/>
          </a:xfrm>
          <a:prstGeom prst="rect">
            <a:avLst/>
          </a:prstGeom>
          <a:noFill/>
        </p:spPr>
        <p:txBody>
          <a:bodyPr wrap="square" rtlCol="0">
            <a:spAutoFit/>
          </a:bodyPr>
          <a:lstStyle/>
          <a:p>
            <a:r>
              <a:rPr lang="en-US" sz="1600" b="1" dirty="0" smtClean="0">
                <a:solidFill>
                  <a:srgbClr val="FF0000"/>
                </a:solidFill>
              </a:rPr>
              <a:t>Q? What are Choleras of today?</a:t>
            </a:r>
          </a:p>
          <a:p>
            <a:r>
              <a:rPr lang="en-US" sz="1600" b="1" dirty="0" smtClean="0">
                <a:solidFill>
                  <a:srgbClr val="FF0000"/>
                </a:solidFill>
              </a:rPr>
              <a:t>Q? How may Spatial Computing Help?</a:t>
            </a:r>
          </a:p>
        </p:txBody>
      </p:sp>
    </p:spTree>
    <p:extLst>
      <p:ext uri="{BB962C8B-B14F-4D97-AF65-F5344CB8AC3E}">
        <p14:creationId xmlns:p14="http://schemas.microsoft.com/office/powerpoint/2010/main" val="92265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p:bldP spid="23"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12B6D5-9442-4389-83B6-5CFCEE9F0DBD}"/>
              </a:ext>
            </a:extLst>
          </p:cNvPr>
          <p:cNvSpPr>
            <a:spLocks noGrp="1"/>
          </p:cNvSpPr>
          <p:nvPr>
            <p:ph type="title"/>
          </p:nvPr>
        </p:nvSpPr>
        <p:spPr>
          <a:xfrm>
            <a:off x="428978" y="156583"/>
            <a:ext cx="8455378" cy="780151"/>
          </a:xfrm>
        </p:spPr>
        <p:txBody>
          <a:bodyPr>
            <a:normAutofit/>
          </a:bodyPr>
          <a:lstStyle/>
          <a:p>
            <a:r>
              <a:rPr lang="en-US" sz="2800" dirty="0" smtClean="0"/>
              <a:t>CONCLUSIONS &amp; NEXT STEPS</a:t>
            </a:r>
            <a:endParaRPr lang="en-US" sz="2800" dirty="0"/>
          </a:p>
        </p:txBody>
      </p:sp>
      <p:sp>
        <p:nvSpPr>
          <p:cNvPr id="3" name="Content Placeholder 2">
            <a:extLst>
              <a:ext uri="{FF2B5EF4-FFF2-40B4-BE49-F238E27FC236}">
                <a16:creationId xmlns:a16="http://schemas.microsoft.com/office/drawing/2014/main" xmlns="" id="{AC20F9AF-A424-4C24-8B77-8465C3971FBB}"/>
              </a:ext>
            </a:extLst>
          </p:cNvPr>
          <p:cNvSpPr>
            <a:spLocks noGrp="1"/>
          </p:cNvSpPr>
          <p:nvPr>
            <p:ph idx="4294967295"/>
          </p:nvPr>
        </p:nvSpPr>
        <p:spPr>
          <a:xfrm>
            <a:off x="293511" y="936734"/>
            <a:ext cx="8590845" cy="4623640"/>
          </a:xfrm>
          <a:prstGeom prst="rect">
            <a:avLst/>
          </a:prstGeom>
        </p:spPr>
        <p:txBody>
          <a:bodyPr>
            <a:normAutofit/>
          </a:bodyPr>
          <a:lstStyle/>
          <a:p>
            <a:r>
              <a:rPr lang="en-US" sz="1800" dirty="0" smtClean="0">
                <a:solidFill>
                  <a:srgbClr val="FF0000"/>
                </a:solidFill>
                <a:latin typeface="Arial" charset="0"/>
                <a:ea typeface="Arial" charset="0"/>
                <a:cs typeface="Arial" charset="0"/>
              </a:rPr>
              <a:t>Cities is societally important and facing challenges</a:t>
            </a:r>
          </a:p>
          <a:p>
            <a:pPr lvl="1"/>
            <a:r>
              <a:rPr lang="en-US" sz="1600" dirty="0" smtClean="0">
                <a:latin typeface="Arial" charset="0"/>
                <a:ea typeface="Arial" charset="0"/>
                <a:cs typeface="Arial" charset="0"/>
              </a:rPr>
              <a:t>Majority live in cities</a:t>
            </a:r>
          </a:p>
          <a:p>
            <a:pPr lvl="1"/>
            <a:r>
              <a:rPr lang="en-US" sz="1600" dirty="0" smtClean="0">
                <a:latin typeface="Arial" charset="0"/>
                <a:ea typeface="Arial" charset="0"/>
                <a:cs typeface="Arial" charset="0"/>
              </a:rPr>
              <a:t>Challenges: climate change, aging infrastructure, </a:t>
            </a:r>
            <a:r>
              <a:rPr lang="mr-IN" sz="1600" dirty="0" smtClean="0">
                <a:latin typeface="Arial" charset="0"/>
                <a:ea typeface="Arial" charset="0"/>
                <a:cs typeface="Arial" charset="0"/>
              </a:rPr>
              <a:t>…</a:t>
            </a:r>
            <a:endParaRPr lang="en-US" sz="1600" dirty="0" smtClean="0">
              <a:latin typeface="Arial" charset="0"/>
              <a:ea typeface="Arial" charset="0"/>
              <a:cs typeface="Arial" charset="0"/>
            </a:endParaRPr>
          </a:p>
          <a:p>
            <a:pPr lvl="1"/>
            <a:r>
              <a:rPr lang="en-US" sz="1600" dirty="0" smtClean="0">
                <a:latin typeface="Arial" charset="0"/>
                <a:ea typeface="Arial" charset="0"/>
                <a:cs typeface="Arial" charset="0"/>
              </a:rPr>
              <a:t>Opportunities: </a:t>
            </a:r>
            <a:r>
              <a:rPr lang="en-US" sz="1600" smtClean="0">
                <a:latin typeface="Arial" charset="0"/>
                <a:ea typeface="Arial" charset="0"/>
                <a:cs typeface="Arial" charset="0"/>
              </a:rPr>
              <a:t>renewable energy</a:t>
            </a:r>
            <a:r>
              <a:rPr lang="en-US" sz="1600" dirty="0" smtClean="0">
                <a:latin typeface="Arial" charset="0"/>
                <a:ea typeface="Arial" charset="0"/>
                <a:cs typeface="Arial" charset="0"/>
              </a:rPr>
              <a:t>, self-driving vehicles, </a:t>
            </a:r>
            <a:r>
              <a:rPr lang="mr-IN" sz="1600" dirty="0" smtClean="0">
                <a:latin typeface="Arial" charset="0"/>
                <a:ea typeface="Arial" charset="0"/>
                <a:cs typeface="Arial" charset="0"/>
              </a:rPr>
              <a:t>…</a:t>
            </a:r>
            <a:endParaRPr lang="en-US" sz="1600" dirty="0" smtClean="0">
              <a:latin typeface="Arial" charset="0"/>
              <a:ea typeface="Arial" charset="0"/>
              <a:cs typeface="Arial" charset="0"/>
            </a:endParaRPr>
          </a:p>
          <a:p>
            <a:pPr lvl="1"/>
            <a:endParaRPr lang="en-US" sz="1400" dirty="0" smtClean="0">
              <a:latin typeface="Arial" charset="0"/>
              <a:ea typeface="Arial" charset="0"/>
              <a:cs typeface="Arial" charset="0"/>
            </a:endParaRPr>
          </a:p>
          <a:p>
            <a:r>
              <a:rPr lang="en-US" sz="1800" dirty="0" smtClean="0">
                <a:solidFill>
                  <a:srgbClr val="FF0000"/>
                </a:solidFill>
                <a:latin typeface="Arial" charset="0"/>
                <a:ea typeface="Arial" charset="0"/>
                <a:cs typeface="Arial" charset="0"/>
              </a:rPr>
              <a:t>Spatial Computing has already transformed Cities </a:t>
            </a:r>
          </a:p>
          <a:p>
            <a:pPr lvl="1"/>
            <a:r>
              <a:rPr lang="en-US" sz="1600" dirty="0" smtClean="0">
                <a:latin typeface="Arial" charset="0"/>
                <a:ea typeface="Arial" charset="0"/>
                <a:cs typeface="Arial" charset="0"/>
              </a:rPr>
              <a:t>Sanitation, green spaces, E-911, public safety, </a:t>
            </a:r>
            <a:r>
              <a:rPr lang="mr-IN" sz="1600" dirty="0" smtClean="0">
                <a:latin typeface="Arial" charset="0"/>
                <a:ea typeface="Arial" charset="0"/>
                <a:cs typeface="Arial" charset="0"/>
              </a:rPr>
              <a:t>…</a:t>
            </a:r>
            <a:endParaRPr lang="en-US" sz="1600" dirty="0" smtClean="0">
              <a:latin typeface="Arial" charset="0"/>
              <a:ea typeface="Arial" charset="0"/>
              <a:cs typeface="Arial" charset="0"/>
            </a:endParaRPr>
          </a:p>
          <a:p>
            <a:pPr lvl="1"/>
            <a:endParaRPr lang="en-US" sz="1400" dirty="0" smtClean="0">
              <a:latin typeface="Arial" charset="0"/>
              <a:ea typeface="Arial" charset="0"/>
              <a:cs typeface="Arial" charset="0"/>
            </a:endParaRPr>
          </a:p>
          <a:p>
            <a:r>
              <a:rPr lang="en-US" sz="1800" dirty="0" smtClean="0">
                <a:solidFill>
                  <a:srgbClr val="FF0000"/>
                </a:solidFill>
                <a:latin typeface="Arial" charset="0"/>
                <a:ea typeface="Arial" charset="0"/>
                <a:cs typeface="Arial" charset="0"/>
              </a:rPr>
              <a:t>Many Transformative opportunities lie ahead</a:t>
            </a:r>
          </a:p>
          <a:p>
            <a:pPr lvl="1"/>
            <a:r>
              <a:rPr lang="en-US" sz="1600" dirty="0" smtClean="0">
                <a:latin typeface="Arial" charset="0"/>
                <a:ea typeface="Arial" charset="0"/>
                <a:cs typeface="Arial" charset="0"/>
              </a:rPr>
              <a:t>Ex. Spatial equity</a:t>
            </a:r>
          </a:p>
          <a:p>
            <a:pPr lvl="1"/>
            <a:endParaRPr lang="en-US" sz="1400" dirty="0" smtClean="0">
              <a:latin typeface="Arial" charset="0"/>
              <a:ea typeface="Arial" charset="0"/>
              <a:cs typeface="Arial" charset="0"/>
            </a:endParaRPr>
          </a:p>
          <a:p>
            <a:r>
              <a:rPr lang="en-US" sz="1800" dirty="0" smtClean="0">
                <a:solidFill>
                  <a:srgbClr val="FF0000"/>
                </a:solidFill>
                <a:latin typeface="Arial" charset="0"/>
                <a:ea typeface="Arial" charset="0"/>
                <a:cs typeface="Arial" charset="0"/>
              </a:rPr>
              <a:t>However, these will not material without</a:t>
            </a:r>
          </a:p>
          <a:p>
            <a:pPr lvl="1"/>
            <a:r>
              <a:rPr lang="en-US" sz="1600" b="1" dirty="0" smtClean="0">
                <a:solidFill>
                  <a:srgbClr val="00B050"/>
                </a:solidFill>
                <a:latin typeface="Arial" charset="0"/>
                <a:ea typeface="Arial" charset="0"/>
                <a:cs typeface="Arial" charset="0"/>
              </a:rPr>
              <a:t>Knowledge Co-production</a:t>
            </a:r>
            <a:r>
              <a:rPr lang="en-US" sz="1600" dirty="0" smtClean="0">
                <a:latin typeface="Arial" charset="0"/>
                <a:ea typeface="Arial" charset="0"/>
                <a:cs typeface="Arial" charset="0"/>
              </a:rPr>
              <a:t>: local governments, academics, businesses, </a:t>
            </a:r>
            <a:r>
              <a:rPr lang="mr-IN" sz="1600" dirty="0" smtClean="0">
                <a:latin typeface="Arial" charset="0"/>
                <a:ea typeface="Arial" charset="0"/>
                <a:cs typeface="Arial" charset="0"/>
              </a:rPr>
              <a:t>…</a:t>
            </a:r>
            <a:endParaRPr lang="en-US" sz="1600" dirty="0" smtClean="0">
              <a:latin typeface="Arial" charset="0"/>
              <a:ea typeface="Arial" charset="0"/>
              <a:cs typeface="Arial" charset="0"/>
            </a:endParaRPr>
          </a:p>
          <a:p>
            <a:pPr lvl="1"/>
            <a:r>
              <a:rPr lang="en-US" sz="1600" b="1" dirty="0" smtClean="0">
                <a:solidFill>
                  <a:srgbClr val="00B050"/>
                </a:solidFill>
                <a:latin typeface="Arial" charset="0"/>
                <a:ea typeface="Arial" charset="0"/>
                <a:cs typeface="Arial" charset="0"/>
              </a:rPr>
              <a:t>Basic Research</a:t>
            </a:r>
            <a:r>
              <a:rPr lang="en-US" sz="1600" dirty="0" smtClean="0">
                <a:latin typeface="Arial" charset="0"/>
                <a:ea typeface="Arial" charset="0"/>
                <a:cs typeface="Arial" charset="0"/>
              </a:rPr>
              <a:t>, e.g., spatial data science to overcome gerrymandering challenge</a:t>
            </a:r>
          </a:p>
        </p:txBody>
      </p:sp>
      <p:sp>
        <p:nvSpPr>
          <p:cNvPr id="4" name="Slide Number Placeholder 3">
            <a:extLst>
              <a:ext uri="{FF2B5EF4-FFF2-40B4-BE49-F238E27FC236}">
                <a16:creationId xmlns:a16="http://schemas.microsoft.com/office/drawing/2014/main" xmlns="" id="{29C48037-B8FB-4D87-9898-B268FFCBE119}"/>
              </a:ext>
            </a:extLst>
          </p:cNvPr>
          <p:cNvSpPr>
            <a:spLocks noGrp="1"/>
          </p:cNvSpPr>
          <p:nvPr>
            <p:ph type="sldNum" sz="quarter" idx="4294967295"/>
          </p:nvPr>
        </p:nvSpPr>
        <p:spPr>
          <a:xfrm>
            <a:off x="185578" y="6356351"/>
            <a:ext cx="338405" cy="365125"/>
          </a:xfrm>
          <a:prstGeom prst="rect">
            <a:avLst/>
          </a:prstGeom>
        </p:spPr>
        <p:txBody>
          <a:bodyPr/>
          <a:lstStyle/>
          <a:p>
            <a:fld id="{E4D37B5F-ABCF-48FC-8FD3-F3890A2DD608}" type="slidenum">
              <a:rPr lang="en-US" smtClean="0"/>
              <a:pPr/>
              <a:t>60</a:t>
            </a:fld>
            <a:endParaRPr lang="en-US"/>
          </a:p>
        </p:txBody>
      </p:sp>
      <p:pic>
        <p:nvPicPr>
          <p:cNvPr id="6" name="Picture 5" descr="Picture-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116181" y="1805978"/>
            <a:ext cx="1768175" cy="2156561"/>
          </a:xfrm>
          <a:prstGeom prst="rect">
            <a:avLst/>
          </a:prstGeom>
        </p:spPr>
      </p:pic>
    </p:spTree>
    <p:extLst>
      <p:ext uri="{BB962C8B-B14F-4D97-AF65-F5344CB8AC3E}">
        <p14:creationId xmlns:p14="http://schemas.microsoft.com/office/powerpoint/2010/main" val="69166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042" y="94858"/>
            <a:ext cx="7772400" cy="609600"/>
          </a:xfrm>
        </p:spPr>
        <p:txBody>
          <a:bodyPr/>
          <a:lstStyle/>
          <a:p>
            <a:r>
              <a:rPr lang="en-US" dirty="0" smtClean="0"/>
              <a:t>Spatial Computing Examples</a:t>
            </a:r>
            <a:endParaRPr lang="en-US" dirty="0"/>
          </a:p>
        </p:txBody>
      </p:sp>
      <p:grpSp>
        <p:nvGrpSpPr>
          <p:cNvPr id="27" name="Group 26"/>
          <p:cNvGrpSpPr/>
          <p:nvPr/>
        </p:nvGrpSpPr>
        <p:grpSpPr>
          <a:xfrm>
            <a:off x="150374" y="1219200"/>
            <a:ext cx="2288026" cy="4483429"/>
            <a:chOff x="150374" y="1219200"/>
            <a:chExt cx="2288026" cy="4483429"/>
          </a:xfrm>
        </p:grpSpPr>
        <p:grpSp>
          <p:nvGrpSpPr>
            <p:cNvPr id="8" name="Group 19"/>
            <p:cNvGrpSpPr>
              <a:grpSpLocks/>
            </p:cNvGrpSpPr>
            <p:nvPr/>
          </p:nvGrpSpPr>
          <p:grpSpPr bwMode="auto">
            <a:xfrm>
              <a:off x="178243" y="4804915"/>
              <a:ext cx="2232288" cy="897714"/>
              <a:chOff x="96" y="1008"/>
              <a:chExt cx="2016" cy="720"/>
            </a:xfrm>
          </p:grpSpPr>
          <p:pic>
            <p:nvPicPr>
              <p:cNvPr id="11" name="Picture 11"/>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0" y="1008"/>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28" y="1059"/>
                <a:ext cx="684" cy="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0"/>
              <p:cNvSpPr txBox="1">
                <a:spLocks noChangeArrowheads="1"/>
              </p:cNvSpPr>
              <p:nvPr/>
            </p:nvSpPr>
            <p:spPr bwMode="auto">
              <a:xfrm>
                <a:off x="672" y="1094"/>
                <a:ext cx="792"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1400" b="1" dirty="0"/>
                  <a:t>Smarter</a:t>
                </a:r>
                <a:r>
                  <a:rPr lang="en-US" sz="1600" dirty="0"/>
                  <a:t/>
                </a:r>
                <a:br>
                  <a:rPr lang="en-US" sz="1600" dirty="0"/>
                </a:br>
                <a:r>
                  <a:rPr lang="en-US" sz="1600" dirty="0"/>
                  <a:t>Planet</a:t>
                </a:r>
              </a:p>
            </p:txBody>
          </p:sp>
          <p:sp>
            <p:nvSpPr>
              <p:cNvPr id="14" name="Rectangle 12"/>
              <p:cNvSpPr>
                <a:spLocks noChangeArrowheads="1"/>
              </p:cNvSpPr>
              <p:nvPr/>
            </p:nvSpPr>
            <p:spPr bwMode="auto">
              <a:xfrm>
                <a:off x="96" y="1008"/>
                <a:ext cx="2016" cy="72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205" y="3679672"/>
              <a:ext cx="2164363" cy="10497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85465" y="1219200"/>
              <a:ext cx="1766047" cy="8094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SaTScan™ - Software for the spatial, temporal, and space-time scan statistics"/>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50374" y="2104130"/>
              <a:ext cx="2288026" cy="5598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1.gstatic.com/images?q=tbn:ANd9GcQUTAnnFHq8xSVeMEi7FbGqdXc3H1vsQ5H1b8NA8Sd59bbauf89"/>
            <p:cNvPicPr>
              <a:picLocks noChangeAspect="1" noChangeArrowheads="1"/>
            </p:cNvPicPr>
            <p:nvPr/>
          </p:nvPicPr>
          <p:blipFill rotWithShape="1">
            <a:blip r:embed="rId7">
              <a:extLst>
                <a:ext uri="{28A0092B-C50C-407E-A947-70E740481C1C}">
                  <a14:useLocalDpi xmlns:a14="http://schemas.microsoft.com/office/drawing/2010/main" val="0"/>
                </a:ext>
              </a:extLst>
            </a:blip>
            <a:srcRect l="9703" t="21407" r="6818" b="15788"/>
            <a:stretch/>
          </p:blipFill>
          <p:spPr bwMode="auto">
            <a:xfrm>
              <a:off x="365759" y="2789930"/>
              <a:ext cx="1982309" cy="7708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p:cNvGrpSpPr/>
          <p:nvPr/>
        </p:nvGrpSpPr>
        <p:grpSpPr>
          <a:xfrm>
            <a:off x="6304972" y="3640384"/>
            <a:ext cx="2518976" cy="2270586"/>
            <a:chOff x="6304972" y="3640384"/>
            <a:chExt cx="2518976" cy="2270586"/>
          </a:xfrm>
        </p:grpSpPr>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4972" y="3640384"/>
              <a:ext cx="2392063" cy="1128325"/>
            </a:xfrm>
            <a:prstGeom prst="rect">
              <a:avLst/>
            </a:prstGeom>
          </p:spPr>
        </p:pic>
        <p:pic>
          <p:nvPicPr>
            <p:cNvPr id="5" name="Picture 4"/>
            <p:cNvPicPr>
              <a:picLocks noChangeAspect="1"/>
            </p:cNvPicPr>
            <p:nvPr/>
          </p:nvPicPr>
          <p:blipFill rotWithShape="1">
            <a:blip r:embed="rId9"/>
            <a:srcRect l="7912" t="3736" r="2507" b="26043"/>
            <a:stretch/>
          </p:blipFill>
          <p:spPr>
            <a:xfrm>
              <a:off x="6470921" y="4768709"/>
              <a:ext cx="2353027" cy="1142261"/>
            </a:xfrm>
            <a:prstGeom prst="rect">
              <a:avLst/>
            </a:prstGeom>
          </p:spPr>
        </p:pic>
      </p:grpSp>
      <p:grpSp>
        <p:nvGrpSpPr>
          <p:cNvPr id="30" name="Group 29"/>
          <p:cNvGrpSpPr/>
          <p:nvPr/>
        </p:nvGrpSpPr>
        <p:grpSpPr>
          <a:xfrm>
            <a:off x="4552876" y="1219200"/>
            <a:ext cx="1668966" cy="4224089"/>
            <a:chOff x="4552876" y="1219200"/>
            <a:chExt cx="1668966" cy="4224089"/>
          </a:xfrm>
        </p:grpSpPr>
        <p:pic>
          <p:nvPicPr>
            <p:cNvPr id="9" name="Picture 8"/>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552876" y="1219200"/>
              <a:ext cx="1668966" cy="1118207"/>
            </a:xfrm>
            <a:prstGeom prst="rect">
              <a:avLst/>
            </a:prstGeom>
          </p:spPr>
        </p:pic>
        <p:pic>
          <p:nvPicPr>
            <p:cNvPr id="7" name="Picture 6"/>
            <p:cNvPicPr>
              <a:picLocks noChangeAspect="1"/>
            </p:cNvPicPr>
            <p:nvPr/>
          </p:nvPicPr>
          <p:blipFill rotWithShape="1">
            <a:blip r:embed="rId11" cstate="email">
              <a:extLst>
                <a:ext uri="{28A0092B-C50C-407E-A947-70E740481C1C}">
                  <a14:useLocalDpi xmlns:a14="http://schemas.microsoft.com/office/drawing/2010/main" val="0"/>
                </a:ext>
              </a:extLst>
            </a:blip>
            <a:srcRect l="23072" t="16762" r="18642" b="13064"/>
            <a:stretch/>
          </p:blipFill>
          <p:spPr>
            <a:xfrm>
              <a:off x="4739843" y="4549431"/>
              <a:ext cx="1356149" cy="893858"/>
            </a:xfrm>
            <a:prstGeom prst="rect">
              <a:avLst/>
            </a:prstGeom>
          </p:spPr>
        </p:pic>
        <p:pic>
          <p:nvPicPr>
            <p:cNvPr id="22" name="Picture 2" descr="https://encrypted-tbn3.gstatic.com/images?q=tbn:ANd9GcRG74MltkNrldcTxp2tlPXIoTeJlxRUkw0UK8VaNH3ofcSqTJnY8F36-Pqc"/>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4799963" y="2767409"/>
              <a:ext cx="1100252" cy="6851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2824650" y="1212736"/>
            <a:ext cx="1471416" cy="4463882"/>
            <a:chOff x="2824650" y="1212736"/>
            <a:chExt cx="1471416" cy="4463882"/>
          </a:xfrm>
        </p:grpSpPr>
        <p:pic>
          <p:nvPicPr>
            <p:cNvPr id="18" name="Picture 16"/>
            <p:cNvPicPr>
              <a:picLocks noChangeAspect="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2824650" y="3368310"/>
              <a:ext cx="1471416" cy="10851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23" descr="B001VEJEG0-1.jpg"/>
            <p:cNvPicPr>
              <a:picLocks noChangeAspect="1"/>
            </p:cNvPicPr>
            <p:nvPr/>
          </p:nvPicPr>
          <p:blipFill rotWithShape="1">
            <a:blip r:embed="rId14" cstate="email">
              <a:extLst>
                <a:ext uri="{28A0092B-C50C-407E-A947-70E740481C1C}">
                  <a14:useLocalDpi xmlns:a14="http://schemas.microsoft.com/office/drawing/2010/main" val="0"/>
                </a:ext>
              </a:extLst>
            </a:blip>
            <a:srcRect l="9031" t="5600" r="6256" b="22400"/>
            <a:stretch/>
          </p:blipFill>
          <p:spPr>
            <a:xfrm>
              <a:off x="2827373" y="2218165"/>
              <a:ext cx="1211640" cy="1047890"/>
            </a:xfrm>
            <a:prstGeom prst="rect">
              <a:avLst/>
            </a:prstGeom>
          </p:spPr>
        </p:pic>
        <p:pic>
          <p:nvPicPr>
            <p:cNvPr id="20" name="Picture 6" descr="http://seshagiriprabhu.files.wordpress.com/2013/07/osm1.jpg"/>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2824945" y="4629581"/>
              <a:ext cx="1376651" cy="49919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http://www.no-straight-lines.com/wp-content/uploads/2013/01/logo_ushahidi.png"/>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2968518" y="5333283"/>
              <a:ext cx="1234077" cy="3433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17"/>
            <a:srcRect l="4534" t="6757" r="3059" b="13291"/>
            <a:stretch/>
          </p:blipFill>
          <p:spPr>
            <a:xfrm>
              <a:off x="2858695" y="1212736"/>
              <a:ext cx="1148995" cy="577775"/>
            </a:xfrm>
            <a:prstGeom prst="rect">
              <a:avLst/>
            </a:prstGeom>
          </p:spPr>
        </p:pic>
      </p:grpSp>
      <p:grpSp>
        <p:nvGrpSpPr>
          <p:cNvPr id="31" name="Group 30"/>
          <p:cNvGrpSpPr/>
          <p:nvPr/>
        </p:nvGrpSpPr>
        <p:grpSpPr>
          <a:xfrm>
            <a:off x="6470921" y="1219201"/>
            <a:ext cx="2548595" cy="2341627"/>
            <a:chOff x="6470921" y="1219201"/>
            <a:chExt cx="2548595" cy="2341627"/>
          </a:xfrm>
        </p:grpSpPr>
        <p:pic>
          <p:nvPicPr>
            <p:cNvPr id="25" name="Picture 24"/>
            <p:cNvPicPr>
              <a:picLocks noChangeAspect="1"/>
            </p:cNvPicPr>
            <p:nvPr/>
          </p:nvPicPr>
          <p:blipFill rotWithShape="1">
            <a:blip r:embed="rId18"/>
            <a:srcRect l="23670" t="14801" r="19330" b="16280"/>
            <a:stretch/>
          </p:blipFill>
          <p:spPr>
            <a:xfrm>
              <a:off x="6551001" y="1219201"/>
              <a:ext cx="2468515" cy="1295400"/>
            </a:xfrm>
            <a:prstGeom prst="rect">
              <a:avLst/>
            </a:prstGeom>
          </p:spPr>
        </p:pic>
        <p:pic>
          <p:nvPicPr>
            <p:cNvPr id="26" name="Picture 25"/>
            <p:cNvPicPr>
              <a:picLocks noChangeAspect="1"/>
            </p:cNvPicPr>
            <p:nvPr/>
          </p:nvPicPr>
          <p:blipFill rotWithShape="1">
            <a:blip r:embed="rId19"/>
            <a:srcRect l="11286" t="6030" r="12465" b="8826"/>
            <a:stretch/>
          </p:blipFill>
          <p:spPr>
            <a:xfrm>
              <a:off x="6470921" y="2554465"/>
              <a:ext cx="2414212" cy="1006363"/>
            </a:xfrm>
            <a:prstGeom prst="rect">
              <a:avLst/>
            </a:prstGeom>
          </p:spPr>
        </p:pic>
      </p:grpSp>
    </p:spTree>
    <p:extLst>
      <p:ext uri="{BB962C8B-B14F-4D97-AF65-F5344CB8AC3E}">
        <p14:creationId xmlns:p14="http://schemas.microsoft.com/office/powerpoint/2010/main" val="739793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a:xfrm>
            <a:off x="0" y="0"/>
            <a:ext cx="9144000" cy="762000"/>
          </a:xfrm>
        </p:spPr>
        <p:txBody>
          <a:bodyPr/>
          <a:lstStyle/>
          <a:p>
            <a:pPr eaLnBrk="1" hangingPunct="1">
              <a:defRPr/>
            </a:pPr>
            <a:r>
              <a:rPr lang="en-US" sz="2800" dirty="0">
                <a:effectLst>
                  <a:outerShdw blurRad="38100" dist="38100" dir="2700000" algn="tl">
                    <a:srgbClr val="DDDDDD"/>
                  </a:outerShdw>
                </a:effectLst>
                <a:latin typeface="Arial" charset="0"/>
              </a:rPr>
              <a:t>What is Spatial Computing?</a:t>
            </a:r>
          </a:p>
        </p:txBody>
      </p:sp>
      <p:sp>
        <p:nvSpPr>
          <p:cNvPr id="6" name="Rectangle 3"/>
          <p:cNvSpPr txBox="1">
            <a:spLocks noChangeArrowheads="1"/>
          </p:cNvSpPr>
          <p:nvPr/>
        </p:nvSpPr>
        <p:spPr bwMode="auto">
          <a:xfrm>
            <a:off x="256528" y="762000"/>
            <a:ext cx="8610599"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16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14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14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1400">
                <a:solidFill>
                  <a:schemeClr val="tx1"/>
                </a:solidFill>
                <a:latin typeface="+mn-lt"/>
                <a:cs typeface="+mn-cs"/>
              </a:defRPr>
            </a:lvl6pPr>
            <a:lvl7pPr marL="2971800" indent="-228600" algn="l" rtl="0" eaLnBrk="1" fontAlgn="base" hangingPunct="1">
              <a:spcBef>
                <a:spcPct val="20000"/>
              </a:spcBef>
              <a:spcAft>
                <a:spcPct val="0"/>
              </a:spcAft>
              <a:buChar char="»"/>
              <a:defRPr sz="1400">
                <a:solidFill>
                  <a:schemeClr val="tx1"/>
                </a:solidFill>
                <a:latin typeface="+mn-lt"/>
                <a:cs typeface="+mn-cs"/>
              </a:defRPr>
            </a:lvl7pPr>
            <a:lvl8pPr marL="3429000" indent="-228600" algn="l" rtl="0" eaLnBrk="1" fontAlgn="base" hangingPunct="1">
              <a:spcBef>
                <a:spcPct val="20000"/>
              </a:spcBef>
              <a:spcAft>
                <a:spcPct val="0"/>
              </a:spcAft>
              <a:buChar char="»"/>
              <a:defRPr sz="1400">
                <a:solidFill>
                  <a:schemeClr val="tx1"/>
                </a:solidFill>
                <a:latin typeface="+mn-lt"/>
                <a:cs typeface="+mn-cs"/>
              </a:defRPr>
            </a:lvl8pPr>
            <a:lvl9pPr marL="3886200" indent="-228600" algn="l" rtl="0" eaLnBrk="1" fontAlgn="base" hangingPunct="1">
              <a:spcBef>
                <a:spcPct val="20000"/>
              </a:spcBef>
              <a:spcAft>
                <a:spcPct val="0"/>
              </a:spcAft>
              <a:buChar char="»"/>
              <a:defRPr sz="1400">
                <a:solidFill>
                  <a:schemeClr val="tx1"/>
                </a:solidFill>
                <a:latin typeface="+mn-lt"/>
                <a:cs typeface="+mn-cs"/>
              </a:defRPr>
            </a:lvl9pPr>
          </a:lstStyle>
          <a:p>
            <a:pPr marL="342900" lvl="1" indent="-342900">
              <a:lnSpc>
                <a:spcPct val="90000"/>
              </a:lnSpc>
              <a:buFontTx/>
              <a:buChar char="•"/>
              <a:defRPr/>
            </a:pPr>
            <a:r>
              <a:rPr lang="en-US" sz="1800" kern="0" dirty="0">
                <a:latin typeface="Arial" charset="0"/>
              </a:rPr>
              <a:t>A </a:t>
            </a:r>
            <a:r>
              <a:rPr lang="en-US" sz="1800" kern="0" dirty="0">
                <a:solidFill>
                  <a:srgbClr val="FF0000"/>
                </a:solidFill>
                <a:latin typeface="Arial" charset="0"/>
              </a:rPr>
              <a:t>convergence </a:t>
            </a:r>
            <a:r>
              <a:rPr lang="en-US" sz="1800" kern="0" dirty="0">
                <a:latin typeface="Arial" charset="0"/>
              </a:rPr>
              <a:t>of</a:t>
            </a:r>
            <a:r>
              <a:rPr lang="en-US" sz="1800" kern="0" dirty="0">
                <a:solidFill>
                  <a:srgbClr val="FF0000"/>
                </a:solidFill>
                <a:latin typeface="Arial" charset="0"/>
              </a:rPr>
              <a:t> revolutions </a:t>
            </a:r>
            <a:r>
              <a:rPr lang="en-US" sz="1800" kern="0" dirty="0">
                <a:latin typeface="Arial" charset="0"/>
              </a:rPr>
              <a:t>in sub-areas </a:t>
            </a:r>
          </a:p>
          <a:p>
            <a:pPr lvl="1"/>
            <a:r>
              <a:rPr lang="en-US" sz="1800" dirty="0"/>
              <a:t>Positioning, </a:t>
            </a:r>
            <a:r>
              <a:rPr lang="en-US" sz="1600" dirty="0"/>
              <a:t>e.g., GPS, </a:t>
            </a:r>
            <a:r>
              <a:rPr lang="en-US" sz="1600" dirty="0" err="1"/>
              <a:t>wi-fi</a:t>
            </a:r>
            <a:r>
              <a:rPr lang="en-US" sz="1600" dirty="0"/>
              <a:t>, </a:t>
            </a:r>
            <a:r>
              <a:rPr lang="mr-IN" sz="1600" dirty="0"/>
              <a:t>…</a:t>
            </a:r>
            <a:endParaRPr lang="en-US" sz="1600" dirty="0"/>
          </a:p>
          <a:p>
            <a:pPr lvl="1"/>
            <a:r>
              <a:rPr lang="en-US" sz="1800" dirty="0"/>
              <a:t>Remote Sensing, </a:t>
            </a:r>
            <a:r>
              <a:rPr lang="en-US" sz="1600" dirty="0"/>
              <a:t>e.g., </a:t>
            </a:r>
            <a:r>
              <a:rPr lang="en-US" sz="1600" dirty="0" err="1"/>
              <a:t>nano</a:t>
            </a:r>
            <a:r>
              <a:rPr lang="en-US" sz="1600" dirty="0"/>
              <a:t>-satellites, cloud-hosted data</a:t>
            </a:r>
          </a:p>
          <a:p>
            <a:pPr lvl="1"/>
            <a:r>
              <a:rPr lang="en-US" sz="1800" dirty="0"/>
              <a:t>GIS, </a:t>
            </a:r>
            <a:r>
              <a:rPr lang="en-US" sz="1600" dirty="0"/>
              <a:t>e.g., virtual globes, Geo-design, </a:t>
            </a:r>
            <a:r>
              <a:rPr lang="mr-IN" sz="1600" dirty="0"/>
              <a:t>…</a:t>
            </a:r>
            <a:endParaRPr lang="en-US" sz="1600" dirty="0">
              <a:solidFill>
                <a:srgbClr val="FF0000"/>
              </a:solidFill>
            </a:endParaRPr>
          </a:p>
          <a:p>
            <a:pPr lvl="1"/>
            <a:r>
              <a:rPr lang="en-US" sz="1800" dirty="0"/>
              <a:t>Spatial Data Science, </a:t>
            </a:r>
            <a:r>
              <a:rPr lang="en-US" sz="1600" dirty="0"/>
              <a:t>e.g., spatial data mining, </a:t>
            </a:r>
            <a:r>
              <a:rPr lang="mr-IN" sz="1600" dirty="0"/>
              <a:t>…</a:t>
            </a:r>
            <a:endParaRPr lang="en-US" sz="1600" dirty="0"/>
          </a:p>
          <a:p>
            <a:pPr lvl="1"/>
            <a:r>
              <a:rPr lang="en-US" sz="1800" dirty="0"/>
              <a:t>Spatial DBMS, </a:t>
            </a:r>
            <a:r>
              <a:rPr lang="en-US" sz="1600" dirty="0"/>
              <a:t>e.g., SQL3/OGC</a:t>
            </a:r>
          </a:p>
          <a:p>
            <a:pPr marL="342900" lvl="1" indent="-342900">
              <a:lnSpc>
                <a:spcPct val="90000"/>
              </a:lnSpc>
              <a:buFontTx/>
              <a:buChar char="•"/>
              <a:defRPr/>
            </a:pPr>
            <a:endParaRPr lang="en-US" kern="0" dirty="0">
              <a:solidFill>
                <a:srgbClr val="FF0000"/>
              </a:solidFill>
              <a:latin typeface="Arial" charset="0"/>
            </a:endParaRPr>
          </a:p>
          <a:p>
            <a:pPr marL="342900" lvl="1" indent="-342900">
              <a:lnSpc>
                <a:spcPct val="90000"/>
              </a:lnSpc>
              <a:buFontTx/>
              <a:buChar char="•"/>
              <a:defRPr/>
            </a:pPr>
            <a:endParaRPr lang="en-US" kern="0" dirty="0">
              <a:latin typeface="Arial" charset="0"/>
            </a:endParaRPr>
          </a:p>
          <a:p>
            <a:pPr marL="342900" lvl="1" indent="-342900">
              <a:lnSpc>
                <a:spcPct val="90000"/>
              </a:lnSpc>
              <a:buFontTx/>
              <a:buChar char="•"/>
              <a:defRPr/>
            </a:pPr>
            <a:r>
              <a:rPr lang="en-US" sz="1800" kern="0" dirty="0">
                <a:latin typeface="Arial" charset="0"/>
              </a:rPr>
              <a:t>To solve Societal Problems</a:t>
            </a:r>
          </a:p>
          <a:p>
            <a:pPr marL="742950" lvl="2" indent="-342900">
              <a:lnSpc>
                <a:spcPct val="90000"/>
              </a:lnSpc>
              <a:defRPr/>
            </a:pPr>
            <a:r>
              <a:rPr lang="en-US" kern="0" dirty="0">
                <a:latin typeface="Arial" charset="0"/>
              </a:rPr>
              <a:t>Food : Precision Agriculture, Global Agriculture Monitoring, </a:t>
            </a:r>
            <a:r>
              <a:rPr lang="mr-IN" kern="0" dirty="0">
                <a:latin typeface="Arial" charset="0"/>
              </a:rPr>
              <a:t>…</a:t>
            </a:r>
            <a:endParaRPr lang="en-US" kern="0" dirty="0">
              <a:latin typeface="Arial" charset="0"/>
            </a:endParaRPr>
          </a:p>
          <a:p>
            <a:pPr marL="742950" lvl="2" indent="-342900">
              <a:lnSpc>
                <a:spcPct val="90000"/>
              </a:lnSpc>
              <a:defRPr/>
            </a:pPr>
            <a:r>
              <a:rPr lang="en-US" kern="0" dirty="0">
                <a:latin typeface="Arial" charset="0"/>
              </a:rPr>
              <a:t>Mobility : Navigation, e.g., Google Maps</a:t>
            </a:r>
          </a:p>
          <a:p>
            <a:pPr marL="742950" lvl="2" indent="-342900">
              <a:lnSpc>
                <a:spcPct val="90000"/>
              </a:lnSpc>
              <a:defRPr/>
            </a:pPr>
            <a:r>
              <a:rPr lang="en-US" kern="0" dirty="0">
                <a:latin typeface="Arial" charset="0"/>
              </a:rPr>
              <a:t>Mobility : Ride-sharing services, e.g., Uber, </a:t>
            </a:r>
            <a:r>
              <a:rPr lang="en-US" kern="0" dirty="0" err="1">
                <a:latin typeface="Arial" charset="0"/>
              </a:rPr>
              <a:t>Didi</a:t>
            </a:r>
            <a:r>
              <a:rPr lang="en-US" kern="0" dirty="0">
                <a:latin typeface="Arial" charset="0"/>
              </a:rPr>
              <a:t>, </a:t>
            </a:r>
            <a:r>
              <a:rPr lang="mr-IN" kern="0" dirty="0">
                <a:latin typeface="Arial" charset="0"/>
              </a:rPr>
              <a:t>…</a:t>
            </a:r>
            <a:endParaRPr lang="en-US" kern="0" dirty="0">
              <a:latin typeface="Arial" charset="0"/>
            </a:endParaRPr>
          </a:p>
          <a:p>
            <a:pPr marL="342900" lvl="1" indent="-342900">
              <a:lnSpc>
                <a:spcPct val="90000"/>
              </a:lnSpc>
              <a:buFontTx/>
              <a:buChar char="•"/>
              <a:defRPr/>
            </a:pPr>
            <a:endParaRPr lang="en-US" kern="0" dirty="0">
              <a:latin typeface="Arial" charset="0"/>
            </a:endParaRPr>
          </a:p>
          <a:p>
            <a:pPr marL="342900" lvl="1" indent="-342900">
              <a:lnSpc>
                <a:spcPct val="90000"/>
              </a:lnSpc>
              <a:buFontTx/>
              <a:buChar char="•"/>
              <a:defRPr/>
            </a:pPr>
            <a:r>
              <a:rPr lang="en-US" sz="1600" kern="0" dirty="0">
                <a:latin typeface="Arial" charset="0"/>
              </a:rPr>
              <a:t>Details:</a:t>
            </a:r>
          </a:p>
          <a:p>
            <a:pPr marL="742950" lvl="2" indent="-342900">
              <a:lnSpc>
                <a:spcPct val="90000"/>
              </a:lnSpc>
              <a:defRPr/>
            </a:pPr>
            <a:r>
              <a:rPr lang="en-US" kern="0" dirty="0">
                <a:latin typeface="Arial" charset="0"/>
              </a:rPr>
              <a:t>Spatial Computing</a:t>
            </a:r>
            <a:r>
              <a:rPr lang="en-US" sz="1400" kern="0" dirty="0">
                <a:latin typeface="Arial" charset="0"/>
              </a:rPr>
              <a:t>, Communications of the ACM, 59(1), Jan. 2016.</a:t>
            </a:r>
            <a:endParaRPr lang="en-US" sz="1600" kern="0" dirty="0">
              <a:latin typeface="Arial" charset="0"/>
            </a:endParaRPr>
          </a:p>
          <a:p>
            <a:pPr>
              <a:lnSpc>
                <a:spcPct val="90000"/>
              </a:lnSpc>
              <a:buFontTx/>
              <a:buNone/>
              <a:defRPr/>
            </a:pPr>
            <a:endParaRPr lang="en-US" sz="1400" kern="0" dirty="0">
              <a:latin typeface="Arial" charset="0"/>
            </a:endParaRPr>
          </a:p>
          <a:p>
            <a:pPr>
              <a:lnSpc>
                <a:spcPct val="90000"/>
              </a:lnSpc>
              <a:buFontTx/>
              <a:buNone/>
              <a:defRPr/>
            </a:pPr>
            <a:endParaRPr lang="en-US" sz="1200" kern="0" dirty="0">
              <a:latin typeface="Arial" charset="0"/>
            </a:endParaRPr>
          </a:p>
          <a:p>
            <a:pPr>
              <a:lnSpc>
                <a:spcPct val="90000"/>
              </a:lnSpc>
              <a:buFontTx/>
              <a:buNone/>
              <a:defRPr/>
            </a:pPr>
            <a:endParaRPr lang="en-US" sz="1600" kern="0" dirty="0">
              <a:latin typeface="Arial" charset="0"/>
            </a:endParaRPr>
          </a:p>
        </p:txBody>
      </p:sp>
      <p:pic>
        <p:nvPicPr>
          <p:cNvPr id="8" name="Picture 7" descr="cacm_1_16_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8277" y="3719464"/>
            <a:ext cx="1588169" cy="2057400"/>
          </a:xfrm>
          <a:prstGeom prst="rect">
            <a:avLst/>
          </a:prstGeom>
        </p:spPr>
      </p:pic>
      <p:pic>
        <p:nvPicPr>
          <p:cNvPr id="2" name="Picture 1"/>
          <p:cNvPicPr>
            <a:picLocks noChangeAspect="1"/>
          </p:cNvPicPr>
          <p:nvPr/>
        </p:nvPicPr>
        <p:blipFill rotWithShape="1">
          <a:blip r:embed="rId4"/>
          <a:srcRect l="6558" t="11100" r="6160"/>
          <a:stretch/>
        </p:blipFill>
        <p:spPr>
          <a:xfrm>
            <a:off x="7325517" y="914400"/>
            <a:ext cx="1680046" cy="2571420"/>
          </a:xfrm>
          <a:prstGeom prst="rect">
            <a:avLst/>
          </a:prstGeom>
        </p:spPr>
      </p:pic>
    </p:spTree>
    <p:extLst>
      <p:ext uri="{BB962C8B-B14F-4D97-AF65-F5344CB8AC3E}">
        <p14:creationId xmlns:p14="http://schemas.microsoft.com/office/powerpoint/2010/main" val="1660200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413"/>
            <a:ext cx="8839200" cy="911987"/>
          </a:xfrm>
        </p:spPr>
        <p:txBody>
          <a:bodyPr>
            <a:noAutofit/>
          </a:bodyPr>
          <a:lstStyle/>
          <a:p>
            <a:pPr algn="l"/>
            <a:r>
              <a:rPr lang="en-US" smtClean="0"/>
              <a:t>The Changing World of Spatial Computing </a:t>
            </a:r>
            <a:endParaRPr lang="en-US" dirty="0"/>
          </a:p>
        </p:txBody>
      </p:sp>
      <p:graphicFrame>
        <p:nvGraphicFramePr>
          <p:cNvPr id="9" name="Table 8"/>
          <p:cNvGraphicFramePr>
            <a:graphicFrameLocks noGrp="1"/>
          </p:cNvGraphicFramePr>
          <p:nvPr>
            <p:extLst/>
          </p:nvPr>
        </p:nvGraphicFramePr>
        <p:xfrm>
          <a:off x="747429" y="914400"/>
          <a:ext cx="7329771" cy="4546600"/>
        </p:xfrm>
        <a:graphic>
          <a:graphicData uri="http://schemas.openxmlformats.org/drawingml/2006/table">
            <a:tbl>
              <a:tblPr firstRow="1" bandRow="1">
                <a:tableStyleId>{073A0DAA-6AF3-43AB-8588-CEC1D06C72B9}</a:tableStyleId>
              </a:tblPr>
              <a:tblGrid>
                <a:gridCol w="1828800"/>
                <a:gridCol w="3057714"/>
                <a:gridCol w="2443257"/>
              </a:tblGrid>
              <a:tr h="727485">
                <a:tc>
                  <a:txBody>
                    <a:bodyPr/>
                    <a:lstStyle/>
                    <a:p>
                      <a:endParaRPr lang="en-US" dirty="0"/>
                    </a:p>
                  </a:txBody>
                  <a:tcPr/>
                </a:tc>
                <a:tc>
                  <a:txBody>
                    <a:bodyPr/>
                    <a:lstStyle/>
                    <a:p>
                      <a:r>
                        <a:rPr lang="en-US" dirty="0" smtClean="0"/>
                        <a:t>Last</a:t>
                      </a:r>
                      <a:r>
                        <a:rPr lang="en-US" baseline="0" dirty="0" smtClean="0"/>
                        <a:t> Century</a:t>
                      </a:r>
                      <a:endParaRPr lang="en-US" dirty="0"/>
                    </a:p>
                  </a:txBody>
                  <a:tcPr/>
                </a:tc>
                <a:tc>
                  <a:txBody>
                    <a:bodyPr/>
                    <a:lstStyle/>
                    <a:p>
                      <a:r>
                        <a:rPr lang="en-US" dirty="0" smtClean="0"/>
                        <a:t>Last Decade</a:t>
                      </a:r>
                      <a:endParaRPr lang="en-US" dirty="0"/>
                    </a:p>
                  </a:txBody>
                  <a:tcPr/>
                </a:tc>
              </a:tr>
              <a:tr h="727485">
                <a:tc>
                  <a:txBody>
                    <a:bodyPr/>
                    <a:lstStyle/>
                    <a:p>
                      <a:r>
                        <a:rPr lang="en-US" b="1" dirty="0" smtClean="0"/>
                        <a:t>Map User</a:t>
                      </a:r>
                      <a:endParaRPr lang="en-US" b="1" dirty="0"/>
                    </a:p>
                  </a:txBody>
                  <a:tcPr/>
                </a:tc>
                <a:tc>
                  <a:txBody>
                    <a:bodyPr/>
                    <a:lstStyle/>
                    <a:p>
                      <a:r>
                        <a:rPr lang="en-US" dirty="0" smtClean="0"/>
                        <a:t>Well-trained</a:t>
                      </a:r>
                      <a:r>
                        <a:rPr lang="en-US" baseline="0" dirty="0" smtClean="0"/>
                        <a:t> few</a:t>
                      </a:r>
                      <a:endParaRPr lang="en-US" dirty="0"/>
                    </a:p>
                  </a:txBody>
                  <a:tcPr/>
                </a:tc>
                <a:tc>
                  <a:txBody>
                    <a:bodyPr/>
                    <a:lstStyle/>
                    <a:p>
                      <a:r>
                        <a:rPr lang="en-US" dirty="0" smtClean="0"/>
                        <a:t>Billions </a:t>
                      </a:r>
                      <a:endParaRPr lang="en-US" dirty="0"/>
                    </a:p>
                  </a:txBody>
                  <a:tcPr/>
                </a:tc>
              </a:tr>
              <a:tr h="727485">
                <a:tc>
                  <a:txBody>
                    <a:bodyPr/>
                    <a:lstStyle/>
                    <a:p>
                      <a:r>
                        <a:rPr lang="en-US" b="1" dirty="0" smtClean="0"/>
                        <a:t>Mappers</a:t>
                      </a:r>
                      <a:endParaRPr lang="en-US" b="1" dirty="0"/>
                    </a:p>
                  </a:txBody>
                  <a:tcPr/>
                </a:tc>
                <a:tc>
                  <a:txBody>
                    <a:bodyPr/>
                    <a:lstStyle/>
                    <a:p>
                      <a:r>
                        <a:rPr lang="en-US" dirty="0" smtClean="0"/>
                        <a:t>Well-trained</a:t>
                      </a:r>
                      <a:r>
                        <a:rPr lang="en-US" baseline="0" dirty="0" smtClean="0"/>
                        <a:t> few</a:t>
                      </a:r>
                      <a:endParaRPr lang="en-US" dirty="0"/>
                    </a:p>
                  </a:txBody>
                  <a:tcPr/>
                </a:tc>
                <a:tc>
                  <a:txBody>
                    <a:bodyPr/>
                    <a:lstStyle/>
                    <a:p>
                      <a:r>
                        <a:rPr lang="en-US" dirty="0" smtClean="0"/>
                        <a:t>Billions</a:t>
                      </a:r>
                      <a:endParaRPr lang="en-US" dirty="0"/>
                    </a:p>
                  </a:txBody>
                  <a:tcPr/>
                </a:tc>
              </a:tr>
              <a:tr h="1449745">
                <a:tc>
                  <a:txBody>
                    <a:bodyPr/>
                    <a:lstStyle/>
                    <a:p>
                      <a:r>
                        <a:rPr lang="en-US" b="1" dirty="0" smtClean="0"/>
                        <a:t>Software,</a:t>
                      </a:r>
                      <a:r>
                        <a:rPr lang="en-US" b="1" baseline="0" dirty="0" smtClean="0"/>
                        <a:t> Hardware</a:t>
                      </a:r>
                    </a:p>
                    <a:p>
                      <a:endParaRPr lang="en-US" b="1" dirty="0"/>
                    </a:p>
                  </a:txBody>
                  <a:tcPr/>
                </a:tc>
                <a:tc>
                  <a:txBody>
                    <a:bodyPr/>
                    <a:lstStyle/>
                    <a:p>
                      <a:r>
                        <a:rPr lang="en-US" dirty="0" smtClean="0"/>
                        <a:t>Few</a:t>
                      </a:r>
                      <a:r>
                        <a:rPr lang="en-US" baseline="0" dirty="0" smtClean="0"/>
                        <a:t> layers, e.g.,</a:t>
                      </a:r>
                    </a:p>
                    <a:p>
                      <a:r>
                        <a:rPr lang="en-US" dirty="0" smtClean="0"/>
                        <a:t>Applications: Arc/GIS,</a:t>
                      </a:r>
                    </a:p>
                    <a:p>
                      <a:r>
                        <a:rPr lang="en-US" dirty="0" smtClean="0"/>
                        <a:t>Databases:</a:t>
                      </a:r>
                      <a:r>
                        <a:rPr lang="en-US" baseline="0" dirty="0" smtClean="0"/>
                        <a:t> SQL3/OGIS</a:t>
                      </a:r>
                      <a:endParaRPr lang="en-US" dirty="0"/>
                    </a:p>
                  </a:txBody>
                  <a:tcPr/>
                </a:tc>
                <a:tc>
                  <a:txBody>
                    <a:bodyPr/>
                    <a:lstStyle/>
                    <a:p>
                      <a:r>
                        <a:rPr lang="en-US" dirty="0" smtClean="0"/>
                        <a:t>Almost all layers</a:t>
                      </a:r>
                      <a:endParaRPr lang="en-US" dirty="0"/>
                    </a:p>
                  </a:txBody>
                  <a:tcPr/>
                </a:tc>
              </a:tr>
              <a:tr h="727485">
                <a:tc>
                  <a:txBody>
                    <a:bodyPr/>
                    <a:lstStyle/>
                    <a:p>
                      <a:r>
                        <a:rPr lang="en-US" b="1" dirty="0" smtClean="0"/>
                        <a:t>User Expectations &amp; Risks</a:t>
                      </a:r>
                      <a:endParaRPr lang="en-US" b="1" dirty="0"/>
                    </a:p>
                  </a:txBody>
                  <a:tcPr/>
                </a:tc>
                <a:tc>
                  <a:txBody>
                    <a:bodyPr/>
                    <a:lstStyle/>
                    <a:p>
                      <a:r>
                        <a:rPr lang="en-US" dirty="0" smtClean="0"/>
                        <a:t>Modest</a:t>
                      </a:r>
                      <a:endParaRPr lang="en-US" dirty="0"/>
                    </a:p>
                  </a:txBody>
                  <a:tcPr/>
                </a:tc>
                <a:tc>
                  <a:txBody>
                    <a:bodyPr/>
                    <a:lstStyle/>
                    <a:p>
                      <a:r>
                        <a:rPr lang="en-US" dirty="0" smtClean="0"/>
                        <a:t>Many use-case &amp; </a:t>
                      </a:r>
                    </a:p>
                    <a:p>
                      <a:r>
                        <a:rPr lang="en-US" dirty="0" smtClean="0"/>
                        <a:t>Geo-privacy concerns</a:t>
                      </a:r>
                      <a:endParaRPr lang="en-US" dirty="0"/>
                    </a:p>
                  </a:txBody>
                  <a:tcPr/>
                </a:tc>
              </a:tr>
            </a:tbl>
          </a:graphicData>
        </a:graphic>
      </p:graphicFrame>
      <p:sp>
        <p:nvSpPr>
          <p:cNvPr id="3" name="Rectangle 2"/>
          <p:cNvSpPr/>
          <p:nvPr/>
        </p:nvSpPr>
        <p:spPr bwMode="auto">
          <a:xfrm>
            <a:off x="5700429" y="1667284"/>
            <a:ext cx="2286000" cy="669515"/>
          </a:xfrm>
          <a:prstGeom prst="rect">
            <a:avLst/>
          </a:prstGeom>
          <a:solidFill>
            <a:schemeClr val="bg2">
              <a:lumMod val="40000"/>
              <a:lumOff val="6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 name="Rectangle 4"/>
          <p:cNvSpPr/>
          <p:nvPr/>
        </p:nvSpPr>
        <p:spPr bwMode="auto">
          <a:xfrm>
            <a:off x="5702288" y="3106673"/>
            <a:ext cx="2284141" cy="618011"/>
          </a:xfrm>
          <a:prstGeom prst="rect">
            <a:avLst/>
          </a:prstGeom>
          <a:solidFill>
            <a:schemeClr val="bg2">
              <a:lumMod val="40000"/>
              <a:lumOff val="6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 name="Rectangle 5"/>
          <p:cNvSpPr/>
          <p:nvPr/>
        </p:nvSpPr>
        <p:spPr bwMode="auto">
          <a:xfrm>
            <a:off x="5700429" y="2395474"/>
            <a:ext cx="2286000" cy="652525"/>
          </a:xfrm>
          <a:prstGeom prst="rect">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7" name="Rectangle 6"/>
          <p:cNvSpPr/>
          <p:nvPr/>
        </p:nvSpPr>
        <p:spPr bwMode="auto">
          <a:xfrm>
            <a:off x="5706005" y="4550315"/>
            <a:ext cx="2280424" cy="647569"/>
          </a:xfrm>
          <a:prstGeom prst="rect">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936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74E19422-5BA8-0848-B588-499C4D3D0B69}" vid="{EF357BE9-169D-6B49-88AF-92A52A17527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4927</TotalTime>
  <Words>3971</Words>
  <Application>Microsoft Macintosh PowerPoint</Application>
  <PresentationFormat>On-screen Show (4:3)</PresentationFormat>
  <Paragraphs>694</Paragraphs>
  <Slides>60</Slides>
  <Notes>17</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60</vt:i4>
      </vt:variant>
    </vt:vector>
  </HeadingPairs>
  <TitlesOfParts>
    <vt:vector size="74" baseType="lpstr">
      <vt:lpstr>-webkit-standard</vt:lpstr>
      <vt:lpstr>Calibri</vt:lpstr>
      <vt:lpstr>Garamond</vt:lpstr>
      <vt:lpstr>Georgia</vt:lpstr>
      <vt:lpstr>Gulim</vt:lpstr>
      <vt:lpstr>Microsoft Sans Serif</vt:lpstr>
      <vt:lpstr>MS PGothic</vt:lpstr>
      <vt:lpstr>ＭＳ Ｐゴシック</vt:lpstr>
      <vt:lpstr>Osaka</vt:lpstr>
      <vt:lpstr>Tahoma</vt:lpstr>
      <vt:lpstr>Times New Roman</vt:lpstr>
      <vt:lpstr>Wingdings</vt:lpstr>
      <vt:lpstr>Arial</vt:lpstr>
      <vt:lpstr>Office Theme</vt:lpstr>
      <vt:lpstr> Transforming Smart Cities with Spatial Computing  Workshop on New mobility and cities: Exploring a research network of urban sustainability observatories via data-enabled university-community partnerships,  Ohio State University: July 15th, 2019.</vt:lpstr>
      <vt:lpstr>Acknowledgements</vt:lpstr>
      <vt:lpstr>PowerPoint Presentation</vt:lpstr>
      <vt:lpstr>PowerPoint Presentation</vt:lpstr>
      <vt:lpstr>OUTLINE</vt:lpstr>
      <vt:lpstr>History of Transforming Cities with Spatial Computing</vt:lpstr>
      <vt:lpstr>Spatial Computing Examples</vt:lpstr>
      <vt:lpstr>What is Spatial Computing?</vt:lpstr>
      <vt:lpstr>The Changing World of Spatial Computing </vt:lpstr>
      <vt:lpstr>Spatial Computing is a Critical Infrastructure Today!</vt:lpstr>
      <vt:lpstr>Large Constellations of Small Satellites</vt:lpstr>
      <vt:lpstr>Cheap (or free) satellite data on cloud computers</vt:lpstr>
      <vt:lpstr>PowerPoint Presentation</vt:lpstr>
      <vt:lpstr>Mapping Urban Objects: Buildings, Vehicles, …</vt:lpstr>
      <vt:lpstr>PowerPoint Presentation</vt:lpstr>
      <vt:lpstr> One Size Data Science Does not Fit All Data!</vt:lpstr>
      <vt:lpstr>Spatial Data Science Tools</vt:lpstr>
      <vt:lpstr> Spatial Partitioning: Gerrymandering</vt:lpstr>
      <vt:lpstr>Limitation of Traditional Clustering</vt:lpstr>
      <vt:lpstr>OUTLINE</vt:lpstr>
      <vt:lpstr>Spatial Computing in Modern Cities</vt:lpstr>
      <vt:lpstr>Operational Use: Emergency Services</vt:lpstr>
      <vt:lpstr>PowerPoint Presentation</vt:lpstr>
      <vt:lpstr>PowerPoint Presentation</vt:lpstr>
      <vt:lpstr>Tactical Use: Hotspots</vt:lpstr>
      <vt:lpstr>PowerPoint Presentation</vt:lpstr>
      <vt:lpstr>Legionnaires’ Disease Outbreak in New York</vt:lpstr>
      <vt:lpstr>Tactical Use: Linear Hotspots</vt:lpstr>
      <vt:lpstr>PowerPoint Presentation</vt:lpstr>
      <vt:lpstr>Strategic Use: Change Monitoring</vt:lpstr>
      <vt:lpstr>Spatial Computing in Modern Cities</vt:lpstr>
      <vt:lpstr>Outline</vt:lpstr>
      <vt:lpstr>Advancing Science Discovery to Application</vt:lpstr>
      <vt:lpstr>Collaborate with Stakeholders</vt:lpstr>
      <vt:lpstr>Knowledge Co-Production with Stakeholders</vt:lpstr>
      <vt:lpstr>Knowledge Co-Production</vt:lpstr>
      <vt:lpstr>Outline</vt:lpstr>
      <vt:lpstr>Knowledge Co-Production: Evacuation Planning (2005)</vt:lpstr>
      <vt:lpstr>KC Story 1: Evacuation Planning (2005)</vt:lpstr>
      <vt:lpstr>PowerPoint Presentation</vt:lpstr>
      <vt:lpstr>Outline</vt:lpstr>
      <vt:lpstr>KC Story 2:  A NSF S&amp;CC Project</vt:lpstr>
      <vt:lpstr>KC Story 2:  S&amp;CC – Co-visioning</vt:lpstr>
      <vt:lpstr>KC Story 2:  S&amp;CC – Co-visioning</vt:lpstr>
      <vt:lpstr>KC Story 2:  S&amp;CC – Co-visioning</vt:lpstr>
      <vt:lpstr>PowerPoint Presentation</vt:lpstr>
      <vt:lpstr>Academic and Community Partnerships</vt:lpstr>
      <vt:lpstr>Objectives &amp; Challenges</vt:lpstr>
      <vt:lpstr>Four Themes</vt:lpstr>
      <vt:lpstr>PowerPoint Presentation</vt:lpstr>
      <vt:lpstr>Developing an ultra low cost passive black carbon air pollution sampling approach for citizen science</vt:lpstr>
      <vt:lpstr>PowerPoint Presentation</vt:lpstr>
      <vt:lpstr>PowerPoint Presentation</vt:lpstr>
      <vt:lpstr>Comparing Consumption Hot Spots</vt:lpstr>
      <vt:lpstr>Mapping Trees for Green Infrastructure Equity</vt:lpstr>
      <vt:lpstr>Mapping Ash Trees for Green Infrastructure Equity</vt:lpstr>
      <vt:lpstr>PowerPoint Presentation</vt:lpstr>
      <vt:lpstr>Teacher’s Workshop</vt:lpstr>
      <vt:lpstr>Outline</vt:lpstr>
      <vt:lpstr>CONCLUSIONS &amp; NEXT STEPS</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 Li</dc:creator>
  <cp:lastModifiedBy>Microsoft Office User</cp:lastModifiedBy>
  <cp:revision>283</cp:revision>
  <cp:lastPrinted>2018-08-14T15:41:03Z</cp:lastPrinted>
  <dcterms:created xsi:type="dcterms:W3CDTF">2018-08-14T02:56:18Z</dcterms:created>
  <dcterms:modified xsi:type="dcterms:W3CDTF">2019-07-16T13:23:25Z</dcterms:modified>
</cp:coreProperties>
</file>