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55"/>
  </p:notesMasterIdLst>
  <p:handoutMasterIdLst>
    <p:handoutMasterId r:id="rId56"/>
  </p:handoutMasterIdLst>
  <p:sldIdLst>
    <p:sldId id="284" r:id="rId2"/>
    <p:sldId id="441" r:id="rId3"/>
    <p:sldId id="535" r:id="rId4"/>
    <p:sldId id="453" r:id="rId5"/>
    <p:sldId id="467" r:id="rId6"/>
    <p:sldId id="262" r:id="rId7"/>
    <p:sldId id="536" r:id="rId8"/>
    <p:sldId id="533" r:id="rId9"/>
    <p:sldId id="458" r:id="rId10"/>
    <p:sldId id="588" r:id="rId11"/>
    <p:sldId id="538" r:id="rId12"/>
    <p:sldId id="525" r:id="rId13"/>
    <p:sldId id="524" r:id="rId14"/>
    <p:sldId id="532" r:id="rId15"/>
    <p:sldId id="531" r:id="rId16"/>
    <p:sldId id="539" r:id="rId17"/>
    <p:sldId id="542" r:id="rId18"/>
    <p:sldId id="277" r:id="rId19"/>
    <p:sldId id="530" r:id="rId20"/>
    <p:sldId id="544" r:id="rId21"/>
    <p:sldId id="545" r:id="rId22"/>
    <p:sldId id="546" r:id="rId23"/>
    <p:sldId id="363" r:id="rId24"/>
    <p:sldId id="365" r:id="rId25"/>
    <p:sldId id="335" r:id="rId26"/>
    <p:sldId id="396" r:id="rId27"/>
    <p:sldId id="543" r:id="rId28"/>
    <p:sldId id="298" r:id="rId29"/>
    <p:sldId id="505" r:id="rId30"/>
    <p:sldId id="301" r:id="rId31"/>
    <p:sldId id="412" r:id="rId32"/>
    <p:sldId id="305" r:id="rId33"/>
    <p:sldId id="451" r:id="rId34"/>
    <p:sldId id="452" r:id="rId35"/>
    <p:sldId id="410" r:id="rId36"/>
    <p:sldId id="587" r:id="rId37"/>
    <p:sldId id="303" r:id="rId38"/>
    <p:sldId id="550" r:id="rId39"/>
    <p:sldId id="504" r:id="rId40"/>
    <p:sldId id="316" r:id="rId41"/>
    <p:sldId id="433" r:id="rId42"/>
    <p:sldId id="413" r:id="rId43"/>
    <p:sldId id="414" r:id="rId44"/>
    <p:sldId id="491" r:id="rId45"/>
    <p:sldId id="503" r:id="rId46"/>
    <p:sldId id="541" r:id="rId47"/>
    <p:sldId id="276" r:id="rId48"/>
    <p:sldId id="515" r:id="rId49"/>
    <p:sldId id="516" r:id="rId50"/>
    <p:sldId id="520" r:id="rId51"/>
    <p:sldId id="474" r:id="rId52"/>
    <p:sldId id="548" r:id="rId53"/>
    <p:sldId id="549" r:id="rId54"/>
  </p:sldIdLst>
  <p:sldSz cx="9144000" cy="6858000" type="screen4x3"/>
  <p:notesSz cx="6934200" cy="9220200"/>
  <p:custShowLst>
    <p:custShow name="CCC_Basic" id="0">
      <p:sldLst>
        <p:sld r:id="rId2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3333FF"/>
    <a:srgbClr val="008000"/>
    <a:srgbClr val="000080"/>
    <a:srgbClr val="FFFFFF"/>
    <a:srgbClr val="800080"/>
    <a:srgbClr val="800000"/>
    <a:srgbClr val="CC0000"/>
    <a:srgbClr val="CC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4596" autoAdjust="0"/>
    <p:restoredTop sz="86380" autoAdjust="0"/>
  </p:normalViewPr>
  <p:slideViewPr>
    <p:cSldViewPr>
      <p:cViewPr varScale="1">
        <p:scale>
          <a:sx n="97" d="100"/>
          <a:sy n="97" d="100"/>
        </p:scale>
        <p:origin x="18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496" y="-8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emf"/><Relationship Id="rId4" Type="http://schemas.openxmlformats.org/officeDocument/2006/relationships/image" Target="../media/image6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80.wmf"/><Relationship Id="rId1" Type="http://schemas.openxmlformats.org/officeDocument/2006/relationships/image" Target="../media/image68.wmf"/><Relationship Id="rId4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9825"/>
            <a:ext cx="3005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CC8653A6-88E6-9A44-8BA3-1A31C2BEB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17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BB20365A-B3BA-F84D-9DF8-4A2B3A90C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65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E2D1C89-20D1-A141-B085-16771E193503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  <p:sp>
        <p:nvSpPr>
          <p:cNvPr id="481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289" tIns="46145" rIns="92289" bIns="46145"/>
          <a:lstStyle/>
          <a:p>
            <a:pPr defTabSz="922338" eaLnBrk="1" hangingPunct="1"/>
            <a:endParaRPr lang="en-US">
              <a:latin typeface="Calibri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9" tIns="46145" rIns="92289" bIns="46145" anchor="b"/>
          <a:lstStyle>
            <a:lvl1pPr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B3B910B-9BF8-6F4E-AB6B-278AE0067718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rial" pitchFamily="34" charset="0"/>
              </a:rPr>
              <a:t>1. Public Safety/ Crime analysis is the primary motivation, where Bars in large cities serve as crime generators , and events such as Drunk driving and assaults are observed after bar closing. This illustrative example shows 3 time spans from 1 am, within an interval of 20 min to 1 hr. Patterns observed are partially ordered, where events are located together in space and occur in stages over time, we call such patterns cascading spatio-temporal patterns, they are also observed in climate change (e.g. El-nino), epidemiology and evacuation planning)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35892" indent="-28303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32142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84998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37855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4B451016-74B4-4B9A-80B8-9B82C525EA87}" type="slidenum">
              <a:rPr lang="en-US" altLang="en-US" smtClean="0">
                <a:cs typeface="Arial" pitchFamily="34" charset="0"/>
              </a:rPr>
              <a:pPr eaLnBrk="1" hangingPunct="1"/>
              <a:t>26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82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C4E18D1C-D7DE-4F64-B9FD-27CBCDD48FDA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/>
              <a:t>y</a:t>
            </a:r>
            <a:r>
              <a:rPr lang="en-US" altLang="en-US"/>
              <a:t>: n-by-1 vector of dependent variable</a:t>
            </a:r>
          </a:p>
          <a:p>
            <a:pPr eaLnBrk="1" hangingPunct="1"/>
            <a:r>
              <a:rPr lang="en-US" altLang="en-US" b="1"/>
              <a:t>x</a:t>
            </a:r>
            <a:r>
              <a:rPr lang="en-US" altLang="en-US"/>
              <a:t>: n-by-k matrix of the explanatory variables</a:t>
            </a:r>
          </a:p>
          <a:p>
            <a:pPr eaLnBrk="1" hangingPunct="1"/>
            <a:r>
              <a:rPr lang="en-US" altLang="en-US" b="1"/>
              <a:t>Beta</a:t>
            </a:r>
            <a:r>
              <a:rPr lang="en-US" altLang="en-US"/>
              <a:t>: k-by-1 vector of regressions</a:t>
            </a:r>
          </a:p>
          <a:p>
            <a:pPr eaLnBrk="1" hangingPunct="1"/>
            <a:r>
              <a:rPr lang="en-US" altLang="en-US" b="1"/>
              <a:t>Epsilon</a:t>
            </a:r>
            <a:r>
              <a:rPr lang="en-US" altLang="en-US"/>
              <a:t>: n-by-1  vector of unobservable error term N(0,sigma^2 </a:t>
            </a:r>
            <a:r>
              <a:rPr lang="en-US" altLang="en-US" b="1"/>
              <a:t>I</a:t>
            </a:r>
            <a:r>
              <a:rPr lang="en-US" altLang="en-US"/>
              <a:t> 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Example: Linear Regression Model</a:t>
            </a:r>
          </a:p>
          <a:p>
            <a:pPr lvl="1" eaLnBrk="1" hangingPunct="1"/>
            <a:r>
              <a:rPr lang="en-US" altLang="en-US"/>
              <a:t>Given a vector of </a:t>
            </a:r>
            <a:r>
              <a:rPr lang="en-US" altLang="en-US" b="1">
                <a:latin typeface="Times New Roman" pitchFamily="18" charset="0"/>
              </a:rPr>
              <a:t>y</a:t>
            </a:r>
            <a:r>
              <a:rPr lang="en-US" altLang="en-US"/>
              <a:t> of </a:t>
            </a:r>
            <a:r>
              <a:rPr lang="en-US" altLang="en-US" i="1">
                <a:latin typeface="Times New Roman" pitchFamily="18" charset="0"/>
              </a:rPr>
              <a:t>n</a:t>
            </a:r>
            <a:r>
              <a:rPr lang="en-US" altLang="en-US"/>
              <a:t> observations and a matrix </a:t>
            </a:r>
            <a:r>
              <a:rPr lang="en-US" altLang="en-US" b="1">
                <a:latin typeface="Times New Roman" pitchFamily="18" charset="0"/>
              </a:rPr>
              <a:t>x</a:t>
            </a:r>
            <a:r>
              <a:rPr lang="en-US" altLang="en-US"/>
              <a:t> of explanatory variables</a:t>
            </a:r>
          </a:p>
          <a:p>
            <a:pPr lvl="1" eaLnBrk="1" hangingPunct="1"/>
            <a:r>
              <a:rPr lang="en-US" altLang="en-US"/>
              <a:t>Encapsulates their interrelationship using the linear equation y=xbeta+epsilon</a:t>
            </a:r>
          </a:p>
          <a:p>
            <a:pPr lvl="1" eaLnBrk="1" hangingPunct="1"/>
            <a:r>
              <a:rPr lang="en-US" altLang="en-US"/>
              <a:t>Does not work well for spatial datasets</a:t>
            </a:r>
          </a:p>
          <a:p>
            <a:pPr lvl="2" eaLnBrk="1" hangingPunct="1"/>
            <a:r>
              <a:rPr lang="en-US" altLang="en-US"/>
              <a:t>Low prediction accuracy</a:t>
            </a:r>
          </a:p>
          <a:p>
            <a:pPr lvl="2" eaLnBrk="1" hangingPunct="1"/>
            <a:endParaRPr lang="en-US" altLang="en-US"/>
          </a:p>
          <a:p>
            <a:pPr eaLnBrk="1" hangingPunct="1"/>
            <a:r>
              <a:rPr lang="en-US" altLang="en-US"/>
              <a:t>Spatial Data Dependencies (Auto-correlation)</a:t>
            </a:r>
          </a:p>
          <a:p>
            <a:pPr lvl="1" eaLnBrk="1" hangingPunct="1"/>
            <a:r>
              <a:rPr lang="en-US" altLang="en-US" sz="1300"/>
              <a:t>Residual error may vary systematic over space</a:t>
            </a:r>
          </a:p>
          <a:p>
            <a:pPr lvl="1" eaLnBrk="1" hangingPunct="1"/>
            <a:r>
              <a:rPr lang="en-US" altLang="en-US" sz="1300"/>
              <a:t>The occurrence of one feature is influenced by the distribution of similar features in the adjacent area </a:t>
            </a:r>
          </a:p>
          <a:p>
            <a:pPr lvl="1" eaLnBrk="1" hangingPunct="1"/>
            <a:r>
              <a:rPr lang="en-US" altLang="en-US" sz="1300"/>
              <a:t>May yield biased and inconsistent estimation</a:t>
            </a:r>
          </a:p>
          <a:p>
            <a:pPr lvl="1" eaLnBrk="1" hangingPunct="1"/>
            <a:r>
              <a:rPr lang="en-US" altLang="en-US" sz="1300"/>
              <a:t>May lead to poor fit of the model</a:t>
            </a:r>
            <a:endParaRPr lang="en-US" altLang="en-US"/>
          </a:p>
          <a:p>
            <a:pPr lvl="2" eaLnBrk="1" hangingPunct="1"/>
            <a:endParaRPr lang="en-US" altLang="en-US"/>
          </a:p>
          <a:p>
            <a:pPr lvl="1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895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89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225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883" indent="-285724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897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05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1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373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532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691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849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4BE8730F-ABCA-C246-A313-EA9777B7C14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2150"/>
            <a:ext cx="4610100" cy="34575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4" y="4379914"/>
            <a:ext cx="5083175" cy="414813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981" tIns="44491" rIns="88981" bIns="44491"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70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225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883" indent="-285724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897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05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1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373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532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691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849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4BE8730F-ABCA-C246-A313-EA9777B7C14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2150"/>
            <a:ext cx="4610100" cy="34575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4" y="4379914"/>
            <a:ext cx="5083175" cy="414813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981" tIns="44491" rIns="88981" bIns="44491"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094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225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883" indent="-285724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897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05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1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373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532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691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849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4BE8730F-ABCA-C246-A313-EA9777B7C14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2150"/>
            <a:ext cx="4610100" cy="34575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4" y="4379914"/>
            <a:ext cx="5083175" cy="414813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981" tIns="44491" rIns="88981" bIns="44491"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75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35892" indent="-28303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32142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84998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37855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A1D13AC6-9BB0-4A0D-8F82-D319D6B1A726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747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</a:rPr>
              <a:pPr algn="r">
                <a:buSzPct val="25000"/>
              </a:pPr>
              <a:t>2</a:t>
            </a:fld>
            <a:endParaRPr lang="en-US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3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80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92e7db9bc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92e7db9bc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14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99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2A2A2A"/>
              </a:buClr>
              <a:buFont typeface="Questrial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buClr>
                <a:srgbClr val="2A2A2A"/>
              </a:buClr>
              <a:buFont typeface="Questrial"/>
              <a:buNone/>
            </a:pP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12</a:t>
            </a:fld>
            <a:endParaRPr lang="en-US" sz="1200" b="0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186014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2A2A2A"/>
              </a:buClr>
              <a:buSzPct val="25000"/>
              <a:buFont typeface="Questrial"/>
              <a:buNone/>
            </a:pPr>
            <a:r>
              <a:rPr lang="en-US" dirty="0" err="1"/>
              <a:t>ww.dailymail.co.uk</a:t>
            </a:r>
            <a:r>
              <a:rPr lang="en-US" dirty="0"/>
              <a:t>/news/article-3236684/Transport-bosses-secret-geographically-accurate-Tube-map-showing-REAL-distances-stations.html</a:t>
            </a:r>
          </a:p>
          <a:p>
            <a:pPr lvl="0" rtl="0">
              <a:spcBef>
                <a:spcPts val="0"/>
              </a:spcBef>
              <a:buClr>
                <a:srgbClr val="2A2A2A"/>
              </a:buClr>
              <a:buSzPct val="25000"/>
              <a:buFont typeface="Questrial"/>
              <a:buNone/>
            </a:pPr>
            <a:r>
              <a:rPr lang="en-US" dirty="0"/>
              <a:t>http://</a:t>
            </a:r>
            <a:r>
              <a:rPr lang="en-US" dirty="0" err="1"/>
              <a:t>qz.com</a:t>
            </a:r>
            <a:r>
              <a:rPr lang="en-US" dirty="0"/>
              <a:t>/503631/do-you-want-your-subway-map-to-look-pretty-or-to-reflect-reality/</a:t>
            </a:r>
          </a:p>
          <a:p>
            <a:pPr lvl="0" rtl="0">
              <a:spcBef>
                <a:spcPts val="0"/>
              </a:spcBef>
              <a:buClr>
                <a:srgbClr val="2A2A2A"/>
              </a:buClr>
              <a:buFont typeface="Questrial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buClr>
                <a:srgbClr val="2A2A2A"/>
              </a:buClr>
              <a:buFont typeface="Questrial"/>
              <a:buNone/>
            </a:pP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13</a:t>
            </a:fld>
            <a:endParaRPr lang="en-US" sz="1200" b="0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556791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ST-</a:t>
            </a:r>
            <a:r>
              <a:rPr lang="en-US" b="1" u="sng" dirty="0" err="1"/>
              <a:t>Hadoop</a:t>
            </a:r>
            <a:r>
              <a:rPr lang="en-US" b="1" u="sng" dirty="0"/>
              <a:t>:</a:t>
            </a:r>
            <a:r>
              <a:rPr lang="en-US" baseline="0" dirty="0"/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Alarabi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Mohamed F.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Mokbel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Mashaal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Musleh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ST-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Hadoop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MapReduce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Framework for Spatio-Temporal Data.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SSTD 2017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84-104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D2288-BCA6-43AB-ADB3-4D808F5856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82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3" name="Google Shape;303;p13:notes"/>
          <p:cNvSpPr txBox="1">
            <a:spLocks noGrp="1"/>
          </p:cNvSpPr>
          <p:nvPr>
            <p:ph type="body" idx="1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3:notes"/>
          <p:cNvSpPr txBox="1">
            <a:spLocks noGrp="1"/>
          </p:cNvSpPr>
          <p:nvPr>
            <p:ph type="sldNum" idx="12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57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381000" y="1981200"/>
            <a:ext cx="8610600" cy="1524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04800" y="152400"/>
            <a:ext cx="77724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051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38100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 Parallel Formulation of The Spatial Auto-Regression Model for Mining Large Geo-spatial Datasets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96200" y="6245225"/>
            <a:ext cx="990600" cy="476250"/>
          </a:xfrm>
        </p:spPr>
        <p:txBody>
          <a:bodyPr/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fld id="{3A86A61C-80A9-8044-BD60-FAAD0FC6C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6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0292B-4434-FD4B-8A83-51E07961E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1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F1900-5DCA-5C47-83B6-8986EBEFB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80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000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57700" y="1066800"/>
            <a:ext cx="40005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57700" y="3657600"/>
            <a:ext cx="40005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A3180-BDAB-2C47-9D54-742756830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61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066800"/>
            <a:ext cx="4000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700" y="1066800"/>
            <a:ext cx="4000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E072C-A01F-6940-8073-DA6C13A29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60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066800"/>
            <a:ext cx="4000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57700" y="1066800"/>
            <a:ext cx="4000500" cy="50292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68263-1936-0541-B702-E27F6D95F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93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066800"/>
            <a:ext cx="8153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657600"/>
            <a:ext cx="8153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466C1-0CD0-1E46-8CB0-59A53A1D9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44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98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5781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3ECDD-7479-084B-8F0E-E0DCDCCAA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6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E976-FE13-4740-955F-94098BB08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0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700" y="10668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D5E7D-2FCD-A742-9FFB-70D805194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82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DCB54-0025-A941-B200-9628C5BD3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AC5A1-BF91-F348-91C5-8F797C2C0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6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7633F-E92F-0F4D-813B-A9D99A40A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3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1333A-162B-D24E-8372-547B941C3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8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D672C-BA09-F543-AFC4-91318313C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5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8153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cs typeface="Arial" charset="0"/>
              </a:defRPr>
            </a:lvl1pPr>
          </a:lstStyle>
          <a:p>
            <a:pPr>
              <a:defRPr/>
            </a:pPr>
            <a:fld id="{68D35FAC-9B53-4846-947E-A61B75CBB4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228600" y="838200"/>
            <a:ext cx="8610600" cy="1524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1" r:id="rId16"/>
    <p:sldLayoutId id="2147483702" r:id="rId1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isical.ac.in/~tihisi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hyperlink" Target="mailto:shekhar@umn.edu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cs.umn.edu/~shekhar" TargetMode="External"/><Relationship Id="rId9" Type="http://schemas.openxmlformats.org/officeDocument/2006/relationships/hyperlink" Target="https://mitpress.mit.edu/books/spatial-computi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vt/data=a7VYdkO4rsd-NEPu4NQ7IJgsAdcksKI-O8PqXTtcswku2vWo4id6mON8t0zgENA7dtZkmpsXkAx3ZNb6rLFsabazB1Xa1lhKN3qkH5yusK-AGMEXj7lXWcuzKtVWaXEzEApl4oqLtg0lB15kzHGQ8j5pnQ0R8mEN4-1A2S4LAxV8LdzwkQHhkny4ygYV,mNuEmqqG6CAsUIExax4l2N4LFAcsNkTr2qhbQXV4xremEm0eC5O42pCqVnliOlY6SuQBHTIcrsY0JEjN1rSAfSSO6weqcCAxE0PJ-gu8n15Og8mB6ocsF3weCa0OOP35KCnA7ssLqNl0q5_8eagnT2Cd9buu45sLnu0Pbm62qRjFoB-Y3tk6qIbY7VvzxWoyIWj38Bl5Xg7DliowrpQanRXcjrliMcv5ZVGs3itLt1034fzfqAiN86W-shJhIKlnF5qq0TzaCtK4J7JBQKR-DSS-sAZmuPWd-SkdX4w_mTFB8Vhv77JzKdV7gfGZuvPTMSNpwvo3JNufYLVqFEKNLcd8aCW4qS4b2bKhCGGEHVPvPGVcBsxluK3ku5yPpwaMOE150xRM-EfPAOqwsw?scale=2&amp;h=200&amp;w=61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eeexplore.ieee.org/xpls/abs_all.jsp?arnumber=755614" TargetMode="Externa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8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62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4.wmf"/><Relationship Id="rId14" Type="http://schemas.openxmlformats.org/officeDocument/2006/relationships/image" Target="../media/image6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17.png"/><Relationship Id="rId7" Type="http://schemas.openxmlformats.org/officeDocument/2006/relationships/oleObject" Target="../embeddings/oleObject10.bin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8.wmf"/><Relationship Id="rId11" Type="http://schemas.openxmlformats.org/officeDocument/2006/relationships/oleObject" Target="NULL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70.png"/><Relationship Id="rId9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png"/><Relationship Id="rId5" Type="http://schemas.openxmlformats.org/officeDocument/2006/relationships/image" Target="../media/image72.png"/><Relationship Id="rId4" Type="http://schemas.openxmlformats.org/officeDocument/2006/relationships/image" Target="../media/image7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hyperlink" Target="http://dblp.uni-trier.de/db/journals/tkde/tkde27.html#JiangSZKC15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5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0.w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81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16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hyperlink" Target="https://arxiv.org/abs/2011.0899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88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7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hyperlink" Target="https://arxiv.org/abs/2011.08992v1" TargetMode="External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geospatialstream.com/sciencecasts-nasa-embraces-small-satellites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dpi.com/2220-9964/4/4/2306" TargetMode="External"/><Relationship Id="rId13" Type="http://schemas.openxmlformats.org/officeDocument/2006/relationships/hyperlink" Target="http://dblp.uni-trier.de/db/conf/bigdata/bigdata2017.html#PrasadAMSMPRSXV17" TargetMode="External"/><Relationship Id="rId3" Type="http://schemas.openxmlformats.org/officeDocument/2006/relationships/hyperlink" Target="http://cacm.acm.org/magazines/2016/1/195727-spatial-computing/fulltext" TargetMode="External"/><Relationship Id="rId7" Type="http://schemas.openxmlformats.org/officeDocument/2006/relationships/hyperlink" Target="http://www.mdpi.com/2220-9964/6/12/395/pdf" TargetMode="External"/><Relationship Id="rId12" Type="http://schemas.openxmlformats.org/officeDocument/2006/relationships/hyperlink" Target="http://ieeexplore.ieee.org/document/8029331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dpi.com/2220-9964/6/12/395/" TargetMode="External"/><Relationship Id="rId11" Type="http://schemas.openxmlformats.org/officeDocument/2006/relationships/hyperlink" Target="http://ieeexplore.ieee.org/document/7959606/" TargetMode="External"/><Relationship Id="rId5" Type="http://schemas.openxmlformats.org/officeDocument/2006/relationships/hyperlink" Target="https://twitter.com/tgeller/status/679473376717451267" TargetMode="External"/><Relationship Id="rId10" Type="http://schemas.openxmlformats.org/officeDocument/2006/relationships/hyperlink" Target="http://onlinelibrary.wiley.com/doi/10.1002/widm.25/full" TargetMode="External"/><Relationship Id="rId4" Type="http://schemas.openxmlformats.org/officeDocument/2006/relationships/hyperlink" Target="http://bit.ly/1m4WGDB" TargetMode="External"/><Relationship Id="rId9" Type="http://schemas.openxmlformats.org/officeDocument/2006/relationships/hyperlink" Target="http://www.cs.umn.edu/~shekhar/talk/2011/sdm_wiley2011.pdf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p.edu/catalog/25437/thriving-on-our-changing-planet-a-decadal-strategy-for-earth-observation-from-space" TargetMode="External"/><Relationship Id="rId13" Type="http://schemas.openxmlformats.org/officeDocument/2006/relationships/hyperlink" Target="http://www.spatial.cs.umn.edu/Project/smart-city/IEEE_Smart_City_2018.pdf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hyperlink" Target="https://www.bloomberg.com/news/features/2018-07-25/the-world-economy-runs-on-gps-it-needs-a-backup-plan" TargetMode="External"/><Relationship Id="rId10" Type="http://schemas.openxmlformats.org/officeDocument/2006/relationships/hyperlink" Target="http://www.mckinsey.com/business-functions/digital-mckinsey/our-insights/big-data-the-next-frontier-for-innovation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://sites.ieee.org/isc2-2018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886" y="381000"/>
            <a:ext cx="8678056" cy="129540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June 24</a:t>
            </a:r>
            <a:r>
              <a:rPr lang="en-US" sz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-25</a:t>
            </a:r>
            <a:r>
              <a:rPr lang="en-US" sz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, 2021</a:t>
            </a:r>
            <a:r>
              <a:rPr lang="en-US" sz="12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Workshop on Data Science and Curation</a:t>
            </a:r>
            <a:r>
              <a:rPr lang="en-US" sz="14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: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Spatial Data Science</a:t>
            </a:r>
            <a:b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12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Indian Statistical Institute: </a:t>
            </a:r>
            <a:r>
              <a:rPr lang="en-US" sz="12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hlinkClick r:id="rId3"/>
              </a:rPr>
              <a:t>Tech. Inno. Hub on Data Sc., Big Data Analytics, and Data Curation</a:t>
            </a:r>
            <a:r>
              <a:rPr lang="en-US" sz="12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(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hlinkClick r:id="rId3"/>
              </a:rPr>
              <a:t>https://www.isical.ac.in/~tihisi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)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b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What is Special about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Spatial Data Science and </a:t>
            </a:r>
            <a:r>
              <a:rPr lang="en-US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GeoAI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?</a:t>
            </a:r>
            <a:b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2362200"/>
            <a:ext cx="8077200" cy="1447800"/>
          </a:xfrm>
        </p:spPr>
        <p:txBody>
          <a:bodyPr anchor="t"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Shashi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Shekhar</a:t>
            </a: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400" dirty="0">
                <a:latin typeface="Arial" charset="0"/>
              </a:rPr>
              <a:t>McKnight Distinguished University Professor, University of Minnesota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400" dirty="0">
                <a:latin typeface="Arial" charset="0"/>
                <a:hlinkClick r:id="rId4"/>
              </a:rPr>
              <a:t>www.cs.umn.edu/~shekhar</a:t>
            </a:r>
            <a:r>
              <a:rPr lang="en-US" sz="1400" dirty="0">
                <a:latin typeface="Arial" charset="0"/>
              </a:rPr>
              <a:t>,  </a:t>
            </a:r>
            <a:r>
              <a:rPr lang="en-US" sz="1400" dirty="0">
                <a:latin typeface="Arial" charset="0"/>
                <a:hlinkClick r:id="rId5"/>
              </a:rPr>
              <a:t>shekhar@umn.edu</a:t>
            </a:r>
            <a:endParaRPr lang="en-US" sz="1400" dirty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1400" dirty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400" b="1" dirty="0">
                <a:latin typeface="Arial" charset="0"/>
              </a:rPr>
              <a:t>Acks: Collaborators, Sponsors (</a:t>
            </a:r>
            <a:r>
              <a:rPr lang="en-US" sz="1400" dirty="0">
                <a:latin typeface="Arial" charset="0"/>
              </a:rPr>
              <a:t>NSF, USDOD NGA, USDOE ARPA-E, USDA NIFA, NIH, …)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2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 dirty="0">
              <a:latin typeface="Arial" charset="0"/>
            </a:endParaRPr>
          </a:p>
        </p:txBody>
      </p:sp>
      <p:pic>
        <p:nvPicPr>
          <p:cNvPr id="14" name="Picture 4" descr="largeCov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39" y="4091618"/>
            <a:ext cx="1800349" cy="243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3" r="16002"/>
          <a:stretch>
            <a:fillRect/>
          </a:stretch>
        </p:blipFill>
        <p:spPr bwMode="auto">
          <a:xfrm>
            <a:off x="2507997" y="4091618"/>
            <a:ext cx="1648454" cy="239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F4F188-EBF5-DF43-8870-73B8560602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4019463"/>
            <a:ext cx="1787691" cy="2425203"/>
          </a:xfrm>
          <a:prstGeom prst="rect">
            <a:avLst/>
          </a:prstGeom>
        </p:spPr>
      </p:pic>
      <p:pic>
        <p:nvPicPr>
          <p:cNvPr id="10" name="Google Shape;139;p29">
            <a:hlinkClick r:id="rId9"/>
            <a:extLst>
              <a:ext uri="{FF2B5EF4-FFF2-40B4-BE49-F238E27FC236}">
                <a16:creationId xmlns:a16="http://schemas.microsoft.com/office/drawing/2014/main" id="{30234C4B-62A3-FE45-AD52-528033D6C01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58000" y="4079252"/>
            <a:ext cx="1949322" cy="2305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646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3"/>
          <p:cNvSpPr txBox="1">
            <a:spLocks/>
          </p:cNvSpPr>
          <p:nvPr/>
        </p:nvSpPr>
        <p:spPr>
          <a:xfrm>
            <a:off x="152400" y="152400"/>
            <a:ext cx="8610599" cy="63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8071" lvl="1" indent="-228600" hangingPunct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Agriculture Monitoring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818055"/>
            <a:ext cx="2863273" cy="78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486400"/>
            <a:ext cx="2572488" cy="1276350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847C4C5-BB4A-3C4C-9DA5-3A4B313792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/>
        </p:blipFill>
        <p:spPr>
          <a:xfrm>
            <a:off x="152400" y="990600"/>
            <a:ext cx="8763000" cy="475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93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13"/>
            <a:ext cx="8229600" cy="911987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What has changed? </a:t>
            </a:r>
            <a:r>
              <a:rPr lang="en-US" b="1" dirty="0"/>
              <a:t>Spatial Big Data Platforms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16428"/>
              </p:ext>
            </p:extLst>
          </p:nvPr>
        </p:nvGraphicFramePr>
        <p:xfrm>
          <a:off x="381000" y="1066800"/>
          <a:ext cx="8229600" cy="48585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485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</a:t>
                      </a:r>
                      <a:r>
                        <a:rPr lang="en-US" baseline="0" dirty="0"/>
                        <a:t> Century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Decade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satellites and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Nano-satellites, Billions of GPS enabled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 special hardware and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Cloud based repositories, e.g., Earth on AWS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230">
                <a:tc>
                  <a:txBody>
                    <a:bodyPr/>
                    <a:lstStyle/>
                    <a:p>
                      <a:r>
                        <a:rPr lang="en-US" b="1" dirty="0"/>
                        <a:t>Spatial Platforms</a:t>
                      </a:r>
                      <a:endParaRPr lang="en-US" b="1" baseline="0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ESRI Arc/Info,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SQL3/OGC, e.g.,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Postgis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Geospatial Cloud Analytics (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cs typeface="+mn-cs"/>
                        </a:rPr>
                        <a:t>Monitor crops, fracking, illegal fishing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cs typeface="+mn-cs"/>
                        </a:rPr>
                        <a:t>)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cs typeface="+mn-cs"/>
                        </a:rPr>
                        <a:t>,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ESRI GIS Tools for Hadoop,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Data Science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Patterns, e.g., hotspots (</a:t>
                      </a:r>
                      <a:r>
                        <a:rPr lang="en-US" dirty="0" err="1"/>
                        <a:t>SatScan</a:t>
                      </a:r>
                      <a:r>
                        <a:rPr lang="en-US" dirty="0"/>
                        <a:t>, ESRI </a:t>
                      </a:r>
                      <a:r>
                        <a:rPr lang="en-US" dirty="0" err="1"/>
                        <a:t>Geostatistics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LcParenBoth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Quilt, e.g., MS </a:t>
                      </a:r>
                      <a:r>
                        <a:rPr lang="en-US" dirty="0" err="1"/>
                        <a:t>Terraserver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4583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451A419-6EEC-4B48-AF72-FFE865B1007B}"/>
              </a:ext>
            </a:extLst>
          </p:cNvPr>
          <p:cNvSpPr/>
          <p:nvPr/>
        </p:nvSpPr>
        <p:spPr bwMode="auto">
          <a:xfrm>
            <a:off x="381000" y="3276600"/>
            <a:ext cx="8229600" cy="9144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2" descr="Geospatial Cloud Analytics (GCA)">
            <a:extLst>
              <a:ext uri="{FF2B5EF4-FFF2-40B4-BE49-F238E27FC236}">
                <a16:creationId xmlns:a16="http://schemas.microsoft.com/office/drawing/2014/main" id="{6E00C582-CACA-F64B-B5AE-86425A511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" y="3962400"/>
            <a:ext cx="3899712" cy="265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8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143001" y="228600"/>
            <a:ext cx="6790386" cy="5293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buClr>
                <a:srgbClr val="2A2A2A"/>
              </a:buClr>
              <a:buSzPct val="25000"/>
            </a:pPr>
            <a:r>
              <a:rPr lang="en-US" sz="2700" dirty="0">
                <a:highlight>
                  <a:srgbClr val="FFFFFF"/>
                </a:highlight>
              </a:rPr>
              <a:t>Spatial Data Types &gt;&gt; Points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1828801" y="5429250"/>
            <a:ext cx="5943599" cy="567848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</a:pPr>
            <a:endParaRPr sz="135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8490" y="1066800"/>
            <a:ext cx="75212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b="1" dirty="0"/>
              <a:t>Q?</a:t>
            </a:r>
            <a:r>
              <a:rPr lang="en-US" dirty="0"/>
              <a:t> What is distance between Washington D.C. and U.S.A.?</a:t>
            </a:r>
          </a:p>
          <a:p>
            <a:pPr marL="285750" lvl="2" indent="-285750" fontAlgn="t">
              <a:buFont typeface="Arial" panose="020B0604020202020204" pitchFamily="34" charset="0"/>
              <a:buChar char="•"/>
            </a:pPr>
            <a:r>
              <a:rPr lang="en-US" sz="1600" dirty="0"/>
              <a:t>Zero ( Washington D.C. is </a:t>
            </a:r>
            <a:r>
              <a:rPr lang="en-US" sz="1600" dirty="0">
                <a:solidFill>
                  <a:srgbClr val="C00000"/>
                </a:solidFill>
              </a:rPr>
              <a:t>inside</a:t>
            </a:r>
            <a:r>
              <a:rPr lang="en-US" sz="1600" dirty="0"/>
              <a:t> U.S.A. )</a:t>
            </a:r>
          </a:p>
          <a:p>
            <a:pPr marL="285750" lvl="2" indent="-285750" fontAlgn="t">
              <a:buFont typeface="Arial" panose="020B0604020202020204" pitchFamily="34" charset="0"/>
              <a:buChar char="•"/>
            </a:pPr>
            <a:r>
              <a:rPr lang="en-US" sz="1600" dirty="0"/>
              <a:t>NSF OKN funded 2 grants on geo-knowledge networks!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405064-58BD-EB4B-8F49-CF9DB788DAC7}"/>
              </a:ext>
            </a:extLst>
          </p:cNvPr>
          <p:cNvGrpSpPr/>
          <p:nvPr/>
        </p:nvGrpSpPr>
        <p:grpSpPr>
          <a:xfrm>
            <a:off x="506982" y="2334361"/>
            <a:ext cx="5195319" cy="3337894"/>
            <a:chOff x="506981" y="1230891"/>
            <a:chExt cx="5195319" cy="3586985"/>
          </a:xfrm>
        </p:grpSpPr>
        <p:pic>
          <p:nvPicPr>
            <p:cNvPr id="7" name="Content Placeholder 13" descr="A screenshot of a map&#10;&#10;Description automatically generated">
              <a:hlinkClick r:id="rId3"/>
              <a:extLst>
                <a:ext uri="{FF2B5EF4-FFF2-40B4-BE49-F238E27FC236}">
                  <a16:creationId xmlns:a16="http://schemas.microsoft.com/office/drawing/2014/main" id="{8D46D921-31F0-B547-AA26-207B5E71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81" y="1230891"/>
              <a:ext cx="5195319" cy="35175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E26C51-71F0-BA4B-A8E7-77CA7B0BEC10}"/>
                </a:ext>
              </a:extLst>
            </p:cNvPr>
            <p:cNvSpPr txBox="1"/>
            <p:nvPr/>
          </p:nvSpPr>
          <p:spPr>
            <a:xfrm>
              <a:off x="3651426" y="4222536"/>
              <a:ext cx="440871" cy="59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EF7D49-F74B-A746-9AB9-ECC64A4928CF}"/>
                </a:ext>
              </a:extLst>
            </p:cNvPr>
            <p:cNvSpPr/>
            <p:nvPr/>
          </p:nvSpPr>
          <p:spPr>
            <a:xfrm>
              <a:off x="1502335" y="4376271"/>
              <a:ext cx="2002865" cy="2465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BE7FD78-4A98-C340-88F4-DB5519B4D0BC}"/>
              </a:ext>
            </a:extLst>
          </p:cNvPr>
          <p:cNvSpPr/>
          <p:nvPr/>
        </p:nvSpPr>
        <p:spPr>
          <a:xfrm>
            <a:off x="1171352" y="2864539"/>
            <a:ext cx="4689733" cy="26910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A20E56-182D-DF4E-9FB9-377E7E3C6D6F}"/>
              </a:ext>
            </a:extLst>
          </p:cNvPr>
          <p:cNvGrpSpPr/>
          <p:nvPr/>
        </p:nvGrpSpPr>
        <p:grpSpPr>
          <a:xfrm>
            <a:off x="6068963" y="2914650"/>
            <a:ext cx="2887593" cy="2590800"/>
            <a:chOff x="6068962" y="2057400"/>
            <a:chExt cx="2887593" cy="2590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7C7E3C-111B-6E4E-9BB8-A0C8B3ED5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139" b="5139"/>
            <a:stretch/>
          </p:blipFill>
          <p:spPr>
            <a:xfrm>
              <a:off x="6068962" y="2057400"/>
              <a:ext cx="2887593" cy="25908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5DDF4B-C4E0-1440-AA6B-E0F4AAA4D48A}"/>
                </a:ext>
              </a:extLst>
            </p:cNvPr>
            <p:cNvSpPr txBox="1"/>
            <p:nvPr/>
          </p:nvSpPr>
          <p:spPr>
            <a:xfrm>
              <a:off x="6521994" y="2248658"/>
              <a:ext cx="677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AI: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5287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2195" y="304800"/>
            <a:ext cx="8293608" cy="410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b" anchorCtr="0" compatLnSpc="1">
            <a:prstTxWarp prst="textNoShape">
              <a:avLst/>
            </a:prstTxWarp>
            <a:noAutofit/>
          </a:bodyPr>
          <a:lstStyle/>
          <a:p>
            <a:pPr marL="342900" lvl="1" fontAlgn="t"/>
            <a:r>
              <a:rPr lang="en-US" sz="2400" b="1" dirty="0">
                <a:highlight>
                  <a:srgbClr val="FFFFFF"/>
                </a:highlight>
                <a:latin typeface="+mn-lt"/>
              </a:rPr>
              <a:t>Spatial Data Types: </a:t>
            </a:r>
            <a:r>
              <a:rPr lang="en-US" sz="2400" dirty="0">
                <a:highlight>
                  <a:srgbClr val="FFFFFF"/>
                </a:highlight>
                <a:latin typeface="+mn-lt"/>
              </a:rPr>
              <a:t>OGC Simple Features Standard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1828801" y="5429250"/>
            <a:ext cx="5943599" cy="567848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</a:pPr>
            <a:endParaRPr sz="135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622" y="1066800"/>
            <a:ext cx="5783141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fontAlgn="t">
              <a:buFont typeface="Arial" charset="0"/>
              <a:buChar char="•"/>
            </a:pPr>
            <a:r>
              <a:rPr lang="en-US" sz="1600" dirty="0"/>
              <a:t>Data types: Point, </a:t>
            </a:r>
            <a:r>
              <a:rPr lang="en-US" sz="1600" dirty="0" err="1"/>
              <a:t>LineString</a:t>
            </a:r>
            <a:r>
              <a:rPr lang="en-US" sz="1600" dirty="0"/>
              <a:t>, Polygon, Collections</a:t>
            </a:r>
          </a:p>
          <a:p>
            <a:pPr marL="214313" indent="-214313" fontAlgn="t">
              <a:buFont typeface="Arial" charset="0"/>
              <a:buChar char="•"/>
            </a:pPr>
            <a:r>
              <a:rPr lang="en-US" sz="1600" dirty="0"/>
              <a:t>Relationships: Topological, Metric, </a:t>
            </a:r>
            <a:r>
              <a:rPr lang="mr-IN" sz="1600" dirty="0"/>
              <a:t>…</a:t>
            </a:r>
            <a:endParaRPr lang="en-US" sz="1600" dirty="0"/>
          </a:p>
          <a:p>
            <a:pPr marL="214313" indent="-214313" fontAlgn="t"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Helps in feature selection for machine learning</a:t>
            </a:r>
          </a:p>
          <a:p>
            <a:pPr marL="557213" lvl="1" indent="-214313" fontAlgn="t">
              <a:buFont typeface="Arial" charset="0"/>
              <a:buChar char="•"/>
            </a:pPr>
            <a:r>
              <a:rPr lang="en-US" sz="1600" dirty="0"/>
              <a:t>Ex. Distance to key geo-features, Neighbor relationship</a:t>
            </a:r>
          </a:p>
          <a:p>
            <a:endParaRPr lang="en-US" sz="10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E5F8B7-213B-FA4F-8FD9-DDB9309E0816}"/>
              </a:ext>
            </a:extLst>
          </p:cNvPr>
          <p:cNvGrpSpPr/>
          <p:nvPr/>
        </p:nvGrpSpPr>
        <p:grpSpPr>
          <a:xfrm>
            <a:off x="6059763" y="1408665"/>
            <a:ext cx="2927116" cy="4175145"/>
            <a:chOff x="6059763" y="551414"/>
            <a:chExt cx="2927116" cy="41751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D9D9DF5-326E-EB4E-B2C8-DE25222AD9E7}"/>
                </a:ext>
              </a:extLst>
            </p:cNvPr>
            <p:cNvGrpSpPr/>
            <p:nvPr/>
          </p:nvGrpSpPr>
          <p:grpSpPr>
            <a:xfrm>
              <a:off x="6059763" y="3315455"/>
              <a:ext cx="2927116" cy="1411104"/>
              <a:chOff x="6132576" y="597056"/>
              <a:chExt cx="2927116" cy="141110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2576" y="601026"/>
                <a:ext cx="2927116" cy="1407134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4259A1-2A6E-6C4E-9F6A-86F3BD6F7183}"/>
                  </a:ext>
                </a:extLst>
              </p:cNvPr>
              <p:cNvSpPr/>
              <p:nvPr/>
            </p:nvSpPr>
            <p:spPr>
              <a:xfrm>
                <a:off x="7498137" y="597056"/>
                <a:ext cx="999179" cy="2030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20" y="551414"/>
              <a:ext cx="2887803" cy="276404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8941BF-30A2-0B40-AB63-C2152A1D5863}"/>
                </a:ext>
              </a:extLst>
            </p:cNvPr>
            <p:cNvSpPr/>
            <p:nvPr/>
          </p:nvSpPr>
          <p:spPr>
            <a:xfrm>
              <a:off x="7401752" y="2245001"/>
              <a:ext cx="999179" cy="1785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EF1AAF-048F-4C46-9FEC-D8C375E24C12}"/>
              </a:ext>
            </a:extLst>
          </p:cNvPr>
          <p:cNvGrpSpPr/>
          <p:nvPr/>
        </p:nvGrpSpPr>
        <p:grpSpPr>
          <a:xfrm>
            <a:off x="990100" y="2388003"/>
            <a:ext cx="4546600" cy="2861132"/>
            <a:chOff x="613774" y="1973155"/>
            <a:chExt cx="4546600" cy="286113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3774" y="1973155"/>
              <a:ext cx="4546600" cy="2861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D2F024-CF4A-6E44-81F9-BC1B8E96BF1F}"/>
                </a:ext>
              </a:extLst>
            </p:cNvPr>
            <p:cNvSpPr/>
            <p:nvPr/>
          </p:nvSpPr>
          <p:spPr>
            <a:xfrm>
              <a:off x="2311593" y="3485546"/>
              <a:ext cx="440377" cy="1964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1D93E0-ABDE-6146-BC70-6F87B12D3016}"/>
                </a:ext>
              </a:extLst>
            </p:cNvPr>
            <p:cNvSpPr/>
            <p:nvPr/>
          </p:nvSpPr>
          <p:spPr>
            <a:xfrm>
              <a:off x="1400012" y="3485544"/>
              <a:ext cx="565720" cy="1964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0FAEA6-09A9-5B4F-97B4-B63CB22538B4}"/>
                </a:ext>
              </a:extLst>
            </p:cNvPr>
            <p:cNvSpPr/>
            <p:nvPr/>
          </p:nvSpPr>
          <p:spPr>
            <a:xfrm>
              <a:off x="2862690" y="2058911"/>
              <a:ext cx="1221630" cy="1860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A34FB-6532-5D40-83E3-AB651AECAF85}"/>
              </a:ext>
            </a:extLst>
          </p:cNvPr>
          <p:cNvSpPr/>
          <p:nvPr/>
        </p:nvSpPr>
        <p:spPr>
          <a:xfrm>
            <a:off x="307967" y="5938723"/>
            <a:ext cx="8455033" cy="84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97"/>
              </a:spcAft>
              <a:buSzPts val="1068"/>
            </a:pPr>
            <a:r>
              <a:rPr lang="en-US" sz="1050" dirty="0">
                <a:solidFill>
                  <a:schemeClr val="lt1"/>
                </a:solidFill>
              </a:rPr>
              <a:t>[</a:t>
            </a:r>
            <a:r>
              <a:rPr lang="en-US" b="1" dirty="0"/>
              <a:t>Details: </a:t>
            </a:r>
            <a:r>
              <a:rPr lang="en-US" sz="1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Spatial Databases: Accomplishments and Research Needs</a:t>
            </a:r>
            <a:r>
              <a:rPr lang="en-US" sz="1400" dirty="0"/>
              <a:t>, </a:t>
            </a:r>
          </a:p>
          <a:p>
            <a:pPr>
              <a:spcAft>
                <a:spcPts val="397"/>
              </a:spcAft>
              <a:buSzPts val="1068"/>
            </a:pPr>
            <a:r>
              <a:rPr lang="en-US" sz="1400" dirty="0"/>
              <a:t>	S. </a:t>
            </a:r>
            <a:r>
              <a:rPr lang="en-US" sz="1400" dirty="0" err="1"/>
              <a:t>Shekhar</a:t>
            </a:r>
            <a:r>
              <a:rPr lang="en-US" sz="1400" dirty="0"/>
              <a:t> et al.,  IEEE Trans. on Knowledge and Data Eng., 11(1), Jan.-Feb. 1999.</a:t>
            </a:r>
          </a:p>
          <a:p>
            <a:pPr>
              <a:spcAft>
                <a:spcPts val="397"/>
              </a:spcAft>
              <a:buSzPts val="1068"/>
            </a:pP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3430639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3200" dirty="0"/>
              <a:t>Spatial Big Data Curation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05104"/>
            <a:ext cx="5638800" cy="5029200"/>
          </a:xfrm>
        </p:spPr>
        <p:txBody>
          <a:bodyPr/>
          <a:lstStyle/>
          <a:p>
            <a:r>
              <a:rPr lang="en-US" sz="1800" dirty="0"/>
              <a:t>Meta-data, Schema, DBMS (SQL, Hadoop)</a:t>
            </a:r>
          </a:p>
          <a:p>
            <a:r>
              <a:rPr lang="en-US" sz="1800" dirty="0"/>
              <a:t>Challenge: </a:t>
            </a:r>
            <a:r>
              <a:rPr lang="en-US" sz="1800" dirty="0">
                <a:solidFill>
                  <a:srgbClr val="FF0000"/>
                </a:solidFill>
              </a:rPr>
              <a:t>One size does not fit all!</a:t>
            </a:r>
          </a:p>
          <a:p>
            <a:endParaRPr lang="en-US" sz="1800" dirty="0"/>
          </a:p>
          <a:p>
            <a:r>
              <a:rPr lang="en-US" sz="1800" dirty="0"/>
              <a:t>Ex. Spatial Querying </a:t>
            </a:r>
          </a:p>
          <a:p>
            <a:pPr lvl="1"/>
            <a:r>
              <a:rPr lang="en-US" sz="1600" dirty="0"/>
              <a:t>Geo-tag. </a:t>
            </a:r>
            <a:r>
              <a:rPr lang="en-US" sz="1600" dirty="0" err="1"/>
              <a:t>Checkin</a:t>
            </a:r>
            <a:r>
              <a:rPr lang="en-US" sz="1600" dirty="0"/>
              <a:t>, Geo-fence</a:t>
            </a:r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Spatial Querying Software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ea typeface="ＭＳ Ｐゴシック" charset="0"/>
              </a:rPr>
              <a:t>OGC Spatial Data Type &amp; Operations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Data-structures: B-tree =&gt; R-tree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Algorithms: Sorting =&gt; Geometric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Partitioning: random =&gt; proximity aware</a:t>
            </a:r>
          </a:p>
          <a:p>
            <a:pPr lvl="1"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" name="Picture 8" descr="IC25990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05900"/>
            <a:ext cx="3892947" cy="2246900"/>
          </a:xfrm>
          <a:prstGeom prst="rect">
            <a:avLst/>
          </a:prstGeom>
        </p:spPr>
      </p:pic>
      <p:pic>
        <p:nvPicPr>
          <p:cNvPr id="3074" name="Picture 2" descr="https://encrypted-tbn1.gstatic.com/images?q=tbn:ANd9GcQUTAnnFHq8xSVeMEi7FbGqdXc3H1vsQ5H1b8NA8Sd59bbauf8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22373" r="10390" b="14822"/>
          <a:stretch/>
        </p:blipFill>
        <p:spPr bwMode="auto">
          <a:xfrm>
            <a:off x="7315200" y="1097280"/>
            <a:ext cx="15544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2.gstatic.com/images?q=tbn:ANd9GcTfj091DgSOFSIjKdHvDcgyQo1TWjEYw5SrWepamkRHT3VV84W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r="20082" b="8315"/>
          <a:stretch/>
        </p:blipFill>
        <p:spPr bwMode="auto">
          <a:xfrm>
            <a:off x="1460150" y="5108900"/>
            <a:ext cx="137160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7"/>
          <a:stretch/>
        </p:blipFill>
        <p:spPr>
          <a:xfrm>
            <a:off x="6399510" y="3657601"/>
            <a:ext cx="2470170" cy="1769756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25101"/>
            <a:ext cx="1269650" cy="170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stgres_logo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85" y="5407096"/>
            <a:ext cx="1041400" cy="958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50" y="5139079"/>
            <a:ext cx="1712874" cy="1147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65D75D-1BA2-1F49-AA90-F3A5D123C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42" y="4448495"/>
            <a:ext cx="1235595" cy="5992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encrypted-tbn1.gstatic.com/images?q=tbn:ANd9GcQUTAnnFHq8xSVeMEi7FbGqdXc3H1vsQ5H1b8NA8Sd59bbauf89">
            <a:extLst>
              <a:ext uri="{FF2B5EF4-FFF2-40B4-BE49-F238E27FC236}">
                <a16:creationId xmlns:a16="http://schemas.microsoft.com/office/drawing/2014/main" id="{48BB2D26-9285-284B-9B81-C0C58DBE0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21407" r="6818" b="15788"/>
          <a:stretch/>
        </p:blipFill>
        <p:spPr bwMode="auto">
          <a:xfrm>
            <a:off x="2752881" y="4466329"/>
            <a:ext cx="1743269" cy="6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9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2850-491A-4594-A2CD-733D03F2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Big Data Platforms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59C1ACF-4B5A-46B9-BA76-9CA637FE56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3742" y="1033098"/>
          <a:ext cx="8251549" cy="245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09706">
                  <a:extLst>
                    <a:ext uri="{9D8B030D-6E8A-4147-A177-3AD203B41FA5}">
                      <a16:colId xmlns:a16="http://schemas.microsoft.com/office/drawing/2014/main" val="2758202968"/>
                    </a:ext>
                  </a:extLst>
                </a:gridCol>
                <a:gridCol w="5141843">
                  <a:extLst>
                    <a:ext uri="{9D8B030D-6E8A-4147-A177-3AD203B41FA5}">
                      <a16:colId xmlns:a16="http://schemas.microsoft.com/office/drawing/2014/main" val="2093180390"/>
                    </a:ext>
                  </a:extLst>
                </a:gridCol>
              </a:tblGrid>
              <a:tr h="33850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Genre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743409"/>
                  </a:ext>
                </a:extLst>
              </a:tr>
              <a:tr h="586393">
                <a:tc>
                  <a:txBody>
                    <a:bodyPr/>
                    <a:lstStyle/>
                    <a:p>
                      <a:r>
                        <a:rPr lang="en-US" sz="1600" dirty="0"/>
                        <a:t>Relational DBMS,</a:t>
                      </a:r>
                    </a:p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Spatial Library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Oracle, IBM DB2,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PostgreSQL, </a:t>
                      </a: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 SQL Server</a:t>
                      </a:r>
                    </a:p>
                    <a:p>
                      <a:r>
                        <a:rPr lang="en-US" sz="16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OGC Simple Features,</a:t>
                      </a:r>
                      <a:r>
                        <a:rPr lang="en-US" sz="1600" b="0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mr-IN" sz="1600" b="0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en-US" sz="16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789350"/>
                  </a:ext>
                </a:extLst>
              </a:tr>
              <a:tr h="328007">
                <a:tc>
                  <a:txBody>
                    <a:bodyPr/>
                    <a:lstStyle/>
                    <a:p>
                      <a:r>
                        <a:rPr lang="en-US" sz="1600" dirty="0"/>
                        <a:t>Parallel DBMS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Teradata,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Vertica, </a:t>
                      </a:r>
                      <a:r>
                        <a:rPr lang="en-US" sz="16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Greenplum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DataAllegro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ParAccel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401473"/>
                  </a:ext>
                </a:extLst>
              </a:tr>
              <a:tr h="373727">
                <a:tc>
                  <a:txBody>
                    <a:bodyPr/>
                    <a:lstStyle/>
                    <a:p>
                      <a:r>
                        <a:rPr lang="en-US" sz="1600" dirty="0"/>
                        <a:t>Big</a:t>
                      </a:r>
                      <a:r>
                        <a:rPr lang="en-US" sz="1600" baseline="0" dirty="0"/>
                        <a:t> Data Platforms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Hadoop,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MapReduce,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Spark,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Hbase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Hive, </a:t>
                      </a:r>
                      <a:r>
                        <a:rPr lang="mr-I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389464"/>
                  </a:ext>
                </a:extLst>
              </a:tr>
              <a:tr h="58639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Spatial Big Data Platforms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ESRI GIS Tools for Hadoop, </a:t>
                      </a:r>
                      <a:r>
                        <a:rPr lang="en-US" sz="160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GeoWave</a:t>
                      </a:r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en-US" sz="160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Spatial</a:t>
                      </a:r>
                      <a:r>
                        <a:rPr lang="en-US" sz="1600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Spark</a:t>
                      </a:r>
                      <a:r>
                        <a:rPr lang="en-US" sz="16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GeoSpark</a:t>
                      </a:r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Simba, Hadoop-GIS, </a:t>
                      </a:r>
                      <a:r>
                        <a:rPr lang="en-US" sz="160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SpatialHadoop</a:t>
                      </a:r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ST-Hadoop</a:t>
                      </a:r>
                      <a:endParaRPr lang="en-US" sz="16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5792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3BB92-C332-4DA1-B26E-5BD47E986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37B5F-ABCF-48FC-8FD3-F3890A2DD60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B54651-85FF-4BBF-BCFA-E025D671DC31}"/>
              </a:ext>
            </a:extLst>
          </p:cNvPr>
          <p:cNvSpPr/>
          <p:nvPr/>
        </p:nvSpPr>
        <p:spPr bwMode="auto">
          <a:xfrm>
            <a:off x="3560956" y="1981200"/>
            <a:ext cx="4779200" cy="2512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B54651-85FF-4BBF-BCFA-E025D671DC31}"/>
              </a:ext>
            </a:extLst>
          </p:cNvPr>
          <p:cNvSpPr/>
          <p:nvPr/>
        </p:nvSpPr>
        <p:spPr bwMode="auto">
          <a:xfrm>
            <a:off x="4648200" y="5607642"/>
            <a:ext cx="4843704" cy="3226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B54651-85FF-4BBF-BCFA-E025D671DC31}"/>
              </a:ext>
            </a:extLst>
          </p:cNvPr>
          <p:cNvSpPr/>
          <p:nvPr/>
        </p:nvSpPr>
        <p:spPr bwMode="auto">
          <a:xfrm>
            <a:off x="3540512" y="2743200"/>
            <a:ext cx="4799644" cy="7089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B54651-85FF-4BBF-BCFA-E025D671DC31}"/>
              </a:ext>
            </a:extLst>
          </p:cNvPr>
          <p:cNvSpPr/>
          <p:nvPr/>
        </p:nvSpPr>
        <p:spPr bwMode="auto">
          <a:xfrm>
            <a:off x="3521927" y="2336851"/>
            <a:ext cx="4858213" cy="2539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72" y="3536175"/>
            <a:ext cx="7882984" cy="3255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6049304"/>
            <a:ext cx="25330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Source</a:t>
            </a:r>
            <a:r>
              <a:rPr lang="en-US" sz="1400" dirty="0"/>
              <a:t>: </a:t>
            </a:r>
            <a:r>
              <a:rPr lang="en-US" sz="1400" dirty="0" err="1"/>
              <a:t>X.Yao</a:t>
            </a:r>
            <a:r>
              <a:rPr lang="en-US" sz="1400" dirty="0"/>
              <a:t> et al., </a:t>
            </a:r>
          </a:p>
          <a:p>
            <a:r>
              <a:rPr lang="en-US" sz="1400" dirty="0"/>
              <a:t>Computers and </a:t>
            </a:r>
            <a:r>
              <a:rPr lang="en-US" sz="1400" dirty="0" err="1"/>
              <a:t>GeoScience</a:t>
            </a:r>
            <a:r>
              <a:rPr lang="en-US" sz="1400" dirty="0"/>
              <a:t>, </a:t>
            </a:r>
          </a:p>
          <a:p>
            <a:r>
              <a:rPr lang="en-US" sz="1400" dirty="0"/>
              <a:t>106:60-67,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B54651-85FF-4BBF-BCFA-E025D671DC31}"/>
              </a:ext>
            </a:extLst>
          </p:cNvPr>
          <p:cNvSpPr/>
          <p:nvPr/>
        </p:nvSpPr>
        <p:spPr bwMode="auto">
          <a:xfrm>
            <a:off x="4419600" y="3594389"/>
            <a:ext cx="3870377" cy="31935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13"/>
            <a:ext cx="8229600" cy="911987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What has changed? </a:t>
            </a:r>
            <a:r>
              <a:rPr lang="en-US" b="1" dirty="0"/>
              <a:t>Spatial Data Science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784015"/>
              </p:ext>
            </p:extLst>
          </p:nvPr>
        </p:nvGraphicFramePr>
        <p:xfrm>
          <a:off x="381000" y="1238318"/>
          <a:ext cx="8229600" cy="51328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485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</a:t>
                      </a:r>
                      <a:r>
                        <a:rPr lang="en-US" baseline="0" dirty="0"/>
                        <a:t> Century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Decade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satellites and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Nano-satellites, Billions of GPS enabled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 special hardware and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Cloud based repositories, e.g., Earth on AWS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230">
                <a:tc>
                  <a:txBody>
                    <a:bodyPr/>
                    <a:lstStyle/>
                    <a:p>
                      <a:r>
                        <a:rPr lang="en-US" b="1" dirty="0"/>
                        <a:t>Spatial Platforms</a:t>
                      </a:r>
                      <a:endParaRPr lang="en-US" b="1" baseline="0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ESRI Arc/Info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SQL3/OGC, e.g., </a:t>
                      </a:r>
                      <a:r>
                        <a:rPr lang="en-US" dirty="0" err="1"/>
                        <a:t>Postgis</a:t>
                      </a:r>
                      <a:r>
                        <a:rPr lang="en-US" dirty="0"/>
                        <a:t>,</a:t>
                      </a:r>
                    </a:p>
                    <a:p>
                      <a:r>
                        <a:rPr lang="en-US" dirty="0"/>
                        <a:t>ESRI GIS Tools for Hadoop,</a:t>
                      </a:r>
                    </a:p>
                    <a:p>
                      <a:r>
                        <a:rPr lang="en-US" dirty="0"/>
                        <a:t>Google Earth Engine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Data Science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Patterns, e.g., hotspots (</a:t>
                      </a:r>
                      <a:r>
                        <a:rPr lang="en-US" dirty="0" err="1"/>
                        <a:t>SatScan</a:t>
                      </a:r>
                      <a:r>
                        <a:rPr lang="en-US" dirty="0"/>
                        <a:t>, ESRI </a:t>
                      </a:r>
                      <a:r>
                        <a:rPr lang="en-US" dirty="0" err="1"/>
                        <a:t>Geostatistics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LcParenBoth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Spatial Network Patterns, e.g., linear hotspots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Spatio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-temporal (ST) patterns, e.g., Change time-series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Quilt, e.g., MS </a:t>
                      </a:r>
                      <a:r>
                        <a:rPr lang="en-US" dirty="0" err="1"/>
                        <a:t>Terraserver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4583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B809B62-AFCA-AB4F-9CB8-7071D0C6627C}"/>
              </a:ext>
            </a:extLst>
          </p:cNvPr>
          <p:cNvSpPr/>
          <p:nvPr/>
        </p:nvSpPr>
        <p:spPr bwMode="auto">
          <a:xfrm>
            <a:off x="381000" y="4495800"/>
            <a:ext cx="8229600" cy="1066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0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2800" dirty="0"/>
              <a:t>Limitations of Traditional Data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888" y="956664"/>
            <a:ext cx="8711711" cy="1546136"/>
          </a:xfrm>
        </p:spPr>
        <p:txBody>
          <a:bodyPr/>
          <a:lstStyle/>
          <a:p>
            <a:r>
              <a:rPr lang="en-US" dirty="0"/>
              <a:t>Traditional methods not robust in face of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Spatial continuity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Gerrymandering risk: </a:t>
            </a:r>
            <a:r>
              <a:rPr lang="en-US" dirty="0"/>
              <a:t>Classical methods not robust</a:t>
            </a:r>
          </a:p>
          <a:p>
            <a:pPr lvl="2"/>
            <a:r>
              <a:rPr lang="en-US" dirty="0"/>
              <a:t>Result changes if spatial partitioning changes</a:t>
            </a:r>
          </a:p>
          <a:p>
            <a:pPr lvl="1"/>
            <a:r>
              <a:rPr lang="en-US" dirty="0"/>
              <a:t>Auto-correlation, Heterogeneity , Edge-effect, …</a:t>
            </a:r>
          </a:p>
          <a:p>
            <a:pPr lvl="1"/>
            <a:r>
              <a:rPr lang="en-US" dirty="0"/>
              <a:t>Noise</a:t>
            </a:r>
          </a:p>
          <a:p>
            <a:pPr lvl="1"/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235543" y="3526453"/>
            <a:ext cx="1069586" cy="1262917"/>
            <a:chOff x="6235543" y="3334209"/>
            <a:chExt cx="1069586" cy="1262917"/>
          </a:xfrm>
        </p:grpSpPr>
        <p:sp>
          <p:nvSpPr>
            <p:cNvPr id="25" name="Shape 551">
              <a:extLst>
                <a:ext uri="{FF2B5EF4-FFF2-40B4-BE49-F238E27FC236}">
                  <a16:creationId xmlns:a16="http://schemas.microsoft.com/office/drawing/2014/main" id="{2949F193-332E-BE44-9578-4F0047F829FB}"/>
                </a:ext>
              </a:extLst>
            </p:cNvPr>
            <p:cNvSpPr/>
            <p:nvPr/>
          </p:nvSpPr>
          <p:spPr>
            <a:xfrm>
              <a:off x="6599048" y="3584169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552">
              <a:extLst>
                <a:ext uri="{FF2B5EF4-FFF2-40B4-BE49-F238E27FC236}">
                  <a16:creationId xmlns:a16="http://schemas.microsoft.com/office/drawing/2014/main" id="{336C6162-FDDE-8746-A086-E1E25438F0D7}"/>
                </a:ext>
              </a:extLst>
            </p:cNvPr>
            <p:cNvSpPr/>
            <p:nvPr/>
          </p:nvSpPr>
          <p:spPr>
            <a:xfrm>
              <a:off x="6581022" y="3912256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553">
              <a:extLst>
                <a:ext uri="{FF2B5EF4-FFF2-40B4-BE49-F238E27FC236}">
                  <a16:creationId xmlns:a16="http://schemas.microsoft.com/office/drawing/2014/main" id="{6081CAB9-27BE-AE41-B464-C77238642F44}"/>
                </a:ext>
              </a:extLst>
            </p:cNvPr>
            <p:cNvSpPr/>
            <p:nvPr/>
          </p:nvSpPr>
          <p:spPr>
            <a:xfrm>
              <a:off x="6292381" y="4346730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554">
              <a:extLst>
                <a:ext uri="{FF2B5EF4-FFF2-40B4-BE49-F238E27FC236}">
                  <a16:creationId xmlns:a16="http://schemas.microsoft.com/office/drawing/2014/main" id="{9257995D-AA8A-CE4F-917B-3B2BD2E52080}"/>
                </a:ext>
              </a:extLst>
            </p:cNvPr>
            <p:cNvSpPr/>
            <p:nvPr/>
          </p:nvSpPr>
          <p:spPr>
            <a:xfrm>
              <a:off x="6785574" y="3742274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555">
              <a:extLst>
                <a:ext uri="{FF2B5EF4-FFF2-40B4-BE49-F238E27FC236}">
                  <a16:creationId xmlns:a16="http://schemas.microsoft.com/office/drawing/2014/main" id="{ED9DB88A-922D-A149-A160-C358AEFF0407}"/>
                </a:ext>
              </a:extLst>
            </p:cNvPr>
            <p:cNvSpPr/>
            <p:nvPr/>
          </p:nvSpPr>
          <p:spPr>
            <a:xfrm>
              <a:off x="6785574" y="4190628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556">
              <a:extLst>
                <a:ext uri="{FF2B5EF4-FFF2-40B4-BE49-F238E27FC236}">
                  <a16:creationId xmlns:a16="http://schemas.microsoft.com/office/drawing/2014/main" id="{364B96E9-84F7-5447-84AA-B5B99E970143}"/>
                </a:ext>
              </a:extLst>
            </p:cNvPr>
            <p:cNvSpPr/>
            <p:nvPr/>
          </p:nvSpPr>
          <p:spPr>
            <a:xfrm>
              <a:off x="7043687" y="3601862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557">
              <a:extLst>
                <a:ext uri="{FF2B5EF4-FFF2-40B4-BE49-F238E27FC236}">
                  <a16:creationId xmlns:a16="http://schemas.microsoft.com/office/drawing/2014/main" id="{526717E5-88D0-0146-A7BD-D4D5C54CD172}"/>
                </a:ext>
              </a:extLst>
            </p:cNvPr>
            <p:cNvSpPr/>
            <p:nvPr/>
          </p:nvSpPr>
          <p:spPr>
            <a:xfrm>
              <a:off x="6983119" y="4366655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" name="Shape 558">
              <a:extLst>
                <a:ext uri="{FF2B5EF4-FFF2-40B4-BE49-F238E27FC236}">
                  <a16:creationId xmlns:a16="http://schemas.microsoft.com/office/drawing/2014/main" id="{0D2CE249-F328-EA40-8F25-8032A1699841}"/>
                </a:ext>
              </a:extLst>
            </p:cNvPr>
            <p:cNvCxnSpPr/>
            <p:nvPr/>
          </p:nvCxnSpPr>
          <p:spPr>
            <a:xfrm rot="10800000">
              <a:off x="6235543" y="3334209"/>
              <a:ext cx="10407" cy="125992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Shape 559">
              <a:extLst>
                <a:ext uri="{FF2B5EF4-FFF2-40B4-BE49-F238E27FC236}">
                  <a16:creationId xmlns:a16="http://schemas.microsoft.com/office/drawing/2014/main" id="{7E32E3BB-156D-F84D-B78E-EBF3D6208279}"/>
                </a:ext>
              </a:extLst>
            </p:cNvPr>
            <p:cNvCxnSpPr/>
            <p:nvPr/>
          </p:nvCxnSpPr>
          <p:spPr>
            <a:xfrm rot="10800000" flipH="1">
              <a:off x="6764822" y="3343884"/>
              <a:ext cx="13876" cy="12532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Shape 560">
              <a:extLst>
                <a:ext uri="{FF2B5EF4-FFF2-40B4-BE49-F238E27FC236}">
                  <a16:creationId xmlns:a16="http://schemas.microsoft.com/office/drawing/2014/main" id="{DB4B2807-7F57-8C4A-B33C-CDBFAFA1FA8D}"/>
                </a:ext>
              </a:extLst>
            </p:cNvPr>
            <p:cNvCxnSpPr/>
            <p:nvPr/>
          </p:nvCxnSpPr>
          <p:spPr>
            <a:xfrm rot="10800000">
              <a:off x="7305129" y="3334269"/>
              <a:ext cx="0" cy="125894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Shape 561">
              <a:extLst>
                <a:ext uri="{FF2B5EF4-FFF2-40B4-BE49-F238E27FC236}">
                  <a16:creationId xmlns:a16="http://schemas.microsoft.com/office/drawing/2014/main" id="{AB39F33E-29CC-B044-9670-3478DC52F7AF}"/>
                </a:ext>
              </a:extLst>
            </p:cNvPr>
            <p:cNvCxnSpPr/>
            <p:nvPr/>
          </p:nvCxnSpPr>
          <p:spPr>
            <a:xfrm rot="10800000">
              <a:off x="6244650" y="4593210"/>
              <a:ext cx="106047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Shape 562">
              <a:extLst>
                <a:ext uri="{FF2B5EF4-FFF2-40B4-BE49-F238E27FC236}">
                  <a16:creationId xmlns:a16="http://schemas.microsoft.com/office/drawing/2014/main" id="{4403D4B5-E12E-F34B-91EF-A5AB89885036}"/>
                </a:ext>
              </a:extLst>
            </p:cNvPr>
            <p:cNvCxnSpPr/>
            <p:nvPr/>
          </p:nvCxnSpPr>
          <p:spPr>
            <a:xfrm rot="10800000">
              <a:off x="6254531" y="3901829"/>
              <a:ext cx="1033747" cy="60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Shape 563">
              <a:extLst>
                <a:ext uri="{FF2B5EF4-FFF2-40B4-BE49-F238E27FC236}">
                  <a16:creationId xmlns:a16="http://schemas.microsoft.com/office/drawing/2014/main" id="{289F225A-54CA-CD4B-A2C0-624B724A41B7}"/>
                </a:ext>
              </a:extLst>
            </p:cNvPr>
            <p:cNvCxnSpPr/>
            <p:nvPr/>
          </p:nvCxnSpPr>
          <p:spPr>
            <a:xfrm rot="10800000">
              <a:off x="6235563" y="3343921"/>
              <a:ext cx="106558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aphicFrame>
        <p:nvGraphicFramePr>
          <p:cNvPr id="38" name="Shape 546">
            <a:extLst>
              <a:ext uri="{FF2B5EF4-FFF2-40B4-BE49-F238E27FC236}">
                <a16:creationId xmlns:a16="http://schemas.microsoft.com/office/drawing/2014/main" id="{1A35434A-BD98-7D43-902C-799730D923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876756"/>
              </p:ext>
            </p:extLst>
          </p:nvPr>
        </p:nvGraphicFramePr>
        <p:xfrm>
          <a:off x="1676399" y="5029200"/>
          <a:ext cx="5747552" cy="1186944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362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1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Partition A Based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Pearson’s Correlation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 Pairs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Partition B Based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Pearson’s Correlation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1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 -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- 0.90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73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- 0.90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 -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Shape 592">
            <a:extLst>
              <a:ext uri="{FF2B5EF4-FFF2-40B4-BE49-F238E27FC236}">
                <a16:creationId xmlns:a16="http://schemas.microsoft.com/office/drawing/2014/main" id="{BF063453-FAA3-9446-898B-3DC039F47028}"/>
              </a:ext>
            </a:extLst>
          </p:cNvPr>
          <p:cNvSpPr/>
          <p:nvPr/>
        </p:nvSpPr>
        <p:spPr>
          <a:xfrm>
            <a:off x="4343400" y="5662619"/>
            <a:ext cx="165589" cy="150278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593">
            <a:extLst>
              <a:ext uri="{FF2B5EF4-FFF2-40B4-BE49-F238E27FC236}">
                <a16:creationId xmlns:a16="http://schemas.microsoft.com/office/drawing/2014/main" id="{C1E0F2B0-D496-A546-A014-9BBE95848C42}"/>
              </a:ext>
            </a:extLst>
          </p:cNvPr>
          <p:cNvSpPr/>
          <p:nvPr/>
        </p:nvSpPr>
        <p:spPr>
          <a:xfrm>
            <a:off x="4811212" y="5652923"/>
            <a:ext cx="165589" cy="150278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594">
            <a:extLst>
              <a:ext uri="{FF2B5EF4-FFF2-40B4-BE49-F238E27FC236}">
                <a16:creationId xmlns:a16="http://schemas.microsoft.com/office/drawing/2014/main" id="{E0C7AD2E-E8C9-434E-9ADD-EC1620201C49}"/>
              </a:ext>
            </a:extLst>
          </p:cNvPr>
          <p:cNvSpPr/>
          <p:nvPr/>
        </p:nvSpPr>
        <p:spPr>
          <a:xfrm>
            <a:off x="4788910" y="5998613"/>
            <a:ext cx="165589" cy="150278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595">
            <a:extLst>
              <a:ext uri="{FF2B5EF4-FFF2-40B4-BE49-F238E27FC236}">
                <a16:creationId xmlns:a16="http://schemas.microsoft.com/office/drawing/2014/main" id="{DD8EC1D8-2CEF-714B-862D-45C10C8673D2}"/>
              </a:ext>
            </a:extLst>
          </p:cNvPr>
          <p:cNvSpPr/>
          <p:nvPr/>
        </p:nvSpPr>
        <p:spPr>
          <a:xfrm>
            <a:off x="4343400" y="5991486"/>
            <a:ext cx="165589" cy="150278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38600" y="3526453"/>
            <a:ext cx="1165529" cy="1238519"/>
            <a:chOff x="4214825" y="3555394"/>
            <a:chExt cx="1165529" cy="1238519"/>
          </a:xfrm>
        </p:grpSpPr>
        <p:sp>
          <p:nvSpPr>
            <p:cNvPr id="15" name="Shape 539">
              <a:extLst>
                <a:ext uri="{FF2B5EF4-FFF2-40B4-BE49-F238E27FC236}">
                  <a16:creationId xmlns:a16="http://schemas.microsoft.com/office/drawing/2014/main" id="{94886A63-0616-194A-BA76-1D81E97C7781}"/>
                </a:ext>
              </a:extLst>
            </p:cNvPr>
            <p:cNvSpPr/>
            <p:nvPr/>
          </p:nvSpPr>
          <p:spPr>
            <a:xfrm>
              <a:off x="4596701" y="3750095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540">
              <a:extLst>
                <a:ext uri="{FF2B5EF4-FFF2-40B4-BE49-F238E27FC236}">
                  <a16:creationId xmlns:a16="http://schemas.microsoft.com/office/drawing/2014/main" id="{8F942662-6A2F-504C-B410-794FC937C698}"/>
                </a:ext>
              </a:extLst>
            </p:cNvPr>
            <p:cNvSpPr/>
            <p:nvPr/>
          </p:nvSpPr>
          <p:spPr>
            <a:xfrm>
              <a:off x="4634550" y="4171093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541">
              <a:extLst>
                <a:ext uri="{FF2B5EF4-FFF2-40B4-BE49-F238E27FC236}">
                  <a16:creationId xmlns:a16="http://schemas.microsoft.com/office/drawing/2014/main" id="{E5B0659F-60AC-AB4C-B709-A852835C58B1}"/>
                </a:ext>
              </a:extLst>
            </p:cNvPr>
            <p:cNvSpPr/>
            <p:nvPr/>
          </p:nvSpPr>
          <p:spPr>
            <a:xfrm>
              <a:off x="4299047" y="4512656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542">
              <a:extLst>
                <a:ext uri="{FF2B5EF4-FFF2-40B4-BE49-F238E27FC236}">
                  <a16:creationId xmlns:a16="http://schemas.microsoft.com/office/drawing/2014/main" id="{9FEB84CF-6244-8C4B-8A07-68852531EDF2}"/>
                </a:ext>
              </a:extLst>
            </p:cNvPr>
            <p:cNvSpPr/>
            <p:nvPr/>
          </p:nvSpPr>
          <p:spPr>
            <a:xfrm>
              <a:off x="4792241" y="3908199"/>
              <a:ext cx="124474" cy="119881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543">
              <a:extLst>
                <a:ext uri="{FF2B5EF4-FFF2-40B4-BE49-F238E27FC236}">
                  <a16:creationId xmlns:a16="http://schemas.microsoft.com/office/drawing/2014/main" id="{03E8CAD4-3E3A-1344-A13B-4023AD6B0B0D}"/>
                </a:ext>
              </a:extLst>
            </p:cNvPr>
            <p:cNvSpPr/>
            <p:nvPr/>
          </p:nvSpPr>
          <p:spPr>
            <a:xfrm>
              <a:off x="4792241" y="4356552"/>
              <a:ext cx="124474" cy="119881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544">
              <a:extLst>
                <a:ext uri="{FF2B5EF4-FFF2-40B4-BE49-F238E27FC236}">
                  <a16:creationId xmlns:a16="http://schemas.microsoft.com/office/drawing/2014/main" id="{FE994863-348F-A845-9214-952D008FB2B0}"/>
                </a:ext>
              </a:extLst>
            </p:cNvPr>
            <p:cNvSpPr/>
            <p:nvPr/>
          </p:nvSpPr>
          <p:spPr>
            <a:xfrm>
              <a:off x="5069490" y="3758928"/>
              <a:ext cx="124474" cy="119881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545">
              <a:extLst>
                <a:ext uri="{FF2B5EF4-FFF2-40B4-BE49-F238E27FC236}">
                  <a16:creationId xmlns:a16="http://schemas.microsoft.com/office/drawing/2014/main" id="{AC22CA30-B0DB-FE4F-B6BA-A55917D37A1A}"/>
                </a:ext>
              </a:extLst>
            </p:cNvPr>
            <p:cNvSpPr/>
            <p:nvPr/>
          </p:nvSpPr>
          <p:spPr>
            <a:xfrm>
              <a:off x="5071397" y="4459813"/>
              <a:ext cx="124474" cy="119881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2704D12-26C3-1747-9994-73D1BDD9B9E4}"/>
                </a:ext>
              </a:extLst>
            </p:cNvPr>
            <p:cNvSpPr/>
            <p:nvPr/>
          </p:nvSpPr>
          <p:spPr bwMode="auto">
            <a:xfrm>
              <a:off x="4214825" y="3555394"/>
              <a:ext cx="1165529" cy="1238519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2004342" y="3055975"/>
            <a:ext cx="1119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Partition 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1336C2-2E66-5E44-A047-893913D4E2FF}"/>
              </a:ext>
            </a:extLst>
          </p:cNvPr>
          <p:cNvSpPr/>
          <p:nvPr/>
        </p:nvSpPr>
        <p:spPr bwMode="auto">
          <a:xfrm>
            <a:off x="1524000" y="3005738"/>
            <a:ext cx="6096000" cy="347126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013888" y="3507571"/>
            <a:ext cx="1069586" cy="1262917"/>
            <a:chOff x="6235543" y="3334209"/>
            <a:chExt cx="1069586" cy="1262917"/>
          </a:xfrm>
        </p:grpSpPr>
        <p:sp>
          <p:nvSpPr>
            <p:cNvPr id="50" name="Shape 551">
              <a:extLst>
                <a:ext uri="{FF2B5EF4-FFF2-40B4-BE49-F238E27FC236}">
                  <a16:creationId xmlns:a16="http://schemas.microsoft.com/office/drawing/2014/main" id="{2949F193-332E-BE44-9578-4F0047F829FB}"/>
                </a:ext>
              </a:extLst>
            </p:cNvPr>
            <p:cNvSpPr/>
            <p:nvPr/>
          </p:nvSpPr>
          <p:spPr>
            <a:xfrm>
              <a:off x="6599048" y="3584169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552">
              <a:extLst>
                <a:ext uri="{FF2B5EF4-FFF2-40B4-BE49-F238E27FC236}">
                  <a16:creationId xmlns:a16="http://schemas.microsoft.com/office/drawing/2014/main" id="{336C6162-FDDE-8746-A086-E1E25438F0D7}"/>
                </a:ext>
              </a:extLst>
            </p:cNvPr>
            <p:cNvSpPr/>
            <p:nvPr/>
          </p:nvSpPr>
          <p:spPr>
            <a:xfrm>
              <a:off x="6581022" y="3912256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553">
              <a:extLst>
                <a:ext uri="{FF2B5EF4-FFF2-40B4-BE49-F238E27FC236}">
                  <a16:creationId xmlns:a16="http://schemas.microsoft.com/office/drawing/2014/main" id="{6081CAB9-27BE-AE41-B464-C77238642F44}"/>
                </a:ext>
              </a:extLst>
            </p:cNvPr>
            <p:cNvSpPr/>
            <p:nvPr/>
          </p:nvSpPr>
          <p:spPr>
            <a:xfrm>
              <a:off x="6292381" y="4346730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554">
              <a:extLst>
                <a:ext uri="{FF2B5EF4-FFF2-40B4-BE49-F238E27FC236}">
                  <a16:creationId xmlns:a16="http://schemas.microsoft.com/office/drawing/2014/main" id="{9257995D-AA8A-CE4F-917B-3B2BD2E52080}"/>
                </a:ext>
              </a:extLst>
            </p:cNvPr>
            <p:cNvSpPr/>
            <p:nvPr/>
          </p:nvSpPr>
          <p:spPr>
            <a:xfrm>
              <a:off x="6785574" y="3742274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55">
              <a:extLst>
                <a:ext uri="{FF2B5EF4-FFF2-40B4-BE49-F238E27FC236}">
                  <a16:creationId xmlns:a16="http://schemas.microsoft.com/office/drawing/2014/main" id="{ED9DB88A-922D-A149-A160-C358AEFF0407}"/>
                </a:ext>
              </a:extLst>
            </p:cNvPr>
            <p:cNvSpPr/>
            <p:nvPr/>
          </p:nvSpPr>
          <p:spPr>
            <a:xfrm>
              <a:off x="6785574" y="4190628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556">
              <a:extLst>
                <a:ext uri="{FF2B5EF4-FFF2-40B4-BE49-F238E27FC236}">
                  <a16:creationId xmlns:a16="http://schemas.microsoft.com/office/drawing/2014/main" id="{364B96E9-84F7-5447-84AA-B5B99E970143}"/>
                </a:ext>
              </a:extLst>
            </p:cNvPr>
            <p:cNvSpPr/>
            <p:nvPr/>
          </p:nvSpPr>
          <p:spPr>
            <a:xfrm>
              <a:off x="7043687" y="3601862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557">
              <a:extLst>
                <a:ext uri="{FF2B5EF4-FFF2-40B4-BE49-F238E27FC236}">
                  <a16:creationId xmlns:a16="http://schemas.microsoft.com/office/drawing/2014/main" id="{526717E5-88D0-0146-A7BD-D4D5C54CD172}"/>
                </a:ext>
              </a:extLst>
            </p:cNvPr>
            <p:cNvSpPr/>
            <p:nvPr/>
          </p:nvSpPr>
          <p:spPr>
            <a:xfrm>
              <a:off x="6983119" y="4366655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Shape 558">
              <a:extLst>
                <a:ext uri="{FF2B5EF4-FFF2-40B4-BE49-F238E27FC236}">
                  <a16:creationId xmlns:a16="http://schemas.microsoft.com/office/drawing/2014/main" id="{0D2CE249-F328-EA40-8F25-8032A1699841}"/>
                </a:ext>
              </a:extLst>
            </p:cNvPr>
            <p:cNvCxnSpPr/>
            <p:nvPr/>
          </p:nvCxnSpPr>
          <p:spPr>
            <a:xfrm rot="10800000">
              <a:off x="6235543" y="3334209"/>
              <a:ext cx="10407" cy="125992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Shape 559">
              <a:extLst>
                <a:ext uri="{FF2B5EF4-FFF2-40B4-BE49-F238E27FC236}">
                  <a16:creationId xmlns:a16="http://schemas.microsoft.com/office/drawing/2014/main" id="{7E32E3BB-156D-F84D-B78E-EBF3D6208279}"/>
                </a:ext>
              </a:extLst>
            </p:cNvPr>
            <p:cNvCxnSpPr/>
            <p:nvPr/>
          </p:nvCxnSpPr>
          <p:spPr>
            <a:xfrm rot="10800000" flipH="1">
              <a:off x="6888656" y="3343884"/>
              <a:ext cx="13876" cy="12532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Shape 560">
              <a:extLst>
                <a:ext uri="{FF2B5EF4-FFF2-40B4-BE49-F238E27FC236}">
                  <a16:creationId xmlns:a16="http://schemas.microsoft.com/office/drawing/2014/main" id="{DB4B2807-7F57-8C4A-B33C-CDBFAFA1FA8D}"/>
                </a:ext>
              </a:extLst>
            </p:cNvPr>
            <p:cNvCxnSpPr/>
            <p:nvPr/>
          </p:nvCxnSpPr>
          <p:spPr>
            <a:xfrm rot="10800000">
              <a:off x="7305129" y="3334269"/>
              <a:ext cx="0" cy="125894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Shape 561">
              <a:extLst>
                <a:ext uri="{FF2B5EF4-FFF2-40B4-BE49-F238E27FC236}">
                  <a16:creationId xmlns:a16="http://schemas.microsoft.com/office/drawing/2014/main" id="{AB39F33E-29CC-B044-9670-3478DC52F7AF}"/>
                </a:ext>
              </a:extLst>
            </p:cNvPr>
            <p:cNvCxnSpPr/>
            <p:nvPr/>
          </p:nvCxnSpPr>
          <p:spPr>
            <a:xfrm rot="10800000">
              <a:off x="6244650" y="4593210"/>
              <a:ext cx="106047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Shape 562">
              <a:extLst>
                <a:ext uri="{FF2B5EF4-FFF2-40B4-BE49-F238E27FC236}">
                  <a16:creationId xmlns:a16="http://schemas.microsoft.com/office/drawing/2014/main" id="{4403D4B5-E12E-F34B-91EF-A5AB89885036}"/>
                </a:ext>
              </a:extLst>
            </p:cNvPr>
            <p:cNvCxnSpPr/>
            <p:nvPr/>
          </p:nvCxnSpPr>
          <p:spPr>
            <a:xfrm rot="10800000">
              <a:off x="6254531" y="3901829"/>
              <a:ext cx="1033747" cy="60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Shape 563">
              <a:extLst>
                <a:ext uri="{FF2B5EF4-FFF2-40B4-BE49-F238E27FC236}">
                  <a16:creationId xmlns:a16="http://schemas.microsoft.com/office/drawing/2014/main" id="{289F225A-54CA-CD4B-A2C0-624B724A41B7}"/>
                </a:ext>
              </a:extLst>
            </p:cNvPr>
            <p:cNvCxnSpPr/>
            <p:nvPr/>
          </p:nvCxnSpPr>
          <p:spPr>
            <a:xfrm rot="10800000">
              <a:off x="6235563" y="3343921"/>
              <a:ext cx="106558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6163945" y="3005738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Partition 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4038600" y="3066674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Spatial Data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573318" y="3098863"/>
            <a:ext cx="2379297" cy="32257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5259237" y="3085281"/>
            <a:ext cx="2247409" cy="31308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44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2"/>
          <p:cNvSpPr txBox="1">
            <a:spLocks noGrp="1"/>
          </p:cNvSpPr>
          <p:nvPr>
            <p:ph type="title"/>
          </p:nvPr>
        </p:nvSpPr>
        <p:spPr>
          <a:xfrm>
            <a:off x="0" y="64066"/>
            <a:ext cx="9144000" cy="75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Classical Data Mining Methods not robust either!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2341636"/>
          </a:xfrm>
          <a:prstGeom prst="rect">
            <a:avLst/>
          </a:prstGeom>
        </p:spPr>
      </p:pic>
      <p:sp>
        <p:nvSpPr>
          <p:cNvPr id="6" name="Google Shape;307;p32"/>
          <p:cNvSpPr txBox="1"/>
          <p:nvPr/>
        </p:nvSpPr>
        <p:spPr>
          <a:xfrm>
            <a:off x="320634" y="990600"/>
            <a:ext cx="8621400" cy="954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0" lvl="0" algn="l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600"/>
            </a:pPr>
            <a:r>
              <a:rPr lang="en-US" sz="1600" dirty="0">
                <a:solidFill>
                  <a:srgbClr val="555555"/>
                </a:solidFill>
                <a:sym typeface="Arial"/>
              </a:rPr>
              <a:t>Consider the spatial Data in Figure (a)</a:t>
            </a:r>
          </a:p>
          <a:p>
            <a:pPr marL="12700" marR="0" lvl="0" algn="l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600"/>
            </a:pPr>
            <a:r>
              <a:rPr lang="en-US" sz="1600" dirty="0">
                <a:solidFill>
                  <a:srgbClr val="555555"/>
                </a:solidFill>
              </a:rPr>
              <a:t>Along with 3 alternative partitions in Figures (b), </a:t>
            </a:r>
            <a:r>
              <a:rPr lang="de-DE" sz="1600" dirty="0">
                <a:solidFill>
                  <a:srgbClr val="555555"/>
                </a:solidFill>
              </a:rPr>
              <a:t>(c) </a:t>
            </a:r>
            <a:r>
              <a:rPr lang="de-DE" sz="1600" dirty="0" err="1">
                <a:solidFill>
                  <a:srgbClr val="555555"/>
                </a:solidFill>
              </a:rPr>
              <a:t>and</a:t>
            </a:r>
            <a:r>
              <a:rPr lang="de-DE" sz="1600" dirty="0">
                <a:solidFill>
                  <a:srgbClr val="555555"/>
                </a:solidFill>
              </a:rPr>
              <a:t> (d).</a:t>
            </a:r>
            <a:endParaRPr sz="1600" dirty="0">
              <a:solidFill>
                <a:srgbClr val="555555"/>
              </a:solidFill>
              <a:sym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122212"/>
              </p:ext>
            </p:extLst>
          </p:nvPr>
        </p:nvGraphicFramePr>
        <p:xfrm>
          <a:off x="320634" y="4080358"/>
          <a:ext cx="8621400" cy="1840846"/>
        </p:xfrm>
        <a:graphic>
          <a:graphicData uri="http://schemas.openxmlformats.org/drawingml/2006/table">
            <a:tbl>
              <a:tblPr firstRow="1" bandRow="1"/>
              <a:tblGrid>
                <a:gridCol w="203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7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5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326">
                <a:tc>
                  <a:txBody>
                    <a:bodyPr/>
                    <a:lstStyle/>
                    <a:p>
                      <a:r>
                        <a:rPr lang="en-US" b="1" dirty="0"/>
                        <a:t>Spatial</a:t>
                      </a:r>
                      <a:r>
                        <a:rPr lang="en-US" b="1" baseline="0" dirty="0"/>
                        <a:t> Partitioning</a:t>
                      </a:r>
                      <a:r>
                        <a:rPr lang="en-US" b="1" dirty="0"/>
                        <a:t> 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/>
                        <a:t>P2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326">
                <a:tc>
                  <a:txBody>
                    <a:bodyPr/>
                    <a:lstStyle/>
                    <a:p>
                      <a:r>
                        <a:rPr lang="en-US" sz="1600" b="1" dirty="0"/>
                        <a:t>Transactions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T11, T12, T13, T14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T21, T22, T23, T24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T31,</a:t>
                      </a:r>
                      <a:r>
                        <a:rPr lang="en-US" sz="1600" baseline="0" dirty="0"/>
                        <a:t> T32, T33, T44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326">
                <a:tc>
                  <a:txBody>
                    <a:bodyPr/>
                    <a:lstStyle/>
                    <a:p>
                      <a:r>
                        <a:rPr lang="en-US" sz="1600" b="1" dirty="0"/>
                        <a:t>Associations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0" baseline="0" dirty="0"/>
                        <a:t>with support &gt;= 0.5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           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(            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(            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2970894" y="5484523"/>
            <a:ext cx="134912" cy="134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03781" y="5435075"/>
            <a:ext cx="117231" cy="166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/>
          <p:cNvSpPr/>
          <p:nvPr/>
        </p:nvSpPr>
        <p:spPr>
          <a:xfrm>
            <a:off x="2667000" y="5430186"/>
            <a:ext cx="140677" cy="1660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71321" y="5416541"/>
            <a:ext cx="117231" cy="166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/>
          <p:cNvSpPr/>
          <p:nvPr/>
        </p:nvSpPr>
        <p:spPr>
          <a:xfrm>
            <a:off x="7207080" y="5398104"/>
            <a:ext cx="140677" cy="1660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>
            <a:off x="5141224" y="5430186"/>
            <a:ext cx="140677" cy="1660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55379" y="5433473"/>
            <a:ext cx="134912" cy="134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218;p28"/>
          <p:cNvSpPr/>
          <p:nvPr/>
        </p:nvSpPr>
        <p:spPr>
          <a:xfrm>
            <a:off x="4648200" y="1642465"/>
            <a:ext cx="2222917" cy="43046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18;p28"/>
          <p:cNvSpPr/>
          <p:nvPr/>
        </p:nvSpPr>
        <p:spPr>
          <a:xfrm>
            <a:off x="6786656" y="1702991"/>
            <a:ext cx="2267329" cy="43046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18;p28"/>
          <p:cNvSpPr/>
          <p:nvPr/>
        </p:nvSpPr>
        <p:spPr>
          <a:xfrm>
            <a:off x="2362200" y="3984101"/>
            <a:ext cx="2310500" cy="19630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35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381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Neighbor Graph Approach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2404" y="990637"/>
            <a:ext cx="6757266" cy="12954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Challenge: </a:t>
            </a:r>
            <a:r>
              <a:rPr lang="en-US" altLang="en-US" sz="1600" dirty="0">
                <a:solidFill>
                  <a:srgbClr val="FF0000"/>
                </a:solidFill>
              </a:rPr>
              <a:t>One size does not fit all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600" dirty="0"/>
              <a:t>Ex. Interaction patterns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569089" y="4343400"/>
          <a:ext cx="7879083" cy="137507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2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5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Pearson’s Correlation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Ripley’s cross-K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Participation Index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-0.90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0.33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3192165" y="1828800"/>
            <a:ext cx="2370435" cy="2403142"/>
            <a:chOff x="2528306" y="1559987"/>
            <a:chExt cx="2370435" cy="2403142"/>
          </a:xfrm>
        </p:grpSpPr>
        <p:grpSp>
          <p:nvGrpSpPr>
            <p:cNvPr id="38" name="Group 37"/>
            <p:cNvGrpSpPr/>
            <p:nvPr/>
          </p:nvGrpSpPr>
          <p:grpSpPr>
            <a:xfrm>
              <a:off x="3118019" y="1559987"/>
              <a:ext cx="1572548" cy="1927840"/>
              <a:chOff x="3118019" y="1559987"/>
              <a:chExt cx="1572548" cy="192784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3652499" y="1941527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25996" y="2442357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201640" y="3105593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926727" y="2182877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3926727" y="2867298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306200" y="1968536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217154" y="3136008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3118019" y="1559987"/>
                <a:ext cx="15360" cy="192327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3896216" y="1574782"/>
                <a:ext cx="20365" cy="191304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 flipV="1">
                <a:off x="4690460" y="1559987"/>
                <a:ext cx="107" cy="192186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3131559" y="3481848"/>
                <a:ext cx="155900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3145847" y="2426501"/>
                <a:ext cx="1519948" cy="924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3118019" y="1574782"/>
                <a:ext cx="156668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2528306" y="3624575"/>
              <a:ext cx="2370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(b) Spatial Partitions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26582" y="2250640"/>
            <a:ext cx="2179218" cy="1985536"/>
            <a:chOff x="5288383" y="1971014"/>
            <a:chExt cx="2179218" cy="1985536"/>
          </a:xfrm>
        </p:grpSpPr>
        <p:grpSp>
          <p:nvGrpSpPr>
            <p:cNvPr id="64" name="Group 63"/>
            <p:cNvGrpSpPr/>
            <p:nvPr/>
          </p:nvGrpSpPr>
          <p:grpSpPr>
            <a:xfrm>
              <a:off x="5586228" y="1971014"/>
              <a:ext cx="1341021" cy="1345817"/>
              <a:chOff x="5586228" y="1971014"/>
              <a:chExt cx="1341021" cy="1345817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5998591" y="19833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933522" y="2471494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86228" y="3133951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311315" y="2211235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311315" y="2895656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691900" y="1971014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744369" y="3078536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flipH="1" flipV="1">
                <a:off x="6186863" y="2128598"/>
                <a:ext cx="151234" cy="1094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6089620" y="2367333"/>
                <a:ext cx="248477" cy="13094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6488105" y="2107074"/>
                <a:ext cx="192722" cy="1482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 flipV="1">
                <a:off x="6494195" y="2987096"/>
                <a:ext cx="276956" cy="11822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/>
            <p:cNvSpPr txBox="1"/>
            <p:nvPr/>
          </p:nvSpPr>
          <p:spPr>
            <a:xfrm>
              <a:off x="5288383" y="3617996"/>
              <a:ext cx="21792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(c) Neighbor graph</a:t>
              </a:r>
            </a:p>
          </p:txBody>
        </p:sp>
      </p:grpSp>
      <p:sp>
        <p:nvSpPr>
          <p:cNvPr id="82" name="Rectangle 81"/>
          <p:cNvSpPr/>
          <p:nvPr/>
        </p:nvSpPr>
        <p:spPr bwMode="auto">
          <a:xfrm>
            <a:off x="2070474" y="4982459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2076061" y="5362130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4404003" y="5019183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4409590" y="5398854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6409443" y="5015714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6415030" y="5395385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82033" y="3893388"/>
            <a:ext cx="2776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(a) a map of 3 features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818273" y="2277486"/>
            <a:ext cx="1318378" cy="1346945"/>
            <a:chOff x="569089" y="1876566"/>
            <a:chExt cx="1318378" cy="1346945"/>
          </a:xfrm>
        </p:grpSpPr>
        <p:sp>
          <p:nvSpPr>
            <p:cNvPr id="101" name="Oval 100"/>
            <p:cNvSpPr/>
            <p:nvPr/>
          </p:nvSpPr>
          <p:spPr>
            <a:xfrm>
              <a:off x="1006695" y="1876566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1062341" y="2519228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69089" y="3040631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1294176" y="2117915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1294176" y="2802336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701784" y="1890050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704587" y="2959964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07720" y="5051724"/>
            <a:ext cx="441960" cy="563880"/>
            <a:chOff x="807720" y="5836920"/>
            <a:chExt cx="441960" cy="563880"/>
          </a:xfrm>
        </p:grpSpPr>
        <p:sp>
          <p:nvSpPr>
            <p:cNvPr id="76" name="Oval 75"/>
            <p:cNvSpPr/>
            <p:nvPr/>
          </p:nvSpPr>
          <p:spPr>
            <a:xfrm>
              <a:off x="807720" y="6217920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066800" y="6217920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807720" y="5836920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1066800" y="5836920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38B9F71-6D6A-1142-8FFF-109F72C432BD}"/>
              </a:ext>
            </a:extLst>
          </p:cNvPr>
          <p:cNvSpPr txBox="1"/>
          <p:nvPr/>
        </p:nvSpPr>
        <p:spPr>
          <a:xfrm>
            <a:off x="560510" y="5963534"/>
            <a:ext cx="782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Details:  Discovering Spatial Co-location Patterns: A General Approach, </a:t>
            </a:r>
          </a:p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IEEE Transactions on Knowledge and Data Eng., 16(12), December 2004 (w/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H.Yan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H.Xiong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693340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28" y="258723"/>
            <a:ext cx="8763000" cy="481012"/>
          </a:xfrm>
        </p:spPr>
        <p:txBody>
          <a:bodyPr/>
          <a:lstStyle/>
          <a:p>
            <a:pPr>
              <a:defRPr/>
            </a:pPr>
            <a:r>
              <a:rPr lang="en-US" sz="2600" b="1" dirty="0"/>
              <a:t>A Spatial Data Science Story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4471" y="2191181"/>
            <a:ext cx="8538529" cy="932962"/>
            <a:chOff x="378852" y="2392403"/>
            <a:chExt cx="8235877" cy="932962"/>
          </a:xfrm>
        </p:grpSpPr>
        <p:sp>
          <p:nvSpPr>
            <p:cNvPr id="6" name="Freeform 5"/>
            <p:cNvSpPr/>
            <p:nvPr/>
          </p:nvSpPr>
          <p:spPr>
            <a:xfrm>
              <a:off x="378852" y="2392403"/>
              <a:ext cx="1334317" cy="911144"/>
            </a:xfrm>
            <a:custGeom>
              <a:avLst/>
              <a:gdLst>
                <a:gd name="connsiteX0" fmla="*/ 0 w 1334317"/>
                <a:gd name="connsiteY0" fmla="*/ 91114 h 911144"/>
                <a:gd name="connsiteX1" fmla="*/ 91114 w 1334317"/>
                <a:gd name="connsiteY1" fmla="*/ 0 h 911144"/>
                <a:gd name="connsiteX2" fmla="*/ 1243203 w 1334317"/>
                <a:gd name="connsiteY2" fmla="*/ 0 h 911144"/>
                <a:gd name="connsiteX3" fmla="*/ 1334317 w 1334317"/>
                <a:gd name="connsiteY3" fmla="*/ 91114 h 911144"/>
                <a:gd name="connsiteX4" fmla="*/ 1334317 w 1334317"/>
                <a:gd name="connsiteY4" fmla="*/ 820030 h 911144"/>
                <a:gd name="connsiteX5" fmla="*/ 1243203 w 1334317"/>
                <a:gd name="connsiteY5" fmla="*/ 911144 h 911144"/>
                <a:gd name="connsiteX6" fmla="*/ 91114 w 1334317"/>
                <a:gd name="connsiteY6" fmla="*/ 911144 h 911144"/>
                <a:gd name="connsiteX7" fmla="*/ 0 w 1334317"/>
                <a:gd name="connsiteY7" fmla="*/ 820030 h 911144"/>
                <a:gd name="connsiteX8" fmla="*/ 0 w 1334317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4317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1243203" y="0"/>
                  </a:lnTo>
                  <a:cubicBezTo>
                    <a:pt x="1293524" y="0"/>
                    <a:pt x="1334317" y="40793"/>
                    <a:pt x="1334317" y="91114"/>
                  </a:cubicBezTo>
                  <a:lnTo>
                    <a:pt x="1334317" y="820030"/>
                  </a:lnTo>
                  <a:cubicBezTo>
                    <a:pt x="1334317" y="870351"/>
                    <a:pt x="1293524" y="911144"/>
                    <a:pt x="1243203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844614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144305" y="2414221"/>
              <a:ext cx="2398358" cy="911144"/>
            </a:xfrm>
            <a:custGeom>
              <a:avLst/>
              <a:gdLst>
                <a:gd name="connsiteX0" fmla="*/ 0 w 2398358"/>
                <a:gd name="connsiteY0" fmla="*/ 91114 h 911144"/>
                <a:gd name="connsiteX1" fmla="*/ 91114 w 2398358"/>
                <a:gd name="connsiteY1" fmla="*/ 0 h 911144"/>
                <a:gd name="connsiteX2" fmla="*/ 2307244 w 2398358"/>
                <a:gd name="connsiteY2" fmla="*/ 0 h 911144"/>
                <a:gd name="connsiteX3" fmla="*/ 2398358 w 2398358"/>
                <a:gd name="connsiteY3" fmla="*/ 91114 h 911144"/>
                <a:gd name="connsiteX4" fmla="*/ 2398358 w 2398358"/>
                <a:gd name="connsiteY4" fmla="*/ 820030 h 911144"/>
                <a:gd name="connsiteX5" fmla="*/ 2307244 w 2398358"/>
                <a:gd name="connsiteY5" fmla="*/ 911144 h 911144"/>
                <a:gd name="connsiteX6" fmla="*/ 91114 w 2398358"/>
                <a:gd name="connsiteY6" fmla="*/ 911144 h 911144"/>
                <a:gd name="connsiteX7" fmla="*/ 0 w 2398358"/>
                <a:gd name="connsiteY7" fmla="*/ 820030 h 911144"/>
                <a:gd name="connsiteX8" fmla="*/ 0 w 2398358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8358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2307244" y="0"/>
                  </a:lnTo>
                  <a:cubicBezTo>
                    <a:pt x="2357565" y="0"/>
                    <a:pt x="2398358" y="40793"/>
                    <a:pt x="2398358" y="91114"/>
                  </a:cubicBezTo>
                  <a:lnTo>
                    <a:pt x="2398358" y="820030"/>
                  </a:lnTo>
                  <a:cubicBezTo>
                    <a:pt x="2398358" y="870351"/>
                    <a:pt x="2357565" y="911144"/>
                    <a:pt x="2307244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rgbClr val="FF0000"/>
                  </a:solidFill>
                </a:rPr>
                <a:t>Discover Patterns,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rgbClr val="FF0000"/>
                  </a:solidFill>
                </a:rPr>
                <a:t>Generate Hypothesis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768749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163082" y="2392403"/>
              <a:ext cx="1903641" cy="911144"/>
            </a:xfrm>
            <a:custGeom>
              <a:avLst/>
              <a:gdLst>
                <a:gd name="connsiteX0" fmla="*/ 0 w 1903641"/>
                <a:gd name="connsiteY0" fmla="*/ 91114 h 911144"/>
                <a:gd name="connsiteX1" fmla="*/ 91114 w 1903641"/>
                <a:gd name="connsiteY1" fmla="*/ 0 h 911144"/>
                <a:gd name="connsiteX2" fmla="*/ 1812527 w 1903641"/>
                <a:gd name="connsiteY2" fmla="*/ 0 h 911144"/>
                <a:gd name="connsiteX3" fmla="*/ 1903641 w 1903641"/>
                <a:gd name="connsiteY3" fmla="*/ 91114 h 911144"/>
                <a:gd name="connsiteX4" fmla="*/ 1903641 w 1903641"/>
                <a:gd name="connsiteY4" fmla="*/ 820030 h 911144"/>
                <a:gd name="connsiteX5" fmla="*/ 1812527 w 1903641"/>
                <a:gd name="connsiteY5" fmla="*/ 911144 h 911144"/>
                <a:gd name="connsiteX6" fmla="*/ 91114 w 1903641"/>
                <a:gd name="connsiteY6" fmla="*/ 911144 h 911144"/>
                <a:gd name="connsiteX7" fmla="*/ 0 w 1903641"/>
                <a:gd name="connsiteY7" fmla="*/ 820030 h 911144"/>
                <a:gd name="connsiteX8" fmla="*/ 0 w 1903641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3641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1812527" y="0"/>
                  </a:lnTo>
                  <a:cubicBezTo>
                    <a:pt x="1862848" y="0"/>
                    <a:pt x="1903641" y="40793"/>
                    <a:pt x="1903641" y="91114"/>
                  </a:cubicBezTo>
                  <a:lnTo>
                    <a:pt x="1903641" y="820030"/>
                  </a:lnTo>
                  <a:cubicBezTo>
                    <a:pt x="1903641" y="870351"/>
                    <a:pt x="1862848" y="911144"/>
                    <a:pt x="1812527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chemeClr val="tx1"/>
                  </a:solidFill>
                </a:rPr>
                <a:t>Test</a:t>
              </a:r>
              <a:r>
                <a:rPr lang="zh-CN" altLang="en-US" sz="1600" kern="1200" dirty="0">
                  <a:solidFill>
                    <a:schemeClr val="tx1"/>
                  </a:solidFill>
                </a:rPr>
                <a:t> </a:t>
              </a:r>
              <a:r>
                <a:rPr lang="en-US" altLang="zh-CN" sz="1600" kern="1200" dirty="0">
                  <a:solidFill>
                    <a:schemeClr val="tx1"/>
                  </a:solidFill>
                </a:rPr>
                <a:t>Hypothesis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solidFill>
                    <a:schemeClr val="tx1"/>
                  </a:solidFill>
                </a:rPr>
                <a:t>(Experiments)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198168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592501" y="2392403"/>
              <a:ext cx="1022228" cy="911144"/>
            </a:xfrm>
            <a:custGeom>
              <a:avLst/>
              <a:gdLst>
                <a:gd name="connsiteX0" fmla="*/ 0 w 1022228"/>
                <a:gd name="connsiteY0" fmla="*/ 91114 h 911144"/>
                <a:gd name="connsiteX1" fmla="*/ 91114 w 1022228"/>
                <a:gd name="connsiteY1" fmla="*/ 0 h 911144"/>
                <a:gd name="connsiteX2" fmla="*/ 931114 w 1022228"/>
                <a:gd name="connsiteY2" fmla="*/ 0 h 911144"/>
                <a:gd name="connsiteX3" fmla="*/ 1022228 w 1022228"/>
                <a:gd name="connsiteY3" fmla="*/ 91114 h 911144"/>
                <a:gd name="connsiteX4" fmla="*/ 1022228 w 1022228"/>
                <a:gd name="connsiteY4" fmla="*/ 820030 h 911144"/>
                <a:gd name="connsiteX5" fmla="*/ 931114 w 1022228"/>
                <a:gd name="connsiteY5" fmla="*/ 911144 h 911144"/>
                <a:gd name="connsiteX6" fmla="*/ 91114 w 1022228"/>
                <a:gd name="connsiteY6" fmla="*/ 911144 h 911144"/>
                <a:gd name="connsiteX7" fmla="*/ 0 w 1022228"/>
                <a:gd name="connsiteY7" fmla="*/ 820030 h 911144"/>
                <a:gd name="connsiteX8" fmla="*/ 0 w 1022228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2228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931114" y="0"/>
                  </a:lnTo>
                  <a:cubicBezTo>
                    <a:pt x="981435" y="0"/>
                    <a:pt x="1022228" y="40793"/>
                    <a:pt x="1022228" y="91114"/>
                  </a:cubicBezTo>
                  <a:lnTo>
                    <a:pt x="1022228" y="820030"/>
                  </a:lnTo>
                  <a:cubicBezTo>
                    <a:pt x="1022228" y="870351"/>
                    <a:pt x="981435" y="911144"/>
                    <a:pt x="931114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chemeClr val="tx1"/>
                  </a:solidFill>
                </a:rPr>
                <a:t>Develop Theory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07695" y="3038934"/>
            <a:ext cx="2250413" cy="338554"/>
          </a:xfrm>
          <a:prstGeom prst="rect">
            <a:avLst/>
          </a:prstGeom>
          <a:noFill/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7747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/>
              <a:t>Remove pump handle</a:t>
            </a:r>
            <a:endParaRPr lang="en-US" sz="1600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0330" y="990600"/>
            <a:ext cx="1884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u="sng" dirty="0"/>
              <a:t>1854: What causes Cholera?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5257" b="6993"/>
          <a:stretch>
            <a:fillRect/>
          </a:stretch>
        </p:blipFill>
        <p:spPr bwMode="auto">
          <a:xfrm>
            <a:off x="214851" y="3177209"/>
            <a:ext cx="2026544" cy="1906174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2" b="32851"/>
          <a:stretch>
            <a:fillRect/>
          </a:stretch>
        </p:blipFill>
        <p:spPr bwMode="auto">
          <a:xfrm>
            <a:off x="7432744" y="3190552"/>
            <a:ext cx="1434734" cy="54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3394" r="19635" b="15697"/>
          <a:stretch>
            <a:fillRect/>
          </a:stretch>
        </p:blipFill>
        <p:spPr bwMode="auto">
          <a:xfrm>
            <a:off x="2590801" y="1096941"/>
            <a:ext cx="1524206" cy="102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35" y="1135505"/>
            <a:ext cx="1867659" cy="917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967" y="2324954"/>
            <a:ext cx="1371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Collect &amp; Curate 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65273" y="3056665"/>
            <a:ext cx="1631950" cy="338554"/>
          </a:xfrm>
          <a:prstGeom prst="rect">
            <a:avLst/>
          </a:prstGeom>
          <a:noFill/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7747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/>
              <a:t>? water pump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781800" y="4045803"/>
            <a:ext cx="2281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Impact: </a:t>
            </a:r>
            <a:r>
              <a:rPr lang="en-US" sz="1600" dirty="0">
                <a:solidFill>
                  <a:srgbClr val="0070C0"/>
                </a:solidFill>
              </a:rPr>
              <a:t>hygiene,</a:t>
            </a:r>
          </a:p>
          <a:p>
            <a:r>
              <a:rPr lang="en-US" sz="1600" dirty="0">
                <a:solidFill>
                  <a:srgbClr val="0070C0"/>
                </a:solidFill>
              </a:rPr>
              <a:t>drinking water supply, sewage system,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63833" y="5794468"/>
            <a:ext cx="5006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Q? What are Choleras of today?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Q? How may Spatial Data Sc. Help?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7071D0-00EB-284A-A27F-33E5199807BD}"/>
              </a:ext>
            </a:extLst>
          </p:cNvPr>
          <p:cNvGrpSpPr/>
          <p:nvPr/>
        </p:nvGrpSpPr>
        <p:grpSpPr>
          <a:xfrm>
            <a:off x="2488584" y="3770412"/>
            <a:ext cx="1770251" cy="2494965"/>
            <a:chOff x="2488584" y="3770412"/>
            <a:chExt cx="1770251" cy="2494965"/>
          </a:xfrm>
        </p:grpSpPr>
        <p:pic>
          <p:nvPicPr>
            <p:cNvPr id="24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273" y="5256741"/>
              <a:ext cx="756476" cy="100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1" b="11125"/>
            <a:stretch/>
          </p:blipFill>
          <p:spPr bwMode="auto">
            <a:xfrm>
              <a:off x="2488584" y="3770412"/>
              <a:ext cx="1770251" cy="1312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>
            <a:extLst>
              <a:ext uri="{FF2B5EF4-FFF2-40B4-BE49-F238E27FC236}">
                <a16:creationId xmlns:a16="http://schemas.microsoft.com/office/drawing/2014/main" id="{4FB6EF4F-B6E3-924F-9727-7AE240874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565" y="1152183"/>
            <a:ext cx="645835" cy="9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 Metric of Spatial Cross-Correlation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Ripley’s Cross K-Function Definition</a:t>
            </a:r>
          </a:p>
          <a:p>
            <a:endParaRPr lang="en-US" altLang="en-US" sz="2000" dirty="0"/>
          </a:p>
          <a:p>
            <a:pPr marL="457200" lvl="1" indent="0">
              <a:buNone/>
            </a:pPr>
            <a:endParaRPr lang="en-US" altLang="en-US" sz="18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Cross K-function of some pair of spatial feature types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pairs are frequently co-located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Statistical significance</a:t>
            </a:r>
          </a:p>
          <a:p>
            <a:endParaRPr lang="en-US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295400" y="1447800"/>
            <a:ext cx="7162800" cy="990600"/>
            <a:chOff x="487" y="1656"/>
            <a:chExt cx="3589" cy="404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487" y="1673"/>
            <a:ext cx="886" cy="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8" name="Equation" r:id="rId3" imgW="1041120" imgH="241200" progId="Equation.3">
                    <p:embed/>
                  </p:oleObj>
                </mc:Choice>
                <mc:Fallback>
                  <p:oleObj name="Equation" r:id="rId3" imgW="10411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" y="1673"/>
                          <a:ext cx="886" cy="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84" y="1656"/>
              <a:ext cx="269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dirty="0">
                  <a:effectLst/>
                </a:rPr>
                <a:t>[number of type</a:t>
              </a:r>
              <a:r>
                <a:rPr lang="en-US" altLang="en-US" sz="1800" b="1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altLang="en-US" sz="1800" b="1" i="1" dirty="0">
                  <a:solidFill>
                    <a:srgbClr val="FF0000"/>
                  </a:solidFill>
                  <a:effectLst/>
                </a:rPr>
                <a:t>j </a:t>
              </a:r>
              <a:r>
                <a:rPr lang="en-US" altLang="en-US" sz="1800" dirty="0">
                  <a:effectLst/>
                </a:rPr>
                <a:t>event within distance </a:t>
              </a:r>
              <a:r>
                <a:rPr lang="en-US" altLang="en-US" sz="1800" i="1" dirty="0">
                  <a:effectLst/>
                </a:rPr>
                <a:t>h</a:t>
              </a:r>
              <a:r>
                <a:rPr lang="en-US" altLang="en-US" sz="1800" dirty="0">
                  <a:effectLst/>
                </a:rPr>
                <a:t>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dirty="0">
                  <a:effectLst/>
                </a:rPr>
                <a:t>	of a randomly chosen type</a:t>
              </a:r>
              <a:r>
                <a:rPr lang="en-US" altLang="en-US" sz="180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altLang="en-US" sz="1800" b="1" i="1" dirty="0" err="1">
                  <a:solidFill>
                    <a:srgbClr val="FF0000"/>
                  </a:solidFill>
                  <a:effectLst/>
                </a:rPr>
                <a:t>i</a:t>
              </a:r>
              <a:r>
                <a:rPr lang="en-US" altLang="en-US" sz="180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altLang="en-US" sz="1800" dirty="0">
                  <a:effectLst/>
                </a:rPr>
                <a:t>event]</a:t>
              </a:r>
            </a:p>
          </p:txBody>
        </p:sp>
      </p:grp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pic>
        <p:nvPicPr>
          <p:cNvPr id="10" name="Picture 2" descr="https://encrypted-tbn2.gstatic.com/images?q=tbn:ANd9GcSYKm2NWtKxWYbe4WrczjlviO6MfCQorAdEUWpK75h_JuN9HeAX">
            <a:extLst>
              <a:ext uri="{FF2B5EF4-FFF2-40B4-BE49-F238E27FC236}">
                <a16:creationId xmlns:a16="http://schemas.microsoft.com/office/drawing/2014/main" id="{80B199F2-B878-7648-85CF-0C61F4945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3982" r="24620" b="688"/>
          <a:stretch/>
        </p:blipFill>
        <p:spPr bwMode="auto">
          <a:xfrm>
            <a:off x="807924" y="4524029"/>
            <a:ext cx="1371600" cy="19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1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Co-locations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2960649" cy="3886200"/>
          </a:xfrm>
        </p:spPr>
        <p:txBody>
          <a:bodyPr/>
          <a:lstStyle/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Given: A collection of different types of spatial events</a:t>
            </a:r>
          </a:p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Find: Co-located subsets of event types</a:t>
            </a:r>
          </a:p>
          <a:p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80" y="1571423"/>
            <a:ext cx="4445619" cy="37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850" y="5904022"/>
            <a:ext cx="74231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Source:  Discovering Spatial Co-location Patterns: A General Approach, IEEE Transactions </a:t>
            </a:r>
          </a:p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on Knowledge and Data Eng., 16(12), December 2004 (w/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H.Yan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H.Xiong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). 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51" y="3886200"/>
            <a:ext cx="304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58851" y="3810000"/>
            <a:ext cx="34290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Illustration of Cross-Correlation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Illustration of Cross K-function for Example Data</a:t>
            </a:r>
          </a:p>
          <a:p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95" y="1600200"/>
            <a:ext cx="4747063" cy="360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pic>
        <p:nvPicPr>
          <p:cNvPr id="7" name="Picture 2" descr="https://encrypted-tbn2.gstatic.com/images?q=tbn:ANd9GcSYKm2NWtKxWYbe4WrczjlviO6MfCQorAdEUWpK75h_JuN9HeAX">
            <a:extLst>
              <a:ext uri="{FF2B5EF4-FFF2-40B4-BE49-F238E27FC236}">
                <a16:creationId xmlns:a16="http://schemas.microsoft.com/office/drawing/2014/main" id="{80B199F2-B878-7648-85CF-0C61F4945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3982" r="24620" b="688"/>
          <a:stretch/>
        </p:blipFill>
        <p:spPr bwMode="auto">
          <a:xfrm>
            <a:off x="483969" y="4462899"/>
            <a:ext cx="1371600" cy="19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58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4198434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dirty="0"/>
              <a:t>Spatial Colocation</a:t>
            </a:r>
          </a:p>
        </p:txBody>
      </p:sp>
      <p:sp>
        <p:nvSpPr>
          <p:cNvPr id="81923" name="Rectangle 4"/>
          <p:cNvSpPr>
            <a:spLocks noChangeArrowheads="1"/>
          </p:cNvSpPr>
          <p:nvPr/>
        </p:nvSpPr>
        <p:spPr bwMode="auto">
          <a:xfrm>
            <a:off x="180136" y="1493185"/>
            <a:ext cx="7161575" cy="40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dirty="0">
                <a:effectLst/>
              </a:rPr>
              <a:t>Feature set: ( ,   , ,  ,     )</a:t>
            </a:r>
            <a:endParaRPr lang="en-US" altLang="en-US" sz="16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600" b="1" dirty="0">
                <a:effectLst/>
              </a:rPr>
              <a:t>Feature Subsets: </a:t>
            </a:r>
            <a:endParaRPr lang="en-US" altLang="en-US" sz="1800" b="1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b="1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dirty="0">
                <a:effectLst/>
              </a:rPr>
              <a:t>Participation ratio (</a:t>
            </a:r>
            <a:r>
              <a:rPr lang="en-US" altLang="en-US" sz="1800" b="1" dirty="0" err="1">
                <a:effectLst/>
              </a:rPr>
              <a:t>pr</a:t>
            </a:r>
            <a:r>
              <a:rPr lang="en-US" altLang="en-US" sz="1800" b="1" dirty="0">
                <a:effectLst/>
              </a:rPr>
              <a:t>):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600" b="1" dirty="0"/>
              <a:t>	</a:t>
            </a:r>
            <a:r>
              <a:rPr lang="en-US" altLang="en-US" sz="1600" b="1" dirty="0" err="1">
                <a:effectLst/>
              </a:rPr>
              <a:t>pr</a:t>
            </a:r>
            <a:r>
              <a:rPr lang="en-US" altLang="en-US" sz="1600" dirty="0">
                <a:effectLst/>
              </a:rPr>
              <a:t>(A  , (A,B)    ) = fraction of A instances</a:t>
            </a:r>
            <a:r>
              <a:rPr lang="en-US" altLang="en-US" sz="1600" dirty="0"/>
              <a:t> neighboring f</a:t>
            </a:r>
            <a:r>
              <a:rPr lang="en-US" altLang="en-US" sz="1600" dirty="0">
                <a:effectLst/>
              </a:rPr>
              <a:t>eature { B} = 2/3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600" dirty="0"/>
              <a:t>	</a:t>
            </a:r>
            <a:r>
              <a:rPr lang="en-US" altLang="en-US" sz="1600" b="1" dirty="0" err="1"/>
              <a:t>pr</a:t>
            </a:r>
            <a:r>
              <a:rPr lang="en-US" altLang="en-US" sz="1600" dirty="0"/>
              <a:t>(B. , (A,B).   ) = ½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b="1" dirty="0">
              <a:effectLst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800" b="1" dirty="0">
                <a:effectLst/>
              </a:rPr>
              <a:t>Participation index </a:t>
            </a:r>
            <a:r>
              <a:rPr lang="en-US" altLang="en-US" sz="1800" dirty="0">
                <a:effectLst/>
              </a:rPr>
              <a:t>(A,B.    ) = </a:t>
            </a:r>
            <a:r>
              <a:rPr lang="en-US" altLang="en-US" sz="1600" b="1" dirty="0">
                <a:effectLst/>
              </a:rPr>
              <a:t>pi</a:t>
            </a:r>
            <a:r>
              <a:rPr lang="en-US" altLang="en-US" sz="1600" dirty="0">
                <a:effectLst/>
              </a:rPr>
              <a:t>(A,B.       )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600" dirty="0"/>
              <a:t>	</a:t>
            </a:r>
            <a:r>
              <a:rPr lang="en-US" altLang="en-US" sz="1600" dirty="0">
                <a:effectLst/>
              </a:rPr>
              <a:t>= min{ </a:t>
            </a:r>
            <a:r>
              <a:rPr lang="en-US" altLang="en-US" sz="1600" b="1" dirty="0" err="1">
                <a:effectLst/>
              </a:rPr>
              <a:t>pr</a:t>
            </a:r>
            <a:r>
              <a:rPr lang="en-US" altLang="en-US" sz="1600" dirty="0">
                <a:effectLst/>
              </a:rPr>
              <a:t>(</a:t>
            </a:r>
            <a:r>
              <a:rPr lang="en-US" altLang="en-US" sz="1600" dirty="0"/>
              <a:t>A.   </a:t>
            </a:r>
            <a:r>
              <a:rPr lang="en-US" altLang="en-US" sz="1600" dirty="0">
                <a:effectLst/>
              </a:rPr>
              <a:t>, (A,B).   ),    </a:t>
            </a:r>
            <a:r>
              <a:rPr lang="en-US" altLang="en-US" sz="1600" b="1" dirty="0" err="1">
                <a:effectLst/>
              </a:rPr>
              <a:t>pr</a:t>
            </a:r>
            <a:r>
              <a:rPr lang="en-US" altLang="en-US" sz="1600" dirty="0">
                <a:effectLst/>
              </a:rPr>
              <a:t>(B. ,    (A,B).  ) }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600" dirty="0"/>
              <a:t>	= min (2/3, ½ ) = ½ </a:t>
            </a:r>
            <a:endParaRPr lang="en-US" altLang="en-US" sz="1600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b="1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dirty="0">
                <a:effectLst/>
              </a:rPr>
              <a:t>Participation Index Properties: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b="1" dirty="0"/>
              <a:t>	</a:t>
            </a:r>
            <a:r>
              <a:rPr lang="en-US" altLang="en-US" sz="1600" dirty="0">
                <a:effectLst/>
              </a:rPr>
              <a:t>(1) </a:t>
            </a:r>
            <a:r>
              <a:rPr lang="en-US" altLang="en-US" sz="1600" u="sng" dirty="0">
                <a:effectLst/>
              </a:rPr>
              <a:t>Computational</a:t>
            </a:r>
            <a:r>
              <a:rPr lang="en-US" altLang="en-US" sz="1600" dirty="0">
                <a:effectLst/>
              </a:rPr>
              <a:t>: Non-monotonically decreasing like support measure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600" dirty="0">
                <a:effectLst/>
              </a:rPr>
              <a:t>	(2)</a:t>
            </a:r>
            <a:r>
              <a:rPr lang="en-US" altLang="en-US" sz="1600" u="sng" dirty="0">
                <a:effectLst/>
              </a:rPr>
              <a:t> Statistical</a:t>
            </a:r>
            <a:r>
              <a:rPr lang="en-US" altLang="en-US" sz="1600" dirty="0">
                <a:effectLst/>
              </a:rPr>
              <a:t>: </a:t>
            </a:r>
            <a:r>
              <a:rPr lang="en-US" altLang="en-US" sz="1600" dirty="0"/>
              <a:t>Upper</a:t>
            </a:r>
            <a:r>
              <a:rPr lang="en-US" altLang="en-US" sz="1600" dirty="0">
                <a:effectLst/>
              </a:rPr>
              <a:t> bound on Ripley’s Cross-K function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600" baseline="-25000" dirty="0">
              <a:effectLst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557926" y="1567985"/>
            <a:ext cx="896395" cy="239150"/>
            <a:chOff x="7018913" y="204807"/>
            <a:chExt cx="896395" cy="239150"/>
          </a:xfrm>
        </p:grpSpPr>
        <p:sp>
          <p:nvSpPr>
            <p:cNvPr id="20" name="Shape 592"/>
            <p:cNvSpPr/>
            <p:nvPr/>
          </p:nvSpPr>
          <p:spPr>
            <a:xfrm>
              <a:off x="7059481" y="239577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593"/>
            <p:cNvSpPr/>
            <p:nvPr/>
          </p:nvSpPr>
          <p:spPr>
            <a:xfrm>
              <a:off x="7386903" y="239577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595"/>
            <p:cNvSpPr/>
            <p:nvPr/>
          </p:nvSpPr>
          <p:spPr>
            <a:xfrm>
              <a:off x="7732308" y="226881"/>
              <a:ext cx="183000" cy="183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7018913" y="204807"/>
              <a:ext cx="891510" cy="239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890849" y="1842329"/>
            <a:ext cx="3383922" cy="267762"/>
            <a:chOff x="5517308" y="952020"/>
            <a:chExt cx="3383922" cy="267762"/>
          </a:xfrm>
        </p:grpSpPr>
        <p:grpSp>
          <p:nvGrpSpPr>
            <p:cNvPr id="3" name="Group 2"/>
            <p:cNvGrpSpPr/>
            <p:nvPr/>
          </p:nvGrpSpPr>
          <p:grpSpPr>
            <a:xfrm>
              <a:off x="5517308" y="952020"/>
              <a:ext cx="646771" cy="258893"/>
              <a:chOff x="1817649" y="2122166"/>
              <a:chExt cx="646771" cy="258893"/>
            </a:xfrm>
          </p:grpSpPr>
          <p:sp>
            <p:nvSpPr>
              <p:cNvPr id="23" name="Shape 592"/>
              <p:cNvSpPr/>
              <p:nvPr/>
            </p:nvSpPr>
            <p:spPr>
              <a:xfrm>
                <a:off x="1910953" y="2164606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Shape 593"/>
              <p:cNvSpPr/>
              <p:nvPr/>
            </p:nvSpPr>
            <p:spPr>
              <a:xfrm>
                <a:off x="2188379" y="2164606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 bwMode="auto">
              <a:xfrm>
                <a:off x="1817649" y="2122166"/>
                <a:ext cx="646771" cy="258893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8009720" y="968521"/>
              <a:ext cx="891510" cy="239150"/>
              <a:chOff x="7018913" y="204807"/>
              <a:chExt cx="891510" cy="239150"/>
            </a:xfrm>
          </p:grpSpPr>
          <p:sp>
            <p:nvSpPr>
              <p:cNvPr id="41" name="Shape 592"/>
              <p:cNvSpPr/>
              <p:nvPr/>
            </p:nvSpPr>
            <p:spPr>
              <a:xfrm>
                <a:off x="7059481" y="239577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Shape 593"/>
              <p:cNvSpPr/>
              <p:nvPr/>
            </p:nvSpPr>
            <p:spPr>
              <a:xfrm>
                <a:off x="7342299" y="239577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Shape 595"/>
              <p:cNvSpPr/>
              <p:nvPr/>
            </p:nvSpPr>
            <p:spPr>
              <a:xfrm>
                <a:off x="7643100" y="238032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7018913" y="204807"/>
                <a:ext cx="891510" cy="23915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383184" y="955968"/>
              <a:ext cx="646771" cy="258893"/>
              <a:chOff x="5107703" y="175353"/>
              <a:chExt cx="646771" cy="258893"/>
            </a:xfrm>
          </p:grpSpPr>
          <p:sp>
            <p:nvSpPr>
              <p:cNvPr id="46" name="Rectangle 45"/>
              <p:cNvSpPr/>
              <p:nvPr/>
            </p:nvSpPr>
            <p:spPr bwMode="auto">
              <a:xfrm>
                <a:off x="5107703" y="175353"/>
                <a:ext cx="646771" cy="258893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47" name="Shape 592"/>
              <p:cNvSpPr/>
              <p:nvPr/>
            </p:nvSpPr>
            <p:spPr>
              <a:xfrm>
                <a:off x="5218740" y="223010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Shape 595"/>
              <p:cNvSpPr/>
              <p:nvPr/>
            </p:nvSpPr>
            <p:spPr>
              <a:xfrm>
                <a:off x="5527758" y="221731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196452" y="960889"/>
              <a:ext cx="646771" cy="258893"/>
              <a:chOff x="6014859" y="185064"/>
              <a:chExt cx="646771" cy="258893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6014859" y="185064"/>
                <a:ext cx="646771" cy="258893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51" name="Shape 593"/>
              <p:cNvSpPr/>
              <p:nvPr/>
            </p:nvSpPr>
            <p:spPr>
              <a:xfrm>
                <a:off x="6094180" y="220771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Shape 595"/>
              <p:cNvSpPr/>
              <p:nvPr/>
            </p:nvSpPr>
            <p:spPr>
              <a:xfrm>
                <a:off x="6390027" y="218854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1384971" y="2667967"/>
            <a:ext cx="646771" cy="258893"/>
            <a:chOff x="6066642" y="718149"/>
            <a:chExt cx="646771" cy="258893"/>
          </a:xfrm>
        </p:grpSpPr>
        <p:sp>
          <p:nvSpPr>
            <p:cNvPr id="58" name="Rectangle 57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56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Shape 593"/>
          <p:cNvSpPr/>
          <p:nvPr/>
        </p:nvSpPr>
        <p:spPr>
          <a:xfrm>
            <a:off x="5994028" y="2735674"/>
            <a:ext cx="183000" cy="183000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592"/>
          <p:cNvSpPr/>
          <p:nvPr/>
        </p:nvSpPr>
        <p:spPr>
          <a:xfrm>
            <a:off x="3237470" y="2739922"/>
            <a:ext cx="183000" cy="183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593"/>
          <p:cNvSpPr/>
          <p:nvPr/>
        </p:nvSpPr>
        <p:spPr>
          <a:xfrm>
            <a:off x="1084174" y="2952796"/>
            <a:ext cx="183000" cy="183000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417566" y="2969300"/>
            <a:ext cx="646771" cy="258893"/>
            <a:chOff x="6066642" y="718149"/>
            <a:chExt cx="646771" cy="258893"/>
          </a:xfrm>
        </p:grpSpPr>
        <p:sp>
          <p:nvSpPr>
            <p:cNvPr id="63" name="Rectangle 62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64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282187" y="3510116"/>
            <a:ext cx="646771" cy="258893"/>
            <a:chOff x="6066642" y="718149"/>
            <a:chExt cx="646771" cy="258893"/>
          </a:xfrm>
        </p:grpSpPr>
        <p:sp>
          <p:nvSpPr>
            <p:cNvPr id="67" name="Rectangle 66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68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512729" y="3529379"/>
            <a:ext cx="646771" cy="258893"/>
            <a:chOff x="6066642" y="718149"/>
            <a:chExt cx="646771" cy="258893"/>
          </a:xfrm>
        </p:grpSpPr>
        <p:sp>
          <p:nvSpPr>
            <p:cNvPr id="71" name="Rectangle 70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72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" name="Shape 593"/>
          <p:cNvSpPr/>
          <p:nvPr/>
        </p:nvSpPr>
        <p:spPr>
          <a:xfrm>
            <a:off x="1713153" y="3858255"/>
            <a:ext cx="183000" cy="183000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161339" y="3826565"/>
            <a:ext cx="646771" cy="258893"/>
            <a:chOff x="6066642" y="718149"/>
            <a:chExt cx="646771" cy="258893"/>
          </a:xfrm>
        </p:grpSpPr>
        <p:sp>
          <p:nvSpPr>
            <p:cNvPr id="76" name="Rectangle 75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77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814257" y="3826565"/>
            <a:ext cx="646771" cy="258893"/>
            <a:chOff x="6066642" y="718149"/>
            <a:chExt cx="646771" cy="258893"/>
          </a:xfrm>
        </p:grpSpPr>
        <p:sp>
          <p:nvSpPr>
            <p:cNvPr id="80" name="Rectangle 79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81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Shape 592"/>
          <p:cNvSpPr/>
          <p:nvPr/>
        </p:nvSpPr>
        <p:spPr>
          <a:xfrm>
            <a:off x="3436760" y="3858255"/>
            <a:ext cx="183000" cy="183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208" name="Group 222207"/>
          <p:cNvGrpSpPr/>
          <p:nvPr/>
        </p:nvGrpSpPr>
        <p:grpSpPr>
          <a:xfrm>
            <a:off x="7091188" y="1064245"/>
            <a:ext cx="1672683" cy="1297955"/>
            <a:chOff x="6757639" y="304800"/>
            <a:chExt cx="1672683" cy="1297955"/>
          </a:xfrm>
        </p:grpSpPr>
        <p:grpSp>
          <p:nvGrpSpPr>
            <p:cNvPr id="8" name="Shape 573"/>
            <p:cNvGrpSpPr/>
            <p:nvPr/>
          </p:nvGrpSpPr>
          <p:grpSpPr>
            <a:xfrm>
              <a:off x="6929348" y="445722"/>
              <a:ext cx="1341140" cy="1047463"/>
              <a:chOff x="5586228" y="1971014"/>
              <a:chExt cx="1341140" cy="1345936"/>
            </a:xfrm>
          </p:grpSpPr>
          <p:sp>
            <p:nvSpPr>
              <p:cNvPr id="9" name="Shape 574"/>
              <p:cNvSpPr/>
              <p:nvPr/>
            </p:nvSpPr>
            <p:spPr>
              <a:xfrm>
                <a:off x="5998591" y="1983369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Shape 575"/>
              <p:cNvSpPr/>
              <p:nvPr/>
            </p:nvSpPr>
            <p:spPr>
              <a:xfrm>
                <a:off x="5933521" y="2471493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Shape 576"/>
              <p:cNvSpPr/>
              <p:nvPr/>
            </p:nvSpPr>
            <p:spPr>
              <a:xfrm>
                <a:off x="5586228" y="3133950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Shape 577"/>
              <p:cNvSpPr/>
              <p:nvPr/>
            </p:nvSpPr>
            <p:spPr>
              <a:xfrm>
                <a:off x="6311314" y="2211234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Shape 578"/>
              <p:cNvSpPr/>
              <p:nvPr/>
            </p:nvSpPr>
            <p:spPr>
              <a:xfrm>
                <a:off x="6311314" y="2895656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Shape 579"/>
              <p:cNvSpPr/>
              <p:nvPr/>
            </p:nvSpPr>
            <p:spPr>
              <a:xfrm>
                <a:off x="6691900" y="1971014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Shape 580"/>
              <p:cNvSpPr/>
              <p:nvPr/>
            </p:nvSpPr>
            <p:spPr>
              <a:xfrm>
                <a:off x="6744368" y="3078535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6" name="Shape 581"/>
              <p:cNvCxnSpPr/>
              <p:nvPr/>
            </p:nvCxnSpPr>
            <p:spPr>
              <a:xfrm flipH="1">
                <a:off x="6116614" y="2394234"/>
                <a:ext cx="286200" cy="1689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Shape 582"/>
              <p:cNvCxnSpPr/>
              <p:nvPr/>
            </p:nvCxnSpPr>
            <p:spPr>
              <a:xfrm rot="10800000">
                <a:off x="6184414" y="2158434"/>
                <a:ext cx="126900" cy="144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hape 583"/>
              <p:cNvCxnSpPr/>
              <p:nvPr/>
            </p:nvCxnSpPr>
            <p:spPr>
              <a:xfrm flipH="1">
                <a:off x="6488227" y="2107074"/>
                <a:ext cx="192600" cy="1482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Shape 584"/>
              <p:cNvCxnSpPr/>
              <p:nvPr/>
            </p:nvCxnSpPr>
            <p:spPr>
              <a:xfrm rot="10800000">
                <a:off x="6467468" y="3051835"/>
                <a:ext cx="276900" cy="1182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4" name="Rectangle 53"/>
            <p:cNvSpPr/>
            <p:nvPr/>
          </p:nvSpPr>
          <p:spPr bwMode="auto">
            <a:xfrm>
              <a:off x="6757639" y="304800"/>
              <a:ext cx="1672683" cy="129795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sp>
        <p:nvSpPr>
          <p:cNvPr id="84" name="Shape 592"/>
          <p:cNvSpPr/>
          <p:nvPr/>
        </p:nvSpPr>
        <p:spPr>
          <a:xfrm>
            <a:off x="1094506" y="2725331"/>
            <a:ext cx="183000" cy="183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28600" y="2302956"/>
            <a:ext cx="6883748" cy="6157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207440" y="3499311"/>
            <a:ext cx="6883748" cy="9467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228600" y="4700390"/>
            <a:ext cx="7002307" cy="9467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164159" y="2890216"/>
            <a:ext cx="6883748" cy="3457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44354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5" grpId="0" animBg="1"/>
      <p:bldP spid="86" grpId="0" animBg="1"/>
      <p:bldP spid="8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600" dirty="0"/>
              <a:t>Participation Index &gt;= Cross-K Function </a:t>
            </a:r>
          </a:p>
        </p:txBody>
      </p:sp>
      <p:graphicFrame>
        <p:nvGraphicFramePr>
          <p:cNvPr id="18" name="Group 45"/>
          <p:cNvGraphicFramePr>
            <a:graphicFrameLocks noGrp="1"/>
          </p:cNvGraphicFramePr>
          <p:nvPr/>
        </p:nvGraphicFramePr>
        <p:xfrm>
          <a:off x="228600" y="3813585"/>
          <a:ext cx="8673588" cy="669972"/>
        </p:xfrm>
        <a:graphic>
          <a:graphicData uri="http://schemas.openxmlformats.org/drawingml/2006/table">
            <a:tbl>
              <a:tblPr/>
              <a:tblGrid>
                <a:gridCol w="1541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3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Cross-K (A,B)</a:t>
                      </a:r>
                    </a:p>
                  </a:txBody>
                  <a:tcPr marT="45573" marB="455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2/6 = 0.33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3/6 = 0.5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6/6 = 1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PI (A,B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  <a:sym typeface="Wingdings" pitchFamily="2" charset="2"/>
                        </a:rPr>
                        <a:t>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573" marB="455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2/3 = 0.66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 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1718630" y="1625164"/>
            <a:ext cx="7184557" cy="2163903"/>
            <a:chOff x="2320925" y="3429000"/>
            <a:chExt cx="5603875" cy="1905003"/>
          </a:xfrm>
        </p:grpSpPr>
        <p:grpSp>
          <p:nvGrpSpPr>
            <p:cNvPr id="83991" name="Group 93"/>
            <p:cNvGrpSpPr>
              <a:grpSpLocks/>
            </p:cNvGrpSpPr>
            <p:nvPr/>
          </p:nvGrpSpPr>
          <p:grpSpPr bwMode="auto">
            <a:xfrm>
              <a:off x="2320925" y="3429000"/>
              <a:ext cx="1870075" cy="1905002"/>
              <a:chOff x="644525" y="3429000"/>
              <a:chExt cx="1870075" cy="1905002"/>
            </a:xfrm>
          </p:grpSpPr>
          <p:sp>
            <p:nvSpPr>
              <p:cNvPr id="84024" name="Oval 93"/>
              <p:cNvSpPr>
                <a:spLocks noChangeArrowheads="1"/>
              </p:cNvSpPr>
              <p:nvPr/>
            </p:nvSpPr>
            <p:spPr bwMode="auto">
              <a:xfrm>
                <a:off x="1066800" y="3581400"/>
                <a:ext cx="165100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25" name="AutoShape 97"/>
              <p:cNvSpPr>
                <a:spLocks noChangeArrowheads="1"/>
              </p:cNvSpPr>
              <p:nvPr/>
            </p:nvSpPr>
            <p:spPr bwMode="auto">
              <a:xfrm>
                <a:off x="1717675" y="3564467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26" name="AutoShape 100"/>
              <p:cNvCxnSpPr>
                <a:cxnSpLocks noChangeShapeType="1"/>
                <a:stCxn id="84025" idx="1"/>
                <a:endCxn id="84024" idx="6"/>
              </p:cNvCxnSpPr>
              <p:nvPr/>
            </p:nvCxnSpPr>
            <p:spPr bwMode="auto">
              <a:xfrm rot="10800000" flipV="1">
                <a:off x="1231901" y="3649133"/>
                <a:ext cx="540941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27" name="Text Box 120"/>
              <p:cNvSpPr txBox="1">
                <a:spLocks noChangeArrowheads="1"/>
              </p:cNvSpPr>
              <p:nvPr/>
            </p:nvSpPr>
            <p:spPr bwMode="auto">
              <a:xfrm>
                <a:off x="1939925" y="3496702"/>
                <a:ext cx="463550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A.1</a:t>
                </a:r>
              </a:p>
            </p:txBody>
          </p:sp>
          <p:sp>
            <p:nvSpPr>
              <p:cNvPr id="84028" name="Text Box 121"/>
              <p:cNvSpPr txBox="1">
                <a:spLocks noChangeArrowheads="1"/>
              </p:cNvSpPr>
              <p:nvPr/>
            </p:nvSpPr>
            <p:spPr bwMode="auto">
              <a:xfrm>
                <a:off x="1897063" y="4190067"/>
                <a:ext cx="512762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A.3</a:t>
                </a:r>
              </a:p>
            </p:txBody>
          </p:sp>
          <p:sp>
            <p:nvSpPr>
              <p:cNvPr id="84029" name="Text Box 129"/>
              <p:cNvSpPr txBox="1">
                <a:spLocks noChangeArrowheads="1"/>
              </p:cNvSpPr>
              <p:nvPr/>
            </p:nvSpPr>
            <p:spPr bwMode="auto">
              <a:xfrm>
                <a:off x="685800" y="350604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B.1</a:t>
                </a:r>
              </a:p>
            </p:txBody>
          </p:sp>
          <p:sp>
            <p:nvSpPr>
              <p:cNvPr id="84030" name="AutoShape 107"/>
              <p:cNvSpPr>
                <a:spLocks noChangeArrowheads="1"/>
              </p:cNvSpPr>
              <p:nvPr/>
            </p:nvSpPr>
            <p:spPr bwMode="auto">
              <a:xfrm>
                <a:off x="1752600" y="4258733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31" name="Oval 108"/>
              <p:cNvSpPr>
                <a:spLocks noChangeArrowheads="1"/>
              </p:cNvSpPr>
              <p:nvPr/>
            </p:nvSpPr>
            <p:spPr bwMode="auto">
              <a:xfrm>
                <a:off x="1052512" y="4955977"/>
                <a:ext cx="166688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32" name="AutoShape 110"/>
              <p:cNvCxnSpPr>
                <a:cxnSpLocks noChangeShapeType="1"/>
                <a:stCxn id="84033" idx="1"/>
                <a:endCxn id="84031" idx="6"/>
              </p:cNvCxnSpPr>
              <p:nvPr/>
            </p:nvCxnSpPr>
            <p:spPr bwMode="auto">
              <a:xfrm rot="10800000" flipV="1">
                <a:off x="1219201" y="5023710"/>
                <a:ext cx="588963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33" name="AutoShape 114"/>
              <p:cNvSpPr>
                <a:spLocks noChangeArrowheads="1"/>
              </p:cNvSpPr>
              <p:nvPr/>
            </p:nvSpPr>
            <p:spPr bwMode="auto">
              <a:xfrm>
                <a:off x="1752600" y="4939044"/>
                <a:ext cx="222250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34" name="Text Box 123"/>
              <p:cNvSpPr txBox="1">
                <a:spLocks noChangeArrowheads="1"/>
              </p:cNvSpPr>
              <p:nvPr/>
            </p:nvSpPr>
            <p:spPr bwMode="auto">
              <a:xfrm>
                <a:off x="1981200" y="4876428"/>
                <a:ext cx="496888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A.2</a:t>
                </a:r>
              </a:p>
            </p:txBody>
          </p:sp>
          <p:sp>
            <p:nvSpPr>
              <p:cNvPr id="84035" name="Text Box 129"/>
              <p:cNvSpPr txBox="1">
                <a:spLocks noChangeArrowheads="1"/>
              </p:cNvSpPr>
              <p:nvPr/>
            </p:nvSpPr>
            <p:spPr bwMode="auto">
              <a:xfrm>
                <a:off x="644525" y="487876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B.2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50875" y="3429000"/>
                <a:ext cx="1863725" cy="190500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effectLst/>
                </a:endParaRPr>
              </a:p>
            </p:txBody>
          </p:sp>
        </p:grpSp>
        <p:grpSp>
          <p:nvGrpSpPr>
            <p:cNvPr id="83992" name="Group 94"/>
            <p:cNvGrpSpPr>
              <a:grpSpLocks/>
            </p:cNvGrpSpPr>
            <p:nvPr/>
          </p:nvGrpSpPr>
          <p:grpSpPr bwMode="auto">
            <a:xfrm>
              <a:off x="4191000" y="3429000"/>
              <a:ext cx="1870075" cy="1905003"/>
              <a:chOff x="644525" y="3429000"/>
              <a:chExt cx="1870075" cy="1905003"/>
            </a:xfrm>
          </p:grpSpPr>
          <p:sp>
            <p:nvSpPr>
              <p:cNvPr id="84011" name="Oval 93"/>
              <p:cNvSpPr>
                <a:spLocks noChangeArrowheads="1"/>
              </p:cNvSpPr>
              <p:nvPr/>
            </p:nvSpPr>
            <p:spPr bwMode="auto">
              <a:xfrm>
                <a:off x="1066800" y="3581400"/>
                <a:ext cx="165100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12" name="AutoShape 97"/>
              <p:cNvSpPr>
                <a:spLocks noChangeArrowheads="1"/>
              </p:cNvSpPr>
              <p:nvPr/>
            </p:nvSpPr>
            <p:spPr bwMode="auto">
              <a:xfrm>
                <a:off x="1717675" y="3564467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13" name="AutoShape 100"/>
              <p:cNvCxnSpPr>
                <a:cxnSpLocks noChangeShapeType="1"/>
                <a:stCxn id="84012" idx="1"/>
              </p:cNvCxnSpPr>
              <p:nvPr/>
            </p:nvCxnSpPr>
            <p:spPr bwMode="auto">
              <a:xfrm rot="10800000" flipV="1">
                <a:off x="1231901" y="3649133"/>
                <a:ext cx="540941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14" name="Text Box 120"/>
              <p:cNvSpPr txBox="1">
                <a:spLocks noChangeArrowheads="1"/>
              </p:cNvSpPr>
              <p:nvPr/>
            </p:nvSpPr>
            <p:spPr bwMode="auto">
              <a:xfrm>
                <a:off x="1939925" y="3496702"/>
                <a:ext cx="463550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A.1</a:t>
                </a:r>
              </a:p>
            </p:txBody>
          </p:sp>
          <p:sp>
            <p:nvSpPr>
              <p:cNvPr id="84015" name="Text Box 121"/>
              <p:cNvSpPr txBox="1">
                <a:spLocks noChangeArrowheads="1"/>
              </p:cNvSpPr>
              <p:nvPr/>
            </p:nvSpPr>
            <p:spPr bwMode="auto">
              <a:xfrm>
                <a:off x="1897063" y="4190067"/>
                <a:ext cx="512762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A.3</a:t>
                </a:r>
              </a:p>
            </p:txBody>
          </p:sp>
          <p:sp>
            <p:nvSpPr>
              <p:cNvPr id="84016" name="Text Box 129"/>
              <p:cNvSpPr txBox="1">
                <a:spLocks noChangeArrowheads="1"/>
              </p:cNvSpPr>
              <p:nvPr/>
            </p:nvSpPr>
            <p:spPr bwMode="auto">
              <a:xfrm>
                <a:off x="685800" y="350604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B.1</a:t>
                </a:r>
              </a:p>
            </p:txBody>
          </p:sp>
          <p:sp>
            <p:nvSpPr>
              <p:cNvPr id="84017" name="AutoShape 107"/>
              <p:cNvSpPr>
                <a:spLocks noChangeArrowheads="1"/>
              </p:cNvSpPr>
              <p:nvPr/>
            </p:nvSpPr>
            <p:spPr bwMode="auto">
              <a:xfrm>
                <a:off x="1752600" y="4258733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18" name="Oval 108"/>
              <p:cNvSpPr>
                <a:spLocks noChangeArrowheads="1"/>
              </p:cNvSpPr>
              <p:nvPr/>
            </p:nvSpPr>
            <p:spPr bwMode="auto">
              <a:xfrm>
                <a:off x="1052512" y="4955977"/>
                <a:ext cx="166688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19" name="AutoShape 110"/>
              <p:cNvCxnSpPr>
                <a:cxnSpLocks noChangeShapeType="1"/>
                <a:stCxn id="84020" idx="1"/>
                <a:endCxn id="84018" idx="6"/>
              </p:cNvCxnSpPr>
              <p:nvPr/>
            </p:nvCxnSpPr>
            <p:spPr bwMode="auto">
              <a:xfrm rot="10800000" flipV="1">
                <a:off x="1219201" y="5023710"/>
                <a:ext cx="588963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20" name="AutoShape 114"/>
              <p:cNvSpPr>
                <a:spLocks noChangeArrowheads="1"/>
              </p:cNvSpPr>
              <p:nvPr/>
            </p:nvSpPr>
            <p:spPr bwMode="auto">
              <a:xfrm>
                <a:off x="1752600" y="4939044"/>
                <a:ext cx="222250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21" name="Text Box 123"/>
              <p:cNvSpPr txBox="1">
                <a:spLocks noChangeArrowheads="1"/>
              </p:cNvSpPr>
              <p:nvPr/>
            </p:nvSpPr>
            <p:spPr bwMode="auto">
              <a:xfrm>
                <a:off x="1981200" y="4876428"/>
                <a:ext cx="496888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A.2</a:t>
                </a:r>
              </a:p>
            </p:txBody>
          </p:sp>
          <p:sp>
            <p:nvSpPr>
              <p:cNvPr id="84022" name="Text Box 129"/>
              <p:cNvSpPr txBox="1">
                <a:spLocks noChangeArrowheads="1"/>
              </p:cNvSpPr>
              <p:nvPr/>
            </p:nvSpPr>
            <p:spPr bwMode="auto">
              <a:xfrm>
                <a:off x="644525" y="487876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B.2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50875" y="3429000"/>
                <a:ext cx="1863725" cy="190500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effectLst/>
                </a:endParaRPr>
              </a:p>
            </p:txBody>
          </p:sp>
        </p:grpSp>
        <p:sp>
          <p:nvSpPr>
            <p:cNvPr id="83993" name="Oval 93"/>
            <p:cNvSpPr>
              <a:spLocks noChangeArrowheads="1"/>
            </p:cNvSpPr>
            <p:nvPr/>
          </p:nvSpPr>
          <p:spPr bwMode="auto">
            <a:xfrm>
              <a:off x="6477000" y="3581402"/>
              <a:ext cx="165100" cy="169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sp>
          <p:nvSpPr>
            <p:cNvPr id="83994" name="AutoShape 97"/>
            <p:cNvSpPr>
              <a:spLocks noChangeArrowheads="1"/>
            </p:cNvSpPr>
            <p:nvPr/>
          </p:nvSpPr>
          <p:spPr bwMode="auto">
            <a:xfrm>
              <a:off x="7127875" y="3564470"/>
              <a:ext cx="220663" cy="16933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cxnSp>
          <p:nvCxnSpPr>
            <p:cNvPr id="83995" name="AutoShape 100"/>
            <p:cNvCxnSpPr>
              <a:cxnSpLocks noChangeShapeType="1"/>
              <a:stCxn id="83994" idx="1"/>
              <a:endCxn id="83993" idx="6"/>
            </p:cNvCxnSpPr>
            <p:nvPr/>
          </p:nvCxnSpPr>
          <p:spPr bwMode="auto">
            <a:xfrm rot="10800000" flipV="1">
              <a:off x="6642101" y="3649135"/>
              <a:ext cx="540941" cy="1693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996" name="Text Box 120"/>
            <p:cNvSpPr txBox="1">
              <a:spLocks noChangeArrowheads="1"/>
            </p:cNvSpPr>
            <p:nvPr/>
          </p:nvSpPr>
          <p:spPr bwMode="auto">
            <a:xfrm>
              <a:off x="7350125" y="3496701"/>
              <a:ext cx="463550" cy="44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A.1</a:t>
              </a:r>
            </a:p>
          </p:txBody>
        </p:sp>
        <p:sp>
          <p:nvSpPr>
            <p:cNvPr id="83997" name="Text Box 121"/>
            <p:cNvSpPr txBox="1">
              <a:spLocks noChangeArrowheads="1"/>
            </p:cNvSpPr>
            <p:nvPr/>
          </p:nvSpPr>
          <p:spPr bwMode="auto">
            <a:xfrm>
              <a:off x="7307263" y="4190067"/>
              <a:ext cx="512762" cy="4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A.3</a:t>
              </a:r>
            </a:p>
          </p:txBody>
        </p:sp>
        <p:sp>
          <p:nvSpPr>
            <p:cNvPr id="83998" name="Text Box 129"/>
            <p:cNvSpPr txBox="1">
              <a:spLocks noChangeArrowheads="1"/>
            </p:cNvSpPr>
            <p:nvPr/>
          </p:nvSpPr>
          <p:spPr bwMode="auto">
            <a:xfrm>
              <a:off x="6096000" y="3506040"/>
              <a:ext cx="498475" cy="4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B.1</a:t>
              </a:r>
            </a:p>
          </p:txBody>
        </p:sp>
        <p:sp>
          <p:nvSpPr>
            <p:cNvPr id="83999" name="AutoShape 107"/>
            <p:cNvSpPr>
              <a:spLocks noChangeArrowheads="1"/>
            </p:cNvSpPr>
            <p:nvPr/>
          </p:nvSpPr>
          <p:spPr bwMode="auto">
            <a:xfrm>
              <a:off x="7162800" y="4258735"/>
              <a:ext cx="220663" cy="16933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sp>
          <p:nvSpPr>
            <p:cNvPr id="84000" name="Oval 108"/>
            <p:cNvSpPr>
              <a:spLocks noChangeArrowheads="1"/>
            </p:cNvSpPr>
            <p:nvPr/>
          </p:nvSpPr>
          <p:spPr bwMode="auto">
            <a:xfrm>
              <a:off x="6462712" y="4955980"/>
              <a:ext cx="166688" cy="169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cxnSp>
          <p:nvCxnSpPr>
            <p:cNvPr id="84001" name="AutoShape 110"/>
            <p:cNvCxnSpPr>
              <a:cxnSpLocks noChangeShapeType="1"/>
              <a:stCxn id="84002" idx="1"/>
              <a:endCxn id="84000" idx="6"/>
            </p:cNvCxnSpPr>
            <p:nvPr/>
          </p:nvCxnSpPr>
          <p:spPr bwMode="auto">
            <a:xfrm rot="10800000" flipV="1">
              <a:off x="6629401" y="5023713"/>
              <a:ext cx="588963" cy="1693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002" name="AutoShape 114"/>
            <p:cNvSpPr>
              <a:spLocks noChangeArrowheads="1"/>
            </p:cNvSpPr>
            <p:nvPr/>
          </p:nvSpPr>
          <p:spPr bwMode="auto">
            <a:xfrm>
              <a:off x="7162800" y="4939046"/>
              <a:ext cx="222250" cy="16933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sp>
          <p:nvSpPr>
            <p:cNvPr id="84003" name="Text Box 123"/>
            <p:cNvSpPr txBox="1">
              <a:spLocks noChangeArrowheads="1"/>
            </p:cNvSpPr>
            <p:nvPr/>
          </p:nvSpPr>
          <p:spPr bwMode="auto">
            <a:xfrm>
              <a:off x="7391400" y="4876429"/>
              <a:ext cx="496888" cy="4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A.2</a:t>
              </a:r>
            </a:p>
          </p:txBody>
        </p:sp>
        <p:sp>
          <p:nvSpPr>
            <p:cNvPr id="84004" name="Text Box 129"/>
            <p:cNvSpPr txBox="1">
              <a:spLocks noChangeArrowheads="1"/>
            </p:cNvSpPr>
            <p:nvPr/>
          </p:nvSpPr>
          <p:spPr bwMode="auto">
            <a:xfrm>
              <a:off x="6054725" y="4878764"/>
              <a:ext cx="498475" cy="448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B.2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061075" y="3429000"/>
              <a:ext cx="1863725" cy="190500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/>
              </a:endParaRPr>
            </a:p>
          </p:txBody>
        </p:sp>
        <p:cxnSp>
          <p:nvCxnSpPr>
            <p:cNvPr id="84006" name="AutoShape 100"/>
            <p:cNvCxnSpPr>
              <a:cxnSpLocks noChangeShapeType="1"/>
              <a:stCxn id="84017" idx="2"/>
              <a:endCxn id="84022" idx="3"/>
            </p:cNvCxnSpPr>
            <p:nvPr/>
          </p:nvCxnSpPr>
          <p:spPr bwMode="auto">
            <a:xfrm rot="5400000">
              <a:off x="4700686" y="4416855"/>
              <a:ext cx="587178" cy="609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07" name="AutoShape 100"/>
            <p:cNvCxnSpPr>
              <a:cxnSpLocks noChangeShapeType="1"/>
              <a:stCxn id="83999" idx="2"/>
              <a:endCxn id="84000" idx="7"/>
            </p:cNvCxnSpPr>
            <p:nvPr/>
          </p:nvCxnSpPr>
          <p:spPr bwMode="auto">
            <a:xfrm rot="5400000">
              <a:off x="6607541" y="4425515"/>
              <a:ext cx="552709" cy="55781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08" name="AutoShape 100"/>
            <p:cNvCxnSpPr>
              <a:cxnSpLocks noChangeShapeType="1"/>
              <a:stCxn id="83994" idx="3"/>
              <a:endCxn id="84000" idx="1"/>
            </p:cNvCxnSpPr>
            <p:nvPr/>
          </p:nvCxnSpPr>
          <p:spPr bwMode="auto">
            <a:xfrm rot="5400000">
              <a:off x="6239178" y="3981744"/>
              <a:ext cx="1246975" cy="7510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09" name="AutoShape 100"/>
            <p:cNvCxnSpPr>
              <a:cxnSpLocks noChangeShapeType="1"/>
              <a:stCxn id="83999" idx="0"/>
            </p:cNvCxnSpPr>
            <p:nvPr/>
          </p:nvCxnSpPr>
          <p:spPr bwMode="auto">
            <a:xfrm rot="16200000" flipV="1">
              <a:off x="6688802" y="3674401"/>
              <a:ext cx="524929" cy="6437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10" name="AutoShape 100"/>
            <p:cNvCxnSpPr>
              <a:cxnSpLocks noChangeShapeType="1"/>
            </p:cNvCxnSpPr>
            <p:nvPr/>
          </p:nvCxnSpPr>
          <p:spPr bwMode="auto">
            <a:xfrm rot="16200000" flipV="1">
              <a:off x="6310942" y="3976060"/>
              <a:ext cx="1205243" cy="7207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3" name="Rectangle 52"/>
          <p:cNvSpPr/>
          <p:nvPr/>
        </p:nvSpPr>
        <p:spPr bwMode="auto">
          <a:xfrm>
            <a:off x="1812914" y="3851785"/>
            <a:ext cx="2256471" cy="2286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1827666" y="4200825"/>
            <a:ext cx="2256471" cy="2286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4197178" y="3876369"/>
            <a:ext cx="2256471" cy="2286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4202098" y="4205745"/>
            <a:ext cx="2256471" cy="2286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6561778" y="3881289"/>
            <a:ext cx="2256471" cy="2286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6566698" y="4210665"/>
            <a:ext cx="2256471" cy="2286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50938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Colocation: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0566"/>
            <a:ext cx="8190361" cy="4028234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Algorithms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Join-based  algorithms</a:t>
            </a: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One spatial join per candidate colocation</a:t>
            </a:r>
            <a:endParaRPr lang="en-US" altLang="en-US" sz="1400" dirty="0"/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Join-less algorithms 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Statistical Significance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?Chance-patterns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Spatio</a:t>
            </a: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-temporal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events co-occur in space and time?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(bar-closing, minor offenses, drunk-driving citations)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types of objects move together?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658" y="152400"/>
            <a:ext cx="8001000" cy="53368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en-US" sz="2800" dirty="0">
                <a:latin typeface="Arial" pitchFamily="34" charset="0"/>
                <a:cs typeface="Times New Roman" pitchFamily="18" charset="0"/>
              </a:rPr>
              <a:t>Cascading </a:t>
            </a:r>
            <a:r>
              <a:rPr lang="en-US" altLang="en-US" sz="2800" dirty="0" err="1">
                <a:latin typeface="Arial" pitchFamily="34" charset="0"/>
                <a:cs typeface="Times New Roman" pitchFamily="18" charset="0"/>
              </a:rPr>
              <a:t>spatio</a:t>
            </a:r>
            <a:r>
              <a:rPr lang="en-US" altLang="en-US" sz="2800" dirty="0">
                <a:latin typeface="Arial" pitchFamily="34" charset="0"/>
                <a:cs typeface="Times New Roman" pitchFamily="18" charset="0"/>
              </a:rPr>
              <a:t>-temporal pattern (CSTP)</a:t>
            </a: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489" y="6243078"/>
            <a:ext cx="2133023" cy="4580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66723" indent="-256432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25728" indent="-205146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436019" indent="-205146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846311" indent="-205146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256602" indent="-20514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666893" indent="-20514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077185" indent="-20514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487476" indent="-20514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fld id="{478DE80F-DCD6-4A10-B81E-1B8CD5FCC65A}" type="slidenum">
              <a:rPr lang="en-US" altLang="en-US" sz="1200">
                <a:cs typeface="Arial" pitchFamily="34" charset="0"/>
              </a:rPr>
              <a:pPr>
                <a:defRPr/>
              </a:pPr>
              <a:t>26</a:t>
            </a:fld>
            <a:endParaRPr lang="en-US" altLang="en-US" sz="1200" dirty="0">
              <a:cs typeface="Arial" pitchFamily="34" charset="0"/>
            </a:endParaRPr>
          </a:p>
        </p:txBody>
      </p:sp>
      <p:sp>
        <p:nvSpPr>
          <p:cNvPr id="2152" name="Text Box 104"/>
          <p:cNvSpPr txBox="1">
            <a:spLocks noChangeArrowheads="1"/>
          </p:cNvSpPr>
          <p:nvPr/>
        </p:nvSpPr>
        <p:spPr bwMode="auto">
          <a:xfrm>
            <a:off x="304512" y="3421296"/>
            <a:ext cx="5486977" cy="18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i="1" dirty="0"/>
              <a:t> Input:  </a:t>
            </a:r>
            <a:r>
              <a:rPr lang="en-US" altLang="en-US" sz="1600" dirty="0"/>
              <a:t>Urban Activity Reports  </a:t>
            </a:r>
          </a:p>
          <a:p>
            <a:pPr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sz="1600" i="1" dirty="0"/>
              <a:t> </a:t>
            </a:r>
            <a:r>
              <a:rPr lang="en-US" altLang="en-US" i="1" dirty="0"/>
              <a:t>Output: CSTP</a:t>
            </a:r>
            <a:endParaRPr lang="en-US" altLang="en-US" sz="1600" i="1" dirty="0"/>
          </a:p>
          <a:p>
            <a:pPr lvl="1"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i="1" dirty="0">
                <a:cs typeface="Times New Roman" pitchFamily="18" charset="0"/>
              </a:rPr>
              <a:t> </a:t>
            </a:r>
            <a:r>
              <a:rPr lang="en-US" altLang="en-US" sz="1600" i="1" dirty="0">
                <a:latin typeface="Times New Roman" pitchFamily="18" charset="0"/>
                <a:cs typeface="Times New Roman" pitchFamily="18" charset="0"/>
              </a:rPr>
              <a:t>Partially ordered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subsets of ST event types.</a:t>
            </a:r>
          </a:p>
          <a:p>
            <a:pPr lvl="1"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Located together in space.</a:t>
            </a:r>
          </a:p>
          <a:p>
            <a:pPr lvl="1"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Occur in </a:t>
            </a:r>
            <a:r>
              <a:rPr lang="en-US" altLang="en-US" sz="1600" i="1" dirty="0">
                <a:latin typeface="Times New Roman" pitchFamily="18" charset="0"/>
                <a:cs typeface="Times New Roman" pitchFamily="18" charset="0"/>
              </a:rPr>
              <a:t>stages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over time.</a:t>
            </a:r>
          </a:p>
          <a:p>
            <a:pPr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Applications: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Public Health, Public Safety,  …</a:t>
            </a:r>
          </a:p>
        </p:txBody>
      </p:sp>
      <p:pic>
        <p:nvPicPr>
          <p:cNvPr id="2197" name="Picture 7" descr="rdn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4" y="1143000"/>
            <a:ext cx="1750579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8" name="Picture 8" descr="rdn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47" y="1143000"/>
            <a:ext cx="175202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9" name="Picture 9" descr="rdn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47" y="1143000"/>
            <a:ext cx="175202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1074236" y="2171860"/>
            <a:ext cx="152977" cy="151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89213" y="1713820"/>
            <a:ext cx="151534" cy="1526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9725" y="2094820"/>
            <a:ext cx="152977" cy="15268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13701" y="2323139"/>
            <a:ext cx="151535" cy="15268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99213" y="1485500"/>
            <a:ext cx="151534" cy="15268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22725" y="2094820"/>
            <a:ext cx="152977" cy="15268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0" name="Isosceles Triangle 29"/>
          <p:cNvSpPr/>
          <p:nvPr/>
        </p:nvSpPr>
        <p:spPr>
          <a:xfrm>
            <a:off x="2827701" y="2171860"/>
            <a:ext cx="151535" cy="15127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>
            <a:off x="3208701" y="1866500"/>
            <a:ext cx="151535" cy="152681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>
            <a:off x="4122236" y="1485500"/>
            <a:ext cx="152977" cy="152681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3970701" y="2475820"/>
            <a:ext cx="151535" cy="15268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pic>
        <p:nvPicPr>
          <p:cNvPr id="18450" name="Picture 65" descr="rdn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47" y="1143000"/>
            <a:ext cx="1612035" cy="1858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 bwMode="auto">
          <a:xfrm>
            <a:off x="6399577" y="2234894"/>
            <a:ext cx="134215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6871497" y="2449206"/>
            <a:ext cx="135659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7479077" y="1663394"/>
            <a:ext cx="134215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7409805" y="2234894"/>
            <a:ext cx="135659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6" name="Isosceles Triangle 75"/>
          <p:cNvSpPr/>
          <p:nvPr/>
        </p:nvSpPr>
        <p:spPr bwMode="auto">
          <a:xfrm>
            <a:off x="6601623" y="2377769"/>
            <a:ext cx="135659" cy="1428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7" name="Isosceles Triangle 76"/>
          <p:cNvSpPr/>
          <p:nvPr/>
        </p:nvSpPr>
        <p:spPr bwMode="auto">
          <a:xfrm>
            <a:off x="6939327" y="1877706"/>
            <a:ext cx="134215" cy="1428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8" name="Isosceles Triangle 77"/>
          <p:cNvSpPr/>
          <p:nvPr/>
        </p:nvSpPr>
        <p:spPr bwMode="auto">
          <a:xfrm>
            <a:off x="7748951" y="1447681"/>
            <a:ext cx="134216" cy="1442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9" name="Isosceles Triangle 78"/>
          <p:cNvSpPr/>
          <p:nvPr/>
        </p:nvSpPr>
        <p:spPr bwMode="auto">
          <a:xfrm>
            <a:off x="7613293" y="2449206"/>
            <a:ext cx="135659" cy="1428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6669451" y="2234894"/>
            <a:ext cx="134216" cy="142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613293" y="2020581"/>
            <a:ext cx="135659" cy="142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grpSp>
        <p:nvGrpSpPr>
          <p:cNvPr id="13341" name="Group 73"/>
          <p:cNvGrpSpPr>
            <a:grpSpLocks/>
          </p:cNvGrpSpPr>
          <p:nvPr/>
        </p:nvGrpSpPr>
        <p:grpSpPr bwMode="auto">
          <a:xfrm>
            <a:off x="685512" y="1143001"/>
            <a:ext cx="7239000" cy="2271123"/>
            <a:chOff x="686086" y="1007192"/>
            <a:chExt cx="7238714" cy="2271860"/>
          </a:xfrm>
        </p:grpSpPr>
        <p:sp>
          <p:nvSpPr>
            <p:cNvPr id="13356" name="TextBox 12"/>
            <p:cNvSpPr txBox="1">
              <a:spLocks noChangeArrowheads="1"/>
            </p:cNvSpPr>
            <p:nvPr/>
          </p:nvSpPr>
          <p:spPr bwMode="auto">
            <a:xfrm>
              <a:off x="686992" y="1107044"/>
              <a:ext cx="17526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 dirty="0">
                  <a:latin typeface="Times New Roman" pitchFamily="18" charset="0"/>
                  <a:cs typeface="Times New Roman" pitchFamily="18" charset="0"/>
                </a:rPr>
                <a:t>TimeT1</a:t>
              </a:r>
            </a:p>
          </p:txBody>
        </p:sp>
        <p:sp>
          <p:nvSpPr>
            <p:cNvPr id="59" name="Isosceles Triangle 58"/>
            <p:cNvSpPr/>
            <p:nvPr/>
          </p:nvSpPr>
          <p:spPr>
            <a:xfrm>
              <a:off x="2667496" y="3077631"/>
              <a:ext cx="151529" cy="152730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72421" y="3077631"/>
              <a:ext cx="151529" cy="15273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37614" y="3077631"/>
              <a:ext cx="152971" cy="15273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3360" name="TextBox 61"/>
            <p:cNvSpPr txBox="1">
              <a:spLocks noChangeArrowheads="1"/>
            </p:cNvSpPr>
            <p:nvPr/>
          </p:nvSpPr>
          <p:spPr bwMode="auto">
            <a:xfrm>
              <a:off x="2895600" y="3001963"/>
              <a:ext cx="1143000" cy="27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>
                  <a:latin typeface="Garamond" pitchFamily="18" charset="0"/>
                </a:rPr>
                <a:t>Assault(A)</a:t>
              </a:r>
            </a:p>
          </p:txBody>
        </p:sp>
        <p:sp>
          <p:nvSpPr>
            <p:cNvPr id="13361" name="TextBox 62"/>
            <p:cNvSpPr txBox="1">
              <a:spLocks noChangeArrowheads="1"/>
            </p:cNvSpPr>
            <p:nvPr/>
          </p:nvSpPr>
          <p:spPr bwMode="auto">
            <a:xfrm>
              <a:off x="4800600" y="3001963"/>
              <a:ext cx="1371600" cy="27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>
                  <a:latin typeface="Garamond" pitchFamily="18" charset="0"/>
                </a:rPr>
                <a:t>Drunk Driving (C)</a:t>
              </a:r>
            </a:p>
          </p:txBody>
        </p:sp>
        <p:sp>
          <p:nvSpPr>
            <p:cNvPr id="13362" name="TextBox 63"/>
            <p:cNvSpPr txBox="1">
              <a:spLocks noChangeArrowheads="1"/>
            </p:cNvSpPr>
            <p:nvPr/>
          </p:nvSpPr>
          <p:spPr bwMode="auto">
            <a:xfrm>
              <a:off x="990600" y="3001963"/>
              <a:ext cx="1447800" cy="27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>
                  <a:latin typeface="Garamond" pitchFamily="18" charset="0"/>
                </a:rPr>
                <a:t>Bar Closing(B)</a:t>
              </a:r>
            </a:p>
          </p:txBody>
        </p:sp>
        <p:sp>
          <p:nvSpPr>
            <p:cNvPr id="13363" name="TextBox 66"/>
            <p:cNvSpPr txBox="1">
              <a:spLocks noChangeArrowheads="1"/>
            </p:cNvSpPr>
            <p:nvPr/>
          </p:nvSpPr>
          <p:spPr bwMode="auto">
            <a:xfrm>
              <a:off x="6324600" y="1007192"/>
              <a:ext cx="16002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 dirty="0">
                  <a:latin typeface="Garamond" pitchFamily="18" charset="0"/>
                  <a:cs typeface="Times New Roman" pitchFamily="18" charset="0"/>
                </a:rPr>
                <a:t>Aggregate(T1,T2,T3)</a:t>
              </a:r>
            </a:p>
          </p:txBody>
        </p:sp>
        <p:sp>
          <p:nvSpPr>
            <p:cNvPr id="13364" name="TextBox 12"/>
            <p:cNvSpPr txBox="1">
              <a:spLocks noChangeArrowheads="1"/>
            </p:cNvSpPr>
            <p:nvPr/>
          </p:nvSpPr>
          <p:spPr bwMode="auto">
            <a:xfrm>
              <a:off x="4316519" y="1034883"/>
              <a:ext cx="17526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 dirty="0">
                  <a:latin typeface="Times New Roman" pitchFamily="18" charset="0"/>
                  <a:cs typeface="Times New Roman" pitchFamily="18" charset="0"/>
                </a:rPr>
                <a:t>TimeT3</a:t>
              </a:r>
            </a:p>
          </p:txBody>
        </p:sp>
        <p:sp>
          <p:nvSpPr>
            <p:cNvPr id="13365" name="TextBox 12"/>
            <p:cNvSpPr txBox="1">
              <a:spLocks noChangeArrowheads="1"/>
            </p:cNvSpPr>
            <p:nvPr/>
          </p:nvSpPr>
          <p:spPr bwMode="auto">
            <a:xfrm>
              <a:off x="2514600" y="1034883"/>
              <a:ext cx="17526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 dirty="0">
                  <a:latin typeface="Times New Roman" pitchFamily="18" charset="0"/>
                  <a:cs typeface="Times New Roman" pitchFamily="18" charset="0"/>
                </a:rPr>
                <a:t>TimeT2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86086" y="2971141"/>
              <a:ext cx="7238714" cy="305459"/>
            </a:xfrm>
            <a:prstGeom prst="rect">
              <a:avLst/>
            </a:prstGeom>
            <a:noFill/>
            <a:ln w="127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4" name="Down Arrow 93"/>
          <p:cNvSpPr/>
          <p:nvPr/>
        </p:nvSpPr>
        <p:spPr>
          <a:xfrm>
            <a:off x="7645977" y="3001776"/>
            <a:ext cx="229466" cy="839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6400512" y="3770781"/>
            <a:ext cx="1447511" cy="1495985"/>
            <a:chOff x="7010400" y="790575"/>
            <a:chExt cx="1447800" cy="1495425"/>
          </a:xfrm>
        </p:grpSpPr>
        <p:sp>
          <p:nvSpPr>
            <p:cNvPr id="13345" name="Rectangle 98"/>
            <p:cNvSpPr>
              <a:spLocks noChangeArrowheads="1"/>
            </p:cNvSpPr>
            <p:nvPr/>
          </p:nvSpPr>
          <p:spPr bwMode="auto">
            <a:xfrm>
              <a:off x="8077200" y="1219200"/>
              <a:ext cx="228600" cy="22860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3346" name="Oval 93"/>
            <p:cNvSpPr>
              <a:spLocks noChangeArrowheads="1"/>
            </p:cNvSpPr>
            <p:nvPr/>
          </p:nvSpPr>
          <p:spPr bwMode="auto">
            <a:xfrm>
              <a:off x="7086600" y="1828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3347" name="AutoShape 92"/>
            <p:cNvSpPr>
              <a:spLocks noChangeArrowheads="1"/>
            </p:cNvSpPr>
            <p:nvPr/>
          </p:nvSpPr>
          <p:spPr bwMode="auto">
            <a:xfrm>
              <a:off x="7696200" y="1828800"/>
              <a:ext cx="304800" cy="228600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latin typeface="Times New Roman" pitchFamily="18" charset="0"/>
              </a:endParaRPr>
            </a:p>
          </p:txBody>
        </p:sp>
        <p:cxnSp>
          <p:nvCxnSpPr>
            <p:cNvPr id="13348" name="AutoShape 99"/>
            <p:cNvCxnSpPr>
              <a:cxnSpLocks noChangeShapeType="1"/>
              <a:stCxn id="13347" idx="1"/>
              <a:endCxn id="13346" idx="6"/>
            </p:cNvCxnSpPr>
            <p:nvPr/>
          </p:nvCxnSpPr>
          <p:spPr bwMode="auto">
            <a:xfrm rot="10800000">
              <a:off x="7315200" y="1943100"/>
              <a:ext cx="4572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49" name="AutoShape 103"/>
            <p:cNvCxnSpPr>
              <a:cxnSpLocks noChangeShapeType="1"/>
              <a:stCxn id="13347" idx="5"/>
              <a:endCxn id="13345" idx="2"/>
            </p:cNvCxnSpPr>
            <p:nvPr/>
          </p:nvCxnSpPr>
          <p:spPr bwMode="auto">
            <a:xfrm flipV="1">
              <a:off x="7924800" y="1447800"/>
              <a:ext cx="266700" cy="495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50" name="AutoShape 96"/>
            <p:cNvCxnSpPr>
              <a:cxnSpLocks noChangeShapeType="1"/>
              <a:stCxn id="13346" idx="7"/>
              <a:endCxn id="13345" idx="1"/>
            </p:cNvCxnSpPr>
            <p:nvPr/>
          </p:nvCxnSpPr>
          <p:spPr bwMode="auto">
            <a:xfrm rot="5400000" flipH="1" flipV="1">
              <a:off x="7415072" y="1200150"/>
              <a:ext cx="528778" cy="79547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51" name="Text Box 129"/>
            <p:cNvSpPr txBox="1">
              <a:spLocks noChangeArrowheads="1"/>
            </p:cNvSpPr>
            <p:nvPr/>
          </p:nvSpPr>
          <p:spPr bwMode="auto">
            <a:xfrm>
              <a:off x="7086600" y="1981200"/>
              <a:ext cx="533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13352" name="Text Box 121"/>
            <p:cNvSpPr txBox="1">
              <a:spLocks noChangeArrowheads="1"/>
            </p:cNvSpPr>
            <p:nvPr/>
          </p:nvSpPr>
          <p:spPr bwMode="auto">
            <a:xfrm>
              <a:off x="7848600" y="1981200"/>
              <a:ext cx="533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3353" name="Text Box 133"/>
            <p:cNvSpPr txBox="1">
              <a:spLocks noChangeArrowheads="1"/>
            </p:cNvSpPr>
            <p:nvPr/>
          </p:nvSpPr>
          <p:spPr bwMode="auto">
            <a:xfrm>
              <a:off x="7696200" y="1143000"/>
              <a:ext cx="533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3354" name="TextBox 15"/>
            <p:cNvSpPr txBox="1">
              <a:spLocks noChangeArrowheads="1"/>
            </p:cNvSpPr>
            <p:nvPr/>
          </p:nvSpPr>
          <p:spPr bwMode="auto">
            <a:xfrm>
              <a:off x="7010400" y="790575"/>
              <a:ext cx="1447800" cy="27689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>
                  <a:latin typeface="Garamond" pitchFamily="18" charset="0"/>
                  <a:cs typeface="Times New Roman" pitchFamily="18" charset="0"/>
                </a:rPr>
                <a:t>CSTP: P1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010400" y="1066417"/>
              <a:ext cx="1447800" cy="121958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344" name="TextBox 53"/>
          <p:cNvSpPr txBox="1">
            <a:spLocks noChangeArrowheads="1"/>
          </p:cNvSpPr>
          <p:nvPr/>
        </p:nvSpPr>
        <p:spPr bwMode="auto">
          <a:xfrm>
            <a:off x="76200" y="6169236"/>
            <a:ext cx="8580120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sz="1400" b="1" dirty="0"/>
              <a:t>Details</a:t>
            </a:r>
            <a:r>
              <a:rPr lang="en-US" altLang="en-US" sz="1400" dirty="0"/>
              <a:t>: Cascading </a:t>
            </a:r>
            <a:r>
              <a:rPr lang="en-US" altLang="en-US" sz="1400" dirty="0" err="1"/>
              <a:t>Spatio</a:t>
            </a:r>
            <a:r>
              <a:rPr lang="en-US" altLang="en-US" sz="1400" dirty="0"/>
              <a:t>-Temporal Pattern Discovery, IEEE Trans. on Know. &amp; Data </a:t>
            </a:r>
            <a:r>
              <a:rPr lang="en-US" altLang="en-US" sz="1400" dirty="0" err="1"/>
              <a:t>Eng</a:t>
            </a:r>
            <a:r>
              <a:rPr lang="en-US" altLang="en-US" sz="1400" dirty="0"/>
              <a:t>, 24(11), 2012. </a:t>
            </a:r>
          </a:p>
        </p:txBody>
      </p:sp>
    </p:spTree>
    <p:extLst>
      <p:ext uri="{BB962C8B-B14F-4D97-AF65-F5344CB8AC3E}">
        <p14:creationId xmlns:p14="http://schemas.microsoft.com/office/powerpoint/2010/main" val="3982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" grpId="0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68" grpId="0" animBg="1"/>
      <p:bldP spid="69" grpId="0" animBg="1"/>
      <p:bldP spid="70" grpId="0" animBg="1"/>
      <p:bldP spid="71" grpId="0" animBg="1"/>
      <p:bldP spid="76" grpId="0" animBg="1"/>
      <p:bldP spid="77" grpId="0" animBg="1"/>
      <p:bldP spid="78" grpId="0" animBg="1"/>
      <p:bldP spid="79" grpId="0" animBg="1"/>
      <p:bldP spid="84" grpId="0" animBg="1"/>
      <p:bldP spid="85" grpId="0" animBg="1"/>
      <p:bldP spid="9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2800" dirty="0"/>
              <a:t>Spatial Auto-correlation and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143704"/>
          </a:xfrm>
        </p:spPr>
        <p:txBody>
          <a:bodyPr/>
          <a:lstStyle/>
          <a:p>
            <a:r>
              <a:rPr lang="en-US" sz="1800" dirty="0"/>
              <a:t>Spatial Statistics, Spatial Data Mining</a:t>
            </a:r>
          </a:p>
          <a:p>
            <a:pPr lvl="1"/>
            <a:r>
              <a:rPr lang="en-US" sz="1600" dirty="0"/>
              <a:t>Honor spatial continuity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Auto-correlation </a:t>
            </a:r>
          </a:p>
          <a:p>
            <a:pPr lvl="1"/>
            <a:r>
              <a:rPr lang="en-US" sz="1600" dirty="0"/>
              <a:t>Heterogeneity </a:t>
            </a:r>
          </a:p>
          <a:p>
            <a:pPr lvl="1"/>
            <a:r>
              <a:rPr lang="en-US" sz="1600" dirty="0"/>
              <a:t>Edge-effect, …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dirty="0"/>
          </a:p>
          <a:p>
            <a:r>
              <a:rPr lang="en-US" dirty="0"/>
              <a:t>Limitation of </a:t>
            </a:r>
            <a:r>
              <a:rPr lang="en-US" dirty="0" err="1"/>
              <a:t>i.i.d</a:t>
            </a:r>
            <a:r>
              <a:rPr lang="en-US" dirty="0"/>
              <a:t> assumption</a:t>
            </a:r>
          </a:p>
          <a:p>
            <a:pPr lvl="1"/>
            <a:r>
              <a:rPr lang="en-US" dirty="0"/>
              <a:t>Ignores auto-correlation</a:t>
            </a:r>
          </a:p>
          <a:p>
            <a:pPr lvl="1"/>
            <a:r>
              <a:rPr lang="en-US" dirty="0"/>
              <a:t>Salt n Pepper noise </a:t>
            </a:r>
          </a:p>
          <a:p>
            <a:endParaRPr lang="en-US" sz="18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170" name="Picture 2" descr="https://encrypted-tbn2.gstatic.com/images?q=tbn:ANd9GcSYKm2NWtKxWYbe4WrczjlviO6MfCQorAdEUWpK75h_JuN9HeAX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3982" r="24620" b="688"/>
          <a:stretch/>
        </p:blipFill>
        <p:spPr bwMode="auto">
          <a:xfrm>
            <a:off x="914400" y="4746171"/>
            <a:ext cx="1371600" cy="19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ecx.images-amazon.com/images/I/51jLWyHGcVL._BO2,204,203,200_PIsitb-sticker-arrow-click,TopRight,35,-76_AA300_SH20_OU01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t="14401" r="27817" b="12000"/>
          <a:stretch/>
        </p:blipFill>
        <p:spPr bwMode="auto">
          <a:xfrm>
            <a:off x="2773680" y="4579233"/>
            <a:ext cx="146304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71254"/>
            <a:ext cx="3017520" cy="238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99815"/>
            <a:ext cx="3139440" cy="241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0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60178" cy="990600"/>
          </a:xfrm>
        </p:spPr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Illustration of Location Prediction Problem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" y="3793929"/>
            <a:ext cx="3499944" cy="198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" y="1705229"/>
            <a:ext cx="3484061" cy="194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63" y="1625479"/>
            <a:ext cx="3289738" cy="202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76" y="3793929"/>
            <a:ext cx="3257025" cy="198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78172" y="1717128"/>
            <a:ext cx="2371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Nest Locations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263375" y="3104331"/>
            <a:ext cx="2575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Vegetation Index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999099" y="5232058"/>
            <a:ext cx="1796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Water Depth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843410" y="5241890"/>
            <a:ext cx="2701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Distance to Open Water</a:t>
            </a:r>
          </a:p>
        </p:txBody>
      </p:sp>
      <p:pic>
        <p:nvPicPr>
          <p:cNvPr id="14" name="Picture 13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4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4CACC8-07B2-4A98-88B4-5C1340888EED}" type="slidenum">
              <a:rPr lang="en-US" altLang="en-US" sz="75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75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898130" cy="4572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Spatial Auto-Regression &amp; Parameter Estimation</a:t>
            </a:r>
          </a:p>
        </p:txBody>
      </p:sp>
      <p:graphicFrame>
        <p:nvGraphicFramePr>
          <p:cNvPr id="29700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54019" y="1617093"/>
          <a:ext cx="5010150" cy="1063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5" name="Worksheet" r:id="rId4" imgW="7362825" imgH="1562100" progId="Excel.Sheet.8">
                  <p:embed/>
                </p:oleObj>
              </mc:Choice>
              <mc:Fallback>
                <p:oleObj name="Worksheet" r:id="rId4" imgW="7362825" imgH="1562100" progId="Excel.Sheet.8">
                  <p:embed/>
                  <p:pic>
                    <p:nvPicPr>
                      <p:cNvPr id="2970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019" y="1617093"/>
                        <a:ext cx="5010150" cy="10632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776136" y="1786032"/>
          <a:ext cx="4312444" cy="513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6" name="Equation" r:id="rId6" imgW="3632200" imgH="431800" progId="Equation.3">
                  <p:embed/>
                </p:oleObj>
              </mc:Choice>
              <mc:Fallback>
                <p:oleObj name="Equation" r:id="rId6" imgW="3632200" imgH="431800" progId="Equation.3">
                  <p:embed/>
                  <p:pic>
                    <p:nvPicPr>
                      <p:cNvPr id="2970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136" y="1786032"/>
                        <a:ext cx="4312444" cy="513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1045" name="Group 5"/>
          <p:cNvGrpSpPr>
            <a:grpSpLocks/>
          </p:cNvGrpSpPr>
          <p:nvPr/>
        </p:nvGrpSpPr>
        <p:grpSpPr bwMode="auto">
          <a:xfrm>
            <a:off x="237150" y="3120991"/>
            <a:ext cx="8803981" cy="2377258"/>
            <a:chOff x="336" y="2735"/>
            <a:chExt cx="3408" cy="1658"/>
          </a:xfrm>
        </p:grpSpPr>
        <p:sp>
          <p:nvSpPr>
            <p:cNvPr id="29708" name="Rectangle 6"/>
            <p:cNvSpPr>
              <a:spLocks noChangeArrowheads="1"/>
            </p:cNvSpPr>
            <p:nvPr/>
          </p:nvSpPr>
          <p:spPr bwMode="auto">
            <a:xfrm>
              <a:off x="336" y="2735"/>
              <a:ext cx="3408" cy="1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 dirty="0"/>
                <a:t> </a:t>
              </a:r>
              <a:r>
                <a:rPr lang="en-US" altLang="en-US" sz="1600" b="1" u="sng" dirty="0"/>
                <a:t>Maximum Likelihood Estimation</a:t>
              </a:r>
            </a:p>
            <a:p>
              <a:pPr eaLnBrk="1" hangingPunct="1">
                <a:spcBef>
                  <a:spcPct val="0"/>
                </a:spcBef>
              </a:pPr>
              <a:endParaRPr lang="en-US" altLang="en-US" sz="1600" b="1" u="sng" dirty="0"/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rgbClr val="CC0000"/>
                  </a:solidFill>
                </a:rPr>
                <a:t> Computing determinant of large matrix is a hard (open) problem!</a:t>
              </a:r>
            </a:p>
            <a:p>
              <a:pPr lvl="1" eaLnBrk="1">
                <a:spcBef>
                  <a:spcPct val="0"/>
                </a:spcBef>
              </a:pPr>
              <a:r>
                <a:rPr lang="en-US" altLang="en-US" sz="1600" dirty="0"/>
                <a:t> size(W) is </a:t>
              </a:r>
              <a:r>
                <a:rPr lang="en-US" altLang="en-US" sz="1600" dirty="0">
                  <a:solidFill>
                    <a:srgbClr val="FF0000"/>
                  </a:solidFill>
                </a:rPr>
                <a:t>quadratic</a:t>
              </a:r>
              <a:r>
                <a:rPr lang="en-US" altLang="en-US" sz="1600" dirty="0"/>
                <a:t> in number of locations/pixels.</a:t>
              </a:r>
            </a:p>
            <a:p>
              <a:pPr lvl="1" eaLnBrk="1">
                <a:spcBef>
                  <a:spcPct val="0"/>
                </a:spcBef>
              </a:pPr>
              <a:r>
                <a:rPr lang="en-US" altLang="en-US" sz="1600" dirty="0"/>
                <a:t> Typical raster image has Millions of pixels</a:t>
              </a:r>
            </a:p>
            <a:p>
              <a:pPr lvl="1" eaLnBrk="1">
                <a:spcBef>
                  <a:spcPct val="0"/>
                </a:spcBef>
              </a:pPr>
              <a:r>
                <a:rPr lang="en-US" altLang="en-US" sz="1600" dirty="0"/>
                <a:t> W is sparse but not banded.</a:t>
              </a:r>
            </a:p>
            <a:p>
              <a:pPr eaLnBrk="1" hangingPunct="1">
                <a:spcBef>
                  <a:spcPct val="0"/>
                </a:spcBef>
                <a:buNone/>
              </a:pPr>
              <a:endParaRPr lang="en-US" sz="1050" dirty="0"/>
            </a:p>
            <a:p>
              <a:pPr eaLnBrk="1" hangingPunct="1">
                <a:spcBef>
                  <a:spcPct val="0"/>
                </a:spcBef>
                <a:buNone/>
              </a:pPr>
              <a:endParaRPr lang="en-US" sz="1400" dirty="0"/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sz="1400" b="1" dirty="0"/>
                <a:t>Details:</a:t>
              </a:r>
              <a:r>
                <a:rPr lang="en-US" sz="1400" dirty="0"/>
                <a:t> A parallel formulation of the spatial auto-regression model for mining large geo-spatial datasets, SIAM Intl. Workshop on High Perf. and Distr. Data Mining, 2004. (with B. </a:t>
              </a:r>
              <a:r>
                <a:rPr lang="en-US" sz="1400" dirty="0" err="1"/>
                <a:t>Kazar</a:t>
              </a:r>
              <a:r>
                <a:rPr lang="en-US" sz="1400" dirty="0"/>
                <a:t>)</a:t>
              </a:r>
              <a:endParaRPr lang="en-US" altLang="en-US" sz="1400" dirty="0"/>
            </a:p>
          </p:txBody>
        </p:sp>
        <p:graphicFrame>
          <p:nvGraphicFramePr>
            <p:cNvPr id="29709" name="Object 7"/>
            <p:cNvGraphicFramePr>
              <a:graphicFrameLocks noChangeAspect="1"/>
            </p:cNvGraphicFramePr>
            <p:nvPr/>
          </p:nvGraphicFramePr>
          <p:xfrm>
            <a:off x="999" y="2974"/>
            <a:ext cx="139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7" name="Equation" r:id="rId8" imgW="114151" imgH="215619" progId="Equation.3">
                    <p:embed/>
                  </p:oleObj>
                </mc:Choice>
                <mc:Fallback>
                  <p:oleObj name="Equation" r:id="rId8" imgW="114151" imgH="215619" progId="Equation.3">
                    <p:embed/>
                    <p:pic>
                      <p:nvPicPr>
                        <p:cNvPr id="2970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9" y="2974"/>
                          <a:ext cx="139" cy="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10" name="Object 8"/>
            <p:cNvGraphicFramePr>
              <a:graphicFrameLocks noChangeAspect="1"/>
            </p:cNvGraphicFramePr>
            <p:nvPr/>
          </p:nvGraphicFramePr>
          <p:xfrm>
            <a:off x="776" y="3183"/>
            <a:ext cx="192" cy="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8" name="Equation" r:id="rId10" imgW="114151" imgH="215619" progId="Equation.3">
                    <p:embed/>
                  </p:oleObj>
                </mc:Choice>
                <mc:Fallback>
                  <p:oleObj name="Equation" r:id="rId10" imgW="114151" imgH="215619" progId="Equation.3">
                    <p:embed/>
                    <p:pic>
                      <p:nvPicPr>
                        <p:cNvPr id="297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6" y="3183"/>
                          <a:ext cx="192" cy="1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11" name="Object 9"/>
            <p:cNvGraphicFramePr>
              <a:graphicFrameLocks noChangeAspect="1"/>
            </p:cNvGraphicFramePr>
            <p:nvPr/>
          </p:nvGraphicFramePr>
          <p:xfrm>
            <a:off x="1166" y="2961"/>
            <a:ext cx="197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9" name="Equation" r:id="rId11" imgW="114151" imgH="215619" progId="Equation.3">
                    <p:embed/>
                  </p:oleObj>
                </mc:Choice>
                <mc:Fallback>
                  <p:oleObj name="Equation" r:id="rId11" imgW="114151" imgH="215619" progId="Equation.3">
                    <p:embed/>
                    <p:pic>
                      <p:nvPicPr>
                        <p:cNvPr id="2971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6" y="2961"/>
                          <a:ext cx="197" cy="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12" name="Object 10"/>
            <p:cNvGraphicFramePr>
              <a:graphicFrameLocks noChangeAspect="1"/>
            </p:cNvGraphicFramePr>
            <p:nvPr/>
          </p:nvGraphicFramePr>
          <p:xfrm>
            <a:off x="1166" y="3160"/>
            <a:ext cx="197" cy="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50" name="Equation" r:id="rId12" imgW="114151" imgH="215619" progId="Equation.3">
                    <p:embed/>
                  </p:oleObj>
                </mc:Choice>
                <mc:Fallback>
                  <p:oleObj name="Equation" r:id="rId12" imgW="114151" imgH="215619" progId="Equation.3">
                    <p:embed/>
                    <p:pic>
                      <p:nvPicPr>
                        <p:cNvPr id="2971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6" y="3160"/>
                          <a:ext cx="197" cy="2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703" name="Rectangle 11"/>
          <p:cNvSpPr>
            <a:spLocks noChangeArrowheads="1"/>
          </p:cNvSpPr>
          <p:nvPr/>
        </p:nvSpPr>
        <p:spPr bwMode="auto">
          <a:xfrm>
            <a:off x="1143002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29704" name="Rectangle 12"/>
          <p:cNvSpPr>
            <a:spLocks noChangeArrowheads="1"/>
          </p:cNvSpPr>
          <p:nvPr/>
        </p:nvSpPr>
        <p:spPr bwMode="auto">
          <a:xfrm>
            <a:off x="1143002" y="942953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grpSp>
        <p:nvGrpSpPr>
          <p:cNvPr id="29705" name="Group 13"/>
          <p:cNvGrpSpPr>
            <a:grpSpLocks/>
          </p:cNvGrpSpPr>
          <p:nvPr/>
        </p:nvGrpSpPr>
        <p:grpSpPr bwMode="auto">
          <a:xfrm>
            <a:off x="4171951" y="2893869"/>
            <a:ext cx="4509057" cy="590225"/>
            <a:chOff x="2544" y="1776"/>
            <a:chExt cx="2592" cy="420"/>
          </a:xfrm>
        </p:grpSpPr>
        <p:graphicFrame>
          <p:nvGraphicFramePr>
            <p:cNvPr id="29706" name="Object 14"/>
            <p:cNvGraphicFramePr>
              <a:graphicFrameLocks noChangeAspect="1"/>
            </p:cNvGraphicFramePr>
            <p:nvPr/>
          </p:nvGraphicFramePr>
          <p:xfrm>
            <a:off x="2544" y="1776"/>
            <a:ext cx="2592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51" name="Equation" r:id="rId13" imgW="1942257" imgH="317362" progId="Equation.3">
                    <p:embed/>
                  </p:oleObj>
                </mc:Choice>
                <mc:Fallback>
                  <p:oleObj name="Equation" r:id="rId13" imgW="1942257" imgH="317362" progId="Equation.3">
                    <p:embed/>
                    <p:pic>
                      <p:nvPicPr>
                        <p:cNvPr id="29706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4" y="1776"/>
                          <a:ext cx="2592" cy="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07" name="Rectangle 15"/>
            <p:cNvSpPr>
              <a:spLocks noChangeArrowheads="1"/>
            </p:cNvSpPr>
            <p:nvPr/>
          </p:nvSpPr>
          <p:spPr bwMode="auto">
            <a:xfrm>
              <a:off x="2976" y="1812"/>
              <a:ext cx="576" cy="33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182056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13"/>
            <a:ext cx="8229600" cy="911987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What has changed? </a:t>
            </a:r>
            <a:r>
              <a:rPr lang="en-US" b="1" dirty="0"/>
              <a:t>Spatial Data Revolution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771894"/>
              </p:ext>
            </p:extLst>
          </p:nvPr>
        </p:nvGraphicFramePr>
        <p:xfrm>
          <a:off x="381000" y="1238318"/>
          <a:ext cx="8229600" cy="48585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485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</a:t>
                      </a:r>
                      <a:r>
                        <a:rPr lang="en-US" baseline="0" dirty="0"/>
                        <a:t> Century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Decade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satellites and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Nano-satellites, Billions of GPS enabled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 special hardware and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230">
                <a:tc>
                  <a:txBody>
                    <a:bodyPr/>
                    <a:lstStyle/>
                    <a:p>
                      <a:r>
                        <a:rPr lang="en-US" b="1" dirty="0"/>
                        <a:t>Spatial Platforms</a:t>
                      </a:r>
                      <a:endParaRPr lang="en-US" b="1" baseline="0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ESRI Arc/Info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Data Science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Patterns, e.g., hotspots (</a:t>
                      </a:r>
                      <a:r>
                        <a:rPr lang="en-US" dirty="0" err="1"/>
                        <a:t>SatScan</a:t>
                      </a:r>
                      <a:r>
                        <a:rPr lang="en-US" dirty="0"/>
                        <a:t>, ESRI </a:t>
                      </a:r>
                      <a:r>
                        <a:rPr lang="en-US" dirty="0" err="1"/>
                        <a:t>Geostatistics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LcParenBoth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Quilt, e.g., MS </a:t>
                      </a:r>
                      <a:r>
                        <a:rPr lang="en-US" dirty="0" err="1"/>
                        <a:t>Terraserver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45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5C18A93-A252-8249-8075-4CEF5B48010B}"/>
              </a:ext>
            </a:extLst>
          </p:cNvPr>
          <p:cNvSpPr/>
          <p:nvPr/>
        </p:nvSpPr>
        <p:spPr bwMode="auto">
          <a:xfrm>
            <a:off x="381000" y="1981200"/>
            <a:ext cx="8229600" cy="685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4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Comparing Traditional and Spatial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085303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Dataset: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Bird Nest prediction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Linear Regression 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Lower prediction accuracy, coefficient of determination, 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Residual error with spatial auto-correlation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Auto-regression outperformed linear regression</a:t>
            </a:r>
          </a:p>
          <a:p>
            <a:endParaRPr lang="en-US" dirty="0"/>
          </a:p>
        </p:txBody>
      </p:sp>
      <p:pic>
        <p:nvPicPr>
          <p:cNvPr id="6" name="Picture 8" descr="roc_s95_fi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1" y="2895764"/>
            <a:ext cx="3791607" cy="284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0" y="4010420"/>
            <a:ext cx="1347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ROC Curve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for learning</a:t>
            </a:r>
          </a:p>
        </p:txBody>
      </p:sp>
      <p:pic>
        <p:nvPicPr>
          <p:cNvPr id="8" name="Picture 7" descr="roc_learn9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49" y="2905596"/>
            <a:ext cx="3786352" cy="281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072342" y="4133531"/>
            <a:ext cx="12955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ROC Curve </a:t>
            </a: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for testing</a:t>
            </a: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2" y="228600"/>
            <a:ext cx="8610600" cy="620211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Prediction Error and Bias Trade-off</a:t>
            </a:r>
          </a:p>
        </p:txBody>
      </p:sp>
      <p:pic>
        <p:nvPicPr>
          <p:cNvPr id="46" name="Picture 45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351" y="1583027"/>
            <a:ext cx="375448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/>
              <a:t>Linear Regression (LR)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LR with Auto-correlation </a:t>
            </a:r>
            <a:r>
              <a:rPr lang="en-US" sz="1600" dirty="0" err="1"/>
              <a:t>Regularizer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Spatial Auto-Regression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5558135"/>
            <a:ext cx="80074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400" dirty="0"/>
              <a:t>Geospatial Data Science: A Transdisciplinary Approach. </a:t>
            </a:r>
          </a:p>
          <a:p>
            <a:r>
              <a:rPr lang="en-US" sz="1400" dirty="0"/>
              <a:t>In </a:t>
            </a:r>
            <a:r>
              <a:rPr lang="en-US" sz="1400" i="1" dirty="0"/>
              <a:t>Geospatial Data Science Techniques and Applications</a:t>
            </a:r>
            <a:r>
              <a:rPr lang="en-US" sz="1400" dirty="0"/>
              <a:t> (pp. 17-56). CRC Press, 2017 </a:t>
            </a:r>
          </a:p>
          <a:p>
            <a:r>
              <a:rPr lang="en-US" sz="1400" dirty="0"/>
              <a:t>(E. </a:t>
            </a:r>
            <a:r>
              <a:rPr lang="en-US" sz="1400" dirty="0" err="1"/>
              <a:t>Eftelioglu,R</a:t>
            </a:r>
            <a:r>
              <a:rPr lang="en-US" sz="1400" dirty="0"/>
              <a:t>.  Ali, X. Tang., Y. </a:t>
            </a:r>
            <a:r>
              <a:rPr lang="en-US" sz="1400" dirty="0" err="1"/>
              <a:t>Xie</a:t>
            </a:r>
            <a:r>
              <a:rPr lang="en-US" sz="1400" dirty="0"/>
              <a:t>, Y., Li and S. </a:t>
            </a:r>
            <a:r>
              <a:rPr lang="en-US" sz="1400" dirty="0" err="1"/>
              <a:t>Shekhar</a:t>
            </a:r>
            <a:r>
              <a:rPr lang="en-US" sz="1400" dirty="0"/>
              <a:t>).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3679829" y="1652615"/>
            <a:ext cx="5223317" cy="3622189"/>
            <a:chOff x="3679829" y="1652615"/>
            <a:chExt cx="5223317" cy="3622189"/>
          </a:xfrm>
        </p:grpSpPr>
        <p:grpSp>
          <p:nvGrpSpPr>
            <p:cNvPr id="4" name="Group 3"/>
            <p:cNvGrpSpPr/>
            <p:nvPr/>
          </p:nvGrpSpPr>
          <p:grpSpPr>
            <a:xfrm>
              <a:off x="4580052" y="1652615"/>
              <a:ext cx="4323094" cy="3622189"/>
              <a:chOff x="4145156" y="1652615"/>
              <a:chExt cx="4323094" cy="362218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7" t="5377" r="2008"/>
              <a:stretch/>
            </p:blipFill>
            <p:spPr>
              <a:xfrm>
                <a:off x="4145156" y="1652615"/>
                <a:ext cx="4323094" cy="3622189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47000" y="4694663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Bias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679829" y="3447246"/>
              <a:ext cx="2210990" cy="369332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r>
                <a:rPr lang="en-US" dirty="0"/>
                <a:t>Prediction Accuracy</a:t>
              </a:r>
            </a:p>
          </p:txBody>
        </p:sp>
      </p:grp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568790" y="1876971"/>
          <a:ext cx="1422078" cy="35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Equation" r:id="rId5" imgW="736600" imgH="203200" progId="Equation.3">
                  <p:embed/>
                </p:oleObj>
              </mc:Choice>
              <mc:Fallback>
                <p:oleObj name="Equation" r:id="rId5" imgW="736600" imgH="20320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790" y="1876971"/>
                        <a:ext cx="1422078" cy="35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957608" y="4089052"/>
          <a:ext cx="1707532" cy="35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Equation" r:id="rId7" imgW="1257120" imgH="203040" progId="Equation.3">
                  <p:embed/>
                </p:oleObj>
              </mc:Choice>
              <mc:Fallback>
                <p:oleObj name="Equation" r:id="rId7" imgW="1257120" imgH="20304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608" y="4089052"/>
                        <a:ext cx="1707532" cy="357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47483" y="2927989"/>
            <a:ext cx="3576877" cy="687436"/>
            <a:chOff x="747483" y="2927989"/>
            <a:chExt cx="3576877" cy="687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47483" y="3241412"/>
                  <a:ext cx="3576877" cy="3740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𝑋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𝑛𝑒𝑖𝑔h𝑏𝑜𝑟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483" y="3241412"/>
                  <a:ext cx="3576877" cy="37401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048" t="-86885" r="-171" b="-1278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4" name="Object 13"/>
                <p:cNvGraphicFramePr>
                  <a:graphicFrameLocks noChangeAspect="1"/>
                </p:cNvGraphicFramePr>
                <p:nvPr/>
              </p:nvGraphicFramePr>
              <p:xfrm>
                <a:off x="857751" y="2927989"/>
                <a:ext cx="1422078" cy="3579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8468" name="Equation" r:id="rId10" imgW="736600" imgH="203200" progId="Equation.3">
                        <p:embed/>
                      </p:oleObj>
                    </mc:Choice>
                    <mc:Fallback>
                      <p:oleObj name="Equation" r:id="rId10" imgW="736600" imgH="203200" progId="Equation.3">
                        <p:embed/>
                        <p:pic>
                          <p:nvPicPr>
                            <p:cNvPr id="14" name="Object 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57751" y="2927989"/>
                              <a:ext cx="1422078" cy="3579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4" name="Object 13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57751" y="2927989"/>
                <a:ext cx="1422078" cy="3579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7432" name="Equation" r:id="rId11" imgW="736600" imgH="203200" progId="Equation.3">
                        <p:embed/>
                      </p:oleObj>
                    </mc:Choice>
                    <mc:Fallback>
                      <p:oleObj name="Equation" r:id="rId11" imgW="736600" imgH="2032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57751" y="2927989"/>
                              <a:ext cx="1422078" cy="3579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34641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Research Needs for Location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3329"/>
            <a:ext cx="8610600" cy="4075471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Auto-Regression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Estimate W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Scaling issue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interest measure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distance(actual, predicted)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72345" y="2068274"/>
          <a:ext cx="1340894" cy="34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3" imgW="799753" imgH="203112" progId="Equation.3">
                  <p:embed/>
                </p:oleObj>
              </mc:Choice>
              <mc:Fallback>
                <p:oleObj name="Equation" r:id="rId3" imgW="799753" imgH="203112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2345" y="2068274"/>
                        <a:ext cx="1340894" cy="340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17" y="3309062"/>
            <a:ext cx="79248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76342" y="5001337"/>
            <a:ext cx="1122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effectLst/>
                <a:latin typeface="Arial" pitchFamily="34" charset="0"/>
              </a:rPr>
              <a:t>Actual Sites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430517" y="5002924"/>
            <a:ext cx="10715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Pixels with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actual sites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048180" y="5002924"/>
            <a:ext cx="1120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Prediction 1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12158" y="4990224"/>
            <a:ext cx="21948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Prediction 2.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effectLst/>
                <a:latin typeface="Arial" pitchFamily="34" charset="0"/>
              </a:rPr>
              <a:t>Spatially more </a:t>
            </a:r>
            <a:r>
              <a:rPr lang="en-US" altLang="en-US" sz="1400" dirty="0">
                <a:solidFill>
                  <a:srgbClr val="FF0000"/>
                </a:solidFill>
                <a:latin typeface="Arial" pitchFamily="34" charset="0"/>
              </a:rPr>
              <a:t>interesting</a:t>
            </a:r>
            <a:endParaRPr lang="en-US" altLang="en-US" sz="1400" dirty="0"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effectLst/>
                <a:latin typeface="Arial" pitchFamily="34" charset="0"/>
              </a:rPr>
              <a:t>than Prediction 1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 dirty="0">
              <a:effectLst/>
              <a:latin typeface="Arial" pitchFamily="34" charset="0"/>
            </a:endParaRP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600" y="196222"/>
            <a:ext cx="8686800" cy="609600"/>
          </a:xfrm>
        </p:spPr>
        <p:txBody>
          <a:bodyPr/>
          <a:lstStyle/>
          <a:p>
            <a:r>
              <a:rPr lang="en-US" sz="3600" dirty="0"/>
              <a:t>Salt n Pepper Noise</a:t>
            </a:r>
          </a:p>
        </p:txBody>
      </p:sp>
      <p:pic>
        <p:nvPicPr>
          <p:cNvPr id="4" name="Content Placeholder 3" descr="introegtruth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r="-632"/>
          <a:stretch/>
        </p:blipFill>
        <p:spPr>
          <a:xfrm>
            <a:off x="3750759" y="1774893"/>
            <a:ext cx="1635934" cy="2286000"/>
          </a:xfrm>
        </p:spPr>
      </p:pic>
      <p:pic>
        <p:nvPicPr>
          <p:cNvPr id="6" name="Picture 5" descr="introegFnaip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88" y="1774893"/>
            <a:ext cx="1594105" cy="2286000"/>
          </a:xfrm>
          <a:prstGeom prst="rect">
            <a:avLst/>
          </a:prstGeom>
        </p:spPr>
      </p:pic>
      <p:pic>
        <p:nvPicPr>
          <p:cNvPr id="9" name="Picture 8" descr="e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3" y="1774893"/>
            <a:ext cx="1688676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317" y="4072561"/>
            <a:ext cx="1564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(a) aerial photo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5249" y="4060893"/>
            <a:ext cx="1564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(b) aerial photo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9305" y="4072561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(c) true classes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82327" y="4027139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(d) DT prediction (Salt n Pepper Noise)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4B1FE366-8AE6-344D-A219-B0EE0B015E08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6172199" y="980587"/>
            <a:ext cx="2743200" cy="369332"/>
            <a:chOff x="5562600" y="4495800"/>
            <a:chExt cx="2743200" cy="369332"/>
          </a:xfrm>
        </p:grpSpPr>
        <p:grpSp>
          <p:nvGrpSpPr>
            <p:cNvPr id="18" name="Group 17"/>
            <p:cNvGrpSpPr/>
            <p:nvPr/>
          </p:nvGrpSpPr>
          <p:grpSpPr>
            <a:xfrm>
              <a:off x="5562600" y="4495800"/>
              <a:ext cx="1371600" cy="369332"/>
              <a:chOff x="5791200" y="4572000"/>
              <a:chExt cx="1371600" cy="36933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867400" y="4572000"/>
                <a:ext cx="1295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/>
                  <a:t>wetland</a:t>
                </a:r>
                <a:endParaRPr lang="en-US" sz="2000" dirty="0"/>
              </a:p>
            </p:txBody>
          </p:sp>
          <p:sp>
            <p:nvSpPr>
              <p:cNvPr id="14" name="Rectangle 13"/>
              <p:cNvSpPr>
                <a:spLocks noChangeAspect="1"/>
              </p:cNvSpPr>
              <p:nvPr/>
            </p:nvSpPr>
            <p:spPr bwMode="auto">
              <a:xfrm>
                <a:off x="5791200" y="4667310"/>
                <a:ext cx="210312" cy="210312"/>
              </a:xfrm>
              <a:prstGeom prst="rect">
                <a:avLst/>
              </a:prstGeom>
              <a:solidFill>
                <a:srgbClr val="2FF03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934200" y="4495800"/>
              <a:ext cx="1371600" cy="369332"/>
              <a:chOff x="7010400" y="4572000"/>
              <a:chExt cx="1371600" cy="369332"/>
            </a:xfrm>
          </p:grpSpPr>
          <p:sp>
            <p:nvSpPr>
              <p:cNvPr id="15" name="Rectangle 14"/>
              <p:cNvSpPr>
                <a:spLocks noChangeAspect="1"/>
              </p:cNvSpPr>
              <p:nvPr/>
            </p:nvSpPr>
            <p:spPr bwMode="auto">
              <a:xfrm>
                <a:off x="7010400" y="4685598"/>
                <a:ext cx="210312" cy="210312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086600" y="4572000"/>
                <a:ext cx="1295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/>
                  <a:t>dry land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2139696" y="1397475"/>
            <a:ext cx="95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46746" y="1440907"/>
            <a:ext cx="119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</a:t>
            </a:r>
          </a:p>
        </p:txBody>
      </p:sp>
      <p:pic>
        <p:nvPicPr>
          <p:cNvPr id="25" name="Picture 24" descr="probEgD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94" y="1774893"/>
            <a:ext cx="1619794" cy="2286000"/>
          </a:xfrm>
          <a:prstGeom prst="rect">
            <a:avLst/>
          </a:prstGeom>
        </p:spPr>
      </p:pic>
      <p:pic>
        <p:nvPicPr>
          <p:cNvPr id="26" name="Picture 25" descr="probEgSD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81" y="1774893"/>
            <a:ext cx="1614407" cy="2286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084743" y="4027139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(e) </a:t>
            </a:r>
            <a:r>
              <a:rPr lang="en-US" sz="1600" dirty="0">
                <a:solidFill>
                  <a:srgbClr val="C00000"/>
                </a:solidFill>
              </a:rPr>
              <a:t>SDT prediction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42672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DT: decision tree</a:t>
            </a:r>
          </a:p>
          <a:p>
            <a:r>
              <a:rPr lang="en-US" sz="1600" dirty="0">
                <a:solidFill>
                  <a:srgbClr val="C00000"/>
                </a:solidFill>
              </a:rPr>
              <a:t>SDT: spatial decision tree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325" y="446904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Training samples</a:t>
            </a:r>
            <a:r>
              <a:rPr lang="en-US" sz="1600" dirty="0"/>
              <a:t>: upper half</a:t>
            </a:r>
          </a:p>
          <a:p>
            <a:r>
              <a:rPr lang="en-US" sz="1600" b="1" dirty="0"/>
              <a:t>Test samples</a:t>
            </a:r>
            <a:r>
              <a:rPr lang="en-US" sz="1600" dirty="0"/>
              <a:t>: lower half</a:t>
            </a:r>
          </a:p>
          <a:p>
            <a:r>
              <a:rPr lang="en-US" sz="1600" b="1" dirty="0"/>
              <a:t>Spatial neighborhood</a:t>
            </a:r>
            <a:r>
              <a:rPr lang="en-US" sz="1600" dirty="0"/>
              <a:t>: maximum 11 pixels by11 pixels</a:t>
            </a:r>
          </a:p>
        </p:txBody>
      </p:sp>
      <p:cxnSp>
        <p:nvCxnSpPr>
          <p:cNvPr id="31" name="Straight Connector 30"/>
          <p:cNvCxnSpPr>
            <a:stCxn id="9" idx="1"/>
            <a:endCxn id="9" idx="3"/>
          </p:cNvCxnSpPr>
          <p:nvPr/>
        </p:nvCxnSpPr>
        <p:spPr bwMode="auto">
          <a:xfrm>
            <a:off x="357493" y="2917893"/>
            <a:ext cx="1688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2033893" y="2917893"/>
            <a:ext cx="1688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3698017" y="2917893"/>
            <a:ext cx="1688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5561594" y="2917893"/>
            <a:ext cx="1688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7243381" y="2917893"/>
            <a:ext cx="1688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5504988" y="1671739"/>
            <a:ext cx="0" cy="38908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-120804" y="2155893"/>
            <a:ext cx="683601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dirty="0"/>
              <a:t>train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76200" y="3279783"/>
            <a:ext cx="598065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dirty="0"/>
              <a:t>test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5542560" y="1719003"/>
            <a:ext cx="1706723" cy="2590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255186" y="1774891"/>
            <a:ext cx="1706723" cy="2590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91" y="5768907"/>
            <a:ext cx="8809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/>
              <a:t>Details: </a:t>
            </a:r>
            <a:r>
              <a:rPr lang="en-US" sz="1400" dirty="0"/>
              <a:t>Focal-Test-Based Spatial Decision Tree Learning. </a:t>
            </a:r>
            <a:r>
              <a:rPr lang="en-US" sz="1400" dirty="0">
                <a:hlinkClick r:id="rId7"/>
              </a:rPr>
              <a:t>IEEE Trans. Knowl. Data Eng. 27(6)</a:t>
            </a:r>
            <a:r>
              <a:rPr lang="en-US" sz="1400" dirty="0"/>
              <a:t>: 1547-1559, 2015 </a:t>
            </a:r>
            <a:r>
              <a:rPr lang="en-US" altLang="en-US" sz="1400" dirty="0"/>
              <a:t>(summary in Proc. IEEE Intl. Conf. on Data Mining, 2013).(w/ Z. Jiang et al.)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747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2"/>
          <p:cNvSpPr txBox="1">
            <a:spLocks noChangeArrowheads="1"/>
          </p:cNvSpPr>
          <p:nvPr/>
        </p:nvSpPr>
        <p:spPr bwMode="auto">
          <a:xfrm>
            <a:off x="137995" y="152400"/>
            <a:ext cx="8875059" cy="58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3177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Decision Tree</a:t>
            </a:r>
          </a:p>
        </p:txBody>
      </p:sp>
      <p:pic>
        <p:nvPicPr>
          <p:cNvPr id="14341" name="Picture 5" descr="DTVSSD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19" y="1441437"/>
            <a:ext cx="8357183" cy="430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04" y="5477256"/>
            <a:ext cx="2667000" cy="1219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631689" y="2297151"/>
            <a:ext cx="1527716" cy="31801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539537" y="2116037"/>
            <a:ext cx="1628078" cy="22674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924913" y="4383451"/>
            <a:ext cx="2913603" cy="10025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408241" y="1538869"/>
            <a:ext cx="2219194" cy="301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378933" y="1516566"/>
            <a:ext cx="2219194" cy="301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467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3124200"/>
          <a:ext cx="7650429" cy="2351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3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7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9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Traditional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Spatial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8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Neural Networks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Convolutional Neural Networks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Decision Trees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Spatial Decision Trees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46681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Location Prediction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1520620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Traditional Models,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Regression  (with Logit or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Probit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), 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Linear Regression, Bayes Classifier</a:t>
            </a:r>
            <a:r>
              <a:rPr lang="en-US" alt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…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Semi-Spatial 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auto-correlation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regularizer</a:t>
            </a: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Models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autoregressive model (SAR)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Markov random field (MRF) based Bayesian Classifier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84057" y="3482421"/>
          <a:ext cx="14224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name="Equation" r:id="rId3" imgW="736600" imgH="203200" progId="Equation.3">
                  <p:embed/>
                </p:oleObj>
              </mc:Choice>
              <mc:Fallback>
                <p:oleObj name="Equation" r:id="rId3" imgW="736600" imgH="2032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057" y="3482421"/>
                        <a:ext cx="142240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6996" y="3891506"/>
          <a:ext cx="3130755" cy="494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name="Equation" r:id="rId5" imgW="1841500" imgH="419100" progId="Equation.3">
                  <p:embed/>
                </p:oleObj>
              </mc:Choice>
              <mc:Fallback>
                <p:oleObj name="Equation" r:id="rId5" imgW="1841500" imgH="4191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996" y="3891506"/>
                        <a:ext cx="3130755" cy="494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780619" y="3482889"/>
          <a:ext cx="1707532" cy="35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" name="Equation" r:id="rId7" imgW="1257120" imgH="203040" progId="Equation.3">
                  <p:embed/>
                </p:oleObj>
              </mc:Choice>
              <mc:Fallback>
                <p:oleObj name="Equation" r:id="rId7" imgW="1257120" imgH="2030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0619" y="3482889"/>
                        <a:ext cx="1707532" cy="357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644590" y="3899532"/>
          <a:ext cx="3925230" cy="54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Equation" r:id="rId9" imgW="2247900" imgH="431800" progId="Equation.3">
                  <p:embed/>
                </p:oleObj>
              </mc:Choice>
              <mc:Fallback>
                <p:oleObj name="Equation" r:id="rId9" imgW="2247900" imgH="4318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4590" y="3899532"/>
                        <a:ext cx="3925230" cy="544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323628"/>
            <a:ext cx="1241778" cy="10898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4515575"/>
            <a:ext cx="7415562" cy="389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0159" y="1753085"/>
                <a:ext cx="3892797" cy="3740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𝑛𝑒𝑖𝑔h𝑏𝑜𝑟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159" y="1753085"/>
                <a:ext cx="3892797" cy="374013"/>
              </a:xfrm>
              <a:prstGeom prst="rect">
                <a:avLst/>
              </a:prstGeom>
              <a:blipFill>
                <a:blip r:embed="rId12"/>
                <a:stretch>
                  <a:fillRect l="-162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1463373-C06F-FE44-8C41-0D5547045747}"/>
              </a:ext>
            </a:extLst>
          </p:cNvPr>
          <p:cNvSpPr txBox="1"/>
          <p:nvPr/>
        </p:nvSpPr>
        <p:spPr>
          <a:xfrm>
            <a:off x="254501" y="5037364"/>
            <a:ext cx="7415562" cy="389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3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274" y="304800"/>
            <a:ext cx="7772400" cy="424543"/>
          </a:xfrm>
        </p:spPr>
        <p:txBody>
          <a:bodyPr/>
          <a:lstStyle/>
          <a:p>
            <a:r>
              <a:rPr lang="en-US" sz="2400" b="1" dirty="0"/>
              <a:t>Spatial Variability Challenge:  Amorphous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294" y="1489379"/>
            <a:ext cx="8031480" cy="189415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Q1.</a:t>
            </a:r>
            <a:r>
              <a:rPr lang="en-US" sz="1600" dirty="0"/>
              <a:t> Which images show snow ?</a:t>
            </a:r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r>
              <a:rPr lang="en-US" sz="1650" b="1" dirty="0"/>
              <a:t>Q2. </a:t>
            </a:r>
            <a:r>
              <a:rPr lang="en-US" sz="1650" dirty="0"/>
              <a:t>Which geo-challenges are addressed by Convolutional Neural Network (CNN) ?</a:t>
            </a:r>
            <a:endParaRPr lang="en-US" sz="1800" dirty="0"/>
          </a:p>
          <a:p>
            <a:pPr marL="0" indent="0">
              <a:buNone/>
            </a:pPr>
            <a:r>
              <a:rPr lang="en-US" sz="1500" dirty="0"/>
              <a:t>(a) High Cost of spurious and missed patterns  (b) Spatial Auto-correlation </a:t>
            </a:r>
          </a:p>
          <a:p>
            <a:pPr marL="0" indent="0">
              <a:buNone/>
            </a:pPr>
            <a:r>
              <a:rPr lang="en-US" sz="1500" dirty="0"/>
              <a:t>(c) Spatial Heterogeneity                                     (d) Teleconnections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Google Shape;60;p1">
            <a:extLst>
              <a:ext uri="{FF2B5EF4-FFF2-40B4-BE49-F238E27FC236}">
                <a16:creationId xmlns:a16="http://schemas.microsoft.com/office/drawing/2014/main" id="{F9F0FE67-16DA-264A-9C0C-F0118D97881A}"/>
              </a:ext>
            </a:extLst>
          </p:cNvPr>
          <p:cNvSpPr txBox="1"/>
          <p:nvPr/>
        </p:nvSpPr>
        <p:spPr>
          <a:xfrm>
            <a:off x="167892" y="5112946"/>
            <a:ext cx="8808217" cy="482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lvl="0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Towards Spatial Variability Aware Deep Neural Networks (SVANN): A Summary of Results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J. Gupta, Y. Xie, and S. Shekhar, DeepSpatial2020 (1st ACM SIGKDD Workshop on Deep Learning for Spatiotemporal Data, Applications, and Systems). 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paper award.</a:t>
            </a:r>
            <a:endParaRPr sz="1350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5" name="Google Shape;74;g8dc6bb79cc_0_1">
            <a:extLst>
              <a:ext uri="{FF2B5EF4-FFF2-40B4-BE49-F238E27FC236}">
                <a16:creationId xmlns:a16="http://schemas.microsoft.com/office/drawing/2014/main" id="{053E1B59-E08C-9E4F-88D6-8974B79B70F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0282" y="4040593"/>
            <a:ext cx="2009701" cy="10721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F63658-9D5B-654C-BA55-BA7A1AB093B2}"/>
              </a:ext>
            </a:extLst>
          </p:cNvPr>
          <p:cNvSpPr txBox="1"/>
          <p:nvPr/>
        </p:nvSpPr>
        <p:spPr>
          <a:xfrm>
            <a:off x="5972271" y="2958462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Snow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E4D7EE-80C1-4248-9DA4-EADE6D3CA25D}"/>
              </a:ext>
            </a:extLst>
          </p:cNvPr>
          <p:cNvSpPr txBox="1"/>
          <p:nvPr/>
        </p:nvSpPr>
        <p:spPr>
          <a:xfrm>
            <a:off x="7811240" y="297367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Snow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426B5-9362-D241-BBBE-01A0EB9DA998}"/>
              </a:ext>
            </a:extLst>
          </p:cNvPr>
          <p:cNvSpPr txBox="1"/>
          <p:nvPr/>
        </p:nvSpPr>
        <p:spPr>
          <a:xfrm>
            <a:off x="683121" y="2944745"/>
            <a:ext cx="2165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Runn of Kutch, Gujarat, India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4CD3AA-F526-A044-A974-42823F4DC424}"/>
              </a:ext>
            </a:extLst>
          </p:cNvPr>
          <p:cNvSpPr txBox="1"/>
          <p:nvPr/>
        </p:nvSpPr>
        <p:spPr>
          <a:xfrm>
            <a:off x="3516233" y="2956674"/>
            <a:ext cx="1651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Lake </a:t>
            </a:r>
            <a:r>
              <a:rPr lang="en-US" sz="1200" dirty="0" err="1"/>
              <a:t>Karum</a:t>
            </a:r>
            <a:r>
              <a:rPr lang="en-US" sz="1200" dirty="0"/>
              <a:t>, Ethiopia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515ACC-857B-CD40-90F9-F9610BB3AA28}"/>
              </a:ext>
            </a:extLst>
          </p:cNvPr>
          <p:cNvGrpSpPr/>
          <p:nvPr/>
        </p:nvGrpSpPr>
        <p:grpSpPr>
          <a:xfrm>
            <a:off x="167891" y="1963958"/>
            <a:ext cx="1624652" cy="948336"/>
            <a:chOff x="167891" y="1106708"/>
            <a:chExt cx="1624652" cy="948336"/>
          </a:xfrm>
        </p:grpSpPr>
        <p:pic>
          <p:nvPicPr>
            <p:cNvPr id="1028" name="Picture 4" descr="White Rann of Kutch – Salt desert in Gujarat | Let's Travel!">
              <a:extLst>
                <a:ext uri="{FF2B5EF4-FFF2-40B4-BE49-F238E27FC236}">
                  <a16:creationId xmlns:a16="http://schemas.microsoft.com/office/drawing/2014/main" id="{492C0A92-AB19-7143-9278-8280B0C21B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99"/>
            <a:stretch/>
          </p:blipFill>
          <p:spPr bwMode="auto">
            <a:xfrm>
              <a:off x="167891" y="1173460"/>
              <a:ext cx="1624652" cy="88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05593C-B092-BA43-AFE0-FC72E392CFE9}"/>
                </a:ext>
              </a:extLst>
            </p:cNvPr>
            <p:cNvSpPr txBox="1"/>
            <p:nvPr/>
          </p:nvSpPr>
          <p:spPr>
            <a:xfrm>
              <a:off x="839561" y="1106708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(a)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37B3B0-8CA9-4C44-AD41-34C7B435D25F}"/>
              </a:ext>
            </a:extLst>
          </p:cNvPr>
          <p:cNvGrpSpPr/>
          <p:nvPr/>
        </p:nvGrpSpPr>
        <p:grpSpPr>
          <a:xfrm>
            <a:off x="1885360" y="1963957"/>
            <a:ext cx="1458232" cy="969142"/>
            <a:chOff x="1885360" y="1106707"/>
            <a:chExt cx="1458232" cy="969142"/>
          </a:xfrm>
        </p:grpSpPr>
        <p:pic>
          <p:nvPicPr>
            <p:cNvPr id="1026" name="Picture 2" descr="End of the World at the White Rann of Kutch | MakeMyTrip Blog">
              <a:extLst>
                <a:ext uri="{FF2B5EF4-FFF2-40B4-BE49-F238E27FC236}">
                  <a16:creationId xmlns:a16="http://schemas.microsoft.com/office/drawing/2014/main" id="{C7781595-27CE-8C46-A940-61DDBF324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360" y="1164454"/>
              <a:ext cx="1458232" cy="911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60CCF8-92CF-9C4D-B2BF-B9300B39977A}"/>
                </a:ext>
              </a:extLst>
            </p:cNvPr>
            <p:cNvSpPr txBox="1"/>
            <p:nvPr/>
          </p:nvSpPr>
          <p:spPr>
            <a:xfrm>
              <a:off x="2502548" y="1106707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(b)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9D5E3D-4E93-7C48-88B5-B10C6B02686B}"/>
              </a:ext>
            </a:extLst>
          </p:cNvPr>
          <p:cNvGrpSpPr/>
          <p:nvPr/>
        </p:nvGrpSpPr>
        <p:grpSpPr>
          <a:xfrm>
            <a:off x="3526000" y="1921877"/>
            <a:ext cx="1642061" cy="998758"/>
            <a:chOff x="3525999" y="1064627"/>
            <a:chExt cx="1642061" cy="998758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A9C0CA7A-94BF-3C4C-90B5-2B45E63C3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999" y="1137860"/>
              <a:ext cx="1642061" cy="92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082AAC-2418-9240-BF2E-D296EE05384F}"/>
                </a:ext>
              </a:extLst>
            </p:cNvPr>
            <p:cNvSpPr txBox="1"/>
            <p:nvPr/>
          </p:nvSpPr>
          <p:spPr>
            <a:xfrm>
              <a:off x="4259996" y="1064627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(c)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4F5F5F-1442-C04A-B526-4CFC5D28B449}"/>
              </a:ext>
            </a:extLst>
          </p:cNvPr>
          <p:cNvGrpSpPr/>
          <p:nvPr/>
        </p:nvGrpSpPr>
        <p:grpSpPr>
          <a:xfrm>
            <a:off x="5624956" y="1919863"/>
            <a:ext cx="1752935" cy="1034885"/>
            <a:chOff x="5624955" y="1062612"/>
            <a:chExt cx="1752935" cy="1034885"/>
          </a:xfrm>
        </p:grpSpPr>
        <p:pic>
          <p:nvPicPr>
            <p:cNvPr id="1034" name="Picture 10" descr="A Man Is Walking Along a Snow Field. Loneliness. View From Above by  Stavros16 on Envato Elements">
              <a:extLst>
                <a:ext uri="{FF2B5EF4-FFF2-40B4-BE49-F238E27FC236}">
                  <a16:creationId xmlns:a16="http://schemas.microsoft.com/office/drawing/2014/main" id="{A2150393-9390-194F-A7A3-2C0DBFD05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955" y="1106708"/>
              <a:ext cx="1752935" cy="990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665D81-261D-1840-B0F5-28E0B7531CCD}"/>
                </a:ext>
              </a:extLst>
            </p:cNvPr>
            <p:cNvSpPr txBox="1"/>
            <p:nvPr/>
          </p:nvSpPr>
          <p:spPr>
            <a:xfrm>
              <a:off x="6353946" y="1062612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(d)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4644CB-6DBA-4B44-A5B3-DFD50F90FDE9}"/>
              </a:ext>
            </a:extLst>
          </p:cNvPr>
          <p:cNvGrpSpPr/>
          <p:nvPr/>
        </p:nvGrpSpPr>
        <p:grpSpPr>
          <a:xfrm>
            <a:off x="7515000" y="1919862"/>
            <a:ext cx="1486504" cy="1035098"/>
            <a:chOff x="7515000" y="1062612"/>
            <a:chExt cx="1486504" cy="1035098"/>
          </a:xfrm>
        </p:grpSpPr>
        <p:pic>
          <p:nvPicPr>
            <p:cNvPr id="1030" name="Picture 6" descr="Winter Snow Field - Free photo on Pixabay">
              <a:extLst>
                <a:ext uri="{FF2B5EF4-FFF2-40B4-BE49-F238E27FC236}">
                  <a16:creationId xmlns:a16="http://schemas.microsoft.com/office/drawing/2014/main" id="{5280AC76-174F-774A-82B8-15C99C494D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5000" y="1106708"/>
              <a:ext cx="1486504" cy="991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55662E-3E55-1B4F-A8BC-BF55B414B9FB}"/>
                </a:ext>
              </a:extLst>
            </p:cNvPr>
            <p:cNvSpPr txBox="1"/>
            <p:nvPr/>
          </p:nvSpPr>
          <p:spPr>
            <a:xfrm>
              <a:off x="7909022" y="1062612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217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Modeling Spatial Heterogeneity: GWR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2658"/>
            <a:ext cx="8610600" cy="4036142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Geographically Weighted Regression (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GWR</a:t>
            </a: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Goal: Model spatially varying relationships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	Where                   are location dependent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08212" y="2146118"/>
          <a:ext cx="1542855" cy="486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1" name="Equation" r:id="rId3" imgW="685800" imgH="215640" progId="Equation.3">
                  <p:embed/>
                </p:oleObj>
              </mc:Choice>
              <mc:Fallback>
                <p:oleObj name="Equation" r:id="rId3" imgW="685800" imgH="2156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2" y="2146118"/>
                        <a:ext cx="1542855" cy="486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094712" y="2490230"/>
          <a:ext cx="1106442" cy="433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Equation" r:id="rId5" imgW="583947" imgH="228501" progId="Equation.3">
                  <p:embed/>
                </p:oleObj>
              </mc:Choice>
              <mc:Fallback>
                <p:oleObj name="Equation" r:id="rId5" imgW="583947" imgH="228501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712" y="2490230"/>
                        <a:ext cx="1106442" cy="433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pic>
        <p:nvPicPr>
          <p:cNvPr id="11695" name="Picture 431" descr="Geographically Weighted Regress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9864" r="2519" b="15797"/>
          <a:stretch/>
        </p:blipFill>
        <p:spPr bwMode="auto">
          <a:xfrm>
            <a:off x="580740" y="3197331"/>
            <a:ext cx="7787149" cy="227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46847" y="5412449"/>
            <a:ext cx="2900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resources.arcgis.com</a:t>
            </a:r>
          </a:p>
        </p:txBody>
      </p:sp>
    </p:spTree>
    <p:extLst>
      <p:ext uri="{BB962C8B-B14F-4D97-AF65-F5344CB8AC3E}">
        <p14:creationId xmlns:p14="http://schemas.microsoft.com/office/powerpoint/2010/main" val="349638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3" y="137652"/>
            <a:ext cx="8851125" cy="85168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Spatial Variability Aware Neural Networks (SVANN)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86" y="5889522"/>
            <a:ext cx="955823" cy="8311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F61DA06-F362-FB46-90FE-D988BC4E7398}"/>
              </a:ext>
            </a:extLst>
          </p:cNvPr>
          <p:cNvSpPr/>
          <p:nvPr/>
        </p:nvSpPr>
        <p:spPr bwMode="auto">
          <a:xfrm>
            <a:off x="877570" y="1828800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BE80A8-DBFD-A94F-9EFC-1ED22F1EBB3B}"/>
              </a:ext>
            </a:extLst>
          </p:cNvPr>
          <p:cNvSpPr/>
          <p:nvPr/>
        </p:nvSpPr>
        <p:spPr bwMode="auto">
          <a:xfrm>
            <a:off x="877570" y="2759588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A65BD9-E264-174D-AF07-13F2C58925A5}"/>
              </a:ext>
            </a:extLst>
          </p:cNvPr>
          <p:cNvSpPr/>
          <p:nvPr/>
        </p:nvSpPr>
        <p:spPr bwMode="auto">
          <a:xfrm>
            <a:off x="2147570" y="1828800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1D1D5B-E1F6-2C41-8B54-19411A30C2B1}"/>
              </a:ext>
            </a:extLst>
          </p:cNvPr>
          <p:cNvSpPr/>
          <p:nvPr/>
        </p:nvSpPr>
        <p:spPr bwMode="auto">
          <a:xfrm>
            <a:off x="2147570" y="2759588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6CC666-0439-D14C-ACB8-99988F4BA00D}"/>
              </a:ext>
            </a:extLst>
          </p:cNvPr>
          <p:cNvSpPr/>
          <p:nvPr/>
        </p:nvSpPr>
        <p:spPr bwMode="auto">
          <a:xfrm>
            <a:off x="3277870" y="2249334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C0CF35-A0FB-5245-BAFF-4ABFC7AA7C5C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 bwMode="auto">
          <a:xfrm>
            <a:off x="1408430" y="2089150"/>
            <a:ext cx="739140" cy="9307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7993FC-6F12-E042-8818-E423291F61DB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 bwMode="auto">
          <a:xfrm>
            <a:off x="1408430" y="2089150"/>
            <a:ext cx="7391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4EECED-0CE0-9246-AE4C-AA84C3CC6DEA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 bwMode="auto">
          <a:xfrm flipV="1">
            <a:off x="1408430" y="2089150"/>
            <a:ext cx="739140" cy="9307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A078A1D-9662-7B4E-9784-F896FE71ED94}"/>
              </a:ext>
            </a:extLst>
          </p:cNvPr>
          <p:cNvCxnSpPr>
            <a:cxnSpLocks/>
            <a:stCxn id="6" idx="6"/>
            <a:endCxn id="8" idx="2"/>
          </p:cNvCxnSpPr>
          <p:nvPr/>
        </p:nvCxnSpPr>
        <p:spPr bwMode="auto">
          <a:xfrm>
            <a:off x="1408430" y="3019938"/>
            <a:ext cx="7391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1EBD32-3FAC-D941-A3E9-75C37BFF36B2}"/>
              </a:ext>
            </a:extLst>
          </p:cNvPr>
          <p:cNvCxnSpPr>
            <a:cxnSpLocks/>
            <a:stCxn id="7" idx="6"/>
            <a:endCxn id="9" idx="2"/>
          </p:cNvCxnSpPr>
          <p:nvPr/>
        </p:nvCxnSpPr>
        <p:spPr bwMode="auto">
          <a:xfrm>
            <a:off x="2678430" y="2089150"/>
            <a:ext cx="599440" cy="4205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6872A5-66A7-3644-84FA-9F32A6B071E3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 bwMode="auto">
          <a:xfrm flipV="1">
            <a:off x="2678430" y="2509684"/>
            <a:ext cx="599440" cy="5102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8CC7A375-C050-294E-8BF7-600FE85C858A}"/>
              </a:ext>
            </a:extLst>
          </p:cNvPr>
          <p:cNvSpPr/>
          <p:nvPr/>
        </p:nvSpPr>
        <p:spPr bwMode="auto">
          <a:xfrm>
            <a:off x="5003800" y="1752600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738B8F1-6513-0B4E-9AB9-FEDAFD812401}"/>
              </a:ext>
            </a:extLst>
          </p:cNvPr>
          <p:cNvSpPr/>
          <p:nvPr/>
        </p:nvSpPr>
        <p:spPr bwMode="auto">
          <a:xfrm>
            <a:off x="5041900" y="2683388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412E24A-CC8B-5444-A3E2-1D7F19FED81B}"/>
              </a:ext>
            </a:extLst>
          </p:cNvPr>
          <p:cNvSpPr/>
          <p:nvPr/>
        </p:nvSpPr>
        <p:spPr bwMode="auto">
          <a:xfrm>
            <a:off x="6731000" y="1752600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3B50778-8B2E-FA44-8B49-4E67785C6605}"/>
              </a:ext>
            </a:extLst>
          </p:cNvPr>
          <p:cNvSpPr/>
          <p:nvPr/>
        </p:nvSpPr>
        <p:spPr bwMode="auto">
          <a:xfrm>
            <a:off x="6731000" y="2683388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BA80698-629D-4044-A833-8A52084DE855}"/>
              </a:ext>
            </a:extLst>
          </p:cNvPr>
          <p:cNvSpPr/>
          <p:nvPr/>
        </p:nvSpPr>
        <p:spPr bwMode="auto">
          <a:xfrm>
            <a:off x="8166100" y="2173134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C13268E-6B04-504F-A835-38858E37D1A1}"/>
              </a:ext>
            </a:extLst>
          </p:cNvPr>
          <p:cNvCxnSpPr>
            <a:cxnSpLocks/>
            <a:stCxn id="29" idx="6"/>
            <a:endCxn id="32" idx="2"/>
          </p:cNvCxnSpPr>
          <p:nvPr/>
        </p:nvCxnSpPr>
        <p:spPr bwMode="auto">
          <a:xfrm>
            <a:off x="5534660" y="2012950"/>
            <a:ext cx="1196340" cy="9307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E631B59-0E84-0149-BBE8-FD727A077FF2}"/>
              </a:ext>
            </a:extLst>
          </p:cNvPr>
          <p:cNvCxnSpPr>
            <a:cxnSpLocks/>
            <a:stCxn id="29" idx="6"/>
            <a:endCxn id="31" idx="2"/>
          </p:cNvCxnSpPr>
          <p:nvPr/>
        </p:nvCxnSpPr>
        <p:spPr bwMode="auto">
          <a:xfrm>
            <a:off x="5534660" y="2012950"/>
            <a:ext cx="11963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9578AFA-16E4-4444-9538-ADCF87AA9A26}"/>
              </a:ext>
            </a:extLst>
          </p:cNvPr>
          <p:cNvCxnSpPr>
            <a:cxnSpLocks/>
            <a:stCxn id="30" idx="6"/>
            <a:endCxn id="31" idx="2"/>
          </p:cNvCxnSpPr>
          <p:nvPr/>
        </p:nvCxnSpPr>
        <p:spPr bwMode="auto">
          <a:xfrm flipV="1">
            <a:off x="5572760" y="2012950"/>
            <a:ext cx="1158240" cy="9307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838AF4-CC84-3C45-B82E-8D6E2A0F4871}"/>
              </a:ext>
            </a:extLst>
          </p:cNvPr>
          <p:cNvCxnSpPr>
            <a:cxnSpLocks/>
            <a:stCxn id="30" idx="6"/>
            <a:endCxn id="32" idx="2"/>
          </p:cNvCxnSpPr>
          <p:nvPr/>
        </p:nvCxnSpPr>
        <p:spPr bwMode="auto">
          <a:xfrm>
            <a:off x="5572760" y="2943738"/>
            <a:ext cx="11582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AABD4DB-6BCC-1549-86FA-40A8620FC850}"/>
              </a:ext>
            </a:extLst>
          </p:cNvPr>
          <p:cNvCxnSpPr>
            <a:cxnSpLocks/>
            <a:stCxn id="31" idx="6"/>
            <a:endCxn id="33" idx="2"/>
          </p:cNvCxnSpPr>
          <p:nvPr/>
        </p:nvCxnSpPr>
        <p:spPr bwMode="auto">
          <a:xfrm>
            <a:off x="7261860" y="2012950"/>
            <a:ext cx="904240" cy="4205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6B95145-BB76-F64C-950D-EDF4C1A8FABE}"/>
              </a:ext>
            </a:extLst>
          </p:cNvPr>
          <p:cNvCxnSpPr>
            <a:cxnSpLocks/>
            <a:stCxn id="32" idx="6"/>
            <a:endCxn id="33" idx="2"/>
          </p:cNvCxnSpPr>
          <p:nvPr/>
        </p:nvCxnSpPr>
        <p:spPr bwMode="auto">
          <a:xfrm flipV="1">
            <a:off x="7261860" y="2433484"/>
            <a:ext cx="904240" cy="5102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3D512D0-F629-314F-B716-62D758C53C8F}"/>
              </a:ext>
            </a:extLst>
          </p:cNvPr>
          <p:cNvSpPr txBox="1"/>
          <p:nvPr/>
        </p:nvSpPr>
        <p:spPr>
          <a:xfrm>
            <a:off x="419734" y="1143000"/>
            <a:ext cx="3839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Neural Network (NN)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C8312C-3307-A045-B6CB-47AF4E000B1A}"/>
              </a:ext>
            </a:extLst>
          </p:cNvPr>
          <p:cNvSpPr txBox="1"/>
          <p:nvPr/>
        </p:nvSpPr>
        <p:spPr>
          <a:xfrm>
            <a:off x="4140200" y="1143000"/>
            <a:ext cx="4858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SVANN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AB6F8B77-A2B0-454E-981C-734F80FB3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057400"/>
            <a:ext cx="395816" cy="335583"/>
          </a:xfrm>
          <a:prstGeom prst="rect">
            <a:avLst/>
          </a:prstGeom>
        </p:spPr>
      </p:pic>
      <p:pic>
        <p:nvPicPr>
          <p:cNvPr id="45" name="Picture 44" descr="A screen shot of a computer&#10;&#10;Description automatically generated">
            <a:extLst>
              <a:ext uri="{FF2B5EF4-FFF2-40B4-BE49-F238E27FC236}">
                <a16:creationId xmlns:a16="http://schemas.microsoft.com/office/drawing/2014/main" id="{2E14331C-206F-BD4D-8F74-F87E7281A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514600"/>
            <a:ext cx="404419" cy="335582"/>
          </a:xfrm>
          <a:prstGeom prst="rect">
            <a:avLst/>
          </a:prstGeom>
        </p:spPr>
      </p:pic>
      <p:pic>
        <p:nvPicPr>
          <p:cNvPr id="47" name="Picture 46" descr="A flat screen television&#10;&#10;Description automatically generated">
            <a:extLst>
              <a:ext uri="{FF2B5EF4-FFF2-40B4-BE49-F238E27FC236}">
                <a16:creationId xmlns:a16="http://schemas.microsoft.com/office/drawing/2014/main" id="{7B433F1F-2469-6A4C-BCEB-122AFAF15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995" y="1676400"/>
            <a:ext cx="366845" cy="30960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CDB59DF8-721F-1040-8B09-FD4451F4F316}"/>
              </a:ext>
            </a:extLst>
          </p:cNvPr>
          <p:cNvSpPr/>
          <p:nvPr/>
        </p:nvSpPr>
        <p:spPr bwMode="auto">
          <a:xfrm>
            <a:off x="5791200" y="3030981"/>
            <a:ext cx="410778" cy="32466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2F23AE6-A092-3B42-BE56-23FDD97AF99D}"/>
              </a:ext>
            </a:extLst>
          </p:cNvPr>
          <p:cNvSpPr/>
          <p:nvPr/>
        </p:nvSpPr>
        <p:spPr bwMode="auto">
          <a:xfrm>
            <a:off x="7554796" y="1752600"/>
            <a:ext cx="293804" cy="33855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074C95-3C4B-794D-93F0-AFC5B94AC502}"/>
              </a:ext>
            </a:extLst>
          </p:cNvPr>
          <p:cNvSpPr/>
          <p:nvPr/>
        </p:nvSpPr>
        <p:spPr bwMode="auto">
          <a:xfrm>
            <a:off x="7575116" y="2745962"/>
            <a:ext cx="349684" cy="30203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D9FB1E-F3E1-4E45-B20B-E3AC2132DE2E}"/>
              </a:ext>
            </a:extLst>
          </p:cNvPr>
          <p:cNvSpPr txBox="1"/>
          <p:nvPr/>
        </p:nvSpPr>
        <p:spPr>
          <a:xfrm>
            <a:off x="1524394" y="1828800"/>
            <a:ext cx="46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07EF71-311B-9147-8737-527369ED49EE}"/>
              </a:ext>
            </a:extLst>
          </p:cNvPr>
          <p:cNvSpPr txBox="1"/>
          <p:nvPr/>
        </p:nvSpPr>
        <p:spPr>
          <a:xfrm>
            <a:off x="1232294" y="2209800"/>
            <a:ext cx="46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D92FE3-33B3-0246-B0DF-8F28927D9BF4}"/>
              </a:ext>
            </a:extLst>
          </p:cNvPr>
          <p:cNvSpPr txBox="1"/>
          <p:nvPr/>
        </p:nvSpPr>
        <p:spPr>
          <a:xfrm>
            <a:off x="1257694" y="2527300"/>
            <a:ext cx="46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F41C56-E2D2-664E-A74B-D4CA03AEF91C}"/>
              </a:ext>
            </a:extLst>
          </p:cNvPr>
          <p:cNvSpPr txBox="1"/>
          <p:nvPr/>
        </p:nvSpPr>
        <p:spPr>
          <a:xfrm>
            <a:off x="1473594" y="2997200"/>
            <a:ext cx="46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981513-8B83-C04B-B8A4-2446B69087EA}"/>
              </a:ext>
            </a:extLst>
          </p:cNvPr>
          <p:cNvSpPr txBox="1"/>
          <p:nvPr/>
        </p:nvSpPr>
        <p:spPr>
          <a:xfrm>
            <a:off x="2768994" y="1969790"/>
            <a:ext cx="462715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0D22C91-09C8-624E-8DF2-A0F02D185211}"/>
              </a:ext>
            </a:extLst>
          </p:cNvPr>
          <p:cNvSpPr txBox="1"/>
          <p:nvPr/>
        </p:nvSpPr>
        <p:spPr>
          <a:xfrm>
            <a:off x="2781694" y="2782590"/>
            <a:ext cx="46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634FE6-F4FE-A844-8813-376A255AD97C}"/>
              </a:ext>
            </a:extLst>
          </p:cNvPr>
          <p:cNvSpPr txBox="1"/>
          <p:nvPr/>
        </p:nvSpPr>
        <p:spPr>
          <a:xfrm>
            <a:off x="228600" y="3581400"/>
            <a:ext cx="86023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NN parameter is a map i.e., a function of location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Similar to Geographically Weighted 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Evaluation Task: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Urban Garden Detection across Hennepin County, MN and Fulton County, GA.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SVANN outperformed OSFA by 14.34% on F1-scores.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5A7AA8-3BB9-034B-8898-BB94760DE73F}"/>
              </a:ext>
            </a:extLst>
          </p:cNvPr>
          <p:cNvSpPr txBox="1"/>
          <p:nvPr/>
        </p:nvSpPr>
        <p:spPr>
          <a:xfrm>
            <a:off x="76201" y="5587425"/>
            <a:ext cx="8089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Details:</a:t>
            </a:r>
            <a:r>
              <a:rPr lang="en-US" sz="1600" dirty="0"/>
              <a:t> </a:t>
            </a:r>
            <a:r>
              <a:rPr lang="en-US" sz="1400" dirty="0"/>
              <a:t>J. Gupta, Y, </a:t>
            </a:r>
            <a:r>
              <a:rPr lang="en-US" sz="1400" dirty="0" err="1"/>
              <a:t>Xie</a:t>
            </a:r>
            <a:r>
              <a:rPr lang="en-US" sz="1400" dirty="0"/>
              <a:t> and S. Shekhar,</a:t>
            </a:r>
            <a:r>
              <a:rPr lang="en-US" sz="1600" dirty="0"/>
              <a:t> </a:t>
            </a:r>
          </a:p>
          <a:p>
            <a:r>
              <a:rPr lang="en-US" sz="1400" dirty="0"/>
              <a:t>Towards Spatial Variability Aware Deep Neural Networks (SVANN): A Summary of Results,</a:t>
            </a:r>
          </a:p>
          <a:p>
            <a:r>
              <a:rPr lang="en-US" sz="1400" dirty="0"/>
              <a:t>ACM SIGKDD Workshop on Deep Learning for Spatiotemporal Data, Applications, </a:t>
            </a:r>
          </a:p>
          <a:p>
            <a:r>
              <a:rPr lang="en-US" sz="1400" dirty="0"/>
              <a:t>and Systems (</a:t>
            </a:r>
            <a:r>
              <a:rPr lang="en-US" sz="1400" dirty="0" err="1"/>
              <a:t>Deepspatial</a:t>
            </a:r>
            <a:r>
              <a:rPr lang="en-US" sz="1400" dirty="0"/>
              <a:t> 2020), 2020. (Best Paper Award). </a:t>
            </a:r>
            <a:r>
              <a:rPr lang="en-US" sz="1400" dirty="0">
                <a:hlinkClick r:id="rId10"/>
              </a:rPr>
              <a:t>arXiv:2011.08992v1</a:t>
            </a:r>
            <a:r>
              <a:rPr lang="en-US" sz="1400" b="1" dirty="0"/>
              <a:t> </a:t>
            </a:r>
          </a:p>
          <a:p>
            <a:r>
              <a:rPr lang="en-US" sz="1400" dirty="0"/>
              <a:t>Full paper accepted for ACM Transaction on Intelligent Systems and Technology.</a:t>
            </a:r>
          </a:p>
        </p:txBody>
      </p:sp>
    </p:spTree>
    <p:extLst>
      <p:ext uri="{BB962C8B-B14F-4D97-AF65-F5344CB8AC3E}">
        <p14:creationId xmlns:p14="http://schemas.microsoft.com/office/powerpoint/2010/main" val="209596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2800" dirty="0"/>
              <a:t>Dealing with Noise &amp;  Spurious Chance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143704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Statistics: Deal with Noise</a:t>
            </a:r>
          </a:p>
          <a:p>
            <a:pPr lvl="1"/>
            <a:r>
              <a:rPr lang="en-US" sz="1400" dirty="0"/>
              <a:t>Quantify uncertainty, confidence, …</a:t>
            </a:r>
          </a:p>
          <a:p>
            <a:pPr lvl="1"/>
            <a:r>
              <a:rPr lang="en-US" sz="1600" dirty="0"/>
              <a:t>Is it (statistically) significant? </a:t>
            </a:r>
          </a:p>
          <a:p>
            <a:pPr lvl="1"/>
            <a:r>
              <a:rPr lang="en-US" sz="1600" dirty="0"/>
              <a:t>Is it different from a chance event or rest of dataset?</a:t>
            </a:r>
          </a:p>
          <a:p>
            <a:pPr lvl="2"/>
            <a:r>
              <a:rPr lang="en-US" sz="1400" dirty="0"/>
              <a:t>e.g.,  </a:t>
            </a:r>
            <a:r>
              <a:rPr lang="en-US" sz="1400" dirty="0" err="1"/>
              <a:t>SaTScan</a:t>
            </a:r>
            <a:r>
              <a:rPr lang="en-US" sz="1400" dirty="0"/>
              <a:t> finds circular hot-spots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800" dirty="0"/>
              <a:t>Spatial Statistics, Spatial Data Mining</a:t>
            </a:r>
          </a:p>
          <a:p>
            <a:pPr lvl="1"/>
            <a:r>
              <a:rPr lang="en-US" sz="1600" dirty="0"/>
              <a:t>Auto-correlation, Heterogeneity, Edge-effect, …</a:t>
            </a:r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905" y="1103671"/>
            <a:ext cx="2750695" cy="2706329"/>
          </a:xfrm>
          <a:prstGeom prst="rect">
            <a:avLst/>
          </a:prstGeom>
        </p:spPr>
      </p:pic>
      <p:pic>
        <p:nvPicPr>
          <p:cNvPr id="2050" name="Picture 2" descr="Östersun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73058"/>
            <a:ext cx="1484595" cy="142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TScan™ - Software for the spatial, temporal, and space-time scan statistic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26" y="5586880"/>
            <a:ext cx="3015028" cy="7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w York City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82" y="4073058"/>
            <a:ext cx="1400118" cy="143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70640"/>
            <a:ext cx="3092450" cy="22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D520-79FD-E740-88B6-B84DF3766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94" y="152400"/>
            <a:ext cx="8606118" cy="642080"/>
          </a:xfrm>
        </p:spPr>
        <p:txBody>
          <a:bodyPr/>
          <a:lstStyle/>
          <a:p>
            <a:r>
              <a:rPr lang="en-US" sz="2400" dirty="0"/>
              <a:t>Spatial Computing is Ubiquitous Today!</a:t>
            </a:r>
            <a:endParaRPr lang="en-U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5E4E19-E336-4F40-B63E-7E8633529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0" y="1287086"/>
            <a:ext cx="1763579" cy="21684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E1D369-D610-D147-BEDD-2DB5094B9C4A}"/>
              </a:ext>
            </a:extLst>
          </p:cNvPr>
          <p:cNvSpPr/>
          <p:nvPr/>
        </p:nvSpPr>
        <p:spPr>
          <a:xfrm>
            <a:off x="262694" y="1098589"/>
            <a:ext cx="809942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2 billion GPS receivers in use, will hit 7 billion by 2022.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Besides location, it </a:t>
            </a:r>
            <a:r>
              <a:rPr 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reference time </a:t>
            </a:r>
            <a:r>
              <a:rPr lang="en-US" sz="1800" dirty="0">
                <a:cs typeface="Arial" panose="020B0604020202020204" pitchFamily="34" charset="0"/>
              </a:rPr>
              <a:t>for critical infrastructure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Telecommunications industry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Banks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Airlines...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GPS is the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single point of failure</a:t>
            </a:r>
            <a:r>
              <a:rPr lang="en-US" sz="1600" dirty="0"/>
              <a:t> for the entire modern economy.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50,000 incidents of deliberate (GPS) jamming last two years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Against Ubers, Waymo’s self-driving cars, delivery drones from Amazon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6D5E2C-F900-4467-8F0C-384C8C895306}"/>
              </a:ext>
            </a:extLst>
          </p:cNvPr>
          <p:cNvSpPr/>
          <p:nvPr/>
        </p:nvSpPr>
        <p:spPr>
          <a:xfrm>
            <a:off x="146570" y="5864423"/>
            <a:ext cx="8646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/>
              <a:t>Source:  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https://</a:t>
            </a:r>
            <a:r>
              <a:rPr lang="en-US" sz="1300" i="1" dirty="0" err="1">
                <a:latin typeface="Times New Roman" charset="0"/>
                <a:ea typeface="Times New Roman" charset="0"/>
                <a:cs typeface="Times New Roman" charset="0"/>
              </a:rPr>
              <a:t>www.bloomberg.com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/news/features/2018-07-25/the-world-economy-runs-on-</a:t>
            </a:r>
            <a:r>
              <a:rPr lang="en-US" sz="1300" i="1" dirty="0" err="1">
                <a:latin typeface="Times New Roman" charset="0"/>
                <a:ea typeface="Times New Roman" charset="0"/>
                <a:cs typeface="Times New Roman" charset="0"/>
              </a:rPr>
              <a:t>gps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-it-needs-a-backup-plan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9" y="4927665"/>
            <a:ext cx="4025900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8" y="5342764"/>
            <a:ext cx="3230222" cy="340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672628"/>
            <a:ext cx="3751801" cy="11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9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Scan Statistics (</a:t>
            </a:r>
            <a:r>
              <a:rPr lang="en-US" sz="3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SatScan</a:t>
            </a:r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3161"/>
            <a:ext cx="8760178" cy="4065639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Goal: 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Omit chance clusters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Ideas: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Likelihood Ratio, Statistical Significance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Steps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Enumerate candidate zones &amp; choose zone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with highest likelihood ratio (LR)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LR(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= p(</a:t>
            </a: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H1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|data) </a:t>
            </a:r>
            <a:r>
              <a:rPr lang="en-US" altLang="en-US" sz="16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p(</a:t>
            </a: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H0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|data)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H0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 points in zone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show complete spatial randomness (CSR)</a:t>
            </a:r>
            <a:endParaRPr lang="en-US" altLang="en-US" sz="1600" dirty="0">
              <a:solidFill>
                <a:srgbClr val="00B0F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H1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 points in zone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are clustered </a:t>
            </a:r>
            <a:endParaRPr lang="en-US" altLang="en-US" sz="1600" dirty="0">
              <a:solidFill>
                <a:srgbClr val="00B0F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If LR(</a:t>
            </a:r>
            <a:r>
              <a:rPr lang="en-US" altLang="en-US" sz="18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&gt;&gt; 1 then test statistical significance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Check how often is LR(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CSR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) &gt; LR(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</a:t>
            </a:r>
          </a:p>
          <a:p>
            <a:pPr marL="1314450" lvl="4" indent="0">
              <a:lnSpc>
                <a:spcPct val="80000"/>
              </a:lnSpc>
              <a:buNone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using 1000 Monte Carlo simulations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Beyond </a:t>
            </a:r>
            <a:r>
              <a:rPr lang="en-US" sz="2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SatScan</a:t>
            </a: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 Spatial Concept/Theory-Aware Hotspots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4075471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Geographic features, e.g., rivers, streams, roads,  …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Hot-spots =&gt; Hot Geographic-features, e.g., </a:t>
            </a:r>
            <a:r>
              <a:rPr lang="en-US" altLang="en-US" sz="16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Linear Hotspots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Theories, </a:t>
            </a: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,, environmental criminology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Circles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  <a:sym typeface="Wingdings" pitchFamily="2" charset="2"/>
              </a:rPr>
              <a:t>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Doughnut holes</a:t>
            </a: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800" dirty="0"/>
          </a:p>
        </p:txBody>
      </p:sp>
      <p:pic>
        <p:nvPicPr>
          <p:cNvPr id="46" name="Picture 4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02183" y="4293655"/>
            <a:ext cx="2787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Pedestrian fatalities Orlando, FL</a:t>
            </a:r>
          </a:p>
        </p:txBody>
      </p:sp>
      <p:pic>
        <p:nvPicPr>
          <p:cNvPr id="48" name="Picture 47" descr="slhd_Figure8a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9" y="2675650"/>
            <a:ext cx="2352210" cy="164341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678884" y="2559035"/>
            <a:ext cx="3054723" cy="2398352"/>
            <a:chOff x="2678884" y="2575933"/>
            <a:chExt cx="3054723" cy="2398352"/>
          </a:xfrm>
        </p:grpSpPr>
        <p:sp>
          <p:nvSpPr>
            <p:cNvPr id="50" name="TextBox 49"/>
            <p:cNvSpPr txBox="1"/>
            <p:nvPr/>
          </p:nvSpPr>
          <p:spPr>
            <a:xfrm>
              <a:off x="3731944" y="4389510"/>
              <a:ext cx="1821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Circular hotspots </a:t>
              </a:r>
            </a:p>
            <a:p>
              <a:pPr algn="ctr"/>
              <a:r>
                <a:rPr lang="en-US" sz="1600" dirty="0"/>
                <a:t>by </a:t>
              </a:r>
              <a:r>
                <a:rPr lang="en-US" sz="1600" dirty="0" err="1"/>
                <a:t>SatScan</a:t>
              </a:r>
              <a:endParaRPr lang="en-US" sz="1600" dirty="0"/>
            </a:p>
          </p:txBody>
        </p:sp>
        <p:pic>
          <p:nvPicPr>
            <p:cNvPr id="51" name="Picture 50" descr="case_b-eps-converted-to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7" t="4465" r="3931" b="2752"/>
            <a:stretch/>
          </p:blipFill>
          <p:spPr>
            <a:xfrm>
              <a:off x="2678884" y="2575933"/>
              <a:ext cx="3054723" cy="1804637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881655" y="2514600"/>
            <a:ext cx="3040217" cy="2287985"/>
            <a:chOff x="5881655" y="2531498"/>
            <a:chExt cx="3040217" cy="2287985"/>
          </a:xfrm>
        </p:grpSpPr>
        <p:sp>
          <p:nvSpPr>
            <p:cNvPr id="53" name="TextBox 52"/>
            <p:cNvSpPr txBox="1"/>
            <p:nvPr/>
          </p:nvSpPr>
          <p:spPr>
            <a:xfrm>
              <a:off x="7010619" y="4480929"/>
              <a:ext cx="1805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Linear hotspots</a:t>
              </a:r>
            </a:p>
          </p:txBody>
        </p:sp>
        <p:pic>
          <p:nvPicPr>
            <p:cNvPr id="54" name="Picture 53" descr="case_d-eps-converted-to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3" r="1880" b="2753"/>
            <a:stretch/>
          </p:blipFill>
          <p:spPr>
            <a:xfrm>
              <a:off x="5881655" y="2531498"/>
              <a:ext cx="3040217" cy="1891465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189381" y="5279680"/>
            <a:ext cx="876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Details: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Significant Linear Hotspot Discovery, IEEE Transactions on Big Data, 3(2):140-153, 2017.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Summary in Proc. </a:t>
            </a:r>
            <a:r>
              <a:rPr lang="en-US" sz="1200" dirty="0"/>
              <a:t>Geographic Info. Sc., Springer LNCS 8728, pp. 284-300, 2014.)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0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15400" cy="1107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51490"/>
            <a:ext cx="3581400" cy="563031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41654" y="1151490"/>
            <a:ext cx="7049946" cy="5630310"/>
            <a:chOff x="1941654" y="1151490"/>
            <a:chExt cx="7049946" cy="56303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847" y="1151490"/>
              <a:ext cx="5404753" cy="5630310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 bwMode="auto">
            <a:xfrm flipV="1">
              <a:off x="1941654" y="2514600"/>
              <a:ext cx="3468546" cy="19812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875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576146"/>
          </a:xfrm>
        </p:spPr>
        <p:txBody>
          <a:bodyPr>
            <a:noAutofit/>
          </a:bodyPr>
          <a:lstStyle/>
          <a:p>
            <a:r>
              <a:rPr lang="en-US" sz="3200" dirty="0"/>
              <a:t>Legionnaires’ Disease Outbreak in New York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0" y="1066800"/>
            <a:ext cx="785116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E998A-9537-4549-AE34-742C37FAC2F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0985" y="6077167"/>
            <a:ext cx="8426595" cy="56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ts val="404"/>
              </a:spcBef>
              <a:buClr>
                <a:srgbClr val="FF9900"/>
              </a:buClr>
              <a:buSzPct val="111000"/>
            </a:pPr>
            <a:r>
              <a:rPr lang="en-US" altLang="en-US" sz="1400" u="sng" dirty="0">
                <a:ea typeface="Gulim" pitchFamily="34" charset="-127"/>
              </a:rPr>
              <a:t>Details: Ring-Shaped Hotspot Detection,</a:t>
            </a:r>
            <a:r>
              <a:rPr lang="en-US" altLang="en-US" sz="1400" dirty="0">
                <a:ea typeface="Gulim" pitchFamily="34" charset="-127"/>
              </a:rPr>
              <a:t> IEEE Trans. Know. &amp; Data Eng., 28(12), 2016. </a:t>
            </a:r>
          </a:p>
          <a:p>
            <a:pPr algn="ctr">
              <a:spcBef>
                <a:spcPts val="404"/>
              </a:spcBef>
              <a:buClr>
                <a:srgbClr val="FF9900"/>
              </a:buClr>
              <a:buSzPct val="111000"/>
            </a:pPr>
            <a:r>
              <a:rPr lang="en-US" altLang="en-US" sz="1400" dirty="0">
                <a:ea typeface="Gulim" pitchFamily="34" charset="-127"/>
              </a:rPr>
              <a:t>(A Summary in Proc. IEEE ICDM 2014) (w/ E. </a:t>
            </a:r>
            <a:r>
              <a:rPr lang="en-US" altLang="en-US" sz="1400" dirty="0" err="1">
                <a:ea typeface="Gulim" pitchFamily="34" charset="-127"/>
              </a:rPr>
              <a:t>Eftelioglu</a:t>
            </a:r>
            <a:r>
              <a:rPr lang="en-US" altLang="en-US" sz="1400" dirty="0">
                <a:ea typeface="Gulim" pitchFamily="34" charset="-127"/>
              </a:rPr>
              <a:t> et al.) 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68493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3F7A-602E-4F5E-BF4E-F3465D96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9" y="51158"/>
            <a:ext cx="8875059" cy="613845"/>
          </a:xfrm>
        </p:spPr>
        <p:txBody>
          <a:bodyPr/>
          <a:lstStyle/>
          <a:p>
            <a:r>
              <a:rPr lang="en-US" sz="3177" b="1" dirty="0"/>
              <a:t>Robust Clustering (Hotspot Detection)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D147BF-4AE8-4FFC-802A-865DB8B6B24C}"/>
              </a:ext>
            </a:extLst>
          </p:cNvPr>
          <p:cNvSpPr/>
          <p:nvPr/>
        </p:nvSpPr>
        <p:spPr>
          <a:xfrm>
            <a:off x="79536" y="1023433"/>
            <a:ext cx="4437529" cy="1511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2575" indent="-302575">
              <a:buClr>
                <a:schemeClr val="folHlink"/>
              </a:buClr>
              <a:buSzPts val="1540"/>
              <a:buFont typeface="Noto Sans Symbols"/>
              <a:buChar char="•"/>
            </a:pPr>
            <a:r>
              <a:rPr lang="en-US" sz="1412" b="1" dirty="0"/>
              <a:t>Problem definition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b="1" dirty="0"/>
              <a:t>Inputs: </a:t>
            </a:r>
            <a:r>
              <a:rPr lang="en-US" sz="1412" dirty="0"/>
              <a:t>Collection of event locations, Test statistic; Significance level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b="1" dirty="0"/>
              <a:t>Output: </a:t>
            </a:r>
            <a:r>
              <a:rPr lang="en-US" sz="1412" dirty="0"/>
              <a:t>Significant clusters (hotspots)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b="1" dirty="0"/>
              <a:t>Constraints: </a:t>
            </a:r>
            <a:r>
              <a:rPr lang="en-US" sz="1412" dirty="0"/>
              <a:t>Avoid chance patterns despite non-trivial noise in data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E776F7-7256-4016-B0B3-D5B392F8F183}"/>
              </a:ext>
            </a:extLst>
          </p:cNvPr>
          <p:cNvSpPr/>
          <p:nvPr/>
        </p:nvSpPr>
        <p:spPr>
          <a:xfrm>
            <a:off x="4392706" y="942711"/>
            <a:ext cx="4522694" cy="103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2575" indent="-302575">
              <a:buClr>
                <a:schemeClr val="folHlink"/>
              </a:buClr>
              <a:buSzPts val="1540"/>
              <a:buFont typeface="Noto Sans Symbols"/>
              <a:buChar char="•"/>
            </a:pPr>
            <a:r>
              <a:rPr lang="en-US" sz="1412" b="1" dirty="0"/>
              <a:t>Limitations of Related Work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dirty="0"/>
              <a:t>DBSCAN cannot avoid chance patterns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dirty="0" err="1"/>
              <a:t>SaTScan</a:t>
            </a:r>
            <a:r>
              <a:rPr lang="en-US" sz="1412" dirty="0"/>
              <a:t> cannot detect clusters of arbitrary shapes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15C94D-5661-44DB-9D86-90A63E58201C}"/>
              </a:ext>
            </a:extLst>
          </p:cNvPr>
          <p:cNvSpPr/>
          <p:nvPr/>
        </p:nvSpPr>
        <p:spPr>
          <a:xfrm>
            <a:off x="4392706" y="1905000"/>
            <a:ext cx="4370294" cy="821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2575" indent="-302575">
              <a:buClr>
                <a:schemeClr val="folHlink"/>
              </a:buClr>
              <a:buSzPts val="1540"/>
              <a:buFont typeface="Noto Sans Symbols"/>
              <a:buChar char="•"/>
            </a:pPr>
            <a:r>
              <a:rPr lang="en-US" sz="1412" b="1" dirty="0"/>
              <a:t>Contributions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dirty="0"/>
              <a:t>Significance modeling in DBSCAN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dirty="0"/>
              <a:t>A fast dual-convergence algorithm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9C5BC-C02A-49A6-9F4D-C613B60DC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086" y="2726187"/>
            <a:ext cx="6437514" cy="3547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83D169-F667-42CE-8CE7-36C58AB62C0D}"/>
              </a:ext>
            </a:extLst>
          </p:cNvPr>
          <p:cNvSpPr txBox="1"/>
          <p:nvPr/>
        </p:nvSpPr>
        <p:spPr>
          <a:xfrm>
            <a:off x="0" y="3133648"/>
            <a:ext cx="1672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Spatial Random</a:t>
            </a:r>
          </a:p>
          <a:p>
            <a:pPr algn="ctr"/>
            <a:r>
              <a:rPr lang="en-US" sz="1600" dirty="0"/>
              <a:t>(no significant hotspots)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D2FEC-D437-4390-916E-72F92CE46461}"/>
              </a:ext>
            </a:extLst>
          </p:cNvPr>
          <p:cNvSpPr txBox="1"/>
          <p:nvPr/>
        </p:nvSpPr>
        <p:spPr>
          <a:xfrm>
            <a:off x="241305" y="4820223"/>
            <a:ext cx="119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Significant Hotspots with Noise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CBFDDD-9B17-41E7-9B31-C26F653DBE39}"/>
              </a:ext>
            </a:extLst>
          </p:cNvPr>
          <p:cNvSpPr/>
          <p:nvPr/>
        </p:nvSpPr>
        <p:spPr>
          <a:xfrm>
            <a:off x="120789" y="6213444"/>
            <a:ext cx="88750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SzPts val="1068"/>
            </a:pPr>
            <a:r>
              <a:rPr lang="en-US" sz="1600" b="1" dirty="0"/>
              <a:t>Details</a:t>
            </a:r>
            <a:r>
              <a:rPr lang="en-US" sz="1600" dirty="0"/>
              <a:t>: </a:t>
            </a:r>
            <a:r>
              <a:rPr lang="en-US" sz="1400" dirty="0"/>
              <a:t>Significant DBSCAN towards Statistically Robust Clustering, (w/ </a:t>
            </a:r>
            <a:r>
              <a:rPr lang="en-US" sz="1400" dirty="0" err="1"/>
              <a:t>Yiqun</a:t>
            </a:r>
            <a:r>
              <a:rPr lang="en-US" sz="1400" dirty="0"/>
              <a:t> </a:t>
            </a:r>
            <a:r>
              <a:rPr lang="en-US" sz="1400" dirty="0" err="1"/>
              <a:t>Xie</a:t>
            </a:r>
            <a:r>
              <a:rPr lang="en-US" sz="1400" dirty="0"/>
              <a:t>),</a:t>
            </a:r>
          </a:p>
          <a:p>
            <a:pPr>
              <a:spcAft>
                <a:spcPts val="0"/>
              </a:spcAft>
              <a:buSzPts val="1068"/>
            </a:pPr>
            <a:r>
              <a:rPr lang="en-US" sz="1400" dirty="0"/>
              <a:t>In Proc. 16th Intl. Symposium on Spatial and Temporal Databases (SSTD), 2019, ACM. </a:t>
            </a:r>
            <a:r>
              <a:rPr lang="en-US" sz="1400" b="1" dirty="0"/>
              <a:t>(Best Paper Award)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1E0E9A-E9DD-7F4D-B58A-A32D47787F45}"/>
              </a:ext>
            </a:extLst>
          </p:cNvPr>
          <p:cNvSpPr/>
          <p:nvPr/>
        </p:nvSpPr>
        <p:spPr bwMode="auto">
          <a:xfrm>
            <a:off x="0" y="2726187"/>
            <a:ext cx="8628665" cy="17775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2E6A43-7BE8-F442-8614-8D1BB40C53EE}"/>
              </a:ext>
            </a:extLst>
          </p:cNvPr>
          <p:cNvSpPr/>
          <p:nvPr/>
        </p:nvSpPr>
        <p:spPr bwMode="auto">
          <a:xfrm>
            <a:off x="5943600" y="4499788"/>
            <a:ext cx="2485533" cy="17762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5AB838-8AF5-7544-88FE-FBF3C1B7694C}"/>
              </a:ext>
            </a:extLst>
          </p:cNvPr>
          <p:cNvSpPr/>
          <p:nvPr/>
        </p:nvSpPr>
        <p:spPr bwMode="auto">
          <a:xfrm>
            <a:off x="3733800" y="4472150"/>
            <a:ext cx="2209800" cy="17762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 animBg="1"/>
      <p:bldP spid="36" grpId="0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39CBAE-7E70-4F66-8F29-C874D3529EA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00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381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Limitation of Traditional Clustering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990600"/>
            <a:ext cx="8153400" cy="51054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Challenge: </a:t>
            </a:r>
            <a:r>
              <a:rPr lang="en-US" altLang="en-US" sz="1600" dirty="0">
                <a:solidFill>
                  <a:srgbClr val="FF0000"/>
                </a:solidFill>
              </a:rPr>
              <a:t>One size does not fit all</a:t>
            </a:r>
          </a:p>
          <a:p>
            <a:pPr lvl="1"/>
            <a:r>
              <a:rPr lang="en-US" altLang="en-US" sz="1600" dirty="0"/>
              <a:t>Prediction error vs. model bias, Cost of false positives, …</a:t>
            </a:r>
          </a:p>
          <a:p>
            <a:pPr eaLnBrk="1" hangingPunct="1"/>
            <a:r>
              <a:rPr lang="en-US" altLang="en-US" sz="1600" dirty="0"/>
              <a:t>Example. Clustering: Find groups of points</a:t>
            </a:r>
          </a:p>
        </p:txBody>
      </p:sp>
      <p:pic>
        <p:nvPicPr>
          <p:cNvPr id="3277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5538"/>
            <a:ext cx="510540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8"/>
          <p:cNvSpPr txBox="1">
            <a:spLocks noChangeArrowheads="1"/>
          </p:cNvSpPr>
          <p:nvPr/>
        </p:nvSpPr>
        <p:spPr bwMode="auto">
          <a:xfrm>
            <a:off x="5562600" y="4114800"/>
            <a:ext cx="3071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Traditional Clustering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(K-means always finds clusters</a:t>
            </a:r>
            <a:r>
              <a:rPr lang="en-US" altLang="en-US" sz="1400" dirty="0"/>
              <a:t>)</a:t>
            </a:r>
          </a:p>
        </p:txBody>
      </p:sp>
      <p:sp>
        <p:nvSpPr>
          <p:cNvPr id="32776" name="Text Box 19"/>
          <p:cNvSpPr txBox="1">
            <a:spLocks noChangeArrowheads="1"/>
          </p:cNvSpPr>
          <p:nvPr/>
        </p:nvSpPr>
        <p:spPr bwMode="auto">
          <a:xfrm>
            <a:off x="5544474" y="5579477"/>
            <a:ext cx="30887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Spatial Clustering begs to differ!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27234" y="3810000"/>
            <a:ext cx="5087274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42645" y="5117931"/>
            <a:ext cx="5087274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196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32776" grpId="0"/>
      <p:bldP spid="4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13"/>
            <a:ext cx="8229600" cy="911987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What has changed? </a:t>
            </a:r>
            <a:r>
              <a:rPr lang="en-US" b="1" dirty="0"/>
              <a:t>Spatial Data Revolution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786661"/>
              </p:ext>
            </p:extLst>
          </p:nvPr>
        </p:nvGraphicFramePr>
        <p:xfrm>
          <a:off x="381000" y="1238318"/>
          <a:ext cx="8229600" cy="54072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485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</a:t>
                      </a:r>
                      <a:r>
                        <a:rPr lang="en-US" baseline="0" dirty="0"/>
                        <a:t> Century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Decade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satellites and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Nano-satellites, Billions of GPS enabled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 special hardware and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Cloud based repositories, e.g., Earth on AWS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230">
                <a:tc>
                  <a:txBody>
                    <a:bodyPr/>
                    <a:lstStyle/>
                    <a:p>
                      <a:r>
                        <a:rPr lang="en-US" b="1" dirty="0"/>
                        <a:t>Spatial Platforms</a:t>
                      </a:r>
                      <a:endParaRPr lang="en-US" b="1" baseline="0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ESRI Arc/Info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SQL3/OGC, e.g., </a:t>
                      </a:r>
                      <a:r>
                        <a:rPr lang="en-US" dirty="0" err="1"/>
                        <a:t>Postgis</a:t>
                      </a:r>
                      <a:r>
                        <a:rPr lang="en-US" dirty="0"/>
                        <a:t>,</a:t>
                      </a:r>
                    </a:p>
                    <a:p>
                      <a:r>
                        <a:rPr lang="en-US" dirty="0"/>
                        <a:t>ESRI GIS Tools for Hadoop,</a:t>
                      </a:r>
                    </a:p>
                    <a:p>
                      <a:r>
                        <a:rPr lang="en-US" dirty="0"/>
                        <a:t>Google Earth Engine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Data Science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Patterns, e.g., hotspots (</a:t>
                      </a:r>
                      <a:r>
                        <a:rPr lang="en-US" dirty="0" err="1"/>
                        <a:t>SatScan</a:t>
                      </a:r>
                      <a:r>
                        <a:rPr lang="en-US" dirty="0"/>
                        <a:t>, ESRI </a:t>
                      </a:r>
                      <a:r>
                        <a:rPr lang="en-US" dirty="0" err="1"/>
                        <a:t>Geostatistics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LcParenBoth"/>
                      </a:pPr>
                      <a:r>
                        <a:rPr lang="en-US" dirty="0"/>
                        <a:t>Spatial Network Patterns, e.g., linear hotspots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dirty="0" err="1"/>
                        <a:t>Spatio</a:t>
                      </a:r>
                      <a:r>
                        <a:rPr lang="en-US" dirty="0"/>
                        <a:t>-temporal (ST) patterns, e.g., Change time-series (Google </a:t>
                      </a:r>
                      <a:r>
                        <a:rPr lang="en-US" dirty="0" err="1"/>
                        <a:t>Timelapse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Quilt: MS </a:t>
                      </a:r>
                      <a:r>
                        <a:rPr lang="en-US" dirty="0" err="1"/>
                        <a:t>Terraserver</a:t>
                      </a:r>
                      <a:endParaRPr lang="en-US" dirty="0"/>
                    </a:p>
                    <a:p>
                      <a:r>
                        <a:rPr lang="en-US" dirty="0"/>
                        <a:t>Fly through: Google Earth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Space time: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Timelapse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There Dimensions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4583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BB30178-A1AD-9F4F-81F3-E88424EDD6FF}"/>
              </a:ext>
            </a:extLst>
          </p:cNvPr>
          <p:cNvSpPr/>
          <p:nvPr/>
        </p:nvSpPr>
        <p:spPr bwMode="auto">
          <a:xfrm>
            <a:off x="381000" y="5943600"/>
            <a:ext cx="8229600" cy="609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6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Towards Time-Travel and Depth in Virtual Globes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495800" cy="5410200"/>
          </a:xfrm>
        </p:spPr>
        <p:txBody>
          <a:bodyPr anchor="t"/>
          <a:lstStyle/>
          <a:p>
            <a:r>
              <a:rPr lang="en-US" sz="2000" dirty="0"/>
              <a:t>Virtual globes are snapshots</a:t>
            </a:r>
          </a:p>
          <a:p>
            <a:endParaRPr lang="en-US" sz="2000" dirty="0"/>
          </a:p>
          <a:p>
            <a:r>
              <a:rPr lang="en-US" sz="2000" dirty="0"/>
              <a:t>How to add time? depth?</a:t>
            </a:r>
          </a:p>
          <a:p>
            <a:pPr lvl="1"/>
            <a:r>
              <a:rPr lang="en-US" sz="1600" dirty="0"/>
              <a:t>Ex. Google Earth Engine, NASA NEX</a:t>
            </a:r>
          </a:p>
          <a:p>
            <a:pPr lvl="1"/>
            <a:r>
              <a:rPr lang="en-US" sz="1600" dirty="0"/>
              <a:t>Ex. Google </a:t>
            </a:r>
            <a:r>
              <a:rPr lang="en-US" sz="1600" dirty="0" err="1"/>
              <a:t>Timelapse</a:t>
            </a:r>
            <a:r>
              <a:rPr lang="en-US" sz="1600" dirty="0"/>
              <a:t>: 260,000 CPU core-hours for global 29-frame video</a:t>
            </a:r>
          </a:p>
          <a:p>
            <a:endParaRPr lang="en-US" sz="1600" dirty="0"/>
          </a:p>
          <a:p>
            <a:r>
              <a:rPr lang="en-US" sz="1600" dirty="0"/>
              <a:t>How may one convey provenance, accuracy, age, and data semantics? </a:t>
            </a:r>
          </a:p>
          <a:p>
            <a:r>
              <a:rPr lang="en-US" sz="1600" dirty="0"/>
              <a:t>What techniques are needed to integrate and reason about diverse available sources? </a:t>
            </a:r>
          </a:p>
        </p:txBody>
      </p:sp>
      <p:pic>
        <p:nvPicPr>
          <p:cNvPr id="6" name="Picture 5" descr="Dubai_4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4064000" cy="266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39624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googleblog.blogspot.com</a:t>
            </a:r>
            <a:r>
              <a:rPr lang="en-US" sz="1000" dirty="0"/>
              <a:t>/2013/05/a-picture-of-earth-through-</a:t>
            </a:r>
            <a:r>
              <a:rPr lang="en-US" sz="1000" dirty="0" err="1"/>
              <a:t>time.html</a:t>
            </a:r>
            <a:endParaRPr lang="en-US" sz="1000" dirty="0"/>
          </a:p>
        </p:txBody>
      </p:sp>
      <p:pic>
        <p:nvPicPr>
          <p:cNvPr id="12294" name="Picture 6" descr="https://encrypted-tbn0.gstatic.com/images?q=tbn:ANd9GcS_cGwgoPbKdMjLPbjYHkI7QPlahWFbVecgBYhXTbuoHpbP3tB0Y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4822257" cy="229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rime_ani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662" y="3826758"/>
            <a:ext cx="3677138" cy="281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91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1397088"/>
            <a:ext cx="9103659" cy="1511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872"/>
            <a:ext cx="9144000" cy="1967928"/>
          </a:xfrm>
          <a:prstGeom prst="rect">
            <a:avLst/>
          </a:prstGeom>
        </p:spPr>
      </p:pic>
      <p:sp>
        <p:nvSpPr>
          <p:cNvPr id="92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77200" y="5810777"/>
            <a:ext cx="68580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218BBFEA-6253-A242-BC3B-5A6A9CAF671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9" y="-24491"/>
            <a:ext cx="8834717" cy="81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0" y="5426666"/>
            <a:ext cx="4374052" cy="838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65" y="5540966"/>
            <a:ext cx="1544320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660099" y="2000580"/>
            <a:ext cx="4417101" cy="249702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83420" y="2250282"/>
            <a:ext cx="3255180" cy="273944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440746" y="2608040"/>
            <a:ext cx="4722053" cy="245734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276600" y="2893444"/>
            <a:ext cx="4191000" cy="30449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007752" y="3475143"/>
            <a:ext cx="4459848" cy="286255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341" y="3761398"/>
            <a:ext cx="9027459" cy="810602"/>
            <a:chOff x="40341" y="3761398"/>
            <a:chExt cx="9027459" cy="810602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8305800" y="3761398"/>
              <a:ext cx="762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175679" y="4038600"/>
              <a:ext cx="873972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0341" y="4267200"/>
              <a:ext cx="316005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226195" y="4572000"/>
              <a:ext cx="838440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" name="Rectangle 17"/>
          <p:cNvSpPr/>
          <p:nvPr/>
        </p:nvSpPr>
        <p:spPr bwMode="auto">
          <a:xfrm>
            <a:off x="76200" y="1676400"/>
            <a:ext cx="2667000" cy="30449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876800" y="1676400"/>
            <a:ext cx="2590800" cy="273944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44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  <p:bldP spid="26" grpId="0" animBg="1"/>
      <p:bldP spid="18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77200" y="5810777"/>
            <a:ext cx="68580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218BBFEA-6253-A242-BC3B-5A6A9CAF671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4" y="5122250"/>
            <a:ext cx="8834717" cy="81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6" y="5963177"/>
            <a:ext cx="4374052" cy="838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80" y="6496576"/>
            <a:ext cx="1544320" cy="30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1"/>
          <a:stretch/>
        </p:blipFill>
        <p:spPr>
          <a:xfrm>
            <a:off x="0" y="1219201"/>
            <a:ext cx="9144000" cy="304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0" y="1543577"/>
            <a:ext cx="1597701" cy="304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81800" y="2610377"/>
            <a:ext cx="2133600" cy="304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133600" y="3143776"/>
            <a:ext cx="3886200" cy="34106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257800" y="3753377"/>
            <a:ext cx="3733800" cy="304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990600" y="1219201"/>
            <a:ext cx="4953000" cy="32437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0670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 One Size Data Science Does not Fit All Data!</a:t>
            </a:r>
          </a:p>
        </p:txBody>
      </p:sp>
    </p:spTree>
    <p:extLst>
      <p:ext uri="{BB962C8B-B14F-4D97-AF65-F5344CB8AC3E}">
        <p14:creationId xmlns:p14="http://schemas.microsoft.com/office/powerpoint/2010/main" val="1536562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7483" y="2819400"/>
            <a:ext cx="8278250" cy="3810000"/>
            <a:chOff x="147483" y="2819400"/>
            <a:chExt cx="8278250" cy="3810000"/>
          </a:xfrm>
        </p:grpSpPr>
        <p:pic>
          <p:nvPicPr>
            <p:cNvPr id="1026" name="Picture 2" descr="https://lh6.googleusercontent.com/ppYB8jIOs4JNPg4D_qsHzFbW-QbIBVDdmYJ7bXI0A6jaO7VCK_MDWwOQEyYYzMRAb5nbJK0nek71OJwLPROI3CrkFgJyQG155PP7TUjqgF5Ed3t1EzyubY9AATVO_qIzIjktsfGRtn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" t="16188" r="2377" b="9179"/>
            <a:stretch/>
          </p:blipFill>
          <p:spPr bwMode="auto">
            <a:xfrm>
              <a:off x="147483" y="2819400"/>
              <a:ext cx="827825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70878" y="3590695"/>
              <a:ext cx="4438185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Source: </a:t>
              </a:r>
              <a:r>
                <a:rPr lang="en-US" sz="1200" dirty="0" err="1"/>
                <a:t>WorldView</a:t>
              </a:r>
              <a:r>
                <a:rPr lang="en-US" sz="1200" dirty="0"/>
                <a:t> FAQ, </a:t>
              </a:r>
              <a:r>
                <a:rPr lang="en-US" sz="1050" dirty="0" err="1"/>
                <a:t>blog.digitalglobe.com</a:t>
              </a:r>
              <a:r>
                <a:rPr lang="en-US" sz="1050" dirty="0"/>
                <a:t>/news/frequently-asked-questions-about-worldview-4/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3" y="137651"/>
            <a:ext cx="8851125" cy="776749"/>
          </a:xfrm>
        </p:spPr>
        <p:txBody>
          <a:bodyPr/>
          <a:lstStyle/>
          <a:p>
            <a:r>
              <a:rPr lang="en-US" sz="3200" dirty="0">
                <a:latin typeface="+mn-lt"/>
                <a:cs typeface="Microsoft Sans Serif"/>
              </a:rPr>
              <a:t>Large Constellations of Small Satellites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89" y="1066800"/>
            <a:ext cx="8851125" cy="4237703"/>
          </a:xfrm>
        </p:spPr>
        <p:txBody>
          <a:bodyPr/>
          <a:lstStyle/>
          <a:p>
            <a:r>
              <a:rPr lang="en-US" sz="1600" dirty="0">
                <a:solidFill>
                  <a:prstClr val="black"/>
                </a:solidFill>
                <a:cs typeface="Arial"/>
              </a:rPr>
              <a:t>Hi-frequency (e.g., daily </a:t>
            </a:r>
            <a:r>
              <a:rPr lang="en-US" sz="1400" dirty="0">
                <a:solidFill>
                  <a:prstClr val="black"/>
                </a:solidFill>
                <a:cs typeface="Arial"/>
              </a:rPr>
              <a:t>or hourly</a:t>
            </a:r>
            <a:r>
              <a:rPr lang="en-US" sz="1600" dirty="0">
                <a:solidFill>
                  <a:prstClr val="black"/>
                </a:solidFill>
                <a:cs typeface="Arial"/>
              </a:rPr>
              <a:t>) time-series of imagery of entire earth</a:t>
            </a:r>
          </a:p>
          <a:p>
            <a:r>
              <a:rPr lang="en-US" sz="1600" dirty="0">
                <a:solidFill>
                  <a:srgbClr val="7A0019"/>
                </a:solidFill>
                <a:cs typeface="Microsoft Sans Serif"/>
              </a:rPr>
              <a:t>Small Satellites:</a:t>
            </a:r>
            <a:r>
              <a:rPr lang="en-US" sz="1400" dirty="0">
                <a:solidFill>
                  <a:srgbClr val="7A0019"/>
                </a:solidFill>
                <a:cs typeface="Microsoft Sans Serif"/>
              </a:rPr>
              <a:t> video (5-minutes</a:t>
            </a:r>
            <a:r>
              <a:rPr lang="en-US" sz="1600" dirty="0">
                <a:solidFill>
                  <a:srgbClr val="7A0019"/>
                </a:solidFill>
                <a:cs typeface="Microsoft Sans Serif"/>
              </a:rPr>
              <a:t>): </a:t>
            </a:r>
            <a:r>
              <a:rPr lang="en-US" sz="1200" dirty="0">
                <a:solidFill>
                  <a:srgbClr val="7A0019"/>
                </a:solidFill>
                <a:cs typeface="Microsoft Sans Serif"/>
                <a:hlinkClick r:id="rId4"/>
              </a:rPr>
              <a:t>https://geospatialstream.com/sciencecasts-nasa-embraces-small-satellites/</a:t>
            </a:r>
            <a:endParaRPr lang="en-US" sz="1600" dirty="0">
              <a:solidFill>
                <a:srgbClr val="7A0019"/>
              </a:solidFill>
              <a:cs typeface="Microsoft Sans Serif"/>
            </a:endParaRPr>
          </a:p>
          <a:p>
            <a:r>
              <a:rPr lang="en-US" sz="1600" dirty="0">
                <a:solidFill>
                  <a:srgbClr val="7A0019"/>
                </a:solidFill>
                <a:cs typeface="Microsoft Sans Serif"/>
              </a:rPr>
              <a:t>Large Constellations </a:t>
            </a:r>
          </a:p>
          <a:p>
            <a:pPr lvl="1"/>
            <a:r>
              <a:rPr lang="en-US" sz="1600" dirty="0">
                <a:solidFill>
                  <a:prstClr val="black"/>
                </a:solidFill>
                <a:cs typeface="Arial"/>
              </a:rPr>
              <a:t>2017: Planet Labs: 100 satellites: daily scan of Earth at 1m resolution in visible band</a:t>
            </a:r>
          </a:p>
          <a:p>
            <a:endParaRPr lang="en-US" sz="1800" dirty="0">
              <a:solidFill>
                <a:prstClr val="black"/>
              </a:solidFill>
              <a:cs typeface="Arial"/>
            </a:endParaRPr>
          </a:p>
          <a:p>
            <a:pPr lvl="1"/>
            <a:endParaRPr lang="en-US" sz="2000" dirty="0">
              <a:solidFill>
                <a:srgbClr val="7A0019"/>
              </a:solidFill>
              <a:latin typeface="Georgia" panose="02040502050405020303" pitchFamily="18" charset="0"/>
              <a:cs typeface="Microsoft Sans Serif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7A0019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400" dirty="0">
              <a:latin typeface="Georgia" panose="02040502050405020303" pitchFamily="18" charset="0"/>
              <a:cs typeface="Microsoft Sans Serif"/>
            </a:endParaRPr>
          </a:p>
          <a:p>
            <a:endParaRPr lang="en-US" dirty="0">
              <a:latin typeface="Georgia" panose="02040502050405020303" pitchFamily="18" charset="0"/>
              <a:cs typeface="Microsoft Sans Serif"/>
            </a:endParaRPr>
          </a:p>
          <a:p>
            <a:pPr marL="457200" lvl="1" indent="0">
              <a:buNone/>
            </a:pPr>
            <a:endParaRPr lang="en-US" dirty="0">
              <a:latin typeface="Georgia" panose="02040502050405020303" pitchFamily="18" charset="0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86" y="5889522"/>
            <a:ext cx="955823" cy="8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8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77200" y="5810777"/>
            <a:ext cx="68580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218BBFEA-6253-A242-BC3B-5A6A9CAF671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9" y="5140579"/>
            <a:ext cx="8834717" cy="81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6" y="5963177"/>
            <a:ext cx="4374052" cy="838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80" y="6496576"/>
            <a:ext cx="1544320" cy="304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1371600"/>
            <a:ext cx="9144000" cy="1177165"/>
            <a:chOff x="0" y="1676400"/>
            <a:chExt cx="9144000" cy="11771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89"/>
            <a:stretch/>
          </p:blipFill>
          <p:spPr>
            <a:xfrm>
              <a:off x="0" y="1676400"/>
              <a:ext cx="9144000" cy="1162577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175679" y="1981200"/>
              <a:ext cx="8602189" cy="872365"/>
              <a:chOff x="175679" y="4572000"/>
              <a:chExt cx="8602189" cy="872365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 flipV="1">
                <a:off x="175679" y="5429777"/>
                <a:ext cx="2338921" cy="14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1600200" y="4572000"/>
                <a:ext cx="54864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5617809" y="4800600"/>
                <a:ext cx="316005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226195" y="5105400"/>
                <a:ext cx="83844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6" y="3309112"/>
            <a:ext cx="9144000" cy="1285592"/>
          </a:xfrm>
          <a:prstGeom prst="rect">
            <a:avLst/>
          </a:prstGeom>
        </p:spPr>
      </p:pic>
      <p:sp>
        <p:nvSpPr>
          <p:cNvPr id="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Spatial Data Science Tools</a:t>
            </a:r>
          </a:p>
        </p:txBody>
      </p:sp>
    </p:spTree>
    <p:extLst>
      <p:ext uri="{BB962C8B-B14F-4D97-AF65-F5344CB8AC3E}">
        <p14:creationId xmlns:p14="http://schemas.microsoft.com/office/powerpoint/2010/main" val="662496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381000" cy="3048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40979B-9B4D-4682-B937-896268A3589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000"/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04798" y="547781"/>
            <a:ext cx="845819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</a:rPr>
              <a:t>Summary : </a:t>
            </a:r>
            <a:r>
              <a:rPr lang="en-US" altLang="en-US" sz="2400" dirty="0">
                <a:solidFill>
                  <a:srgbClr val="FF0000"/>
                </a:solidFill>
              </a:rPr>
              <a:t>One size data science does not fit all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3701" y="1544824"/>
            <a:ext cx="8540393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latin typeface="+mj-lt"/>
              </a:rPr>
              <a:t> </a:t>
            </a:r>
            <a:r>
              <a:rPr lang="en-US" altLang="en-US" dirty="0">
                <a:latin typeface="+mj-lt"/>
              </a:rPr>
              <a:t> Spatial Data are ubiquitous &amp; important </a:t>
            </a:r>
          </a:p>
          <a:p>
            <a:pPr>
              <a:spcBef>
                <a:spcPct val="0"/>
              </a:spcBef>
            </a:pPr>
            <a:endParaRPr lang="en-US" altLang="en-US" dirty="0">
              <a:latin typeface="+mj-lt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latin typeface="+mj-lt"/>
              </a:rPr>
              <a:t> Traditional Data Science Tools are inadequate 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>
                <a:latin typeface="+mj-lt"/>
              </a:rPr>
              <a:t> Gerrymandering, Spatial Auto-correlation, </a:t>
            </a:r>
            <a:r>
              <a:rPr lang="mr-IN" altLang="en-US" sz="1600" dirty="0">
                <a:latin typeface="+mj-lt"/>
              </a:rPr>
              <a:t>…</a:t>
            </a:r>
            <a:endParaRPr lang="en-US" altLang="en-US" sz="1600" dirty="0">
              <a:latin typeface="+mj-lt"/>
            </a:endParaRPr>
          </a:p>
          <a:p>
            <a:pPr>
              <a:spcBef>
                <a:spcPct val="0"/>
              </a:spcBef>
            </a:pPr>
            <a:endParaRPr lang="en-US" altLang="en-US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B050"/>
                </a:solidFill>
              </a:rPr>
              <a:t> </a:t>
            </a:r>
            <a:r>
              <a:rPr lang="en-US" altLang="en-US" b="1" dirty="0">
                <a:solidFill>
                  <a:srgbClr val="00B050"/>
                </a:solidFill>
              </a:rPr>
              <a:t>Ask: </a:t>
            </a:r>
            <a:endParaRPr lang="en-US" altLang="en-US" sz="1800" dirty="0">
              <a:solidFill>
                <a:srgbClr val="00B050"/>
              </a:solidFill>
            </a:endParaRPr>
          </a:p>
          <a:p>
            <a:pPr lvl="1">
              <a:spcBef>
                <a:spcPct val="0"/>
              </a:spcBef>
            </a:pPr>
            <a:r>
              <a:rPr lang="en-US" altLang="en-US" sz="1600" dirty="0">
                <a:solidFill>
                  <a:srgbClr val="00B050"/>
                </a:solidFill>
              </a:rPr>
              <a:t> Spatial Data Science Methods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>
                <a:solidFill>
                  <a:srgbClr val="00B050"/>
                </a:solidFill>
              </a:rPr>
              <a:t> Spatial Statistics, Spatial Data Mining, SDBMS, </a:t>
            </a:r>
            <a:r>
              <a:rPr lang="mr-IN" altLang="en-US" sz="1600" dirty="0">
                <a:solidFill>
                  <a:srgbClr val="00B050"/>
                </a:solidFill>
              </a:rPr>
              <a:t>…</a:t>
            </a:r>
            <a:endParaRPr lang="en-US" altLang="en-US" sz="1600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</a:pPr>
            <a:endParaRPr lang="en-US" altLang="en-US" dirty="0">
              <a:solidFill>
                <a:srgbClr val="00B050"/>
              </a:solidFill>
            </a:endParaRPr>
          </a:p>
        </p:txBody>
      </p:sp>
      <p:sp>
        <p:nvSpPr>
          <p:cNvPr id="7173" name="AutoShape 6" descr="data:image/jpeg;base64,/9j/4AAQSkZJRgABAQAAAQABAAD/2wCEAAkGBxQTEhQUExQWFhUWGBwZGBcYGBocGhgdHCAYFx0YHBgaHCggGRwlHB0VITEhJSkrLi4uHB8zODMsNygtLisBCgoKDg0OGxAQGzUkICQsLywsNCwsLCwsLCwsLCwsLCwsLCwsLCwsLCwsLCwsLCwsLCwsLCwsLCwsLCwsLCwsLP/AABEIARQAtwMBEQACEQEDEQH/xAAcAAABBAMBAAAAAAAAAAAAAAAGAwQFBwABAgj/xABNEAACAQIEAgUHBwkFCAEFAAABAgMAEQQFEiEGMQcTIkFRMlJhcYGRsRQjM3KhstIWNEJTYoKSwdE1c5Oi4RUXQ2N0o7PwVSQlg8Lx/8QAGgEAAgMBAQAAAAAAAAAAAAAAAwQAAQIFBv/EADoRAAICAQQAAwUHAwMDBQEAAAECAAMRBBIhMRNBUTJhcYGhBRQiM5GxwRXR8CNS4TRCciRTkrLxYv/aAAwDAQACEQMRAD8AtjDYCFYYyUXyV7h3geit5JMzgCOY8shIB6tfcP6VWTLxNjAw+Yv8I/pVZMk7GWxeYv8ACP6VMmXibXLYh/w0/hX+lTJknXyCL9Wn8K/0qsySpeP8ZGs7xqq3DEGwGwsPRXZ0deUBM5eqtw2BBzC5mqjdRcegb001WYst+IScFYlJcwiGgWKubEC2yt3WpXV17aT8oxprN1ols/IYv1afwr/SuNmdWZ8gj/Vp/Cv9Kkkz5BH+rT+Ff6VJIP8AH+DjGXYohEB0c9I8R6KY0n5ywOo/KaUCFHot7K9Dj3ThZM6MNudh66rAkywiYYDwqsTWTNXHo+yptkyYb9EUCnHkMFI6hzuAf0o6S14xV845omzZ8pdXyGL9Wn8K/wBK4uZ1YBZr0g4OCaSFsIxMblCQsViQbXFzenk0TsobPcVfVKpIIhLwrmUGOg66OAIuorZlS9xbfa476WuqNTbSYaqwWLkSY+Qxfq0/hX+lCzCSPz7BRiB7Rp+j+iPOX0VYMkf5et4o7+YvwFTzkjm1VJGao2+3efCr4lR4g2FVLnJksQPGpJOqkkGcy4Fwk8ryyK5dzc2kYDw5DlTVestRQo6Huiz6Wt23EcxqejXA+ZJ/iNW/v93r9Jn7lV6fWPcn4JwuGlWaJXDqCBdyRuLHY0OzV2WLtbr4TdemrRtwEJBS0YkNxbisRFhmfCprmBWy6S1wSAeyPRejUKjWAOcCCuZ1TKDJnfC+Jnkw0b4ldEx1a106bdpgOz3bWqrlRXITqXSzMgLdyVZb7GhQk46lfNHuFXkysCZ1K+aPcKmTJgRHGFI43kKiyKWNgL2UE7e6rXJIAlHAGYP8M8X4bGyGOKN1IXXd1UC1wO5jvuKYu01lQyxgKb0sOFEJ1iA5Ae6lcxnE6NSSUfxPwZjpMZiJEw7MjysykMm4J2O7V2adTUtYBbynLtosLkgSw+jHKpsNg+rnQo/WM2kkHY6bHYkeNIax1ezKnIxHNMjKmGjXpgmZMCpRmU9cm6kg8n7xWtCAbefSVqyRXx6ylZswmIN5Zf8AEf8ArXWKLjqc8M2e56MwGbwCOMGaO+hdta35D01wTU/+0zreIvrJRHBAINwdwR30Pqbm7VJJupJNWqSTdSSZUkgtk/FbTY6bCmHSIw/zmq+rSyr5OkWvfx7qas04SoWZ7i1eoLWFMdQoFKxmbqSTLVJJlSSB3EHGEmHxRhESsoRW1FiDc32sB6Kcp0osr3Z84rZeyPtxGQ49k2vCgBv+md/VtRPuS+RmfvJ8xJnhTij5W8qaAvVhTcG99WoezlQdRp/CAOe4Sm7xCR6SfxcAkR0byXUqbc7EEH40spwciHIyMSF4f4Qw+DcvCH1FdHaa4tcHw9Ao92pe0YaBr06VnKwgpeHmjUkjfB42OW5jdXCmx0sDY+BtyNaZWXsYlBgeo4tWZcBOmb8wX+/T4PTug/N+UV1n5fzlIy8jXXPU5oPMszJcrZ061yUsBue/b/330o9oXCjmMJVnLHiWlk4tBEL3+bXfx2Fcmzlz8Z0k9kR5WJqZUkmVJJlSSZUkmtNSSIYzHRxLqldY1va7sFF/C57+daVWY4UZmWYKMkxLBZvBKxWKaORgLkI6sbcr2B9VW1br7QxKWxW6OY9rE3MqSQC4swOrF6+/QoH20/p3xXiKWrl8wY4hwdlBbu5WvTdL5OBF7V4k30TteTE7WAWP4yUD7QH4V+f8QmjP4m+X8yyRXMj8ypJMqSTRqSSPyfJIcKHEK6Q7am7TG55X7RNqJZa9mNx6mErVM7fOSNDm41zDLop10TRpIt76XUMLjvse/c1pWZTlTiZZQ3BkBnfCmCWByuFgB23Ea+cPRRRfb/uP6zHg1+gkZjsQUjjKrcWUWI2OwF/QaYqUN2YG1iOoZZUT1MVxY6FuPDYbUk/tGMp7IjqszUq/MOkDFJLIgWKyuyi6tewYgfp+iusmhrKgkmcxtZYCQMQp4Ez+XGRytKEBRwo0gjawO9yfGk9XQtTAL5iNaW5rQS3kYT0rGZBcWcSpgY0d0Zg7aQFIvyLd59FH0+na4kA4xAX3ioAkSZgk1KG8QD796BjEMDkQT6T8DJNhFSJGdutU2UEm2lxfbu3FO6F1S3LHHEV1iMyYUZ5g90XZPPDipGlhkjUxEAspAJ1IbXPfzpjX3I9YCnPMX0VTpYSwxxLRrlTpzV6kkgs5yl5JNa6eQG5I/lR67AowYJ0JORITF8M4p7j5q3d2j9vZo66ioesC1TmO+COG5sK87SlCJAunSSbWLE3uB41nVahbQoXyl6elkJLecLqTjUY5zNIkLtCuqQDsqQTc3HcCCdr1usKWAbqZckLx3EeG8VNJArYhNEt2BUAiwDEDYkncWNXaqK+EORM1liuW7kjI1gT4ChzZgBwr0gyYvFRwmJFDarkFriylu/1V0b9EKqy2YjTrDY4XEsKudH4KcJ8NT4afESS4jrVl8lbudHaLfpG3IgbeFM33LYqgLjEBVUysSTnMms//ADd/3fvLS69w8ZYTKiyRHUNOhdregc6J4ncGUk3EllA8ABQoSd1JJVGY8D4x5ZWCJZndh2xyLEj7K7CaykKAT5ek5TaS0sSP3hb0f5JNhY5VmABZ9Qs19tIH8qS1ly2sCvkI3pKmrUhvMwqpSNTiWFW8pQfWAfjVgkdSiAe50BVS5lSSbtUkmVJI2wmDWMuVv221G5J35bX5D0VosTjPlKAAjmsy40zHGCFNZBI8Bb+daVdxwJlmwMxDJs3XEayqkaCAb23uL9xrVlZTGZSOG6klQ5uZapJMqSTTC9SSRWB4awkLiSLDxo63syrYi4sfsor32OMM2RBrSinIHMlqFCTKkkjuIPzd/wB37y1Y7kjjL/oo/qL8BVGSAUnSoilr4cgKSL9ZzsbctFdIfZxIzu+k5Z+0sNtC8/GMG6ZV7sI3+KPwVP6cf930ja6jI5E0vTKpIHyQ/wCKPwVP6cf930mzdhScR5D0rgmxwjADm3WAgf5Kn9OP+6Jf1NcezHuX9KmGkbS8csfp7LL9hv8AZWG+z7B0QYQfaFYGWBELMpzuDEgmGVXtzAPaX1qdx7RSdlT1nDDEbrtSwZU5i8MLB2Je6nkvhWSRibA5nWOxHVoWte1tr25m1QDJkJxIv/b+9jH/AJv9K1s98zvnTZ8PM/zf6VNkm+JTcR2G0d/3v9K0K8zJsxJuCTUqtyuAbevehmEERzDBLMmh72vfY25VaOVORKZQwwY1yfJ48KH0FrMdTFze1hbwFhWrLWsIzMpWKwcQb4h6T8HhiVTVO47ox2R/+RrA/u3o9eisfk8fGRbkb2TmCOJ6ZZyfm8NEo/admP2BaZXQL5mXunMHTLiAe3homH7Lsvx1VD9nr5MZN0Jsn6W8JIQsyyQE97DWn8S7j1lRS76GxfZ5lhhDvB4xJUDxOro3JlIIPqIpQgg4M1F6qSBvSVxJNgo4Wg0Xdyp1rfYC/iKc0dC2sQ0V1VzVKCsrnG9JeNdCrdTY2/4Z8QfPp9tBUBkZ/WJjXWE4l35f9FH9RfgK4hnWnmTMD87J9dvia9KnsicMgbj8Y0NWYzWQBNKKqas6JhHlBiRCxYksCum3I7b+rb7apwxOBOUWAJ3D3TnRE1lVT1l+fdfw9Va5zk9QY9kCI4XDYhcWBE+iYE2dD5Nue45iw79jQ3KlMt1OhQyoNijke+X/AMOYx5IVMunrQBr08j6QO69cG1VDHb1OtWWKjd3HGc/RN6x8RWV7m26gtIaMIEzSmrk6ieJ5E1FlN1DBNXULotq0ra/LkKBxu5huccTb4oRxa5iBYDUe6/o9tQDccLITgZMrjjbiJ5EIBtHyC+Ppbx9XKujpaQG985muvOzAlbTsjKfRzrqTlUixWG35SIbntWZ6GsMFG7uaqTc0akklOHeIp8FJrw76bntId0f6y/zG48aDbStgwwlg4l/cF8WRY+HWnZkWwkiJ3QnvHip3sfgQRXGupapsHryhAcyO6S+HZsbHCsAUlHLHU2nYi1G0d6VMS0V1dLWqAsrnG9G2ORGYrHYW5SekDwp9tfSR5/pEhobQfKXhl/0Uf1F+AriGdieY8w+lk+u3xNelT2ROGfaMbEVqFVpyDWYbGRiLYe5OxtViLahQgyRmLdW4J3Pr7zerixZCBxDrhXKlumrUSFBO2xLb8+ZP+lI6i1guBGdNUrPu93ylg5JPplVRya4+wkfCuY4yMzqrwcSYz9rQN6x8RQ07mnOBAg5mlrlu8j2j4054TekVNyjnM3hMxSTdWBqmqZexIlyvypjmaWwrIHMIzQ3wZ+bT6o+ApVu4wOpUvSDxU0mJ6mM/NxEj0M/Jj6bch7fGuxo9MFTc3ZnC12pZrMKeF/eDeaTmVVAuQOYtt76ZrTaeYrZdvwR5Qbxkpvp32ohM6GioBxYTGtVOlMqSTLVJJzaqEkluGM8kwWISdL9k2dR+mh8pT7Nx6QKHdSLVKmWDiemMHiVlRJEN0dQynxBFwfdXnyCDgwsa8Qfm7/u/eWrHckcZf9FH9RfgKoyTzJmH0sn12+Jr0yeyJwW9oxsaswyYnFZjCywjw5hzkaYzTonW51gnt/OlNLC9jtax57CkRe41Ozy/4hbKVeqBGXy7i9zvsBT85erqAPA4hqua/JsNtvJz5g6PAE+qlDV4r+6aS011hF5Y/STPRxn0uKxKgqLKCzMPVYfaRS+rpSuvIMb09lpt2N6SwuJr/J2t4r8RSFXtR6z2ZXs8CgIrEk3NvTzp4MeSIiyjgEzvBwRxu2n9I3t4WFrCo7MyjMutERiR5xnmWb6ZGQ7EXI8LemiVU5UMIC7UhXKmWPNjuqwIkvYiFSD6SoA+0iucE3W7ffOkX21bj6SlswIvZSCb+i59N67tefSebu25wDFsNC5Uh+yg32O/rJrLMA2V7hURimG4WC2bRqJDpfV6aKMnkx/SOyoQBkCEHCnR7icavWArFFuA7gkvbbsoNyPSSPRelbtWlR29mdBPxAGSWc9EuLhQvFImItuUVSjn6oJIY+i4oaa5GOCMTZWV/TsxMq5JlSSX30O48y5cqk3MLtH7NnX3KwHsri61dtufXmEU8Qn4g/N3/d+8tKr3NRxl/wBFH9RfgKoyTz9CIw8uqNHbW+zHncnlvzH869HtJUYOJ5p7SrniR2Oji0qUBVt7re49HOtgHzlpYxOBIo1DOmrHzj3EZvM8EeHaQ9SlykewF7kljbdtyed7UMVqGLAcw27jERgRlAex0+NEER1Do5KDuKYzMGkA1E3qYAHElOmIsDHkCW90OYeOOBtiJXN7n9JRy07bC9/Xz9XJ+0GJYDyEc0hDZfGCf2hVxpjBFhHc3IBXYellHfS2nTfYFhdTYK6yxlR47iQSKVF1bmDt7q61em2nmca3Usy8DEHZsfZvKbUPTTPHUFXRYw3Ad+cZYzMpHJJY8rVQwOp0k0SbcvyZc/Hs5XJEIPNcOPeY65Gl/wCp/WOX1769sp2LEAC+q9dmcSzTtuxtjxs10rpuWDc/R6qyVGcyqdPa4IHA98iLBnAvYEgX9Zteox4zOvp6ig/F3PVGEwyxRpGgsqKFUDuAFgPdXmySTkx0cSGxPGWAjdkfFwq6EqylwCpGxBHiDRRp7SMhTKyJW/EGSZVicTLOuaRR9YdRQaSAbC5B1Dmbn1k09XZeiBShOPjMkCR/5I5Z/wDMR/wr+KiePf8A+3+8rAmfkjlf/wAvH/Cv4qnj3/8At/vJgSxOjDLMPh4Zlw2KXEq0upmUABW0qNOxPcAfbSOqsd2BdccTSgDqEXEH5u/7v3lpZe5qOMv+ij+ovwFUZJ5vxtlldrm/WPy+sa9Onsj4TzVhLOwkfJzNXCocRFhVGOKZceT4OGTh354CyxTMGNrqytIVZT3G9vhXHtZl1f4fUR1MGvmU+uJa2k7jwrr5iJ0ik7lODOE5i3OpCONqENCLhniSSDEQszdlXW+/cTZh/CaFdUroQYtXWVdShPB+XpLb6WpCuVzEedF9siCuTovzh8/2nVvrDptM8/3rtTGxcYxMJqS1UKMCcvyNSWZf3FmCM2RsoFyuHjkA/uwknwU1xKW26jPvP1hD7MoWNR3kV3MRK2xwPwgzkiqhkzjkYmiKk3Lw4K6SMPLCkeKkWGZAFLPsj221BuQJ7wbb8r1x9Ro3VsoMibVuOZUfFUqvjcUykMrTyFWBuCCxIII5iunSCK1B9JkmR8MRY2FFxF77hWm6EmVcLs/lcvH+l6E9ypES91x4/CJNxcIRKLkEn08vdS51J8ofw324LGH3RnlgghmUfpSX/wAqj+VJauzewPujWkQopBOYrxbnxjWWPq72076rd6nlasV0bhnMI1m04hJl/wBFH9RfgKXMNPNOasTLJ9dvia9Mnsj4TzjDDGM7Vc0DNNGbX7qkNXYM4j2bPcQ2HTDGQ9Qm4jAABJJa7Ebtub7m1C8JQ5fHMbVzjHlI01uFBmla24qS2VWGGmwCxA7ybe01D1NKAowJfnS7/ZUv1ov/ACJXF0X5w+f7QzdSga7UHMqSTT8jUkPU9RZMgbCQKRcGFAR4goARXnXOHPxhR1POfE+Stg8VLA17I10PnId0b3bH0g13abRYgb/MwZGJFUWVNtUmUJI/FNVJonHcIeHcnZ2BZdudz4eFYssCLOTa51FgC+zDvLuHYASerBJ5ki/uvyrnPqHPnHE0yYxiTEWDVeQoBcmMBAJ0y1UhEIOEx2JPr/yFDt7EJX5wQ46m+dmXw0/BKd04/wBMGL2n8csPL/oo/qL8BXNMcnmnMvppf7x/vGvSp7I+E88/tGNg5HKtTIHrOCakIoxEyKoxlWmqqHUzmpDdwo6N8hbF42Pb5uEiWQ93ZN1X1swG3gG8KW1VorrPqeBNqMmWt0v/ANlzfXi/8iVztD+cPn+0I3UoCu1BzKkk0/I1JD1PUuQ/m2H/ALqP7q152z2j8YUdQZ6SuDvl0QeKwxEQOju1rzMZP2g9x9BNH0uo8JsHo/5mURmUN8mfX1ZUhw2kqRYhuViO412gQRmBdggyZOScKyRqzzdlB4G5J7gKGtyMcLFLrrVXIXEmuHOEL6JHHPe3gO6g3aoLkLMLXZeAbDx6Q2iy9FACgC3opAuW7jgrUDAjnDi1YabAxFSazLiTVuUZPcLLZH+t/IUKzuETzgrxdlZM00njpH2IKaqtxWFi9leXzDzL/oo/qL8BSJjc805mR10u4+kf7xr09fsj4Tzr+0Y0LDxFWZQBnJYeIqTfMUeIBb3FTEi3HdtxOMPh3kNo0Zz4IpY+5RWGIHJOI6jZ6hfw90ZYzEEGVfk8feX3cj9mMH71vbSlutrQfh5P0jSoxlu5HgMLl6x4aMhWkJI1HtysObE95tb0AbDauW7WXEufL6Q25VIXPJkX0vC+VzW86L/yJRdF+cPn+0ljBVyZ5+LDxrtYgwcjImax41MSAg9TbWsbm21WBA2XAD8PM9Q5M+nCQt4Qofcgrzj8ufjG84XMj+F+K0xpkCxOnVhSdenfVq8CfCjajTNTjJzmBo1AtJAGMRXNOF4JpROUCzAW1gbkeDeNvHmKGl7qu0HibepWIY9iReYZW6g6kuviBcf6VpX9JTL6wdxmeRxELe7HYKOdMpQz8+UVs1KV8efpJfCsWAJ2uOVAYYOIwhJEfYXLJHOwsvidvs5mslgJsKYpmeE6tgq3PZuT6bmsqcyEYkeVPgfca3Mwi4aHYf638hQ7O4RJA8WyEGXey9nfu/Ro1QysG5O6FuX/AEUf1F+ApUw876pPNX3CryZWBN9Snmr7hUyZMCZ1CeavuFVuMmBNfJ08xfcKvJkwJG8S484bDSSxqupdNgRtuyr3W8aLRWLLApgr3NaFhIfgviiXFySLIqAKoI0gg87b3Y0fVaZalBUwOm1DWsQYUS4NGdXZFLpfSxAJW/Ox7qTDEDAMaKgnJEXI8aqanPVjwHuqSTOrHgPdUzJM6tfAe6pmSbIFrd1SSIYXBRx36tFS9r6QBe3LlVly3ZlBQOp3iYywGltO/wD6KgIkMVqsy43mwUbm7Rox7iVBPvIrQcjozJRSckRSOFV5KB6gBWczWIpUkmVJJl6kkypJKb6Ts9b5RNALWUre/fsjV2NHQDUHM5Wq1BFm0S3Mv+ij+ovwFcczqzzdjZW6yTtHy27z4mvToo2iebdjuPMb9e3nN7zV7F9JYc+s6jzCVTdZZFPirsPgayyL5iaFjDowoyLpIxmHIEjdfH3rJ5XskG/vvSluiqfrgxqvWOvB5lq5LneFzOFgLMNusibZlN7i4B3FxsRsbVy3rs07+noZ0FdL1xJPLskggJaGJUJFiRfcc/GsPc78MczaVInKjEpvpUzaVcwkWOaZAqoNKSuq+SG5KQL711dGi+ECR6xaxm8QjyxJHhHO5XivJM507bufXub3rGppUN+ERXT2tyGPRkzm+emOLWJG/iO/q3oFVO5sYjF1+xNwMBeE8/nOZ4cvPMUaYAqZXK9q620k25kd1O6ipfCYADr0m9LkoCTJTpmxDrj1Cu6jqE2ViB5UncDQtCoNXI84w3cF8himncqJZBsf02/rTblEGSPpENUxLBE7hJmWUNBGHWaXbn22Po8fGg1Wq7YKxXU12Ku7dmOeE8+ZwyNIxN7qS29qHqaAPxATeluYE1ufhGfFSyxtrV30Nzs7c/ftRdOVZcEc/CC1KsrbgeD74KTZnMG2lf8Ajb+tHKL6Q2nr8ROSZafRLmzvhcYzsT1djub/AKLHa/LlXM1yDeoA7/vHaKmqDZOR5QOl4kxBUWllB8ese/xroDToD19JxG1NjDGT+phZkGZysnaeTbvZm395pHUVqrcTpaWxmT8UQzzPjHv1zgr3Bzv6xerpp3eUl9wBAB5kj0P59JiDixK7MQY2W5JsG1ja528kUPXVqm3aI7p0ZR+I5Jhtn8S9Q5sL9ne2/lLSCmHwJxwxhZI8PGsknWNYHUb8iBYb+FbudWbKjExUpUYY5lAZjhHEr3RgSzEXBFxcm/ur0aMConnbOGOYyKVuZBiZFQjM2DOSKzLjzJc1kwsyTQmzKeXcw71bxB/oeYFDtrWxSrQ1dhRsiejsizNMTBHPH5Mig27weRU+kG49leesrNbFT5TuI4dQwlB9JEmrM8Uf2wPciD+VdvSj/RX/ADziTn8ZkDDi3UaQx087d1MCKW0K+TjmOps1Zl0kkr3X7vUKnAORBLpGwMmNstxGieGTzJUa/wBVlasOMqfgZ1KxtAENOmv+0F/uE+9LSmg/K+cM55gVl2MMThgeVO8EYMT1NRcAr2JN51xN1yKoFh3+uhV0qhzANXdcQCMASDwOLMbhh3UXsYMY1Gn8RRjsSTzLiR5V0lRasJWqdQJ0ttntsPlIRjetx1ECLtEsfo4xGjLM1bzYyf8AtvSGqGbqx/nc0EGG98A4McRzvXRzOXboDn8MmH4nkCjSfZag+CkquvUsdvUZYnDzzAvp2axsN73/APeVEyAMS6WprbJyT644h70MYKSLETaxpEkWwPPssN/8xrn68goMes6NNwd8Af58Id47GyOkyspAW1jpIB7agbnntXPKgAEQ6sSSDJvL/oo/qL8BQjNwYzDCxNfUoJ3F+/386YR2XowFlaN2ILYjh28DQow3OxKb2vqsW92/op0an8Ycj6xD7nivYp8/SQeU8ATYmKV0dQ8Uhj6tgRqsFa4buvfa4pizWrWwBHBGYGnStYpOeRxiCGIhZGZGBVlJBB5gjYg+2mwQwyIAjBwYiaqQS4OhPGlsPPCTtHIGHoDjce9SfbXI+0Vw4b1E6uhbKEekrLi6XVjsWf8AnyD3MV/lXSoGKl+Ai7t/qH4xCTBWwcctuc8iX9SRMPt1VA2bCvuz9TCA/hzI2tzQInEoNjbwqxCg5nobMOFsFjkjxWIRmYwobh3HZsX5KR4muCl9lZKKfOMkAjJkVlHA2UYpDJDG7KDa/WTLvYHkWB5EUazUams4bg/AQVRrdcryJVHGeXph8diIYhaONgFBJNgVRuZNzuTXRoYtWGPZlnuQtGkzDDovyGDGYqSPEKWRYiwAZl3DIvNSDyJpTV2tWgK+s0oyYT5zlOS4aZ4Xw2ILJa5WRrbgN3yjx8KHV95sUMGH+fKL2aquttpEneJuH8PgcrxwwyFBKg1XdmuSQg8om3Pupam17b03eUaPAlEyGwJ8BXYEESJPZxl6RY2WJrhYyuw5+QrervodB3ID/ncV1ljIuAO+PhCDKTLKygHSqd4Fr1i7agJ8zObpzZYQM8CHvCeG0TqT3hh7xf8AlXMubK4nYpTDZhTn/wCbv+795aVXuNxxl/0Uf1F+AqjJB2Qi/toozBHEbYjFKASTYDnWlQ54mGYAcx5wRjlkincWCiUi52uAido/+8gK1qayjKp7x/eD0tq2KzjrP+GUtxZi1mxmIkTyWkJX0jlf22v7a7WnQrWqn0nMvcPYSJEEUUwUtXoOgOnFP3Exr7QHJ+8K5X2keVHxnU0A4YysM1fVPM3nSOfexNdJBhAPcIozfiM6lzNzh1wx09WshlG3a1EaTc35W7rVXhgPv88YmxYduIwtW5sGarMODPR/AcvWZbhCd/mVU/ujQR9lcHUjFzfGNpyokxgsBHCumJFRb3soAF+V7D1ChM7Mcscy1RUGFGJ566R/7Txf11+4ldzTfkr/AJ5wDD8eYNi3fR5l9/G2WH0Ij/66X/p2+/HSP2h+WPjC1Ek8yxM64FgxMzzO8oZ7XClbbAL3qe4UpVrXrTYAIKzRpY24mNOl2TTlco8WiX/Ov9KrRDNw+f7RluBKDBrtQXGcyUxmYvisQ80hUSPa+kWBsFQWBJ7gKzUgQbREte+E6yPOHWQ4BhYX7HMkcyfX4UpfYp+MDpKWXjyhnlItKh/aH27fzrnPyJ1F4hBn/wCbv+795aCvcNHGX/RR/UX4CqMkrLifPxG2hO0d7+A/rXV02m3Dc3U4+s1gQ7U5MDWzqXUx1ntHl3eGwroeCmMYnN8WzOc99zrDySiFlZ5BCSTpU2Qtt5Q7+Q51CF3Z8/4mRYwTaM4/mQ86+G9EmlPrGxqGGl9dHuUnCZeuoWdwZXHeNQ2B9IUKPXeuBqrBZbx11O3pq/Dq5+MoEknfx3rvTj55klLlVsGmJ1HtzNFptt2VD6r+0i3ooQszYU92YbZ+AP75F2oktWnJFUYUNL76IZ9WWRDzHkX/ADsw+wiuJrhi4/KdCg5SF02IVSoZgC5soJsWPOw8Ta9KgE9eUISB3PO/SN/aeM/vF+5HXd035K/55xdj+IyCw0Go0yBmJ6rUGvqWD0LoBmEwH6hvvx1z/tAf6Y+P94xo7C6At3LqrkR2AvTDvgkXzpk+wOf5U99njNvyMS19myrPvlJ5nhwvk87Hauzic/R6gsTvkrm2UfJcS8IDPoKgPYAnUqty9bW9lDpcOgYytaSXKBvlLIyHBFI1Dc7Dn3VytRYGc4j+lrKIMyfw1gQfSKVMaEmc/wDzd/3fvLWF7hY4y/6KP6i/AVRknnjGS/OP9Zvia9QnsieSsUbz8Y3JHhWpXMkMZmAaJIwdhv4b8vdQlrwxYzZclQvpIdzeizSiWHwDwC7uuIxSaUWzJGR2nI3BYdyjnY7n1c+Xq9YMFE79Z1NLpDne/XpLMz+TRhcQ3mxSH3Ka5lYy4HvnSsOFJ908zAbV6SeehbjorZJhj44qQ/Yy/wD60qp/9S3wEdb8gfGCBpqLgzVSbBlzdB898LOnmzX9jKn8wa5H2iP9QH3TpaQ5Uyw5IgSCQCVNxccjyuPA1z8mM4E879Io/wDueL+uv3Erv6X8lf8APOI2uQ/EhUxICgbn00xOc1DO5Y8Q66FDfHSn/kH78dIfaH5Y+P8AedLRjaNsuyuPHpX3TC3zECj9YT7lI/nXR+zR+Nj7py/tRgK1HvleZHCGxEIIv2t/CulcdtZnJ0wzYAfWWjnWFX5S7W32+6BXFRztxPRNWu/OJqOsGai4aqxLBkznL3wzHxCn7VrA7hY7y/6KP6i/AVkyQMl6LsOxJMs1ySead+/m10B9o2AYwJzj9m1k5JM4/wB1OG/XT+9PwVP6lZ6D6yv6ZX6mdR9FWFB3knI8LoPglUftGzyAml+zawezJnJ+H8BhpQkUadcF1dolnty1Ate2/hag2XXWLuY8fSHrqprbavf1hHS0ZjTNcEJ4ZIWJUSIUJFrgEWJF++tI5Rgw8pl13KV9YDnojw36+f3x/gp7+o2f7R9Yl/T09TJXEcAQPg4sGZJdETmQN2dRJ17Hs2t2j3dwoI1biw2YHMMdKpQJnqRH+6HC/r5/+3+Cjf1Kz0H1gvuCepjR+jPLw2k4xw17W1w3v4W08639+uxnZ+8r7rUDjd9YXcIcIx5eJBFJI4k0k69O2m/LSo8fspO/UNdjI6jNVIr6hEaBDQHz3oyw+KxEk7yzK0hBIUpYWAXa6E9wpyvWuiBQBxANpwxzmMP9z2F/X4j/ALf4K3/UH9B9ZX3YesmuFOA4cBK0sckrlkKWfTaxKtfsqN9qDfqmtAUibSoIcgyfyvGNKGLoUsbAG+/p3AoLqF6M0jE9xvxDw/HjFCylgFvbTbvt6PRWqrmqOVmLqFtGGkJlnR5h4HDq8psQQCVI+7R7Na7rtIEWr+z60cOCeIQYvKFdy5LAnwt6vClQxAjpXM4jyZLbMx939Km4ybROjk6ec32f0qbjJtE1nMenDMvgFH+ZaodzUd5d9FH9RfgKoyRzUkmVJJlSSJfJk169K67adVhqtztfnb0Ve44x5StozmKGqlwSy3K8WuNMjlup1ObGS4sdWnsX9Ip2yyo07R3x5RJK7RbuPXxhdSUdmVJJlSSA2YcFO+JaYOtmk12tyF725710E1oWvZjyxEG0ZNm/PnmHBrnx+NMHjxIzgK40mxLCwO5G2+/KtMhXGZlX3R5WZqC+WtjvlriXV8mu+nZLWv2dx2uVN2eB4I2+1x6xRPG8Y7vZ5hPSkbmWqSRPEhipCEBu4nlVjGeZRz5TMOGCqHN2sNRHInvNqhxniQZxzFaqXMqSRnmjEJtfn3e2tL3KMhMRITFNe/Jed/OFbI6lLEuCc5lnuj6bJGtrC3o8aPqaFrAI84tp7msYgyR4m4mhwKo02rtkhQoudhcncjbl7xQKaWtOFhrblqGWmcM8Tw45XaHV2CAwYAHcXB2J25+6pdS1Rw0lVy2jKx9nWZphoXmkvoQAnSLncgbC/prKIXYKPObdwi7jBIdKuC8Jv4B+KmvuFvu/WK/fqpMPxlhvkhxaszxBgraV7SsSFsVNrHceyg/drPE8PzhfvCbN/lIf/ergvNm/gH4qN9wt936wX32qO8b0h4WJIXZZdMyF0IQcgSpB7WxuPtFYXSWMSB5TbapFAJ847zLjTDw4eHENrKT+QFUFuV9xfa3KsJpnZyg7E0+oRVDHoznE8cYaPDR4ly6rLfq0K9t7GxIUHl6SbbjxqxprC5QeXco6lAgc+ci8v6UsHI4VhJEDsGcLp9pVjYem1qI+htUZ7g011bHHUleJONMPgpFjmEhLLrGhQRa5HMkeFCq0z2jKwtuoSs4aTeXYhZYklQWWRVcXFjZhqF/TvQWBU4MMpBGRB7BcfYaXEjDKJesLmPdRput776uWxphtK6pvPUAupQvsHc6w3HeGfFfJVEnWa2j3Uabre++rlse6qbSuE3+Ui6lC+wdyOPSpghtpm/gH4qJ9xt936zH32qO8r6RMLOzKgluqPIbqBsg1H9LnasvpLEGTNJqkc4Ec8OcbYfGyGKESBgpc6lAFgQOYY77is26Z6hlpqrUJYcLIzM+lDBxOUUSS2NiyBdPsLML+sbURNDYwz1Bvra1OO5NZNxdh8TDJLEx+aUs6EWdQAW5d97GxBtQbKHrYK3nC13o6ll8ohw7xvhsZIY4tYcLqs6gXHfbc3ttWrdNZUMtKq1KWHCzXD3G+HxkxhiEgcKW7SgCwIB3ufEVLdM9a7mlV6lLG2iS2fj/6d/3fvLQF7jEFejjyn/u1roa32FnP0fttBjpaxJnx8GGU+SFX1NKw/kE99F0Q21Fz/mIPWnfYEET6IsX1OOlgJ+kVl9bRkkfZrqa5d1Qf0/mVom22FZYHSR/ZuJ+qv30pHS/nLHtT+U0o/CTqMNiFMOpnMemW30VixIvbbWNuYvauywJdTn149ZxlICMCPT5QmwOHC5FiWDhi88d1F+xZkFjcczz225UuxJ1S8eR/mMoANMefONOCEZrgZemKUyKGkZSerBsCNh4b1rU4HO/bM6bP+zMNeljI0XAxNEgVcO9gqiwCPsQB9bRSeitPiEE9iN62seFkeUrfFY9sRBgsMty0RdQPEyONP8hXQChGdz5/xOez71RB5Sc6VMMIZ8NAvkxYVFUepnBPtsKDoW3KzephtaNrKo8hGXG+BjjGB6tFXXhI2awtqY3ux8T6a3pmJL5PnMalQoXA8p3x25ZMvJNycFHc+1qrSjlx/wD0ZepOQhPpLm4V/MsL/cR/cWuRf+Y3xM61P5a/ASm+Gv7aT/qZPjJXXu/6Y/ATl1f9R84tkf8Abo/6qX4yVm0f+m+Q/iSv/qfnHvS3ksGGbDdREsesSatPfYx2v7z76xobGcNuOepvW1qm3aPWEfDGSQLlXygRKJmw0t5P0jcOD9gFL3WMb9pPGYzTWop3Y5xAfo+cq2NI2IwUxB/hp3Vchf8AyEQ0nbf+JnHAOBjlfFCRFcLhJWXUL6WGmzDwI8avVMVC4PmJNKoYtn0nfR256zFC+xwc1/TYLaq1Y/Cv/kJek7b4GQGVYySCRJ473jYG/dvfsn0MAw9V6YdQylT5wCMyncPKF/Q+18wY/wDJf70dKa78r5iNaE5tJ90tviD83f8Ad+8tche514K9HPlP/drXQ1vsLOfo/aaQ+N6PcRisfJNiCghkdidD3fSAVQAFbXsEB9tWurSuoKvf0lNpGe3c3UTy7o9xWGx6TQlDDHKCup+2UOzAgLa+ksKt9Wj1FW7IkTSOlm5eoe8YZa+Jwc0MdtbgAajYbMp3NvAGkaHCWBjHLkLoVEA8p6PsUmDxkLmIPN1RSzkj5tmYgnTtzFPPq6zYrDyzEk0jitlPnidYDgTFpl+JwxEWuWSN0Ic2spGoE6dth9tU2qrNqv6Ay10ziop6yOwXAOawgiKZYwTchJ3UE+JstFbV6dvaGflBrpb19k4+csHDZJK+W/JcQ2qVomVmLFu0blTqO5t2fdXPNgF29Osx4Vk1bG7xAvg/o6xMOLhln6rRGdVlcsSwB07aR32Psp2/WI1ZVezFKNGyOGaEHSLwW2N0SwsolQadLbB1ve1wNiDf0b0vpdT4WQejD6rTeLgjuCEXR5mE7xjEOqoihAzOGKoOSqq8/bamjrKUBKDkxX7pa5G89Sc464EnxDwDDCMRxQrENbkHsk2/RN9rUHS6pUB39k5htTpWfG3yEbZHwlm0U0Baf5mN0ugncjQpF1C2sRba1bt1GnZTheT7pmvT3qwyePjEuIOj3FpimxGCYG7mRe1pdGYkkb7EXJ7+WxHjKtZWa9lg90qzSWB96GO+COAsRHihisWy3UswUNqZna92YjYDcnmbms6jVq1exJrT6Vlfe8k+kvhTEY0wGDR82HDa2t5Wi1tj4Gh6S9Ks7vOE1VDW42+UmMoyaSPLBhW09b1LpsezdtVt7ctx3UGyxWu3jrMMiEVbT3iCvAnAmIw00pxAjMckLRnS5JOor3aR3A01qdUrqNnYOYrptKyMd3RGJDTdHeYYeR/krhkdSmoOEYo3NWB5d3Ki/fKXA3iCOjtQnYYQ8IcAyYaHENIUM8sLxKqnsoGB5tbck6e7a3fS+o1YsYAdA5h6NKa1JPZEacK9HcqR4qLFaNM0aqpRtRVlJYNuByNjW79YpZWTymadIQrK3nFuj3gnFYPFGWbq9BjZey5JuShGxUbbGq1WqS1ML6y9LpnqfJhzn/5u/wC795aQXuPxHIMqjhRWQEFkW+5PcD30Sy134MGlSocrBTHZ5mS5iMGrYez3kS6NtHdtib+VpU91r0ytdJp8Q5/5ixttFuziRGO6RcQgmUNF1iYrq0Uob9UOsBJGrc3CC/poq6NTjvGM/ODbVsMgeuPlJrMeM5UzVMKNHUakjclTq1Otx2r2G5Xu7jQU0wNBc9wragi7Z5RPJM8zKTMGwkjYe0OlpSqsLqdBIQ352Ycx41dlVIqDjPPUqu202lDjic8acZYjB4maJer09Qrw3XfUWVDc33FusNXp9MliA+/mVfqGrYj3cRhi+PsV1GJnj6rTG0KJdCd3Qs9+1vuK2ukTeqnzz+/Eo6l9pYeWITcM8QTT43GQPp0QhNFlsd+dzfelralWtWHZh67Szsp8p30e59NjIJXm06llKDSLCwCnfc77mpqqlrYBfSTT2tYpJ9ZEZ7nmYx49cLG2HtNdotSsbKNR7Zvz7J5A91FrrpNRcg8dwdllotCDHMjJuPcWuLeIdSyriepEek9YylmFwQ3dYC9uZG1EGkrNYPPWc+UEdU4fHHeJLY7jSVc2XCjR1GtI2OntanW4s1/OKi1u40JdMpo3+fcK2oIu2eUhcZ0j4hHxEXzYdMRoj7J3QM6MCL7sLIb+ujDRoQreWOfjBHVsCV8wZJni3GNmT4depVUlCdS/Zd497yK5Ni1rEAeI2NjQvArFO7nrv+ITx7DaV98TyDi/FzTT6pMPogMhaKxErogO67kWvpF6u7ToijAOTjnykqvdmPI4/WNMk49xjyR9b1RSeOZ0CqQYzGJLb37QunLwPdW7NLWAcZ4x8+v7zFepckZ88/LEzhzj7FzPpfqXDQyyHQpBiMYcgv2iLEqu3gwqXaWtRkZ7HzzJVqnY+XR+WJH/AO9DFfJ7/Ndd1nmG3V6b3tq87von3FN/u/mD++vtz5/xDHjDiabDYTCzIUDSsgcstxZkLGwvtuKUopV7GU+WY1dcURWHnB/EdIs4jxrp1brHMiQsFNtLGU6jv2uygty50caNcoD6ZP0gDq2wxHkcCabjrGpDiNXVGTDTojuENmRjIh2vsdSjfwPKp91rLLjzBljUvg58jHOU8eTz4mOFDH28W6eT/wABRqB8ryrBt6y+lVELH0+s0mpZ22j1+kO8/wDzd/3fvLSC9x6OMu+ij+ovwFUZJC4nhxmzKPG9YAqRGPRp3Pl76r7eV4d1HF2KjXjzgDTm0WZg1iujRnEvzyanxHXBurN1Xt/N31X5sD7OVMDW4xx5YgG0mc8+eYrj+jySSaSf5TaRsQJlGg6AFvpBGq5YbDVflfbeqXWAKF28YxLbSktuz55k/lvDbR5hiMYZARMgUJp3WwQX1X38nw76A1waoV46hlpxYX9Y34q4OGMxOHmLgLECHUrfWL3Avfbv99ap1BqUqPOZu04sYE+UiI+jlhl7YQTrqeYSmTQbbALbTq/nRfvn+qLMeWIMaTFezPnmPIOEMTHjJMRDi1RZWUunVAllW3Z1E7XF9x41g6hDWFZevfNihw5ZW7nfCPCWJwUn50rQFmZohGBqJFgdRJItZfdVX6hLR7PPrmSmhqz7XEkcy4caXMMPjBIAIVKlNJu1w4vqvt5Xh3VhLttRrx3NtVmwPnqD2M6OWeSaQToGfEidT1ZuoBkJS+q++pd/2aONYAAMeWIE6TJJz55m8Z0eSPO+I+U2kbECYDR2AFuVUi9yw2Gq9rX23qLrAF2bfLEttKS27d55nON6Nus6w9codsS06toOytuYz2t9wpv6OW9RdbjHHliUdJn9cxzjeBpZcUsr4nVEs3WqGUmVN9XVq5OyXtt6BtesrqlWvAXnGPd8ZptOzPknjOffJDhvg5cOMUJGV2nZ+2EsyK+xUEkmh26jeVx5TdVATOfOQuT9HDxSKXxAZYkkSIBLH5wOLsb92tjYUazWBhwvJxn5QSaQqck9ZxOst6OmiMJE6Xjjmja0ZGvrBIAfK/R1jnfyaj6zdnjsj6S10u3GD0D9Y2fotJQjr1DGFY79WfKDhi9tXeoC29da+/c5x55mDo8jvyhFxPwo2Kw2HgEir1LIxJUkNpUpa1xa96BTqPDZmx3D20+IoXPUh8R0b6kxa9cqieVZIwqWEekydki+4s9trcqKusxt46GII6TIbnuLYTgBvk2MSWYNNimVi4SyqVbWLLfftE+FU2r/ABqQOFljS/hYE8md8OcADDYqGfrFYRxaCoS13tpL3vte52qrdWXQrjsy69KEcN6Qpz/83f8Ad+8tKL3G44y/6KP6i/AVRklPcXZti4MTjMOks27rKhDt2ECvIwG+y9obDzK61FVbIrED0+c5V9tiuyg+/wCU1mGdYh8DNixNMnWYwKgEjDSio5sLHYXIvbzatKkFgTA4X098jWuai+ezD3hUEYKZuulkchyesmSZoyFsAHj2FwA1vTSF3NgGP0GI7V7BOfrmD3DmeM2TYjViCcQEmK3kvKLC4IudW3O9M21AakADjj4QFVhNByeeZFz5ziMPBl2LMsrK8cqOC7EMwMgUkE2J7XP9geFEFSOz1gDPH8QRtZER8+USzXEYmKHLFbET6pld5LTFGOooVGtzpFlIF22G9Wi1lrCAOOuMyOzqEyTzLO4adFgij68ysVLXeRXkNyb3ZdmCm63G21c23JYnGPoJ0K8BQM5lZ8a5rioMXjII5ZvnNEkdnbsKFMjad9h5Q27lro6eut0VyOuD74hfY6uyg9xHFcRYpsHicSssqiWeOJe0ewqozNp37JJ03IrS0VixUIHAJmDc5rLgnkgTeIzieKHMYkxMrrDJF1chkJcXcg9sb2IHLltUFaMyMVHIOZZsdVcA9YxOcPnOJGGx4OInBRYCgkcmRdTpqYMOQIPIHkRUNdZdDgefXUniOEfk8Y77k/0bZu80874mZx1UMemN3ITTpAMp1GxJspufPJ76Bq6gigIOyf8A8htLaXYlj0IQ9JGbmHAs0b6XlZURwbWudRYMP2A24oGlr328jqH1Nm2vg9wFfiGdsqss8nXR4vq+sVzqZWV2U6r3K3uBfzRTvgoL+RwRmJ+K5p4PIOI3PEmKkizCRpJUdRANIdhoYOsb6Rfs3Ia4HjateBWrIMZHPz4mTc5VyTgjEIejvNZjjGgM7zxnDpLd21lXKxEgN3WLstvQO8Uvqq18MMBg5Ih9NY3ibc5GMxLPsDN/taPDLjMUqYgNIdMhGi/WnSg5ADSBV1MvgFyo44lWK3jBNxwZDZ/n2KSTMkV5iomUK4kIEIDvtz21ctvCjVU1kIcDr9YGy1wXAz2PlHWMzecTYsddLZcAjga22YphzqG+zbtv6TWFrTapwPa/vNtY29hn/t/tGuRcRYqSWNJJJQUws36bdv5uSSNyO9rFe16BW7KKwpIHmPlyMiZqudmAb0PzjngDOJ58XhY555QipIyAu1pm1Me0Se0AL/4dqzq6kRGKj0+UvTWMzqGP/MtLP/zd/wB37y1y17nUjjLvoo/qL8BVGSN8VkeHkkMrwo0hQoWI3KkFSvqIJHtrYscDAPEwa1JyREm4bwphEBgTqlbUEt2Qxvv69zV+M+7dnmV4SY244i2X5NBAjJFEsaPuyqNjcW39m1U1jMcsZaoqjAEZQcI4JL6cNGLqVNhzVhYj1EXrR1Fh7aZFNY6EczcP4V4VgaFDEhuqEbA77j3t76oWuG3A8yzWhG3HEzMsgw0+jroUfQLLqHkjbYe4VS3OmdpxLapW7ETwfDsEUsckaBOrjaNFXZQHbW3p5+nvPjVtczAgnOZQqVTkRfE5NBJJ1rxI0gUprI30kMCvqszD2mqFjAbQeJZrUnJHM4XIMKIThxAnUk3Mduzfnf18t6nivu3Z5leGm3bjiIw8LYNYmhXDxiNiCy28ojkSTubVo3vu3buZBUgGMcTp+GcIdd4EPWBVfbygunSD420r7qgvfjnqQ1J6RPE8K4VlcCJULxdSWUb6LBQu9xYALzHcKgvcefnn5yjUnpHc2TwOkSSRq6w2MYbfSVAAPrsKyLGBJB7mti4APlG78M4Q674ePtuHbbmw1WY+ntN76sXWevUrwk9J3Pw7hXMpaCMmaxk28vSbgn1HeoLnGMHqQ1Ic8dxXK8lw+Hv1EKR6uZVbE25XPOqe139o5lrWq+yJ3NlcLTLO0amVBZXPlAb7A+1vfVCxgu0Hgyyi7t2OY2m4bwrdbqgQ9cQ0lx5ZBJBPtJNbF1gxg9dTJqQ5yO5tuHMKSzGBLugjY28pAFAU+iyr7hVeM/HPXMnhJ3ibHDuGurdQl1j6pTbcJYro9ViR7aniv6++X4a94moeG8KhjKwIpiv1ZA8i5LG3rJJ9pqG5znJ77lCpBjA6mZ/ik6iQa1vttqF/KFUqnPU1uX1imS4+OREVGBIRbjfbYCo9bLyRKWxWOAZJVibmVJJF8RTSJEHjvcMLgC97gqPtKn2UrrHdE3J6/wDH78xrRoj2bX9P+f2yIzzHEyp1wUklUiK7DdizBu7vAFAustXcAeguPjnmGoqpfYW8y2fhjibw80jHCHW1nVusGkbkC++229xVo9jeEcnkHPHu/vKdKwLRtHBGOff/AGjKLMJzHiDqbUoW3ZA0sXZSo7O/ZCnv50Bb7ylnJ4xjjo5IwOPTEYbT0B6xgYOc89jaDk8+uZKQ4iT5GXJPWCNjewvcX7rfyptXf7tuPtYP6xNq0+87R7OR+ki8Hmk7JOW1ArGgQaR5e6FhtvdhekqtTeyOW7CjHHn0T+sdt0tCvWF6JOefLsD9I8gxMrHCHUQHBEg0jmgv4bXII9tMq9reEc9+18ou9dS+Lx1jHwP+ZjV8dNoxFmbUJQqiw2Bcry0eHfvQDddsfB5DYHwz8PT4wopp31gjgqSfjj4+vwktl2KkaOK6sdSAs/ZABtyK3v7h305TY5Rcjscnjv4dxO+tA7YOMHgc9fHqREWYTdTdncHrgrOq37JFyVGgG17DcE0mt9vhZZjncATjyx5DHXyjrUVeLhVGNuQM45z589/OOhjJvlJS5MYLW2/5asBy5X35+iii23xyv/bz/wDUfzBGmn7uG/7uP/sR+0YYDFzCAldRbrI7XW17qupNxyvtel6bbhTleTlex7hkRm6qk3YbgYbz95wf5iozGa+E3azjtjSN+2Bv2dtr+HjRPHuzV3z3x7/Pj0gzp6QLeOuufd8Zt8dNoxBDtqWUKuw2XWV2Gjw7+1UN12ywg87sD4bsenp7zKFNO+vIGCuT8dufX1+E7TMJteGBLEOiFuyBqJJDX7JtYW22rQvt3V5J5Azx2T3njy+UpqKtthAHBOOegBxjnz+cTfHTdXPZ21CUKuw2Bcrt2PDv7XsrBuv8NyDzuwPhnHp6fGaFNPiICBjbk/HHx9fhCDKpGaGNmN2KKSbW3tvt3V0aGLVKW7wJzr1C2sq9AmO6NBTKkkqHidPnMR/eN9+u3Wf9MfCcSz8w/GH/AAzlBiAcuG1RqLWtbkfGuZddvGMTp1U7DnMnqXjE4hiCiw8SeZPM376snMoDE3LIFFyQB4k2qgM9SEgdzEYEXBBB7xU6k4M6tUlzLVJIPx8QMYpZBGPm3CWudyTbuF7bju8a5o1xNbOF6OO/+J0ToQLFTd2Cevd8YrPnpSSOMpu4jPM7F20kbi+w33t7K2+t2WKhHJx9Tj6TFei31s4PAz9BmcJxBd5V0bxLIx356CAO7v39VqyuvyzLj2Q30P8AP0mjoMKjZ9oqP/l/aLR5rIeo+bX54kHtMNNrtyKgnsg+Hd662NS5Ff4fa9548/T0gzpkBs/F7PuHPl6+pneV5v1sjx6badW++9nZO8eAv9lao1XiuUx1n6Ej+JV+l8JA+e8fsD/n6znE5sy/KCEGmEc9W7Gwa1rbCx51T6pl8Q44T39nAP8AMtNKreGM8t7uhkj+Ihic/KqDoBJlaIdrbsmwN7d591YfWlVBx2xX9IRNCGJG7/tDdesVx2cMnW2QEo6INzvqAN9gT38gDWrdWU3YGcED9QPdMVaMPtyewT+h+InSZsflAh0Ddb6rnnbVyI/19FaGpPj+Fjy/jMydKBR4ufP+cSSnmVBqY2HjTgGYmcCKCpLm7VJJlSSRmImmE6hR83tc29+9EAXb74Mlt2PKSlDhJU/FCEPPfvdvvV2aj/pj4Tj2giw/GHmBz6ARxjUfIX9FvAeiub93s9J0fvFfrJXCYpZF1Ibj1W5euhMpU4MKrhhkReszUSxEIcaTyq1Yg5EogEYM1hYAihRyH/8AajMWOTIq7RgRaqlzKkkY/wCyorMvVizW1DxsSR9poH3arBG3gw33m3IO7kdTiXCwhkDKNRsE2J+juw37rXPPxrX3dDzt6x9Opn7w44z3n69xX/Zse50DcMD6Qxuw9pqvAr9PX69/rL8ezj8XWPp1+k3Fl8ahAFACElfQTcEj2E1YpRQAB11Ka6xiST33751h8EiEsqgE3ufWSx+0k1a1IpyB/nf7yNa7DDHP/wCY/acvl0ZZ2KAlxpY+cOVj9lUaKyScd9++WLrAAAeByPdODlUWkJ1a6Rcgek8zWfu1W0Lt4l/ebd27dzOpsujbUGQHUQW9JGwPsFqtqK2ByO+/lKW+xSCD11850uAjDBwo1DYHv2Gn4VYpQNuxzKNrldueI4ZQRuL+uiwc0ZB4ipKyJnWjxHvqYMmRO6kuZUkmVJIGcR8L3WWQy82vbTyuw2vf006mrwAuIm2kLNndAiLPJAqjSnkjubw+tTMCEBMI8j4qlWIALHzPc34qTvXLxygYWSB4vm82P3N+KhbBDRtl/GM5U3EZ37w3o/arTVjMypyI5/K+bzY/c34qzsE1M/K+bzY/c34qmwSTPyvm82P3N+KpsEkz8r5vNj9zfiqbBJM/K6bzY/c34qnhiSZ+V83mx+5vxVNgkmflfN5sfub8VTYJJn5XzebH7m/FU2CSZ+V83mx+5vxVNgkmflfN5sfub8VTYJJn5XzebH7m/FU2CSZ+V83mx+5vxVNgkmHi+bzY/c34qooJRglnWfSNM5KpuR3HwH7VdGg4rE5t6/6hjL/bT+anuP4qLuMCFGYdDi6bzY/c34q5WwGdkTPyvm82P3N+KpsEkz8r5vNj9zfiqbBJGeb8VzNCwKx93c3iP2qmwCS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862" r="22414"/>
          <a:stretch/>
        </p:blipFill>
        <p:spPr>
          <a:xfrm>
            <a:off x="6682902" y="3631608"/>
            <a:ext cx="2335826" cy="18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06064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03" y="228600"/>
            <a:ext cx="8229023" cy="470647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rgbClr val="C00000"/>
                </a:solidFill>
                <a:latin typeface="Arial" pitchFamily="34" charset="0"/>
              </a:rPr>
              <a:t>References :Surveys, Overviews</a:t>
            </a: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189571" y="1519166"/>
            <a:ext cx="8575288" cy="462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Spatial Computing, </a:t>
            </a:r>
            <a:r>
              <a:rPr lang="en-US" sz="1600" dirty="0"/>
              <a:t>MIT Press </a:t>
            </a:r>
            <a:r>
              <a:rPr lang="en-US" sz="1400" dirty="0"/>
              <a:t>(Essential Knowledge Series)</a:t>
            </a:r>
            <a:r>
              <a:rPr lang="en-US" sz="1600" dirty="0"/>
              <a:t>, 2020. </a:t>
            </a:r>
            <a:r>
              <a:rPr lang="en-US" sz="1400" dirty="0"/>
              <a:t>(ISBN: 9780262538046).</a:t>
            </a:r>
            <a:endParaRPr lang="en-US" sz="1600" dirty="0"/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Spatial Computing </a:t>
            </a:r>
            <a:r>
              <a:rPr lang="en-US" sz="1600" dirty="0"/>
              <a:t>( </a:t>
            </a:r>
            <a:r>
              <a:rPr lang="en-US" sz="1600" dirty="0">
                <a:hlinkClick r:id="rId3"/>
              </a:rPr>
              <a:t>html </a:t>
            </a:r>
            <a:r>
              <a:rPr lang="en-US" sz="1600" dirty="0"/>
              <a:t>, </a:t>
            </a:r>
            <a:r>
              <a:rPr lang="en-US" sz="1600" dirty="0">
                <a:hlinkClick r:id="rId4"/>
              </a:rPr>
              <a:t>short video </a:t>
            </a:r>
            <a:r>
              <a:rPr lang="en-US" sz="1600" dirty="0"/>
              <a:t>, </a:t>
            </a:r>
            <a:r>
              <a:rPr lang="en-US" sz="1600" dirty="0">
                <a:hlinkClick r:id="rId5"/>
              </a:rPr>
              <a:t>tweet </a:t>
            </a:r>
            <a:r>
              <a:rPr lang="en-US" sz="1600" dirty="0"/>
              <a:t>), Communications of the ACM, 59(1):72-81, January, 2016.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Transdisciplinary Foundations of Geospatial Data Science </a:t>
            </a:r>
            <a:r>
              <a:rPr lang="en-US" sz="1600" dirty="0"/>
              <a:t>( </a:t>
            </a:r>
            <a:r>
              <a:rPr lang="en-US" sz="1600" dirty="0">
                <a:hlinkClick r:id="rId6"/>
              </a:rPr>
              <a:t>html </a:t>
            </a:r>
            <a:r>
              <a:rPr lang="en-US" sz="1600" dirty="0"/>
              <a:t>, </a:t>
            </a:r>
            <a:r>
              <a:rPr lang="en-US" sz="1600" dirty="0">
                <a:hlinkClick r:id="rId7"/>
              </a:rPr>
              <a:t>pdf </a:t>
            </a:r>
            <a:r>
              <a:rPr lang="en-US" sz="1600" dirty="0"/>
              <a:t>), ISPRS Intl. Jr. of Geo-Informatics, 6(12):395-429, 2017. ( doi:10.3390/ijgi6120395 ) 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hlinkClick r:id="rId8"/>
              </a:rPr>
              <a:t>Spatiotemporal Data Mining: A Computational Perspective </a:t>
            </a:r>
            <a:r>
              <a:rPr lang="en-US" sz="1600" dirty="0"/>
              <a:t>, ISPRS Intl. Jr. on Geo-Information, 4(4):2306-2338, 2015 (DOI: 10.3390/ijgi4042306).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/>
              <a:t>Identifying patterns in spatial information: a survey of methods (</a:t>
            </a:r>
            <a:r>
              <a:rPr lang="en-US" sz="1600" dirty="0">
                <a:hlinkClick r:id="rId9"/>
              </a:rPr>
              <a:t> pdf </a:t>
            </a:r>
            <a:r>
              <a:rPr lang="en-US" sz="1600" dirty="0"/>
              <a:t>), </a:t>
            </a:r>
            <a:r>
              <a:rPr lang="en-US" sz="1600" dirty="0">
                <a:hlinkClick r:id="rId10"/>
              </a:rPr>
              <a:t>Wiley Interdisciplinary Reviews: Data Mining and Knowledge Discovery</a:t>
            </a:r>
            <a:r>
              <a:rPr lang="en-US" sz="1600" dirty="0"/>
              <a:t>, 1(3):193-214, May/June 2011. (DOI: 10.1002/widm.25).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hlinkClick r:id="rId11"/>
              </a:rPr>
              <a:t>Theory-Guided Data Science: A New Paradigm for Scientific Discovery from Data</a:t>
            </a:r>
            <a:r>
              <a:rPr lang="en-US" sz="1600" dirty="0"/>
              <a:t>, IEEE Transactions on Knowledge and </a:t>
            </a:r>
            <a:r>
              <a:rPr lang="en-US" sz="1600" dirty="0" err="1"/>
              <a:t>Dat</a:t>
            </a:r>
            <a:r>
              <a:rPr lang="en-US" sz="1600" dirty="0"/>
              <a:t> Mining, 29(10):2318-2331, June 2017. ( DOI: 10.1109/TKDE.2017.2720168 ). 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  <a:hlinkClick r:id="rId12"/>
              </a:rPr>
              <a:t>Parallel Processing over Spatial-Temporal Datasets from Geo, Bio, Climate and Social Science Communities</a:t>
            </a:r>
            <a:r>
              <a:rPr lang="en-US" sz="1600" dirty="0">
                <a:solidFill>
                  <a:srgbClr val="C00000"/>
                </a:solidFill>
              </a:rPr>
              <a:t>: A Research Roadmap</a:t>
            </a:r>
            <a:r>
              <a:rPr lang="en-US" sz="1600" dirty="0"/>
              <a:t>. IEEE </a:t>
            </a:r>
            <a:r>
              <a:rPr lang="en-US" sz="1600" dirty="0">
                <a:hlinkClick r:id="rId13"/>
              </a:rPr>
              <a:t>BigData Congress 2017</a:t>
            </a:r>
            <a:r>
              <a:rPr lang="en-US" sz="1600" dirty="0"/>
              <a:t>: 232-250.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Spatial Databases: Accomplishments and Research Needs, </a:t>
            </a:r>
            <a:r>
              <a:rPr lang="en-US" sz="1600" dirty="0"/>
              <a:t>IEEE Transactions on Knowledge and Data Engineering, 11(1):45-55, 1999.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94558643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28600"/>
            <a:ext cx="8355330" cy="605100"/>
          </a:xfrm>
        </p:spPr>
        <p:txBody>
          <a:bodyPr/>
          <a:lstStyle/>
          <a:p>
            <a:pPr algn="ctr"/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C3. Auto-correlation and Heterogeneity in Prediction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E16F20F-A713-714C-AE4C-23C4599B8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04985"/>
              </p:ext>
            </p:extLst>
          </p:nvPr>
        </p:nvGraphicFramePr>
        <p:xfrm>
          <a:off x="333574" y="2362200"/>
          <a:ext cx="84960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033">
                  <a:extLst>
                    <a:ext uri="{9D8B030D-6E8A-4147-A177-3AD203B41FA5}">
                      <a16:colId xmlns:a16="http://schemas.microsoft.com/office/drawing/2014/main" val="2744156969"/>
                    </a:ext>
                  </a:extLst>
                </a:gridCol>
                <a:gridCol w="2832033">
                  <a:extLst>
                    <a:ext uri="{9D8B030D-6E8A-4147-A177-3AD203B41FA5}">
                      <a16:colId xmlns:a16="http://schemas.microsoft.com/office/drawing/2014/main" val="2202941665"/>
                    </a:ext>
                  </a:extLst>
                </a:gridCol>
                <a:gridCol w="2832033">
                  <a:extLst>
                    <a:ext uri="{9D8B030D-6E8A-4147-A177-3AD203B41FA5}">
                      <a16:colId xmlns:a16="http://schemas.microsoft.com/office/drawing/2014/main" val="26352707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Traditional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Spatial Autocorrelation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Spatial Heterogeneity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690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Linear Regression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Spatial Auto-Regression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GWR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333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Bayesian Classifier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Neighborhood Based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Bayesian Classifier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5296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Decision Trees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Spatial Decision Trees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Spatial Ensemble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35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Neural Networks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Convolutional Neural Networks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SVANN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7713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261E14E-1BC4-F14F-AACE-B26D1268F020}"/>
              </a:ext>
            </a:extLst>
          </p:cNvPr>
          <p:cNvSpPr txBox="1"/>
          <p:nvPr/>
        </p:nvSpPr>
        <p:spPr>
          <a:xfrm>
            <a:off x="3200400" y="3750221"/>
            <a:ext cx="5410200" cy="22860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en-US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8B588-E134-814E-B3AC-9E4D9A6B4579}"/>
              </a:ext>
            </a:extLst>
          </p:cNvPr>
          <p:cNvSpPr txBox="1"/>
          <p:nvPr/>
        </p:nvSpPr>
        <p:spPr>
          <a:xfrm>
            <a:off x="3200400" y="4060184"/>
            <a:ext cx="5410200" cy="52705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9593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15240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b="1" dirty="0">
                <a:latin typeface="+mn-lt"/>
              </a:rPr>
              <a:t>Spatial Data Revolution</a:t>
            </a:r>
            <a:endParaRPr b="1" dirty="0">
              <a:latin typeface="+mn-lt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14241" y="990600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+mj-lt"/>
              <a:buAutoNum type="arabicPeriod"/>
            </a:pPr>
            <a:r>
              <a:rPr lang="en" sz="1800" b="1" dirty="0">
                <a:solidFill>
                  <a:srgbClr val="C00000"/>
                </a:solidFill>
              </a:rPr>
              <a:t>GPS &amp; Location traces</a:t>
            </a:r>
          </a:p>
          <a:p>
            <a:pPr marL="857250" lvl="1" indent="-28575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2 billion GPS receivers today (7 billion by 2022)</a:t>
            </a:r>
            <a:endParaRPr lang="en-US" dirty="0">
              <a:latin typeface="+mn-lt"/>
            </a:endParaRPr>
          </a:p>
          <a:p>
            <a:pPr marL="869950" lvl="1" indent="-285750">
              <a:spcBef>
                <a:spcPts val="0"/>
              </a:spcBef>
              <a:buSzPts val="1600"/>
              <a:buFont typeface="Arial" panose="020B0604020202020204" pitchFamily="34" charset="0"/>
              <a:buChar char="•"/>
            </a:pPr>
            <a:r>
              <a:rPr lang="en-US" sz="1600" dirty="0"/>
              <a:t>Reference clock for telecom, banks, …</a:t>
            </a:r>
          </a:p>
          <a:p>
            <a:pPr marL="869950" lvl="1" indent="-285750">
              <a:spcBef>
                <a:spcPts val="0"/>
              </a:spcBef>
              <a:buSzPts val="1600"/>
              <a:buFont typeface="Arial" panose="020B0604020202020204" pitchFamily="34" charset="0"/>
              <a:buChar char="•"/>
            </a:pPr>
            <a:r>
              <a:rPr lang="en-US" sz="1600" dirty="0"/>
              <a:t>Help understand </a:t>
            </a:r>
            <a:r>
              <a:rPr lang="en-US" sz="1600" dirty="0" err="1"/>
              <a:t>Spatio</a:t>
            </a:r>
            <a:r>
              <a:rPr lang="en-US" sz="1600" dirty="0"/>
              <a:t>-temporal patterns of life</a:t>
            </a:r>
          </a:p>
          <a:p>
            <a:pPr marL="869950" lvl="1" indent="-285750">
              <a:spcBef>
                <a:spcPts val="0"/>
              </a:spcBef>
              <a:buSzPts val="1600"/>
              <a:buFont typeface="Arial" panose="020B0604020202020204" pitchFamily="34" charset="0"/>
              <a:buChar char="•"/>
            </a:pPr>
            <a:endParaRPr lang="en" dirty="0">
              <a:latin typeface="+mn-lt"/>
            </a:endParaRPr>
          </a:p>
          <a:p>
            <a:pPr marL="571500" indent="-457200">
              <a:buFont typeface="+mj-lt"/>
              <a:buAutoNum type="arabicPeriod"/>
            </a:pPr>
            <a:r>
              <a:rPr lang="en" sz="1900" b="1" dirty="0">
                <a:solidFill>
                  <a:srgbClr val="C00000"/>
                </a:solidFill>
              </a:rPr>
              <a:t>(Nano-)Satellite Imagery</a:t>
            </a:r>
            <a:r>
              <a:rPr lang="en" sz="1900" dirty="0">
                <a:solidFill>
                  <a:srgbClr val="C00000"/>
                </a:solidFill>
              </a:rPr>
              <a:t>, …</a:t>
            </a:r>
          </a:p>
          <a:p>
            <a:pPr marL="412750" indent="-285750">
              <a:buSzPts val="1600"/>
              <a:buFont typeface="Arial" panose="020B0604020202020204" pitchFamily="34" charset="0"/>
              <a:buChar char="•"/>
            </a:pP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5685" y="1953300"/>
            <a:ext cx="2023675" cy="2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3847" y="2310299"/>
            <a:ext cx="1832537" cy="23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6925" y="1180933"/>
            <a:ext cx="2642434" cy="66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4;p20">
            <a:extLst>
              <a:ext uri="{FF2B5EF4-FFF2-40B4-BE49-F238E27FC236}">
                <a16:creationId xmlns:a16="http://schemas.microsoft.com/office/drawing/2014/main" id="{4278FFA8-6C51-8B48-8290-AB285D773CA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6332" y="1102945"/>
            <a:ext cx="732151" cy="967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5;p20">
            <a:hlinkClick r:id="rId8"/>
            <a:extLst>
              <a:ext uri="{FF2B5EF4-FFF2-40B4-BE49-F238E27FC236}">
                <a16:creationId xmlns:a16="http://schemas.microsoft.com/office/drawing/2014/main" id="{CFD00B05-AC09-0F46-89C2-C6E24FB2E82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794" y="3049756"/>
            <a:ext cx="3935159" cy="2589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2AEBE3F-F41A-F147-A271-71D3979809A1}"/>
              </a:ext>
            </a:extLst>
          </p:cNvPr>
          <p:cNvGrpSpPr/>
          <p:nvPr/>
        </p:nvGrpSpPr>
        <p:grpSpPr>
          <a:xfrm>
            <a:off x="4499890" y="3077756"/>
            <a:ext cx="4599506" cy="2637244"/>
            <a:chOff x="4499890" y="2182593"/>
            <a:chExt cx="4599506" cy="2637244"/>
          </a:xfrm>
        </p:grpSpPr>
        <p:pic>
          <p:nvPicPr>
            <p:cNvPr id="109" name="Google Shape;109;p20">
              <a:hlinkClick r:id="rId10"/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499890" y="2182593"/>
              <a:ext cx="4599506" cy="2283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2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633766" y="4247137"/>
              <a:ext cx="1867500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21E522-563B-B145-8C2A-60BB2AC2188A}"/>
                </a:ext>
              </a:extLst>
            </p:cNvPr>
            <p:cNvSpPr/>
            <p:nvPr/>
          </p:nvSpPr>
          <p:spPr>
            <a:xfrm>
              <a:off x="4572000" y="2821259"/>
              <a:ext cx="2810107" cy="3010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8EA8C2B-9519-4648-8E7B-49BF6225B6C0}"/>
              </a:ext>
            </a:extLst>
          </p:cNvPr>
          <p:cNvSpPr txBox="1"/>
          <p:nvPr/>
        </p:nvSpPr>
        <p:spPr>
          <a:xfrm>
            <a:off x="129210" y="6107668"/>
            <a:ext cx="862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</a:t>
            </a:r>
            <a:r>
              <a:rPr lang="en-US" sz="1200" dirty="0"/>
              <a:t> Y. </a:t>
            </a:r>
            <a:r>
              <a:rPr lang="en-US" sz="1200" dirty="0" err="1"/>
              <a:t>Xie</a:t>
            </a:r>
            <a:r>
              <a:rPr lang="en-US" sz="1200" dirty="0"/>
              <a:t> et al., </a:t>
            </a:r>
            <a:r>
              <a:rPr lang="en-US" sz="1200" dirty="0">
                <a:hlinkClick r:id="rId13"/>
              </a:rPr>
              <a:t>Transforming Smart Cities With Spatial Computing</a:t>
            </a:r>
            <a:r>
              <a:rPr lang="en-US" sz="1200" dirty="0"/>
              <a:t>, Proc. </a:t>
            </a:r>
            <a:r>
              <a:rPr lang="en-US" sz="1200" dirty="0">
                <a:hlinkClick r:id="rId14"/>
              </a:rPr>
              <a:t>IEEE Intl. Conf. on Smart Cities</a:t>
            </a:r>
            <a:r>
              <a:rPr lang="en-US" sz="1200" dirty="0"/>
              <a:t>, 2018.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13"/>
            <a:ext cx="8229600" cy="911987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What has changed? </a:t>
            </a:r>
            <a:r>
              <a:rPr lang="en-US" b="1" dirty="0"/>
              <a:t>Spatial Data Access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905112"/>
              </p:ext>
            </p:extLst>
          </p:nvPr>
        </p:nvGraphicFramePr>
        <p:xfrm>
          <a:off x="381000" y="1238318"/>
          <a:ext cx="8229600" cy="48585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485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</a:t>
                      </a:r>
                      <a:r>
                        <a:rPr lang="en-US" baseline="0" dirty="0"/>
                        <a:t> Century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Decade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satellites and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Nano-satellites, Billions of GPS enabled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 special hardware and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Cloud based repositories and analytics (e.g., DARPA GCA)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230">
                <a:tc>
                  <a:txBody>
                    <a:bodyPr/>
                    <a:lstStyle/>
                    <a:p>
                      <a:r>
                        <a:rPr lang="en-US" b="1" dirty="0"/>
                        <a:t>Spatial Platforms</a:t>
                      </a:r>
                      <a:endParaRPr lang="en-US" b="1" baseline="0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ESRI Arc/Info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Data Science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Patterns, e.g., hotspots (</a:t>
                      </a:r>
                      <a:r>
                        <a:rPr lang="en-US" dirty="0" err="1"/>
                        <a:t>SatScan</a:t>
                      </a:r>
                      <a:r>
                        <a:rPr lang="en-US" dirty="0"/>
                        <a:t>, ESRI </a:t>
                      </a:r>
                      <a:r>
                        <a:rPr lang="en-US" dirty="0" err="1"/>
                        <a:t>Geostatistics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LcParenBoth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Quilt, e.g., MS </a:t>
                      </a:r>
                      <a:r>
                        <a:rPr lang="en-US" dirty="0" err="1"/>
                        <a:t>Terraserver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4583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D0AEF5A-EC1E-9442-8D47-03B65B71B818}"/>
              </a:ext>
            </a:extLst>
          </p:cNvPr>
          <p:cNvSpPr/>
          <p:nvPr/>
        </p:nvSpPr>
        <p:spPr bwMode="auto">
          <a:xfrm>
            <a:off x="381000" y="2667000"/>
            <a:ext cx="8229600" cy="762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806680"/>
              </p:ext>
            </p:extLst>
          </p:nvPr>
        </p:nvGraphicFramePr>
        <p:xfrm>
          <a:off x="312233" y="2133600"/>
          <a:ext cx="8540217" cy="34094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98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7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018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Google Earth</a:t>
                      </a:r>
                      <a:r>
                        <a:rPr lang="en-US" sz="1600" baseline="0" dirty="0"/>
                        <a:t> Engines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AWS Earth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22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Elevation, Landsat, LOCA, MODIS, NAIP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2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60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AVHRR, FIA, GIMMM, </a:t>
                      </a:r>
                      <a:r>
                        <a:rPr lang="en-US" sz="1600" baseline="0" dirty="0" err="1"/>
                        <a:t>GlobCover</a:t>
                      </a:r>
                      <a:r>
                        <a:rPr lang="en-US" sz="1600" baseline="0" dirty="0"/>
                        <a:t>, NARR, TRIMM, Sentinel-1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9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IARPA, GDELT, MOGREPS, </a:t>
                      </a:r>
                      <a:r>
                        <a:rPr lang="en-US" sz="1600" dirty="0" err="1"/>
                        <a:t>OpenStreetMap</a:t>
                      </a:r>
                      <a:r>
                        <a:rPr lang="en-US" sz="1600" dirty="0"/>
                        <a:t>, Sentinel-2, </a:t>
                      </a:r>
                      <a:r>
                        <a:rPr lang="en-US" sz="1600" dirty="0" err="1"/>
                        <a:t>SpaceNet</a:t>
                      </a:r>
                      <a:r>
                        <a:rPr lang="en-US" sz="1600" dirty="0"/>
                        <a:t> (building/road</a:t>
                      </a:r>
                      <a:r>
                        <a:rPr lang="en-US" sz="1600" baseline="0" dirty="0"/>
                        <a:t> labels for ML)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9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CHIRPS,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GeoScience</a:t>
                      </a:r>
                      <a:r>
                        <a:rPr lang="en-US" sz="1600" baseline="0" dirty="0"/>
                        <a:t> Australia, </a:t>
                      </a:r>
                      <a:r>
                        <a:rPr lang="en-US" sz="1600" baseline="0" dirty="0" err="1"/>
                        <a:t>GSMap</a:t>
                      </a:r>
                      <a:r>
                        <a:rPr lang="en-US" sz="1600" baseline="0" dirty="0"/>
                        <a:t>, NASS, Oxford Map, PSDI, WHRC, </a:t>
                      </a:r>
                      <a:r>
                        <a:rPr lang="en-US" sz="1600" baseline="0" dirty="0" err="1"/>
                        <a:t>WorldClim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WorldPop</a:t>
                      </a:r>
                      <a:r>
                        <a:rPr lang="en-US" sz="1600" baseline="0" dirty="0"/>
                        <a:t>, WWF,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2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BCCA, FLUXNET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1295400" y="3043130"/>
            <a:ext cx="990600" cy="228600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276600" y="4114800"/>
            <a:ext cx="1447800" cy="228600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447800" y="4343400"/>
            <a:ext cx="3581400" cy="29993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0" y="3043130"/>
            <a:ext cx="3815576" cy="1300270"/>
            <a:chOff x="2286000" y="3048000"/>
            <a:chExt cx="3815576" cy="1300270"/>
          </a:xfrm>
        </p:grpSpPr>
        <p:sp>
          <p:nvSpPr>
            <p:cNvPr id="8" name="Rectangle 7"/>
            <p:cNvSpPr/>
            <p:nvPr/>
          </p:nvSpPr>
          <p:spPr bwMode="auto">
            <a:xfrm>
              <a:off x="2286000" y="3048000"/>
              <a:ext cx="8382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19400" y="3352800"/>
              <a:ext cx="8382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800600" y="4119670"/>
              <a:ext cx="10668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034776" y="3738670"/>
              <a:ext cx="10668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3" y="137651"/>
            <a:ext cx="8851125" cy="852949"/>
          </a:xfrm>
        </p:spPr>
        <p:txBody>
          <a:bodyPr/>
          <a:lstStyle/>
          <a:p>
            <a:pPr lvl="1"/>
            <a:r>
              <a:rPr lang="en-US" sz="2800" dirty="0">
                <a:latin typeface="+mn-lt"/>
                <a:cs typeface="Microsoft Sans Serif"/>
              </a:rPr>
              <a:t>Easier Access: Cheap (or free) Cloud Repositories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83" y="990600"/>
            <a:ext cx="16012490" cy="1233254"/>
          </a:xfrm>
        </p:spPr>
        <p:txBody>
          <a:bodyPr/>
          <a:lstStyle/>
          <a:p>
            <a:r>
              <a:rPr lang="en-US" sz="1600" dirty="0">
                <a:solidFill>
                  <a:srgbClr val="7A0019"/>
                </a:solidFill>
              </a:rPr>
              <a:t>2008: USGS gave away 35-year </a:t>
            </a:r>
            <a:r>
              <a:rPr lang="en-US" sz="1600" dirty="0" err="1">
                <a:solidFill>
                  <a:srgbClr val="7A0019"/>
                </a:solidFill>
              </a:rPr>
              <a:t>LandSat</a:t>
            </a:r>
            <a:r>
              <a:rPr lang="en-US" sz="1600" dirty="0">
                <a:solidFill>
                  <a:srgbClr val="7A0019"/>
                </a:solidFill>
              </a:rPr>
              <a:t> satellite imagery archive</a:t>
            </a:r>
          </a:p>
          <a:p>
            <a:pPr lvl="1"/>
            <a:r>
              <a:rPr lang="en-US" sz="1400" dirty="0">
                <a:solidFill>
                  <a:srgbClr val="7A0019"/>
                </a:solidFill>
              </a:rPr>
              <a:t>Analog of public availability of GPS signal in late 1980s</a:t>
            </a:r>
          </a:p>
          <a:p>
            <a:pPr marL="342900" lvl="1" indent="-342900">
              <a:buFontTx/>
              <a:buChar char="•"/>
            </a:pPr>
            <a:r>
              <a:rPr lang="en-US" sz="1600" dirty="0">
                <a:solidFill>
                  <a:prstClr val="black"/>
                </a:solidFill>
                <a:cs typeface="Arial"/>
              </a:rPr>
              <a:t>2017: Cloud-based repositories of geospatial data</a:t>
            </a:r>
          </a:p>
          <a:p>
            <a:pPr marL="742950" lvl="2" indent="-342900"/>
            <a:r>
              <a:rPr lang="en-US" sz="1400" dirty="0">
                <a:solidFill>
                  <a:prstClr val="black"/>
                </a:solidFill>
                <a:cs typeface="Arial"/>
              </a:rPr>
              <a:t>Explosion in machine learning on satellite imagery to map crops, water, buildings, roads, </a:t>
            </a:r>
            <a:r>
              <a:rPr lang="mr-IN" sz="1400" dirty="0">
                <a:solidFill>
                  <a:prstClr val="black"/>
                </a:solidFill>
                <a:cs typeface="Arial"/>
              </a:rPr>
              <a:t>…</a:t>
            </a:r>
            <a:endParaRPr lang="en-US" sz="2000" dirty="0">
              <a:solidFill>
                <a:prstClr val="black"/>
              </a:solidFill>
              <a:cs typeface="Arial"/>
            </a:endParaRPr>
          </a:p>
          <a:p>
            <a:pPr lvl="1"/>
            <a:endParaRPr lang="en-US" sz="2000" dirty="0">
              <a:solidFill>
                <a:srgbClr val="7A0019"/>
              </a:solidFill>
              <a:latin typeface="Georgia" panose="02040502050405020303" pitchFamily="18" charset="0"/>
              <a:cs typeface="Microsoft Sans Serif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7A0019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400" dirty="0">
              <a:latin typeface="Georgia" panose="02040502050405020303" pitchFamily="18" charset="0"/>
              <a:cs typeface="Microsoft Sans Serif"/>
            </a:endParaRPr>
          </a:p>
          <a:p>
            <a:endParaRPr lang="en-US" dirty="0">
              <a:latin typeface="Georgia" panose="02040502050405020303" pitchFamily="18" charset="0"/>
              <a:cs typeface="Microsoft Sans Serif"/>
            </a:endParaRPr>
          </a:p>
          <a:p>
            <a:pPr marL="457200" lvl="1" indent="0">
              <a:buNone/>
            </a:pPr>
            <a:endParaRPr lang="en-US" dirty="0">
              <a:latin typeface="Georgia" panose="02040502050405020303" pitchFamily="18" charset="0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86" y="5889522"/>
            <a:ext cx="955823" cy="831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CA89A6-9B5C-1449-85E7-E25F8A994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70" t="14801" r="19330" b="16280"/>
          <a:stretch/>
        </p:blipFill>
        <p:spPr>
          <a:xfrm>
            <a:off x="5410200" y="5616005"/>
            <a:ext cx="2211999" cy="11607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B30E9A-00BC-EE4D-9374-35CC02DAEA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86" t="6030" r="12465" b="8826"/>
          <a:stretch/>
        </p:blipFill>
        <p:spPr>
          <a:xfrm>
            <a:off x="424599" y="5667948"/>
            <a:ext cx="2004548" cy="835595"/>
          </a:xfrm>
          <a:prstGeom prst="rect">
            <a:avLst/>
          </a:prstGeom>
        </p:spPr>
      </p:pic>
      <p:pic>
        <p:nvPicPr>
          <p:cNvPr id="5122" name="Picture 2" descr="Image result for nasa earth exchange">
            <a:extLst>
              <a:ext uri="{FF2B5EF4-FFF2-40B4-BE49-F238E27FC236}">
                <a16:creationId xmlns:a16="http://schemas.microsoft.com/office/drawing/2014/main" id="{8DCF268E-4703-6F4B-9F54-1D7B2885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5871045"/>
            <a:ext cx="2012950" cy="6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65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3"/>
          <p:cNvSpPr txBox="1">
            <a:spLocks/>
          </p:cNvSpPr>
          <p:nvPr/>
        </p:nvSpPr>
        <p:spPr>
          <a:xfrm>
            <a:off x="152400" y="152400"/>
            <a:ext cx="8610599" cy="63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8071" lvl="1" indent="-228600" hangingPunct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Agriculture Monitoring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818055"/>
            <a:ext cx="2863273" cy="78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2" y="935169"/>
            <a:ext cx="9144000" cy="4703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486400"/>
            <a:ext cx="2572488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7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ekhar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Shekhar_Template.potx</Template>
  <TotalTime>9731</TotalTime>
  <Words>3932</Words>
  <Application>Microsoft Macintosh PowerPoint</Application>
  <PresentationFormat>On-screen Show (4:3)</PresentationFormat>
  <Paragraphs>668</Paragraphs>
  <Slides>53</Slides>
  <Notes>16</Notes>
  <HiddenSlides>2</HiddenSlides>
  <MMClips>0</MMClips>
  <ScaleCrop>false</ScaleCrop>
  <HeadingPairs>
    <vt:vector size="10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  <vt:variant>
        <vt:lpstr>Custom Shows</vt:lpstr>
      </vt:variant>
      <vt:variant>
        <vt:i4>1</vt:i4>
      </vt:variant>
    </vt:vector>
  </HeadingPairs>
  <TitlesOfParts>
    <vt:vector size="67" baseType="lpstr">
      <vt:lpstr>Arial</vt:lpstr>
      <vt:lpstr>Calibri</vt:lpstr>
      <vt:lpstr>Cambria Math</vt:lpstr>
      <vt:lpstr>Garamond</vt:lpstr>
      <vt:lpstr>Georgia</vt:lpstr>
      <vt:lpstr>Microsoft Sans Serif</vt:lpstr>
      <vt:lpstr>Noto Sans Symbols</vt:lpstr>
      <vt:lpstr>Questrial</vt:lpstr>
      <vt:lpstr>Times New Roman</vt:lpstr>
      <vt:lpstr>Wingdings</vt:lpstr>
      <vt:lpstr>Shekhar_Template</vt:lpstr>
      <vt:lpstr>Equation</vt:lpstr>
      <vt:lpstr>Worksheet</vt:lpstr>
      <vt:lpstr>June 24th-25th, 2021 Workshop on Data Science and Curation: Spatial Data Science Indian Statistical Institute: Tech. Inno. Hub on Data Sc., Big Data Analytics, and Data Curation,(https://www.isical.ac.in/~tihisi)    What is Special about Spatial Data Science and GeoAI? </vt:lpstr>
      <vt:lpstr>A Spatial Data Science Story</vt:lpstr>
      <vt:lpstr>What has changed? Spatial Data Revolution</vt:lpstr>
      <vt:lpstr>Spatial Computing is Ubiquitous Today!</vt:lpstr>
      <vt:lpstr>Large Constellations of Small Satellites</vt:lpstr>
      <vt:lpstr>Spatial Data Revolution</vt:lpstr>
      <vt:lpstr>What has changed? Spatial Data Access</vt:lpstr>
      <vt:lpstr>Easier Access: Cheap (or free) Cloud Repositories</vt:lpstr>
      <vt:lpstr>PowerPoint Presentation</vt:lpstr>
      <vt:lpstr>PowerPoint Presentation</vt:lpstr>
      <vt:lpstr>What has changed? Spatial Big Data Platforms</vt:lpstr>
      <vt:lpstr>Spatial Data Types &gt;&gt; Points</vt:lpstr>
      <vt:lpstr>Spatial Data Types: OGC Simple Features Standard</vt:lpstr>
      <vt:lpstr>Spatial Big Data Curation</vt:lpstr>
      <vt:lpstr>Spatial Big Data Platforms</vt:lpstr>
      <vt:lpstr>What has changed? Spatial Data Science</vt:lpstr>
      <vt:lpstr>Limitations of Traditional Data Science</vt:lpstr>
      <vt:lpstr>Classical Data Mining Methods not robust either!</vt:lpstr>
      <vt:lpstr>Neighbor Graph Approach</vt:lpstr>
      <vt:lpstr>A Metric of Spatial Cross-Correlation</vt:lpstr>
      <vt:lpstr>Co-locations</vt:lpstr>
      <vt:lpstr>Illustration of Cross-Correlation</vt:lpstr>
      <vt:lpstr>Spatial Colocation</vt:lpstr>
      <vt:lpstr>Participation Index &gt;= Cross-K Function </vt:lpstr>
      <vt:lpstr>Spatial Colocation: Trends</vt:lpstr>
      <vt:lpstr>Cascading spatio-temporal pattern (CSTP)</vt:lpstr>
      <vt:lpstr>Spatial Auto-correlation and Prediction</vt:lpstr>
      <vt:lpstr>Illustration of Location Prediction Problem</vt:lpstr>
      <vt:lpstr>Spatial Auto-Regression &amp; Parameter Estimation</vt:lpstr>
      <vt:lpstr>Comparing Traditional and Spatial Models</vt:lpstr>
      <vt:lpstr>Prediction Error and Bias Trade-off</vt:lpstr>
      <vt:lpstr>Research Needs for Location Prediction</vt:lpstr>
      <vt:lpstr>Salt n Pepper Noise</vt:lpstr>
      <vt:lpstr>PowerPoint Presentation</vt:lpstr>
      <vt:lpstr>Location Prediction Models</vt:lpstr>
      <vt:lpstr>Spatial Variability Challenge:  Amorphous Features</vt:lpstr>
      <vt:lpstr>Modeling Spatial Heterogeneity: GWR</vt:lpstr>
      <vt:lpstr>Spatial Variability Aware Neural Networks (SVANN)</vt:lpstr>
      <vt:lpstr>Dealing with Noise &amp;  Spurious Chance Patterns</vt:lpstr>
      <vt:lpstr>Spatial Scan Statistics (SatScan)</vt:lpstr>
      <vt:lpstr>Beyond SatScan: Spatial Concept/Theory-Aware Hotspots</vt:lpstr>
      <vt:lpstr>PowerPoint Presentation</vt:lpstr>
      <vt:lpstr>Legionnaires’ Disease Outbreak in New York</vt:lpstr>
      <vt:lpstr>Robust Clustering (Hotspot Detection)</vt:lpstr>
      <vt:lpstr>Limitation of Traditional Clustering</vt:lpstr>
      <vt:lpstr>What has changed? Spatial Data Revolution</vt:lpstr>
      <vt:lpstr>Towards Time-Travel and Depth in Virtual Globes </vt:lpstr>
      <vt:lpstr>PowerPoint Presentation</vt:lpstr>
      <vt:lpstr> One Size Data Science Does not Fit All Data!</vt:lpstr>
      <vt:lpstr>Spatial Data Science Tools</vt:lpstr>
      <vt:lpstr>PowerPoint Presentation</vt:lpstr>
      <vt:lpstr>References :Surveys, Overviews</vt:lpstr>
      <vt:lpstr>C3. Auto-correlation and Heterogeneity in Prediction</vt:lpstr>
      <vt:lpstr>CCC_Basic</vt:lpstr>
    </vt:vector>
  </TitlesOfParts>
  <Manager/>
  <Company>KAZAR INSTRUMENTS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BARIS KAZAR</dc:creator>
  <cp:keywords/>
  <dc:description/>
  <cp:lastModifiedBy>Shashi Shekhar</cp:lastModifiedBy>
  <cp:revision>1938</cp:revision>
  <cp:lastPrinted>2019-10-01T15:43:05Z</cp:lastPrinted>
  <dcterms:created xsi:type="dcterms:W3CDTF">2003-05-23T09:23:23Z</dcterms:created>
  <dcterms:modified xsi:type="dcterms:W3CDTF">2021-06-24T18:25:46Z</dcterms:modified>
  <cp:category/>
</cp:coreProperties>
</file>