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53" r:id="rId1"/>
  </p:sldMasterIdLst>
  <p:notesMasterIdLst>
    <p:notesMasterId r:id="rId59"/>
  </p:notesMasterIdLst>
  <p:handoutMasterIdLst>
    <p:handoutMasterId r:id="rId60"/>
  </p:handoutMasterIdLst>
  <p:sldIdLst>
    <p:sldId id="592" r:id="rId2"/>
    <p:sldId id="441" r:id="rId3"/>
    <p:sldId id="535" r:id="rId4"/>
    <p:sldId id="453" r:id="rId5"/>
    <p:sldId id="467" r:id="rId6"/>
    <p:sldId id="262" r:id="rId7"/>
    <p:sldId id="593" r:id="rId8"/>
    <p:sldId id="536" r:id="rId9"/>
    <p:sldId id="533" r:id="rId10"/>
    <p:sldId id="458" r:id="rId11"/>
    <p:sldId id="588" r:id="rId12"/>
    <p:sldId id="538" r:id="rId13"/>
    <p:sldId id="525" r:id="rId14"/>
    <p:sldId id="524" r:id="rId15"/>
    <p:sldId id="532" r:id="rId16"/>
    <p:sldId id="531" r:id="rId17"/>
    <p:sldId id="539" r:id="rId18"/>
    <p:sldId id="589" r:id="rId19"/>
    <p:sldId id="542" r:id="rId20"/>
    <p:sldId id="277" r:id="rId21"/>
    <p:sldId id="530" r:id="rId22"/>
    <p:sldId id="544" r:id="rId23"/>
    <p:sldId id="545" r:id="rId24"/>
    <p:sldId id="546" r:id="rId25"/>
    <p:sldId id="363" r:id="rId26"/>
    <p:sldId id="365" r:id="rId27"/>
    <p:sldId id="335" r:id="rId28"/>
    <p:sldId id="396" r:id="rId29"/>
    <p:sldId id="590" r:id="rId30"/>
    <p:sldId id="543" r:id="rId31"/>
    <p:sldId id="298" r:id="rId32"/>
    <p:sldId id="505" r:id="rId33"/>
    <p:sldId id="301" r:id="rId34"/>
    <p:sldId id="412" r:id="rId35"/>
    <p:sldId id="305" r:id="rId36"/>
    <p:sldId id="451" r:id="rId37"/>
    <p:sldId id="452" r:id="rId38"/>
    <p:sldId id="410" r:id="rId39"/>
    <p:sldId id="587" r:id="rId40"/>
    <p:sldId id="303" r:id="rId41"/>
    <p:sldId id="550" r:id="rId42"/>
    <p:sldId id="591" r:id="rId43"/>
    <p:sldId id="504" r:id="rId44"/>
    <p:sldId id="316" r:id="rId45"/>
    <p:sldId id="433" r:id="rId46"/>
    <p:sldId id="413" r:id="rId47"/>
    <p:sldId id="414" r:id="rId48"/>
    <p:sldId id="491" r:id="rId49"/>
    <p:sldId id="503" r:id="rId50"/>
    <p:sldId id="541" r:id="rId51"/>
    <p:sldId id="276" r:id="rId52"/>
    <p:sldId id="515" r:id="rId53"/>
    <p:sldId id="516" r:id="rId54"/>
    <p:sldId id="520" r:id="rId55"/>
    <p:sldId id="474" r:id="rId56"/>
    <p:sldId id="548" r:id="rId57"/>
    <p:sldId id="549" r:id="rId58"/>
  </p:sldIdLst>
  <p:sldSz cx="9144000" cy="6858000" type="screen4x3"/>
  <p:notesSz cx="6934200" cy="9220200"/>
  <p:custShowLst>
    <p:custShow name="CCC_Basic" id="0">
      <p:sldLst/>
    </p:custShow>
  </p:custShow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04">
          <p15:clr>
            <a:srgbClr val="A4A3A4"/>
          </p15:clr>
        </p15:guide>
        <p15:guide id="2" pos="2184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3" frameSlides="1"/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3333FF"/>
    <a:srgbClr val="FFFFCC"/>
    <a:srgbClr val="008000"/>
    <a:srgbClr val="000080"/>
    <a:srgbClr val="FFFFFF"/>
    <a:srgbClr val="800080"/>
    <a:srgbClr val="800000"/>
    <a:srgbClr val="CC0000"/>
    <a:srgbClr val="CC6600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vertBarState="minimized" horzBarState="maximized">
    <p:restoredLeft sz="34596" autoAdjust="0"/>
    <p:restoredTop sz="86380" autoAdjust="0"/>
  </p:normalViewPr>
  <p:slideViewPr>
    <p:cSldViewPr>
      <p:cViewPr varScale="1">
        <p:scale>
          <a:sx n="97" d="100"/>
          <a:sy n="97" d="100"/>
        </p:scale>
        <p:origin x="1088" y="1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020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>
      <p:cViewPr varScale="1">
        <p:scale>
          <a:sx n="58" d="100"/>
          <a:sy n="58" d="100"/>
        </p:scale>
        <p:origin x="-2496" y="-84"/>
      </p:cViewPr>
      <p:guideLst>
        <p:guide orient="horz" pos="2904"/>
        <p:guide pos="218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2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68.wmf"/><Relationship Id="rId2" Type="http://schemas.openxmlformats.org/officeDocument/2006/relationships/image" Target="../media/image67.wmf"/><Relationship Id="rId1" Type="http://schemas.openxmlformats.org/officeDocument/2006/relationships/image" Target="../media/image66.emf"/><Relationship Id="rId4" Type="http://schemas.openxmlformats.org/officeDocument/2006/relationships/image" Target="../media/image69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73.wmf"/><Relationship Id="rId1" Type="http://schemas.openxmlformats.org/officeDocument/2006/relationships/image" Target="../media/image72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75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73.wmf"/><Relationship Id="rId2" Type="http://schemas.openxmlformats.org/officeDocument/2006/relationships/image" Target="../media/image84.wmf"/><Relationship Id="rId1" Type="http://schemas.openxmlformats.org/officeDocument/2006/relationships/image" Target="../media/image72.wmf"/><Relationship Id="rId4" Type="http://schemas.openxmlformats.org/officeDocument/2006/relationships/image" Target="../media/image85.wmf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91.wmf"/><Relationship Id="rId1" Type="http://schemas.openxmlformats.org/officeDocument/2006/relationships/image" Target="../media/image90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05138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309" tIns="46154" rIns="92309" bIns="46154" numCol="1" anchor="t" anchorCtr="0" compatLnSpc="1">
            <a:prstTxWarp prst="textNoShape">
              <a:avLst/>
            </a:prstTxWarp>
          </a:bodyPr>
          <a:lstStyle>
            <a:lvl1pPr defTabSz="922338" eaLnBrk="1" hangingPunct="1">
              <a:defRPr sz="1200">
                <a:latin typeface="Arial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601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29063" y="0"/>
            <a:ext cx="3005137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309" tIns="46154" rIns="92309" bIns="46154" numCol="1" anchor="t" anchorCtr="0" compatLnSpc="1">
            <a:prstTxWarp prst="textNoShape">
              <a:avLst/>
            </a:prstTxWarp>
          </a:bodyPr>
          <a:lstStyle>
            <a:lvl1pPr algn="r" defTabSz="922338" eaLnBrk="1" hangingPunct="1">
              <a:defRPr sz="1200">
                <a:latin typeface="Arial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602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759825"/>
            <a:ext cx="3005138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309" tIns="46154" rIns="92309" bIns="46154" numCol="1" anchor="b" anchorCtr="0" compatLnSpc="1">
            <a:prstTxWarp prst="textNoShape">
              <a:avLst/>
            </a:prstTxWarp>
          </a:bodyPr>
          <a:lstStyle>
            <a:lvl1pPr defTabSz="922338" eaLnBrk="1" hangingPunct="1">
              <a:defRPr sz="1200">
                <a:latin typeface="Arial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602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29063" y="8759825"/>
            <a:ext cx="3005137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309" tIns="46154" rIns="92309" bIns="46154" numCol="1" anchor="b" anchorCtr="0" compatLnSpc="1">
            <a:prstTxWarp prst="textNoShape">
              <a:avLst/>
            </a:prstTxWarp>
          </a:bodyPr>
          <a:lstStyle>
            <a:lvl1pPr algn="r" defTabSz="922338" eaLnBrk="1" hangingPunct="1">
              <a:defRPr sz="1200" smtClean="0">
                <a:cs typeface="Arial" charset="0"/>
              </a:defRPr>
            </a:lvl1pPr>
          </a:lstStyle>
          <a:p>
            <a:pPr>
              <a:defRPr/>
            </a:pPr>
            <a:fld id="{CC8653A6-88E6-9A44-8BA3-1A31C2BEB0B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71754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05138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309" tIns="46154" rIns="92309" bIns="46154" numCol="1" anchor="t" anchorCtr="0" compatLnSpc="1">
            <a:prstTxWarp prst="textNoShape">
              <a:avLst/>
            </a:prstTxWarp>
          </a:bodyPr>
          <a:lstStyle>
            <a:lvl1pPr defTabSz="922338" eaLnBrk="1" hangingPunct="1">
              <a:defRPr sz="1200">
                <a:latin typeface="Arial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27475" y="0"/>
            <a:ext cx="3005138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309" tIns="46154" rIns="92309" bIns="46154" numCol="1" anchor="t" anchorCtr="0" compatLnSpc="1">
            <a:prstTxWarp prst="textNoShape">
              <a:avLst/>
            </a:prstTxWarp>
          </a:bodyPr>
          <a:lstStyle>
            <a:lvl1pPr algn="r" defTabSz="922338" eaLnBrk="1" hangingPunct="1">
              <a:defRPr sz="1200">
                <a:latin typeface="Arial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53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62050" y="692150"/>
            <a:ext cx="4610100" cy="34575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1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93738" y="4379913"/>
            <a:ext cx="5546725" cy="4148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309" tIns="46154" rIns="92309" bIns="4615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758238"/>
            <a:ext cx="3005138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309" tIns="46154" rIns="92309" bIns="46154" numCol="1" anchor="b" anchorCtr="0" compatLnSpc="1">
            <a:prstTxWarp prst="textNoShape">
              <a:avLst/>
            </a:prstTxWarp>
          </a:bodyPr>
          <a:lstStyle>
            <a:lvl1pPr defTabSz="922338" eaLnBrk="1" hangingPunct="1">
              <a:defRPr sz="1200">
                <a:latin typeface="Arial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27475" y="8758238"/>
            <a:ext cx="3005138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309" tIns="46154" rIns="92309" bIns="46154" numCol="1" anchor="b" anchorCtr="0" compatLnSpc="1">
            <a:prstTxWarp prst="textNoShape">
              <a:avLst/>
            </a:prstTxWarp>
          </a:bodyPr>
          <a:lstStyle>
            <a:lvl1pPr algn="r" defTabSz="922338" eaLnBrk="1" hangingPunct="1">
              <a:defRPr sz="1200" smtClean="0">
                <a:cs typeface="Arial" charset="0"/>
              </a:defRPr>
            </a:lvl1pPr>
          </a:lstStyle>
          <a:p>
            <a:pPr>
              <a:defRPr/>
            </a:pPr>
            <a:fld id="{BB20365A-B3BA-F84D-9DF8-4A2B3A90CC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486532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7"/>
          <p:cNvSpPr txBox="1">
            <a:spLocks noGrp="1" noChangeArrowheads="1"/>
          </p:cNvSpPr>
          <p:nvPr/>
        </p:nvSpPr>
        <p:spPr bwMode="auto">
          <a:xfrm>
            <a:off x="3927475" y="8758238"/>
            <a:ext cx="3005138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1" tIns="45716" rIns="91431" bIns="45716" anchor="b"/>
          <a:lstStyle>
            <a:lvl1pPr defTabSz="90646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0646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0646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0646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0646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06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06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06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06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fld id="{5E2D1C89-20D1-A141-B085-16771E193503}" type="slidenum">
              <a:rPr lang="en-US" sz="1200"/>
              <a:pPr algn="r" eaLnBrk="1" hangingPunct="1"/>
              <a:t>1</a:t>
            </a:fld>
            <a:endParaRPr lang="en-US" sz="1200"/>
          </a:p>
        </p:txBody>
      </p:sp>
      <p:sp>
        <p:nvSpPr>
          <p:cNvPr id="4813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lIns="92289" tIns="46145" rIns="92289" bIns="46145"/>
          <a:lstStyle/>
          <a:p>
            <a:pPr defTabSz="922338" eaLnBrk="1" hangingPunct="1"/>
            <a:endParaRPr lang="en-US">
              <a:latin typeface="Calibri" charset="0"/>
            </a:endParaRPr>
          </a:p>
        </p:txBody>
      </p:sp>
      <p:sp>
        <p:nvSpPr>
          <p:cNvPr id="20484" name="Slide Number Placeholder 3"/>
          <p:cNvSpPr txBox="1">
            <a:spLocks noGrp="1"/>
          </p:cNvSpPr>
          <p:nvPr/>
        </p:nvSpPr>
        <p:spPr bwMode="auto">
          <a:xfrm>
            <a:off x="3927475" y="8758238"/>
            <a:ext cx="3005138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289" tIns="46145" rIns="92289" bIns="46145" anchor="b"/>
          <a:lstStyle>
            <a:lvl1pPr defTabSz="9001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001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001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001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001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001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001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001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001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fld id="{3B3B910B-9BF8-6F4E-AB6B-278AE0067718}" type="slidenum">
              <a:rPr lang="en-US" sz="1200"/>
              <a:pPr algn="r" eaLnBrk="1" hangingPunct="1"/>
              <a:t>1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6703595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2050" y="692150"/>
            <a:ext cx="4610100" cy="3457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303" name="Google Shape;303;p13:notes"/>
          <p:cNvSpPr txBox="1">
            <a:spLocks noGrp="1"/>
          </p:cNvSpPr>
          <p:nvPr>
            <p:ph type="body" idx="1"/>
          </p:nvPr>
        </p:nvSpPr>
        <p:spPr>
          <a:xfrm>
            <a:off x="693738" y="4379913"/>
            <a:ext cx="5546725" cy="41481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300" tIns="46150" rIns="92300" bIns="461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4" name="Google Shape;304;p13:notes"/>
          <p:cNvSpPr txBox="1">
            <a:spLocks noGrp="1"/>
          </p:cNvSpPr>
          <p:nvPr>
            <p:ph type="sldNum" idx="12"/>
          </p:nvPr>
        </p:nvSpPr>
        <p:spPr>
          <a:xfrm>
            <a:off x="3927475" y="8758238"/>
            <a:ext cx="3005138" cy="460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300" tIns="46150" rIns="92300" bIns="4615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4257517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>
                <a:latin typeface="Arial" pitchFamily="34" charset="0"/>
              </a:rPr>
              <a:t>1. Public Safety/ Crime analysis is the primary motivation, where Bars in large cities serve as crime generators , and events such as Drunk driving and assaults are observed after bar closing. This illustrative example shows 3 time spans from 1 am, within an interval of 20 min to 1 hr. Patterns observed are partially ordered, where events are located together in space and occur in stages over time, we call such patterns cascading spatio-temporal patterns, they are also observed in climate change (e.g. El-nino), epidemiology and evacuation planning)</a:t>
            </a:r>
          </a:p>
        </p:txBody>
      </p:sp>
      <p:sp>
        <p:nvSpPr>
          <p:cNvPr id="266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35892" indent="-283035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32142" indent="-226428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584998" indent="-226428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37855" indent="-226428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490711" indent="-22642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43568" indent="-22642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396425" indent="-22642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49281" indent="-22642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fld id="{4B451016-74B4-4B9A-80B8-9B82C525EA87}" type="slidenum">
              <a:rPr lang="en-US" altLang="en-US" smtClean="0">
                <a:cs typeface="Arial" pitchFamily="34" charset="0"/>
              </a:rPr>
              <a:pPr eaLnBrk="1" hangingPunct="1"/>
              <a:t>28</a:t>
            </a:fld>
            <a:endParaRPr lang="en-US" altLang="en-US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748207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22338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defTabSz="922338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defTabSz="922338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defTabSz="922338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defTabSz="922338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92233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fld id="{C4E18D1C-D7DE-4F64-B9FD-27CBCDD48FDA}" type="slidenum">
              <a:rPr lang="en-US" altLang="en-US" smtClean="0"/>
              <a:pPr/>
              <a:t>32</a:t>
            </a:fld>
            <a:endParaRPr lang="en-US" altLang="en-US"/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altLang="en-US" b="1"/>
              <a:t>y</a:t>
            </a:r>
            <a:r>
              <a:rPr lang="en-US" altLang="en-US"/>
              <a:t>: n-by-1 vector of dependent variable</a:t>
            </a:r>
          </a:p>
          <a:p>
            <a:pPr eaLnBrk="1" hangingPunct="1"/>
            <a:r>
              <a:rPr lang="en-US" altLang="en-US" b="1"/>
              <a:t>x</a:t>
            </a:r>
            <a:r>
              <a:rPr lang="en-US" altLang="en-US"/>
              <a:t>: n-by-k matrix of the explanatory variables</a:t>
            </a:r>
          </a:p>
          <a:p>
            <a:pPr eaLnBrk="1" hangingPunct="1"/>
            <a:r>
              <a:rPr lang="en-US" altLang="en-US" b="1"/>
              <a:t>Beta</a:t>
            </a:r>
            <a:r>
              <a:rPr lang="en-US" altLang="en-US"/>
              <a:t>: k-by-1 vector of regressions</a:t>
            </a:r>
          </a:p>
          <a:p>
            <a:pPr eaLnBrk="1" hangingPunct="1"/>
            <a:r>
              <a:rPr lang="en-US" altLang="en-US" b="1"/>
              <a:t>Epsilon</a:t>
            </a:r>
            <a:r>
              <a:rPr lang="en-US" altLang="en-US"/>
              <a:t>: n-by-1  vector of unobservable error term N(0,sigma^2 </a:t>
            </a:r>
            <a:r>
              <a:rPr lang="en-US" altLang="en-US" b="1"/>
              <a:t>I</a:t>
            </a:r>
            <a:r>
              <a:rPr lang="en-US" altLang="en-US"/>
              <a:t> )</a:t>
            </a:r>
          </a:p>
          <a:p>
            <a:pPr eaLnBrk="1" hangingPunct="1"/>
            <a:endParaRPr lang="en-US" altLang="en-US"/>
          </a:p>
          <a:p>
            <a:pPr eaLnBrk="1" hangingPunct="1"/>
            <a:r>
              <a:rPr lang="en-US" altLang="en-US"/>
              <a:t>Example: Linear Regression Model</a:t>
            </a:r>
          </a:p>
          <a:p>
            <a:pPr lvl="1" eaLnBrk="1" hangingPunct="1"/>
            <a:r>
              <a:rPr lang="en-US" altLang="en-US"/>
              <a:t>Given a vector of </a:t>
            </a:r>
            <a:r>
              <a:rPr lang="en-US" altLang="en-US" b="1">
                <a:latin typeface="Times New Roman" pitchFamily="18" charset="0"/>
              </a:rPr>
              <a:t>y</a:t>
            </a:r>
            <a:r>
              <a:rPr lang="en-US" altLang="en-US"/>
              <a:t> of </a:t>
            </a:r>
            <a:r>
              <a:rPr lang="en-US" altLang="en-US" i="1">
                <a:latin typeface="Times New Roman" pitchFamily="18" charset="0"/>
              </a:rPr>
              <a:t>n</a:t>
            </a:r>
            <a:r>
              <a:rPr lang="en-US" altLang="en-US"/>
              <a:t> observations and a matrix </a:t>
            </a:r>
            <a:r>
              <a:rPr lang="en-US" altLang="en-US" b="1">
                <a:latin typeface="Times New Roman" pitchFamily="18" charset="0"/>
              </a:rPr>
              <a:t>x</a:t>
            </a:r>
            <a:r>
              <a:rPr lang="en-US" altLang="en-US"/>
              <a:t> of explanatory variables</a:t>
            </a:r>
          </a:p>
          <a:p>
            <a:pPr lvl="1" eaLnBrk="1" hangingPunct="1"/>
            <a:r>
              <a:rPr lang="en-US" altLang="en-US"/>
              <a:t>Encapsulates their interrelationship using the linear equation y=xbeta+epsilon</a:t>
            </a:r>
          </a:p>
          <a:p>
            <a:pPr lvl="1" eaLnBrk="1" hangingPunct="1"/>
            <a:r>
              <a:rPr lang="en-US" altLang="en-US"/>
              <a:t>Does not work well for spatial datasets</a:t>
            </a:r>
          </a:p>
          <a:p>
            <a:pPr lvl="2" eaLnBrk="1" hangingPunct="1"/>
            <a:r>
              <a:rPr lang="en-US" altLang="en-US"/>
              <a:t>Low prediction accuracy</a:t>
            </a:r>
          </a:p>
          <a:p>
            <a:pPr lvl="2" eaLnBrk="1" hangingPunct="1"/>
            <a:endParaRPr lang="en-US" altLang="en-US"/>
          </a:p>
          <a:p>
            <a:pPr eaLnBrk="1" hangingPunct="1"/>
            <a:r>
              <a:rPr lang="en-US" altLang="en-US"/>
              <a:t>Spatial Data Dependencies (Auto-correlation)</a:t>
            </a:r>
          </a:p>
          <a:p>
            <a:pPr lvl="1" eaLnBrk="1" hangingPunct="1"/>
            <a:r>
              <a:rPr lang="en-US" altLang="en-US" sz="1300"/>
              <a:t>Residual error may vary systematic over space</a:t>
            </a:r>
          </a:p>
          <a:p>
            <a:pPr lvl="1" eaLnBrk="1" hangingPunct="1"/>
            <a:r>
              <a:rPr lang="en-US" altLang="en-US" sz="1300"/>
              <a:t>The occurrence of one feature is influenced by the distribution of similar features in the adjacent area </a:t>
            </a:r>
          </a:p>
          <a:p>
            <a:pPr lvl="1" eaLnBrk="1" hangingPunct="1"/>
            <a:r>
              <a:rPr lang="en-US" altLang="en-US" sz="1300"/>
              <a:t>May yield biased and inconsistent estimation</a:t>
            </a:r>
          </a:p>
          <a:p>
            <a:pPr lvl="1" eaLnBrk="1" hangingPunct="1"/>
            <a:r>
              <a:rPr lang="en-US" altLang="en-US" sz="1300"/>
              <a:t>May lead to poor fit of the model</a:t>
            </a:r>
            <a:endParaRPr lang="en-US" altLang="en-US"/>
          </a:p>
          <a:p>
            <a:pPr lvl="2" eaLnBrk="1" hangingPunct="1"/>
            <a:endParaRPr lang="en-US" altLang="en-US"/>
          </a:p>
          <a:p>
            <a:pPr lvl="1"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2589583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94F16A-795E-420D-991E-DFBF0B28CC7B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978916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defTabSz="922255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883" indent="-285724" defTabSz="922255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2897" indent="-228579" defTabSz="922255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055" indent="-228579" defTabSz="922255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215" indent="-228579" defTabSz="922255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373" indent="-228579" defTabSz="92225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532" indent="-228579" defTabSz="92225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8691" indent="-228579" defTabSz="92225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5849" indent="-228579" defTabSz="92225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defRPr/>
            </a:pPr>
            <a:fld id="{4BE8730F-ABCA-C246-A313-EA9777B7C14D}" type="slidenum">
              <a:rPr lang="en-US" smtClean="0"/>
              <a:pPr>
                <a:defRPr/>
              </a:pPr>
              <a:t>52</a:t>
            </a:fld>
            <a:endParaRPr lang="en-US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63638" y="692150"/>
            <a:ext cx="4610100" cy="3457575"/>
          </a:xfrm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5514" y="4379914"/>
            <a:ext cx="5083175" cy="4148137"/>
          </a:xfrm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lIns="88981" tIns="44491" rIns="88981" bIns="44491"/>
          <a:lstStyle/>
          <a:p>
            <a:pPr eaLnBrk="1" hangingPunct="1">
              <a:defRPr/>
            </a:pPr>
            <a:endParaRPr lang="en-US">
              <a:latin typeface="Arial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527029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defTabSz="922255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883" indent="-285724" defTabSz="922255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2897" indent="-228579" defTabSz="922255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055" indent="-228579" defTabSz="922255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215" indent="-228579" defTabSz="922255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373" indent="-228579" defTabSz="92225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532" indent="-228579" defTabSz="92225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8691" indent="-228579" defTabSz="92225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5849" indent="-228579" defTabSz="92225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defRPr/>
            </a:pPr>
            <a:fld id="{4BE8730F-ABCA-C246-A313-EA9777B7C14D}" type="slidenum">
              <a:rPr lang="en-US" smtClean="0"/>
              <a:pPr>
                <a:defRPr/>
              </a:pPr>
              <a:t>53</a:t>
            </a:fld>
            <a:endParaRPr lang="en-US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63638" y="692150"/>
            <a:ext cx="4610100" cy="3457575"/>
          </a:xfrm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5514" y="4379914"/>
            <a:ext cx="5083175" cy="4148137"/>
          </a:xfrm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lIns="88981" tIns="44491" rIns="88981" bIns="44491"/>
          <a:lstStyle/>
          <a:p>
            <a:pPr eaLnBrk="1" hangingPunct="1">
              <a:defRPr/>
            </a:pPr>
            <a:endParaRPr lang="en-US">
              <a:latin typeface="Arial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909467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defTabSz="922255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883" indent="-285724" defTabSz="922255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2897" indent="-228579" defTabSz="922255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055" indent="-228579" defTabSz="922255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215" indent="-228579" defTabSz="922255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373" indent="-228579" defTabSz="92225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532" indent="-228579" defTabSz="92225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8691" indent="-228579" defTabSz="92225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5849" indent="-228579" defTabSz="92225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defRPr/>
            </a:pPr>
            <a:fld id="{4BE8730F-ABCA-C246-A313-EA9777B7C14D}" type="slidenum">
              <a:rPr lang="en-US" smtClean="0"/>
              <a:pPr>
                <a:defRPr/>
              </a:pPr>
              <a:t>54</a:t>
            </a:fld>
            <a:endParaRPr lang="en-US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63638" y="692150"/>
            <a:ext cx="4610100" cy="3457575"/>
          </a:xfrm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25514" y="4379914"/>
            <a:ext cx="5083175" cy="4148137"/>
          </a:xfrm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lIns="88981" tIns="44491" rIns="88981" bIns="44491"/>
          <a:lstStyle/>
          <a:p>
            <a:pPr eaLnBrk="1" hangingPunct="1">
              <a:defRPr/>
            </a:pPr>
            <a:endParaRPr lang="en-US">
              <a:latin typeface="Arial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457552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>
              <a:latin typeface="Arial" pitchFamily="34" charset="0"/>
            </a:endParaRPr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35892" indent="-283035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32142" indent="-226428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584998" indent="-226428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37855" indent="-226428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490711" indent="-22642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43568" indent="-22642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396425" indent="-22642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49281" indent="-22642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fld id="{A1D13AC6-9BB0-4A0D-8F82-D319D6B1A726}" type="slidenum">
              <a:rPr lang="en-US" altLang="en-US" smtClean="0"/>
              <a:pPr/>
              <a:t>56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397479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>
              <a:buSzPct val="25000"/>
            </a:pPr>
            <a:fld id="{00000000-1234-1234-1234-123412341234}" type="slidenum">
              <a:rPr lang="en-US" sz="1300" smtClean="0">
                <a:solidFill>
                  <a:schemeClr val="dk1"/>
                </a:solidFill>
              </a:rPr>
              <a:pPr algn="r">
                <a:buSzPct val="25000"/>
              </a:pPr>
              <a:t>2</a:t>
            </a:fld>
            <a:endParaRPr lang="en-US" sz="1300" dirty="0"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33316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94F16A-795E-420D-991E-DFBF0B28CC7B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14806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892e7db9bc_0_1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892e7db9bc_0_1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871433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FE84A-A327-4B23-A194-DFBB558EE884}" type="slidenum">
              <a:rPr lang="en-US" altLang="en-US" smtClean="0"/>
              <a:pPr/>
              <a:t>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95258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94F16A-795E-420D-991E-DFBF0B28CC7B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86997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Shape 144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45" name="Shape 145"/>
          <p:cNvSpPr txBox="1">
            <a:spLocks noGrp="1"/>
          </p:cNvSpPr>
          <p:nvPr>
            <p:ph type="body" idx="1"/>
          </p:nvPr>
        </p:nvSpPr>
        <p:spPr>
          <a:xfrm>
            <a:off x="701039" y="4415789"/>
            <a:ext cx="5608319" cy="4183379"/>
          </a:xfrm>
          <a:prstGeom prst="rect">
            <a:avLst/>
          </a:prstGeom>
          <a:noFill/>
          <a:ln>
            <a:noFill/>
          </a:ln>
        </p:spPr>
        <p:txBody>
          <a:bodyPr lIns="93175" tIns="46575" rIns="93175" bIns="46575" anchor="t" anchorCtr="0">
            <a:noAutofit/>
          </a:bodyPr>
          <a:lstStyle/>
          <a:p>
            <a:pPr lvl="0" rtl="0">
              <a:spcBef>
                <a:spcPts val="0"/>
              </a:spcBef>
              <a:buClr>
                <a:srgbClr val="2A2A2A"/>
              </a:buClr>
              <a:buFont typeface="Questrial"/>
              <a:buNone/>
            </a:pPr>
            <a:endParaRPr dirty="0"/>
          </a:p>
          <a:p>
            <a:pPr marL="0" marR="0" lvl="0" indent="0" algn="l" rtl="0">
              <a:spcBef>
                <a:spcPts val="0"/>
              </a:spcBef>
              <a:buClr>
                <a:srgbClr val="2A2A2A"/>
              </a:buClr>
              <a:buFont typeface="Questrial"/>
              <a:buNone/>
            </a:pPr>
            <a:endParaRPr dirty="0"/>
          </a:p>
        </p:txBody>
      </p:sp>
      <p:sp>
        <p:nvSpPr>
          <p:cNvPr id="146" name="Shape 146"/>
          <p:cNvSpPr txBox="1">
            <a:spLocks noGrp="1"/>
          </p:cNvSpPr>
          <p:nvPr>
            <p:ph type="sldNum" idx="12"/>
          </p:nvPr>
        </p:nvSpPr>
        <p:spPr>
          <a:xfrm>
            <a:off x="3970937" y="8829967"/>
            <a:ext cx="3037839" cy="464818"/>
          </a:xfrm>
          <a:prstGeom prst="rect">
            <a:avLst/>
          </a:prstGeom>
          <a:noFill/>
          <a:ln>
            <a:noFill/>
          </a:ln>
        </p:spPr>
        <p:txBody>
          <a:bodyPr lIns="93175" tIns="46575" rIns="93175" bIns="4657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Clr>
                <a:schemeClr val="dk1"/>
              </a:buClr>
              <a:buSzPct val="25000"/>
              <a:buFont typeface="Questrial"/>
              <a:buNone/>
            </a:pPr>
            <a:fld id="{00000000-1234-1234-1234-123412341234}" type="slidenum">
              <a:rPr lang="en-US" sz="1200" b="0" i="0" u="none" strike="noStrike" cap="none" baseline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13</a:t>
            </a:fld>
            <a:endParaRPr lang="en-US" sz="1200" b="0" i="0" u="none" strike="noStrike" cap="none" baseline="0">
              <a:solidFill>
                <a:schemeClr val="dk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</p:spTree>
    <p:extLst>
      <p:ext uri="{BB962C8B-B14F-4D97-AF65-F5344CB8AC3E}">
        <p14:creationId xmlns:p14="http://schemas.microsoft.com/office/powerpoint/2010/main" val="41860140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Shape 144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45" name="Shape 145"/>
          <p:cNvSpPr txBox="1">
            <a:spLocks noGrp="1"/>
          </p:cNvSpPr>
          <p:nvPr>
            <p:ph type="body" idx="1"/>
          </p:nvPr>
        </p:nvSpPr>
        <p:spPr>
          <a:xfrm>
            <a:off x="701039" y="4415789"/>
            <a:ext cx="5608319" cy="4183379"/>
          </a:xfrm>
          <a:prstGeom prst="rect">
            <a:avLst/>
          </a:prstGeom>
          <a:noFill/>
          <a:ln>
            <a:noFill/>
          </a:ln>
        </p:spPr>
        <p:txBody>
          <a:bodyPr lIns="93175" tIns="46575" rIns="93175" bIns="46575" anchor="t" anchorCtr="0">
            <a:noAutofit/>
          </a:bodyPr>
          <a:lstStyle/>
          <a:p>
            <a:pPr lvl="0" rtl="0">
              <a:spcBef>
                <a:spcPts val="0"/>
              </a:spcBef>
              <a:buClr>
                <a:srgbClr val="2A2A2A"/>
              </a:buClr>
              <a:buSzPct val="25000"/>
              <a:buFont typeface="Questrial"/>
              <a:buNone/>
            </a:pPr>
            <a:r>
              <a:rPr lang="en-US" dirty="0" err="1"/>
              <a:t>ww.dailymail.co.uk</a:t>
            </a:r>
            <a:r>
              <a:rPr lang="en-US" dirty="0"/>
              <a:t>/news/article-3236684/Transport-bosses-secret-geographically-accurate-Tube-map-showing-REAL-distances-stations.html</a:t>
            </a:r>
          </a:p>
          <a:p>
            <a:pPr lvl="0" rtl="0">
              <a:spcBef>
                <a:spcPts val="0"/>
              </a:spcBef>
              <a:buClr>
                <a:srgbClr val="2A2A2A"/>
              </a:buClr>
              <a:buSzPct val="25000"/>
              <a:buFont typeface="Questrial"/>
              <a:buNone/>
            </a:pPr>
            <a:r>
              <a:rPr lang="en-US" dirty="0"/>
              <a:t>http://</a:t>
            </a:r>
            <a:r>
              <a:rPr lang="en-US" dirty="0" err="1"/>
              <a:t>qz.com</a:t>
            </a:r>
            <a:r>
              <a:rPr lang="en-US" dirty="0"/>
              <a:t>/503631/do-you-want-your-subway-map-to-look-pretty-or-to-reflect-reality/</a:t>
            </a:r>
          </a:p>
          <a:p>
            <a:pPr lvl="0" rtl="0">
              <a:spcBef>
                <a:spcPts val="0"/>
              </a:spcBef>
              <a:buClr>
                <a:srgbClr val="2A2A2A"/>
              </a:buClr>
              <a:buFont typeface="Questrial"/>
              <a:buNone/>
            </a:pPr>
            <a:endParaRPr dirty="0"/>
          </a:p>
          <a:p>
            <a:pPr marL="0" marR="0" lvl="0" indent="0" algn="l" rtl="0">
              <a:spcBef>
                <a:spcPts val="0"/>
              </a:spcBef>
              <a:buClr>
                <a:srgbClr val="2A2A2A"/>
              </a:buClr>
              <a:buFont typeface="Questrial"/>
              <a:buNone/>
            </a:pPr>
            <a:endParaRPr dirty="0"/>
          </a:p>
        </p:txBody>
      </p:sp>
      <p:sp>
        <p:nvSpPr>
          <p:cNvPr id="146" name="Shape 146"/>
          <p:cNvSpPr txBox="1">
            <a:spLocks noGrp="1"/>
          </p:cNvSpPr>
          <p:nvPr>
            <p:ph type="sldNum" idx="12"/>
          </p:nvPr>
        </p:nvSpPr>
        <p:spPr>
          <a:xfrm>
            <a:off x="3970937" y="8829967"/>
            <a:ext cx="3037839" cy="464818"/>
          </a:xfrm>
          <a:prstGeom prst="rect">
            <a:avLst/>
          </a:prstGeom>
          <a:noFill/>
          <a:ln>
            <a:noFill/>
          </a:ln>
        </p:spPr>
        <p:txBody>
          <a:bodyPr lIns="93175" tIns="46575" rIns="93175" bIns="4657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Clr>
                <a:schemeClr val="dk1"/>
              </a:buClr>
              <a:buSzPct val="25000"/>
              <a:buFont typeface="Questrial"/>
              <a:buNone/>
            </a:pPr>
            <a:fld id="{00000000-1234-1234-1234-123412341234}" type="slidenum">
              <a:rPr lang="en-US" sz="1200" b="0" i="0" u="none" strike="noStrike" cap="none" baseline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14</a:t>
            </a:fld>
            <a:endParaRPr lang="en-US" sz="1200" b="0" i="0" u="none" strike="noStrike" cap="none" baseline="0">
              <a:solidFill>
                <a:schemeClr val="dk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</p:spTree>
    <p:extLst>
      <p:ext uri="{BB962C8B-B14F-4D97-AF65-F5344CB8AC3E}">
        <p14:creationId xmlns:p14="http://schemas.microsoft.com/office/powerpoint/2010/main" val="5567919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u="sng" dirty="0"/>
              <a:t>ST-</a:t>
            </a:r>
            <a:r>
              <a:rPr lang="en-US" b="1" u="sng" dirty="0" err="1"/>
              <a:t>Hadoop</a:t>
            </a:r>
            <a:r>
              <a:rPr lang="en-US" b="1" u="sng" dirty="0"/>
              <a:t>:</a:t>
            </a:r>
            <a:r>
              <a:rPr lang="en-US" baseline="0" dirty="0"/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Louai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Alarabi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 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Mohamed F.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Mokbel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 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Mashaal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Musleh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ST-</a:t>
            </a:r>
            <a:r>
              <a:rPr lang="en-US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Hadoop</a:t>
            </a: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A </a:t>
            </a:r>
            <a:r>
              <a:rPr lang="en-US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MapReduce</a:t>
            </a: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Framework for Spatio-Temporal Data.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SSTD 2017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 84-104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ED2288-BCA6-43AB-ADB3-4D808F5856FC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43826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7"/>
          <p:cNvSpPr>
            <a:spLocks noChangeArrowheads="1"/>
          </p:cNvSpPr>
          <p:nvPr userDrawn="1"/>
        </p:nvSpPr>
        <p:spPr bwMode="auto">
          <a:xfrm>
            <a:off x="381000" y="1981200"/>
            <a:ext cx="8610600" cy="152400"/>
          </a:xfrm>
          <a:prstGeom prst="rect">
            <a:avLst/>
          </a:prstGeom>
          <a:gradFill rotWithShape="0">
            <a:gsLst>
              <a:gs pos="0">
                <a:srgbClr val="FFFF00"/>
              </a:gs>
              <a:gs pos="100000">
                <a:schemeClr val="accent2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4" name="Rectangle 8"/>
          <p:cNvSpPr>
            <a:spLocks noChangeArrowheads="1"/>
          </p:cNvSpPr>
          <p:nvPr/>
        </p:nvSpPr>
        <p:spPr bwMode="auto">
          <a:xfrm>
            <a:off x="304800" y="152400"/>
            <a:ext cx="7772400" cy="841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eaLnBrk="1" hangingPunct="1">
              <a:defRPr/>
            </a:pPr>
            <a:endParaRPr lang="en-US">
              <a:cs typeface="Arial" charset="0"/>
            </a:endParaRPr>
          </a:p>
        </p:txBody>
      </p:sp>
      <p:sp>
        <p:nvSpPr>
          <p:cNvPr id="18841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305117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05/30/2003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1"/>
          </p:nvPr>
        </p:nvSpPr>
        <p:spPr bwMode="auto">
          <a:xfrm>
            <a:off x="3124200" y="6245225"/>
            <a:ext cx="3810000" cy="4762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A Parallel Formulation of The Spatial Auto-Regression Model for Mining Large Geo-spatial Datasets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696200" y="6245225"/>
            <a:ext cx="990600" cy="476250"/>
          </a:xfrm>
        </p:spPr>
        <p:txBody>
          <a:bodyPr/>
          <a:lstStyle>
            <a:lvl1pPr>
              <a:defRPr sz="1400" smtClean="0">
                <a:latin typeface="Times New Roman" charset="0"/>
              </a:defRPr>
            </a:lvl1pPr>
          </a:lstStyle>
          <a:p>
            <a:pPr>
              <a:defRPr/>
            </a:pPr>
            <a:fld id="{3A86A61C-80A9-8044-BD60-FAAD0FC6C74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18689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05/30/2003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70292B-4434-FD4B-8A83-51E07961E91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60188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152400"/>
            <a:ext cx="2286000" cy="59436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152400"/>
            <a:ext cx="6705600" cy="59436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05/30/2003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7F1900-5DCA-5C47-83B6-8986EBEFB7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31809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6096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4000500" cy="5029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457700" y="1066800"/>
            <a:ext cx="4000500" cy="2438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457700" y="3657600"/>
            <a:ext cx="4000500" cy="2438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05/30/2003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BA3180-BDAB-2C47-9D54-7427568302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6610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6096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04800" y="1066800"/>
            <a:ext cx="4000500" cy="5029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57700" y="1066800"/>
            <a:ext cx="4000500" cy="5029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05/30/2003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AE072C-A01F-6940-8073-DA6C13A2938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36607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6096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04800" y="1066800"/>
            <a:ext cx="4000500" cy="5029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457700" y="1066800"/>
            <a:ext cx="4000500" cy="5029200"/>
          </a:xfrm>
        </p:spPr>
        <p:txBody>
          <a:bodyPr/>
          <a:lstStyle/>
          <a:p>
            <a:pPr lvl="0"/>
            <a:r>
              <a:rPr lang="en-US" noProof="0"/>
              <a:t>Click icon to add clip art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05/30/2003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768263-1936-0541-B702-E27F6D95FD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73939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 preserve="1">
  <p:cSld name="Title and Tex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6096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04800" y="1066800"/>
            <a:ext cx="8153400" cy="2438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3657600"/>
            <a:ext cx="8153400" cy="2438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05/30/2003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3466C1-0CD0-1E46-8CB0-59A53A1D9DA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05440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119835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>
              <a:spcBef>
                <a:spcPts val="0"/>
              </a:spcBef>
              <a:spcAft>
                <a:spcPts val="0"/>
              </a:spcAft>
            </a:pPr>
            <a:fld id="{00000000-1234-1234-1234-123412341234}" type="slidenum">
              <a:rPr lang="en" smtClean="0"/>
              <a:pPr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578110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05/30/2003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F3ECDD-7479-084B-8F0E-E0DCDCCAA29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78643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05/30/2003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81E976-FE13-4740-955F-94098BB083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13026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4000500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57700" y="1066800"/>
            <a:ext cx="4000500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05/30/2003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DD5E7D-2FCD-A742-9FFB-70D8051943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96827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3562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05/30/2003</a:t>
            </a: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DDCB54-0025-A941-B200-9628C5BD312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16906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05/30/2003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5AC5A1-BF91-F348-91C5-8F797C2C019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05663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05/30/2003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D7633F-E92F-0F4D-813B-A9D99A40AFF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26361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05/30/2003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21333A-162B-D24E-8372-547B941C3B8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3883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05/30/2003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6D672C-BA09-F543-AFC4-91318313C8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4564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152400"/>
            <a:ext cx="91440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0" y="1066800"/>
            <a:ext cx="8153400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8739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2286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05/30/2003</a:t>
            </a:r>
          </a:p>
        </p:txBody>
      </p:sp>
      <p:sp>
        <p:nvSpPr>
          <p:cNvPr id="18739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0" y="6553200"/>
            <a:ext cx="3810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 smtClean="0">
                <a:cs typeface="Arial" charset="0"/>
              </a:defRPr>
            </a:lvl1pPr>
          </a:lstStyle>
          <a:p>
            <a:pPr>
              <a:defRPr/>
            </a:pPr>
            <a:fld id="{68D35FAC-9B53-4846-947E-A61B75CBB47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030" name="Rectangle 8"/>
          <p:cNvSpPr>
            <a:spLocks noChangeArrowheads="1"/>
          </p:cNvSpPr>
          <p:nvPr/>
        </p:nvSpPr>
        <p:spPr bwMode="auto">
          <a:xfrm>
            <a:off x="228600" y="838200"/>
            <a:ext cx="8610600" cy="152400"/>
          </a:xfrm>
          <a:prstGeom prst="rect">
            <a:avLst/>
          </a:prstGeom>
          <a:gradFill rotWithShape="0">
            <a:gsLst>
              <a:gs pos="0">
                <a:srgbClr val="FFFF00"/>
              </a:gs>
              <a:gs pos="100000">
                <a:schemeClr val="accent2"/>
              </a:gs>
            </a:gsLst>
            <a:lin ang="27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Arial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8" r:id="rId14"/>
    <p:sldLayoutId id="2147483699" r:id="rId15"/>
    <p:sldLayoutId id="2147483701" r:id="rId16"/>
    <p:sldLayoutId id="2147483702" r:id="rId17"/>
  </p:sldLayoutIdLst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2800">
          <a:solidFill>
            <a:srgbClr val="CC0000"/>
          </a:solidFill>
          <a:latin typeface="+mj-lt"/>
          <a:ea typeface="ＭＳ Ｐゴシック" charset="0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CC0000"/>
          </a:solidFill>
          <a:latin typeface="Arial" pitchFamily="34" charset="0"/>
          <a:ea typeface="ＭＳ Ｐゴシック" charset="0"/>
          <a:cs typeface="Arial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CC0000"/>
          </a:solidFill>
          <a:latin typeface="Arial" pitchFamily="34" charset="0"/>
          <a:ea typeface="ＭＳ Ｐゴシック" charset="0"/>
          <a:cs typeface="Arial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CC0000"/>
          </a:solidFill>
          <a:latin typeface="Arial" pitchFamily="34" charset="0"/>
          <a:ea typeface="ＭＳ Ｐゴシック" charset="0"/>
          <a:cs typeface="Arial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CC0000"/>
          </a:solidFill>
          <a:latin typeface="Arial" pitchFamily="34" charset="0"/>
          <a:ea typeface="ＭＳ Ｐゴシック" charset="0"/>
          <a:cs typeface="Arial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CC0000"/>
          </a:solidFill>
          <a:latin typeface="Arial" pitchFamily="34" charset="0"/>
          <a:cs typeface="Arial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CC0000"/>
          </a:solidFill>
          <a:latin typeface="Arial" pitchFamily="34" charset="0"/>
          <a:cs typeface="Arial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CC0000"/>
          </a:solidFill>
          <a:latin typeface="Arial" pitchFamily="34" charset="0"/>
          <a:cs typeface="Arial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CC0000"/>
          </a:solidFill>
          <a:latin typeface="Arial" pitchFamily="34" charset="0"/>
          <a:cs typeface="Arial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ＭＳ Ｐゴシック" charset="0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  <a:ea typeface="Arial" charset="0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1600">
          <a:solidFill>
            <a:schemeClr val="tx1"/>
          </a:solidFill>
          <a:latin typeface="+mn-lt"/>
          <a:ea typeface="Arial" charset="0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1400">
          <a:solidFill>
            <a:schemeClr val="tx1"/>
          </a:solidFill>
          <a:latin typeface="+mn-lt"/>
          <a:ea typeface="Arial" charset="0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ea typeface="Arial" charset="0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hyperlink" Target="http://cs.emory.edu/~lzhao41/venues/DeepSpatial2021/" TargetMode="External"/><Relationship Id="rId7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openxmlformats.org/officeDocument/2006/relationships/hyperlink" Target="mailto:shekhar@umn.edu" TargetMode="External"/><Relationship Id="rId10" Type="http://schemas.openxmlformats.org/officeDocument/2006/relationships/image" Target="../media/image5.png"/><Relationship Id="rId4" Type="http://schemas.openxmlformats.org/officeDocument/2006/relationships/hyperlink" Target="http://www.cs.umn.edu/~shekhar" TargetMode="External"/><Relationship Id="rId9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maps/vt/data=a7VYdkO4rsd-NEPu4NQ7IJgsAdcksKI-O8PqXTtcswku2vWo4id6mON8t0zgENA7dtZkmpsXkAx3ZNb6rLFsabazB1Xa1lhKN3qkH5yusK-AGMEXj7lXWcuzKtVWaXEzEApl4oqLtg0lB15kzHGQ8j5pnQ0R8mEN4-1A2S4LAxV8LdzwkQHhkny4ygYV,mNuEmqqG6CAsUIExax4l2N4LFAcsNkTr2qhbQXV4xremEm0eC5O42pCqVnliOlY6SuQBHTIcrsY0JEjN1rSAfSSO6weqcCAxE0PJ-gu8n15Og8mB6ocsF3weCa0OOP35KCnA7ssLqNl0q5_8eagnT2Cd9buu45sLnu0Pbm62qRjFoB-Y3tk6qIbY7VvzxWoyIWj38Bl5Xg7DliowrpQanRXcjrliMcv5ZVGs3itLt1034fzfqAiN86W-shJhIKlnF5qq0TzaCtK4J7JBQKR-DSS-sAZmuPWd-SkdX4w_mTFB8Vhv77JzKdV7gfGZuvPTMSNpwvo3JNufYLVqFEKNLcd8aCW4qS4b2bKhCGGEHVPvPGVcBsxluK3ku5yPpwaMOE150xRM-EfPAOqwsw?scale=2&amp;h=200&amp;w=618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8.tiff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hyperlink" Target="http://ieeexplore.ieee.org/xpls/abs_all.jsp?arnumber=755614" TargetMode="External"/><Relationship Id="rId5" Type="http://schemas.openxmlformats.org/officeDocument/2006/relationships/image" Target="../media/image41.emf"/><Relationship Id="rId4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image" Target="../media/image43.jpeg"/><Relationship Id="rId7" Type="http://schemas.openxmlformats.org/officeDocument/2006/relationships/image" Target="../media/image47.png"/><Relationship Id="rId2" Type="http://schemas.openxmlformats.org/officeDocument/2006/relationships/image" Target="../media/image42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jpeg"/><Relationship Id="rId9" Type="http://schemas.openxmlformats.org/officeDocument/2006/relationships/image" Target="../media/image4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hyperlink" Target="https://dl.acm.org/doi/10.1145/3400051.3400055" TargetMode="Externa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hyperlink" Target="https://dl.acm.org/doi/10.1145/3400051.3400055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png"/><Relationship Id="rId9" Type="http://schemas.openxmlformats.org/officeDocument/2006/relationships/image" Target="../media/image1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7" Type="http://schemas.openxmlformats.org/officeDocument/2006/relationships/image" Target="../media/image54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8.png"/><Relationship Id="rId5" Type="http://schemas.openxmlformats.org/officeDocument/2006/relationships/image" Target="../media/image53.png"/><Relationship Id="rId4" Type="http://schemas.openxmlformats.org/officeDocument/2006/relationships/image" Target="../media/image52.w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9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hyperlink" Target="https://dl.acm.org/doi/10.1145/3400051.3400055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7" Type="http://schemas.openxmlformats.org/officeDocument/2006/relationships/image" Target="../media/image18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65.png"/><Relationship Id="rId4" Type="http://schemas.openxmlformats.org/officeDocument/2006/relationships/image" Target="../media/image62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13" Type="http://schemas.openxmlformats.org/officeDocument/2006/relationships/oleObject" Target="../embeddings/oleObject8.bin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67.wmf"/><Relationship Id="rId12" Type="http://schemas.openxmlformats.org/officeDocument/2006/relationships/oleObject" Target="../embeddings/oleObject7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3.bin"/><Relationship Id="rId11" Type="http://schemas.openxmlformats.org/officeDocument/2006/relationships/oleObject" Target="../embeddings/oleObject6.bin"/><Relationship Id="rId5" Type="http://schemas.openxmlformats.org/officeDocument/2006/relationships/image" Target="../media/image66.emf"/><Relationship Id="rId10" Type="http://schemas.openxmlformats.org/officeDocument/2006/relationships/oleObject" Target="../embeddings/oleObject5.bin"/><Relationship Id="rId4" Type="http://schemas.openxmlformats.org/officeDocument/2006/relationships/oleObject" Target="../embeddings/oleObject2.bin"/><Relationship Id="rId9" Type="http://schemas.openxmlformats.org/officeDocument/2006/relationships/image" Target="../media/image68.wmf"/><Relationship Id="rId14" Type="http://schemas.openxmlformats.org/officeDocument/2006/relationships/image" Target="../media/image69.w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71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wmf"/><Relationship Id="rId3" Type="http://schemas.openxmlformats.org/officeDocument/2006/relationships/image" Target="../media/image18.png"/><Relationship Id="rId7" Type="http://schemas.openxmlformats.org/officeDocument/2006/relationships/oleObject" Target="../embeddings/oleObject10.bin"/><Relationship Id="rId12" Type="http://schemas.openxmlformats.org/officeDocument/2006/relationships/image" Target="NUL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72.wmf"/><Relationship Id="rId11" Type="http://schemas.openxmlformats.org/officeDocument/2006/relationships/oleObject" Target="NULL"/><Relationship Id="rId5" Type="http://schemas.openxmlformats.org/officeDocument/2006/relationships/oleObject" Target="../embeddings/oleObject9.bin"/><Relationship Id="rId10" Type="http://schemas.openxmlformats.org/officeDocument/2006/relationships/oleObject" Target="../embeddings/oleObject11.bin"/><Relationship Id="rId4" Type="http://schemas.openxmlformats.org/officeDocument/2006/relationships/image" Target="../media/image74.png"/><Relationship Id="rId9" Type="http://schemas.openxmlformats.org/officeDocument/2006/relationships/image" Target="NUL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7" Type="http://schemas.openxmlformats.org/officeDocument/2006/relationships/image" Target="../media/image18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53.png"/><Relationship Id="rId5" Type="http://schemas.openxmlformats.org/officeDocument/2006/relationships/image" Target="../media/image76.png"/><Relationship Id="rId4" Type="http://schemas.openxmlformats.org/officeDocument/2006/relationships/image" Target="../media/image75.w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7" Type="http://schemas.openxmlformats.org/officeDocument/2006/relationships/hyperlink" Target="http://dblp.uni-trier.de/db/journals/tkde/tkde27.html#JiangSZKC15" TargetMode="External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emf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wmf"/><Relationship Id="rId3" Type="http://schemas.openxmlformats.org/officeDocument/2006/relationships/oleObject" Target="../embeddings/oleObject13.bin"/><Relationship Id="rId7" Type="http://schemas.openxmlformats.org/officeDocument/2006/relationships/oleObject" Target="../embeddings/oleObject15.bin"/><Relationship Id="rId12" Type="http://schemas.openxmlformats.org/officeDocument/2006/relationships/image" Target="../media/image500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84.wmf"/><Relationship Id="rId11" Type="http://schemas.openxmlformats.org/officeDocument/2006/relationships/image" Target="../media/image18.png"/><Relationship Id="rId5" Type="http://schemas.openxmlformats.org/officeDocument/2006/relationships/oleObject" Target="../embeddings/oleObject14.bin"/><Relationship Id="rId10" Type="http://schemas.openxmlformats.org/officeDocument/2006/relationships/image" Target="../media/image85.wmf"/><Relationship Id="rId4" Type="http://schemas.openxmlformats.org/officeDocument/2006/relationships/image" Target="../media/image72.wmf"/><Relationship Id="rId9" Type="http://schemas.openxmlformats.org/officeDocument/2006/relationships/oleObject" Target="../embeddings/oleObject16.bin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hyperlink" Target="https://arxiv.org/abs/2011.08992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jpeg"/><Relationship Id="rId5" Type="http://schemas.openxmlformats.org/officeDocument/2006/relationships/image" Target="../media/image88.jpeg"/><Relationship Id="rId4" Type="http://schemas.openxmlformats.org/officeDocument/2006/relationships/image" Target="../media/image8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3" Type="http://schemas.openxmlformats.org/officeDocument/2006/relationships/oleObject" Target="../embeddings/oleObject17.bin"/><Relationship Id="rId7" Type="http://schemas.openxmlformats.org/officeDocument/2006/relationships/image" Target="../media/image18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91.wmf"/><Relationship Id="rId5" Type="http://schemas.openxmlformats.org/officeDocument/2006/relationships/oleObject" Target="../embeddings/oleObject18.bin"/><Relationship Id="rId4" Type="http://schemas.openxmlformats.org/officeDocument/2006/relationships/image" Target="../media/image90.wmf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3" Type="http://schemas.openxmlformats.org/officeDocument/2006/relationships/image" Target="../media/image18.png"/><Relationship Id="rId7" Type="http://schemas.openxmlformats.org/officeDocument/2006/relationships/image" Target="../media/image9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10" Type="http://schemas.openxmlformats.org/officeDocument/2006/relationships/hyperlink" Target="https://arxiv.org/abs/2011.08992v1" TargetMode="External"/><Relationship Id="rId4" Type="http://schemas.openxmlformats.org/officeDocument/2006/relationships/image" Target="../media/image93.png"/><Relationship Id="rId9" Type="http://schemas.openxmlformats.org/officeDocument/2006/relationships/image" Target="../media/image98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hyperlink" Target="https://dl.acm.org/doi/10.1145/3400051.3400055" TargetMode="Externa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3.jpeg"/><Relationship Id="rId5" Type="http://schemas.openxmlformats.org/officeDocument/2006/relationships/image" Target="../media/image102.jpeg"/><Relationship Id="rId4" Type="http://schemas.openxmlformats.org/officeDocument/2006/relationships/image" Target="../media/image101.jpe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6.emf"/><Relationship Id="rId4" Type="http://schemas.openxmlformats.org/officeDocument/2006/relationships/image" Target="../media/image105.em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09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hyperlink" Target="https://geospatialstream.com/sciencecasts-nasa-embraces-small-satellites/" TargetMode="Externa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hyperlink" Target="https://earthengine.google.com/timelapse#v=44.87929,-93.22466,12.113,latLng&amp;t=3.6&amp;ps=50&amp;bt=19840101&amp;et=20201231&amp;startDwell=0&amp;endDwell=0" TargetMode="External"/><Relationship Id="rId3" Type="http://schemas.openxmlformats.org/officeDocument/2006/relationships/hyperlink" Target="https://earthengine.google.com/timelapse#v=25.29249,51.46208,10.375,latLng&amp;t=0.75&amp;ps=50&amp;bt=19840101&amp;et=20201231&amp;startDwell=0&amp;endDwell=0" TargetMode="External"/><Relationship Id="rId7" Type="http://schemas.openxmlformats.org/officeDocument/2006/relationships/hyperlink" Target="https://earthengine.google.com/timelapse#v=44.97788,-93.25998,12.113,latLng&amp;t=2.57&amp;ps=50&amp;bt=19840101&amp;et=20201231&amp;startDwell=0&amp;endDwell=0" TargetMode="External"/><Relationship Id="rId2" Type="http://schemas.openxmlformats.org/officeDocument/2006/relationships/hyperlink" Target="https://earthengine.google.com/timelapse/" TargetMode="Externa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earthengine.google.com/timelapse#v=22.57766,88.43657,10,latLng&amp;t=3.6&amp;ps=50&amp;bt=19840101&amp;et=20201231&amp;startDwell=0&amp;endDwell=0" TargetMode="External"/><Relationship Id="rId11" Type="http://schemas.openxmlformats.org/officeDocument/2006/relationships/image" Target="../media/image115.gif"/><Relationship Id="rId5" Type="http://schemas.openxmlformats.org/officeDocument/2006/relationships/hyperlink" Target="https://en.wikipedia.org/wiki/Marina_Centre" TargetMode="External"/><Relationship Id="rId10" Type="http://schemas.openxmlformats.org/officeDocument/2006/relationships/image" Target="../media/image114.jpeg"/><Relationship Id="rId4" Type="http://schemas.openxmlformats.org/officeDocument/2006/relationships/hyperlink" Target="https://earthengine.google.com/timelapse#v=1.3606,103.95211,10.757,latLng&amp;t=0.33&amp;ps=50&amp;bt=19840101&amp;et=20201231&amp;startDwell=0&amp;endDwell=0" TargetMode="External"/><Relationship Id="rId9" Type="http://schemas.openxmlformats.org/officeDocument/2006/relationships/image" Target="../media/image113.gif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7" Type="http://schemas.openxmlformats.org/officeDocument/2006/relationships/image" Target="../media/image12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9.png"/><Relationship Id="rId5" Type="http://schemas.openxmlformats.org/officeDocument/2006/relationships/image" Target="../media/image118.png"/><Relationship Id="rId4" Type="http://schemas.openxmlformats.org/officeDocument/2006/relationships/image" Target="../media/image117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1.png"/><Relationship Id="rId5" Type="http://schemas.openxmlformats.org/officeDocument/2006/relationships/image" Target="../media/image120.png"/><Relationship Id="rId4" Type="http://schemas.openxmlformats.org/officeDocument/2006/relationships/image" Target="../media/image119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7" Type="http://schemas.openxmlformats.org/officeDocument/2006/relationships/image" Target="../media/image12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1.png"/><Relationship Id="rId5" Type="http://schemas.openxmlformats.org/officeDocument/2006/relationships/image" Target="../media/image120.png"/><Relationship Id="rId4" Type="http://schemas.openxmlformats.org/officeDocument/2006/relationships/image" Target="../media/image119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tiff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hyperlink" Target="http://www.mdpi.com/2220-9964/4/4/2306" TargetMode="External"/><Relationship Id="rId13" Type="http://schemas.openxmlformats.org/officeDocument/2006/relationships/hyperlink" Target="http://dblp.uni-trier.de/db/conf/bigdata/bigdata2017.html#PrasadAMSMPRSXV17" TargetMode="External"/><Relationship Id="rId3" Type="http://schemas.openxmlformats.org/officeDocument/2006/relationships/hyperlink" Target="http://cacm.acm.org/magazines/2016/1/195727-spatial-computing/fulltext" TargetMode="External"/><Relationship Id="rId7" Type="http://schemas.openxmlformats.org/officeDocument/2006/relationships/hyperlink" Target="http://www.mdpi.com/2220-9964/6/12/395/pdf" TargetMode="External"/><Relationship Id="rId12" Type="http://schemas.openxmlformats.org/officeDocument/2006/relationships/hyperlink" Target="http://ieeexplore.ieee.org/document/8029331/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6" Type="http://schemas.openxmlformats.org/officeDocument/2006/relationships/hyperlink" Target="http://www.mdpi.com/2220-9964/6/12/395/" TargetMode="External"/><Relationship Id="rId11" Type="http://schemas.openxmlformats.org/officeDocument/2006/relationships/hyperlink" Target="http://ieeexplore.ieee.org/document/7959606/" TargetMode="External"/><Relationship Id="rId5" Type="http://schemas.openxmlformats.org/officeDocument/2006/relationships/hyperlink" Target="https://twitter.com/tgeller/status/679473376717451267" TargetMode="External"/><Relationship Id="rId10" Type="http://schemas.openxmlformats.org/officeDocument/2006/relationships/hyperlink" Target="http://onlinelibrary.wiley.com/doi/10.1002/widm.25/full" TargetMode="External"/><Relationship Id="rId4" Type="http://schemas.openxmlformats.org/officeDocument/2006/relationships/hyperlink" Target="http://bit.ly/1m4WGDB" TargetMode="External"/><Relationship Id="rId9" Type="http://schemas.openxmlformats.org/officeDocument/2006/relationships/hyperlink" Target="http://www.cs.umn.edu/~shekhar/talk/2011/sdm_wiley2011.pdf" TargetMode="Externa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nap.edu/catalog/25437/thriving-on-our-changing-planet-a-decadal-strategy-for-earth-observation-from-space" TargetMode="External"/><Relationship Id="rId13" Type="http://schemas.openxmlformats.org/officeDocument/2006/relationships/hyperlink" Target="http://www.spatial.cs.umn.edu/Project/smart-city/IEEE_Smart_City_2018.pdf" TargetMode="External"/><Relationship Id="rId3" Type="http://schemas.openxmlformats.org/officeDocument/2006/relationships/image" Target="../media/image19.png"/><Relationship Id="rId7" Type="http://schemas.openxmlformats.org/officeDocument/2006/relationships/image" Target="../media/image22.png"/><Relationship Id="rId12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1.png"/><Relationship Id="rId11" Type="http://schemas.openxmlformats.org/officeDocument/2006/relationships/image" Target="../media/image24.png"/><Relationship Id="rId5" Type="http://schemas.openxmlformats.org/officeDocument/2006/relationships/hyperlink" Target="https://www.bloomberg.com/news/features/2018-07-25/the-world-economy-runs-on-gps-it-needs-a-backup-plan" TargetMode="External"/><Relationship Id="rId10" Type="http://schemas.openxmlformats.org/officeDocument/2006/relationships/hyperlink" Target="http://www.mckinsey.com/business-functions/digital-mckinsey/our-insights/big-data-the-next-frontier-for-innovation" TargetMode="External"/><Relationship Id="rId4" Type="http://schemas.openxmlformats.org/officeDocument/2006/relationships/image" Target="../media/image20.png"/><Relationship Id="rId9" Type="http://schemas.openxmlformats.org/officeDocument/2006/relationships/image" Target="../media/image23.png"/><Relationship Id="rId14" Type="http://schemas.openxmlformats.org/officeDocument/2006/relationships/hyperlink" Target="http://sites.ieee.org/isc2-2018/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doi.org/10.1145/3406596" TargetMode="Externa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tiff"/><Relationship Id="rId4" Type="http://schemas.openxmlformats.org/officeDocument/2006/relationships/image" Target="../media/image29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34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51886" y="381000"/>
            <a:ext cx="8678056" cy="1295400"/>
          </a:xfrm>
        </p:spPr>
        <p:txBody>
          <a:bodyPr/>
          <a:lstStyle/>
          <a:p>
            <a:pPr>
              <a:defRPr/>
            </a:pPr>
            <a:r>
              <a:rPr lang="en-US" sz="1200" dirty="0"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</a:rPr>
              <a:t>2nd ACM SIGKDD Workshop on Deep Learning for Spatiotemporal Data, Applications, and Systems (DeepSpatial21)</a:t>
            </a:r>
            <a:br>
              <a:rPr lang="en-US" sz="1200" dirty="0"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</a:rPr>
            </a:br>
            <a:r>
              <a:rPr lang="en-US" sz="1200" dirty="0"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</a:rPr>
              <a:t>August 15, 2021 (</a:t>
            </a:r>
            <a:r>
              <a:rPr lang="en-US" sz="1200" dirty="0">
                <a:solidFill>
                  <a:srgbClr val="CC66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http://cs.emory.edu/~lzhao41/venues/DeepSpatial2021/</a:t>
            </a:r>
            <a:r>
              <a:rPr lang="en-US" sz="1200" dirty="0"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</a:rPr>
              <a:t>)</a:t>
            </a:r>
            <a:br>
              <a:rPr lang="en-US" sz="1600" dirty="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</a:rPr>
            </a:br>
            <a:br>
              <a:rPr lang="en-US" sz="1600" b="1" dirty="0"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</a:rPr>
            </a:br>
            <a:r>
              <a:rPr lang="en-US" sz="2000" dirty="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</a:rPr>
              <a:t>What is Special about </a:t>
            </a:r>
            <a:r>
              <a:rPr lang="en-US" sz="2000" b="1" dirty="0">
                <a:solidFill>
                  <a:srgbClr val="00B05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</a:rPr>
              <a:t>Spatial Data Science and </a:t>
            </a:r>
            <a:r>
              <a:rPr lang="en-US" sz="20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</a:rPr>
              <a:t>GeoAI</a:t>
            </a:r>
            <a:r>
              <a:rPr lang="en-US" sz="2000" b="1" dirty="0">
                <a:solidFill>
                  <a:srgbClr val="00B05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</a:rPr>
              <a:t>?</a:t>
            </a:r>
            <a:br>
              <a:rPr lang="en-US" sz="1600" dirty="0"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</a:rPr>
            </a:br>
            <a:endParaRPr lang="en-US" sz="1600" dirty="0">
              <a:solidFill>
                <a:schemeClr val="tx1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Arial" charset="0"/>
            </a:endParaRP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609600" y="2362200"/>
            <a:ext cx="8077200" cy="1447800"/>
          </a:xfrm>
        </p:spPr>
        <p:txBody>
          <a:bodyPr anchor="t"/>
          <a:lstStyle/>
          <a:p>
            <a:pPr algn="ctr" eaLnBrk="1" hangingPunct="1">
              <a:lnSpc>
                <a:spcPct val="90000"/>
              </a:lnSpc>
              <a:buFontTx/>
              <a:buNone/>
              <a:defRPr/>
            </a:pPr>
            <a:r>
              <a:rPr lang="en-US" sz="1800" dirty="0" err="1">
                <a:solidFill>
                  <a:srgbClr val="FF0000"/>
                </a:solidFill>
                <a:latin typeface="Arial" charset="0"/>
              </a:rPr>
              <a:t>Shashi</a:t>
            </a:r>
            <a:r>
              <a:rPr lang="en-US" sz="1800" dirty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en-US" sz="1800" dirty="0" err="1">
                <a:solidFill>
                  <a:srgbClr val="FF0000"/>
                </a:solidFill>
                <a:latin typeface="Arial" charset="0"/>
              </a:rPr>
              <a:t>Shekhar</a:t>
            </a:r>
            <a:endParaRPr lang="en-US" sz="1800" dirty="0">
              <a:solidFill>
                <a:srgbClr val="FF0000"/>
              </a:solidFill>
              <a:latin typeface="Arial" charset="0"/>
            </a:endParaRPr>
          </a:p>
          <a:p>
            <a:pPr algn="ctr" eaLnBrk="1" hangingPunct="1">
              <a:lnSpc>
                <a:spcPct val="90000"/>
              </a:lnSpc>
              <a:buFontTx/>
              <a:buNone/>
              <a:defRPr/>
            </a:pPr>
            <a:r>
              <a:rPr lang="en-US" sz="1400" dirty="0">
                <a:latin typeface="Arial" charset="0"/>
              </a:rPr>
              <a:t>McKnight Distinguished University Professor, University of Minnesota</a:t>
            </a:r>
          </a:p>
          <a:p>
            <a:pPr algn="ctr" eaLnBrk="1" hangingPunct="1">
              <a:lnSpc>
                <a:spcPct val="90000"/>
              </a:lnSpc>
              <a:buFontTx/>
              <a:buNone/>
              <a:defRPr/>
            </a:pPr>
            <a:r>
              <a:rPr lang="en-US" sz="1400" dirty="0">
                <a:latin typeface="Arial" charset="0"/>
                <a:hlinkClick r:id="rId4"/>
              </a:rPr>
              <a:t>www.cs.umn.edu/~shekhar</a:t>
            </a:r>
            <a:r>
              <a:rPr lang="en-US" sz="1400" dirty="0">
                <a:latin typeface="Arial" charset="0"/>
              </a:rPr>
              <a:t>,  </a:t>
            </a:r>
            <a:r>
              <a:rPr lang="en-US" sz="1400" dirty="0">
                <a:latin typeface="Arial" charset="0"/>
                <a:hlinkClick r:id="rId5"/>
              </a:rPr>
              <a:t>shekhar@umn.edu</a:t>
            </a:r>
            <a:endParaRPr lang="en-US" sz="1400" dirty="0">
              <a:latin typeface="Arial" charset="0"/>
            </a:endParaRPr>
          </a:p>
          <a:p>
            <a:pPr algn="ctr" eaLnBrk="1" hangingPunct="1">
              <a:lnSpc>
                <a:spcPct val="90000"/>
              </a:lnSpc>
              <a:buFontTx/>
              <a:buNone/>
              <a:defRPr/>
            </a:pPr>
            <a:endParaRPr lang="en-US" sz="1400" dirty="0">
              <a:latin typeface="Arial" charset="0"/>
            </a:endParaRPr>
          </a:p>
          <a:p>
            <a:pPr algn="ctr" eaLnBrk="1" hangingPunct="1">
              <a:lnSpc>
                <a:spcPct val="90000"/>
              </a:lnSpc>
              <a:buFontTx/>
              <a:buNone/>
              <a:defRPr/>
            </a:pPr>
            <a:r>
              <a:rPr lang="en-US" sz="1400" b="1" dirty="0">
                <a:latin typeface="Arial" charset="0"/>
              </a:rPr>
              <a:t>Acks: Collaborators, Sponsors (</a:t>
            </a:r>
            <a:r>
              <a:rPr lang="en-US" sz="1400" dirty="0">
                <a:latin typeface="Arial" charset="0"/>
              </a:rPr>
              <a:t>NSF, USDOD NGA, USDOE ARPA-E, USDA NIFA, NIH, …)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endParaRPr lang="en-US" sz="1200" dirty="0">
              <a:latin typeface="Arial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endParaRPr lang="en-US" sz="1600" dirty="0">
              <a:latin typeface="Arial" charset="0"/>
            </a:endParaRPr>
          </a:p>
        </p:txBody>
      </p:sp>
      <p:pic>
        <p:nvPicPr>
          <p:cNvPr id="22530" name="Picture 2">
            <a:extLst>
              <a:ext uri="{FF2B5EF4-FFF2-40B4-BE49-F238E27FC236}">
                <a16:creationId xmlns:a16="http://schemas.microsoft.com/office/drawing/2014/main" id="{861BD748-34E2-BA40-8598-FEBC609C00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0375" y="4267200"/>
            <a:ext cx="1574123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1" name="Picture 3" descr="Spatial Computing">
            <a:extLst>
              <a:ext uri="{FF2B5EF4-FFF2-40B4-BE49-F238E27FC236}">
                <a16:creationId xmlns:a16="http://schemas.microsoft.com/office/drawing/2014/main" id="{6D71E20E-5CD2-1D48-A91D-C1E8CBA218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4949" y="4216124"/>
            <a:ext cx="1569890" cy="2194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2" name="Picture 4" descr="largeCover">
            <a:extLst>
              <a:ext uri="{FF2B5EF4-FFF2-40B4-BE49-F238E27FC236}">
                <a16:creationId xmlns:a16="http://schemas.microsoft.com/office/drawing/2014/main" id="{86B51456-9C45-6C49-9760-7A0E0B65A7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200886"/>
            <a:ext cx="1625600" cy="2199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3" name="Picture 5">
            <a:extLst>
              <a:ext uri="{FF2B5EF4-FFF2-40B4-BE49-F238E27FC236}">
                <a16:creationId xmlns:a16="http://schemas.microsoft.com/office/drawing/2014/main" id="{36336DDA-449C-F94F-BB0A-F80FE59045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2282" y="4267200"/>
            <a:ext cx="1646990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4" name="Picture 6">
            <a:extLst>
              <a:ext uri="{FF2B5EF4-FFF2-40B4-BE49-F238E27FC236}">
                <a16:creationId xmlns:a16="http://schemas.microsoft.com/office/drawing/2014/main" id="{878D40FB-7DD4-1E4D-A5B0-B83CE2F85D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74" r="14692"/>
          <a:stretch/>
        </p:blipFill>
        <p:spPr bwMode="auto">
          <a:xfrm>
            <a:off x="2133600" y="4206737"/>
            <a:ext cx="1541774" cy="2194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4128844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Title 3"/>
          <p:cNvSpPr txBox="1">
            <a:spLocks/>
          </p:cNvSpPr>
          <p:nvPr/>
        </p:nvSpPr>
        <p:spPr>
          <a:xfrm>
            <a:off x="152400" y="152400"/>
            <a:ext cx="8610599" cy="6303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 anchor="ctr">
            <a:normAutofit fontScale="97500"/>
          </a:bodyPr>
          <a:lstStyle>
            <a:lvl1pPr marL="0" marR="0" indent="0" algn="ctr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0" marR="0" indent="0" algn="ctr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0" marR="0" indent="0" algn="ctr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0" marR="0" indent="0" algn="ctr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0" marR="0" indent="0" algn="ctr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0" marR="0" indent="0" algn="ctr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0" marR="0" indent="0" algn="ctr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0" marR="0" indent="0" algn="ctr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0" marR="0" indent="0" algn="ctr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898071" lvl="1" indent="-228600" hangingPunct="1"/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Global Agriculture Monitoring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5818055"/>
            <a:ext cx="2863273" cy="787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432" y="935169"/>
            <a:ext cx="9144000" cy="470363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5486400"/>
            <a:ext cx="2572488" cy="1276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1274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Title 3"/>
          <p:cNvSpPr txBox="1">
            <a:spLocks/>
          </p:cNvSpPr>
          <p:nvPr/>
        </p:nvSpPr>
        <p:spPr>
          <a:xfrm>
            <a:off x="152400" y="152400"/>
            <a:ext cx="8610599" cy="6303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 anchor="ctr">
            <a:normAutofit fontScale="97500"/>
          </a:bodyPr>
          <a:lstStyle>
            <a:lvl1pPr marL="0" marR="0" indent="0" algn="ctr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0" marR="0" indent="0" algn="ctr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0" marR="0" indent="0" algn="ctr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0" marR="0" indent="0" algn="ctr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0" marR="0" indent="0" algn="ctr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0" marR="0" indent="0" algn="ctr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0" marR="0" indent="0" algn="ctr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0" marR="0" indent="0" algn="ctr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0" marR="0" indent="0" algn="ctr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898071" lvl="1" indent="-228600" hangingPunct="1"/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Global Agriculture Monitoring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5818055"/>
            <a:ext cx="2863273" cy="787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5486400"/>
            <a:ext cx="2572488" cy="1276350"/>
          </a:xfrm>
          <a:prstGeom prst="rect">
            <a:avLst/>
          </a:prstGeom>
        </p:spPr>
      </p:pic>
      <p:pic>
        <p:nvPicPr>
          <p:cNvPr id="4" name="Picture 3" descr="Map&#10;&#10;Description automatically generated">
            <a:extLst>
              <a:ext uri="{FF2B5EF4-FFF2-40B4-BE49-F238E27FC236}">
                <a16:creationId xmlns:a16="http://schemas.microsoft.com/office/drawing/2014/main" id="{23A4C495-AF4F-9347-9DB1-E7E14BF26C4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" t="3142"/>
          <a:stretch/>
        </p:blipFill>
        <p:spPr>
          <a:xfrm>
            <a:off x="76200" y="1078952"/>
            <a:ext cx="8991600" cy="4700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2939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2413"/>
            <a:ext cx="8229600" cy="911987"/>
          </a:xfrm>
        </p:spPr>
        <p:txBody>
          <a:bodyPr>
            <a:noAutofit/>
          </a:bodyPr>
          <a:lstStyle/>
          <a:p>
            <a:pPr algn="l"/>
            <a:r>
              <a:rPr lang="en-US" dirty="0"/>
              <a:t>What has changed? </a:t>
            </a:r>
            <a:r>
              <a:rPr lang="en-US" b="1" dirty="0"/>
              <a:t>Spatial Big Data Platforms</a:t>
            </a: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8316428"/>
              </p:ext>
            </p:extLst>
          </p:nvPr>
        </p:nvGraphicFramePr>
        <p:xfrm>
          <a:off x="381000" y="1066800"/>
          <a:ext cx="8229600" cy="485857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600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19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10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27485">
                <a:tc>
                  <a:txBody>
                    <a:bodyPr/>
                    <a:lstStyle/>
                    <a:p>
                      <a:r>
                        <a:rPr lang="en-US" dirty="0"/>
                        <a:t>Spatial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Last</a:t>
                      </a:r>
                      <a:r>
                        <a:rPr lang="en-US" baseline="0" dirty="0"/>
                        <a:t> Century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Last Decade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27485">
                <a:tc>
                  <a:txBody>
                    <a:bodyPr/>
                    <a:lstStyle/>
                    <a:p>
                      <a:r>
                        <a:rPr lang="en-US" b="1" dirty="0"/>
                        <a:t>Data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Few satellites and sensors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Nano-satellites, Billions of GPS enabled smartphones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27485">
                <a:tc>
                  <a:txBody>
                    <a:bodyPr/>
                    <a:lstStyle/>
                    <a:p>
                      <a:r>
                        <a:rPr lang="en-US" b="1" dirty="0"/>
                        <a:t>Data Access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Need special hardware and network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Cloud based repositories, e.g., Earth on AWS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34230">
                <a:tc>
                  <a:txBody>
                    <a:bodyPr/>
                    <a:lstStyle/>
                    <a:p>
                      <a:r>
                        <a:rPr lang="en-US" b="1" dirty="0"/>
                        <a:t>Spatial Platforms</a:t>
                      </a:r>
                      <a:endParaRPr lang="en-US" b="1" baseline="0" dirty="0"/>
                    </a:p>
                    <a:p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ESRI Arc/Info,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SQL3/OGC, e.g., </a:t>
                      </a:r>
                      <a:r>
                        <a:rPr lang="en-US" dirty="0" err="1">
                          <a:solidFill>
                            <a:schemeClr val="tx1"/>
                          </a:solidFill>
                        </a:rPr>
                        <a:t>Postgis</a:t>
                      </a:r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,</a:t>
                      </a:r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Geospatial Cloud Analytics (</a:t>
                      </a:r>
                      <a:r>
                        <a:rPr lang="en-US" sz="1800" dirty="0">
                          <a:solidFill>
                            <a:prstClr val="black"/>
                          </a:solidFill>
                          <a:cs typeface="+mn-cs"/>
                        </a:rPr>
                        <a:t>Monitor crops, fracking, illegal fishing</a:t>
                      </a:r>
                      <a:r>
                        <a:rPr lang="en-US" sz="1800" dirty="0">
                          <a:solidFill>
                            <a:srgbClr val="FF0000"/>
                          </a:solidFill>
                          <a:cs typeface="+mn-cs"/>
                        </a:rPr>
                        <a:t>)</a:t>
                      </a:r>
                      <a:r>
                        <a:rPr lang="en-US" sz="1800" dirty="0">
                          <a:solidFill>
                            <a:prstClr val="black"/>
                          </a:solidFill>
                          <a:cs typeface="+mn-cs"/>
                        </a:rPr>
                        <a:t>,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  <a:p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ESRI GIS Tools for Hadoop, …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27485">
                <a:tc>
                  <a:txBody>
                    <a:bodyPr/>
                    <a:lstStyle/>
                    <a:p>
                      <a:r>
                        <a:rPr lang="en-US" b="1" dirty="0"/>
                        <a:t>Spatial Data Science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Spatial Patterns, e.g., hotspots (</a:t>
                      </a:r>
                      <a:r>
                        <a:rPr lang="en-US" dirty="0" err="1"/>
                        <a:t>SatScan</a:t>
                      </a:r>
                      <a:r>
                        <a:rPr lang="en-US" dirty="0"/>
                        <a:t>, ESRI </a:t>
                      </a:r>
                      <a:r>
                        <a:rPr lang="en-US" dirty="0" err="1"/>
                        <a:t>Geostatistics</a:t>
                      </a:r>
                      <a:r>
                        <a:rPr lang="en-US" dirty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>
                        <a:buAutoNum type="alphaLcParenBoth"/>
                      </a:pP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27485">
                <a:tc>
                  <a:txBody>
                    <a:bodyPr/>
                    <a:lstStyle/>
                    <a:p>
                      <a:r>
                        <a:rPr lang="en-US" b="1" dirty="0"/>
                        <a:t>Spatial Visualization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Quilt, e.g., MS </a:t>
                      </a:r>
                      <a:r>
                        <a:rPr lang="en-US" dirty="0" err="1"/>
                        <a:t>Terraserver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lphaLcParenBoth"/>
                        <a:tabLst/>
                        <a:defRPr/>
                      </a:pP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39645831"/>
                  </a:ext>
                </a:extLst>
              </a:tr>
            </a:tbl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7451A419-6EEC-4B48-AF72-FFE865B1007B}"/>
              </a:ext>
            </a:extLst>
          </p:cNvPr>
          <p:cNvSpPr/>
          <p:nvPr/>
        </p:nvSpPr>
        <p:spPr bwMode="auto">
          <a:xfrm>
            <a:off x="381000" y="3276600"/>
            <a:ext cx="8229600" cy="914400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4" name="Picture 2" descr="Geospatial Cloud Analytics (GCA)">
            <a:extLst>
              <a:ext uri="{FF2B5EF4-FFF2-40B4-BE49-F238E27FC236}">
                <a16:creationId xmlns:a16="http://schemas.microsoft.com/office/drawing/2014/main" id="{6E00C582-CACA-F64B-B5AE-86425A5115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455" y="3962400"/>
            <a:ext cx="3899712" cy="2658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9899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Shape 141"/>
          <p:cNvSpPr txBox="1">
            <a:spLocks noGrp="1"/>
          </p:cNvSpPr>
          <p:nvPr>
            <p:ph type="title"/>
          </p:nvPr>
        </p:nvSpPr>
        <p:spPr>
          <a:xfrm>
            <a:off x="1143001" y="228600"/>
            <a:ext cx="6790386" cy="52934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8569" tIns="34275" rIns="68569" bIns="34275" numCol="1" anchor="b" anchorCtr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buClr>
                <a:srgbClr val="2A2A2A"/>
              </a:buClr>
              <a:buSzPct val="25000"/>
            </a:pPr>
            <a:r>
              <a:rPr lang="en-US" sz="2700" dirty="0">
                <a:highlight>
                  <a:srgbClr val="FFFFFF"/>
                </a:highlight>
              </a:rPr>
              <a:t>Spatial Data Types &gt;&gt; Points</a:t>
            </a:r>
          </a:p>
        </p:txBody>
      </p:sp>
      <p:sp>
        <p:nvSpPr>
          <p:cNvPr id="142" name="Shape 142"/>
          <p:cNvSpPr txBox="1"/>
          <p:nvPr/>
        </p:nvSpPr>
        <p:spPr>
          <a:xfrm>
            <a:off x="1828801" y="5429250"/>
            <a:ext cx="5943599" cy="567848"/>
          </a:xfrm>
          <a:prstGeom prst="rect">
            <a:avLst/>
          </a:prstGeom>
          <a:noFill/>
          <a:ln>
            <a:noFill/>
          </a:ln>
        </p:spPr>
        <p:txBody>
          <a:bodyPr lIns="68569" tIns="34275" rIns="68569" bIns="34275" anchor="t" anchorCtr="0">
            <a:noAutofit/>
          </a:bodyPr>
          <a:lstStyle/>
          <a:p>
            <a:pPr>
              <a:lnSpc>
                <a:spcPct val="90000"/>
              </a:lnSpc>
              <a:buClr>
                <a:schemeClr val="dk1"/>
              </a:buClr>
            </a:pPr>
            <a:endParaRPr sz="1350">
              <a:solidFill>
                <a:schemeClr val="dk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98490" y="1066800"/>
            <a:ext cx="752126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t"/>
            <a:r>
              <a:rPr lang="en-US" b="1" dirty="0"/>
              <a:t>Q?</a:t>
            </a:r>
            <a:r>
              <a:rPr lang="en-US" dirty="0"/>
              <a:t> What is distance between Washington D.C. and U.S.A.?</a:t>
            </a:r>
          </a:p>
          <a:p>
            <a:pPr marL="285750" lvl="2" indent="-285750" fontAlgn="t">
              <a:buFont typeface="Arial" panose="020B0604020202020204" pitchFamily="34" charset="0"/>
              <a:buChar char="•"/>
            </a:pPr>
            <a:r>
              <a:rPr lang="en-US" sz="1600" dirty="0"/>
              <a:t>Zero ( Washington D.C. is </a:t>
            </a:r>
            <a:r>
              <a:rPr lang="en-US" sz="1600" dirty="0">
                <a:solidFill>
                  <a:srgbClr val="C00000"/>
                </a:solidFill>
              </a:rPr>
              <a:t>inside</a:t>
            </a:r>
            <a:r>
              <a:rPr lang="en-US" sz="1600" dirty="0"/>
              <a:t> U.S.A. )</a:t>
            </a:r>
          </a:p>
          <a:p>
            <a:pPr marL="285750" lvl="2" indent="-285750" fontAlgn="t">
              <a:buFont typeface="Arial" panose="020B0604020202020204" pitchFamily="34" charset="0"/>
              <a:buChar char="•"/>
            </a:pPr>
            <a:r>
              <a:rPr lang="en-US" sz="1600" dirty="0"/>
              <a:t>NSF OKN funded 2 grants on geo-knowledge networks!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90405064-58BD-EB4B-8F49-CF9DB788DAC7}"/>
              </a:ext>
            </a:extLst>
          </p:cNvPr>
          <p:cNvGrpSpPr/>
          <p:nvPr/>
        </p:nvGrpSpPr>
        <p:grpSpPr>
          <a:xfrm>
            <a:off x="506982" y="2334361"/>
            <a:ext cx="5195319" cy="3337894"/>
            <a:chOff x="506981" y="1230891"/>
            <a:chExt cx="5195319" cy="3586985"/>
          </a:xfrm>
        </p:grpSpPr>
        <p:pic>
          <p:nvPicPr>
            <p:cNvPr id="7" name="Content Placeholder 13" descr="A screenshot of a map&#10;&#10;Description automatically generated">
              <a:hlinkClick r:id="rId3"/>
              <a:extLst>
                <a:ext uri="{FF2B5EF4-FFF2-40B4-BE49-F238E27FC236}">
                  <a16:creationId xmlns:a16="http://schemas.microsoft.com/office/drawing/2014/main" id="{8D46D921-31F0-B547-AA26-207B5E71E15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6981" y="1230891"/>
              <a:ext cx="5195319" cy="3517532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9E26C51-71F0-BA4B-A8E7-77CA7B0BEC10}"/>
                </a:ext>
              </a:extLst>
            </p:cNvPr>
            <p:cNvSpPr txBox="1"/>
            <p:nvPr/>
          </p:nvSpPr>
          <p:spPr>
            <a:xfrm>
              <a:off x="3651426" y="4222536"/>
              <a:ext cx="440871" cy="5953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b="1" dirty="0">
                  <a:solidFill>
                    <a:srgbClr val="FF0000"/>
                  </a:solidFill>
                </a:rPr>
                <a:t>?</a:t>
              </a:r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4DEF7D49-F74B-A746-9AB9-ECC64A4928CF}"/>
                </a:ext>
              </a:extLst>
            </p:cNvPr>
            <p:cNvSpPr/>
            <p:nvPr/>
          </p:nvSpPr>
          <p:spPr>
            <a:xfrm>
              <a:off x="1502335" y="4376271"/>
              <a:ext cx="2002865" cy="246529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ACA20E56-182D-DF4E-9FB9-377E7E3C6D6F}"/>
              </a:ext>
            </a:extLst>
          </p:cNvPr>
          <p:cNvGrpSpPr/>
          <p:nvPr/>
        </p:nvGrpSpPr>
        <p:grpSpPr>
          <a:xfrm>
            <a:off x="6068963" y="2914650"/>
            <a:ext cx="2887593" cy="2590800"/>
            <a:chOff x="6068962" y="2057400"/>
            <a:chExt cx="2887593" cy="259080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E7C7E3C-111B-6E4E-9BB8-A0C8B3ED59B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5139" b="5139"/>
            <a:stretch/>
          </p:blipFill>
          <p:spPr>
            <a:xfrm>
              <a:off x="6068962" y="2057400"/>
              <a:ext cx="2887593" cy="2590800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CF5DDF4B-C4E0-1440-AA6B-E0F4AAA4D48A}"/>
                </a:ext>
              </a:extLst>
            </p:cNvPr>
            <p:cNvSpPr txBox="1"/>
            <p:nvPr/>
          </p:nvSpPr>
          <p:spPr>
            <a:xfrm>
              <a:off x="6521994" y="2248658"/>
              <a:ext cx="67764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FFFF00"/>
                  </a:solidFill>
                </a:rPr>
                <a:t>AI: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0528767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Shape 141"/>
          <p:cNvSpPr txBox="1">
            <a:spLocks noGrp="1"/>
          </p:cNvSpPr>
          <p:nvPr>
            <p:ph type="title"/>
          </p:nvPr>
        </p:nvSpPr>
        <p:spPr>
          <a:xfrm>
            <a:off x="312195" y="304800"/>
            <a:ext cx="8293608" cy="4109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8569" tIns="34275" rIns="68569" bIns="34275" numCol="1" anchor="b" anchorCtr="0" compatLnSpc="1">
            <a:prstTxWarp prst="textNoShape">
              <a:avLst/>
            </a:prstTxWarp>
            <a:noAutofit/>
          </a:bodyPr>
          <a:lstStyle/>
          <a:p>
            <a:pPr marL="342900" lvl="1" fontAlgn="t"/>
            <a:r>
              <a:rPr lang="en-US" sz="2400" b="1" dirty="0">
                <a:highlight>
                  <a:srgbClr val="FFFFFF"/>
                </a:highlight>
                <a:latin typeface="+mn-lt"/>
              </a:rPr>
              <a:t>Spatial Data Types: </a:t>
            </a:r>
            <a:r>
              <a:rPr lang="en-US" sz="2400" dirty="0">
                <a:highlight>
                  <a:srgbClr val="FFFFFF"/>
                </a:highlight>
                <a:latin typeface="+mn-lt"/>
              </a:rPr>
              <a:t>OGC Simple Features Standard</a:t>
            </a:r>
          </a:p>
        </p:txBody>
      </p:sp>
      <p:sp>
        <p:nvSpPr>
          <p:cNvPr id="142" name="Shape 142"/>
          <p:cNvSpPr txBox="1"/>
          <p:nvPr/>
        </p:nvSpPr>
        <p:spPr>
          <a:xfrm>
            <a:off x="1828801" y="5429250"/>
            <a:ext cx="5943599" cy="567848"/>
          </a:xfrm>
          <a:prstGeom prst="rect">
            <a:avLst/>
          </a:prstGeom>
          <a:noFill/>
          <a:ln>
            <a:noFill/>
          </a:ln>
        </p:spPr>
        <p:txBody>
          <a:bodyPr lIns="68569" tIns="34275" rIns="68569" bIns="34275" anchor="t" anchorCtr="0">
            <a:noAutofit/>
          </a:bodyPr>
          <a:lstStyle/>
          <a:p>
            <a:pPr>
              <a:lnSpc>
                <a:spcPct val="90000"/>
              </a:lnSpc>
              <a:buClr>
                <a:schemeClr val="dk1"/>
              </a:buClr>
            </a:pPr>
            <a:endParaRPr sz="1350">
              <a:solidFill>
                <a:schemeClr val="dk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76622" y="1074003"/>
            <a:ext cx="578314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 fontAlgn="t">
              <a:buFont typeface="Arial" charset="0"/>
              <a:buChar char="•"/>
            </a:pPr>
            <a:r>
              <a:rPr lang="en-US" sz="1600" dirty="0"/>
              <a:t>Data types: Point, </a:t>
            </a:r>
            <a:r>
              <a:rPr lang="en-US" sz="1600" dirty="0" err="1"/>
              <a:t>LineString</a:t>
            </a:r>
            <a:r>
              <a:rPr lang="en-US" sz="1600" dirty="0"/>
              <a:t>, Polygon, Collections</a:t>
            </a:r>
          </a:p>
          <a:p>
            <a:pPr marL="214313" indent="-214313" fontAlgn="t">
              <a:buFont typeface="Arial" charset="0"/>
              <a:buChar char="•"/>
            </a:pPr>
            <a:r>
              <a:rPr lang="en-US" sz="1600" dirty="0"/>
              <a:t>Relationships: Topological, Metric (e.g., distance)</a:t>
            </a:r>
          </a:p>
          <a:p>
            <a:pPr marL="214313" indent="-214313" fontAlgn="t">
              <a:buFont typeface="Arial" charset="0"/>
              <a:buChar char="•"/>
            </a:pPr>
            <a:r>
              <a:rPr lang="en-US" sz="1600" dirty="0"/>
              <a:t>ML Challenge: implicit spatial relationships</a:t>
            </a:r>
          </a:p>
          <a:p>
            <a:pPr marL="671513" lvl="1" indent="-214313" fontAlgn="t">
              <a:buFont typeface="Arial" charset="0"/>
              <a:buChar char="•"/>
            </a:pPr>
            <a:r>
              <a:rPr lang="en-US" sz="1600" dirty="0"/>
              <a:t>Approach: pre-compute for feature extraction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AE5F8B7-213B-FA4F-8FD9-DDB9309E0816}"/>
              </a:ext>
            </a:extLst>
          </p:cNvPr>
          <p:cNvGrpSpPr/>
          <p:nvPr/>
        </p:nvGrpSpPr>
        <p:grpSpPr>
          <a:xfrm>
            <a:off x="6059763" y="1408665"/>
            <a:ext cx="2927116" cy="4175145"/>
            <a:chOff x="6059763" y="551414"/>
            <a:chExt cx="2927116" cy="4175145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CD9D9DF5-326E-EB4E-B2C8-DE25222AD9E7}"/>
                </a:ext>
              </a:extLst>
            </p:cNvPr>
            <p:cNvGrpSpPr/>
            <p:nvPr/>
          </p:nvGrpSpPr>
          <p:grpSpPr>
            <a:xfrm>
              <a:off x="6059763" y="3315455"/>
              <a:ext cx="2927116" cy="1411104"/>
              <a:chOff x="6132576" y="597056"/>
              <a:chExt cx="2927116" cy="1411104"/>
            </a:xfrm>
          </p:grpSpPr>
          <p:pic>
            <p:nvPicPr>
              <p:cNvPr id="7" name="Picture 6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132576" y="601026"/>
                <a:ext cx="2927116" cy="1407134"/>
              </a:xfrm>
              <a:prstGeom prst="rect">
                <a:avLst/>
              </a:prstGeom>
            </p:spPr>
          </p:pic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2C4259A1-2A6E-6C4E-9F6A-86F3BD6F7183}"/>
                  </a:ext>
                </a:extLst>
              </p:cNvPr>
              <p:cNvSpPr/>
              <p:nvPr/>
            </p:nvSpPr>
            <p:spPr>
              <a:xfrm>
                <a:off x="7498137" y="597056"/>
                <a:ext cx="999179" cy="203044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79420" y="551414"/>
              <a:ext cx="2887803" cy="2764041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E58941BF-30A2-0B40-AB63-C2152A1D5863}"/>
                </a:ext>
              </a:extLst>
            </p:cNvPr>
            <p:cNvSpPr/>
            <p:nvPr/>
          </p:nvSpPr>
          <p:spPr>
            <a:xfrm>
              <a:off x="7401752" y="2245001"/>
              <a:ext cx="999179" cy="178575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47EF1AAF-048F-4C46-9FEC-D8C375E24C12}"/>
              </a:ext>
            </a:extLst>
          </p:cNvPr>
          <p:cNvGrpSpPr/>
          <p:nvPr/>
        </p:nvGrpSpPr>
        <p:grpSpPr>
          <a:xfrm>
            <a:off x="990100" y="2549068"/>
            <a:ext cx="4546600" cy="2861132"/>
            <a:chOff x="613774" y="1973155"/>
            <a:chExt cx="4546600" cy="2861132"/>
          </a:xfrm>
        </p:grpSpPr>
        <p:pic>
          <p:nvPicPr>
            <p:cNvPr id="5" name="Picture 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613774" y="1973155"/>
              <a:ext cx="4546600" cy="28611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48D2F024-CF4A-6E44-81F9-BC1B8E96BF1F}"/>
                </a:ext>
              </a:extLst>
            </p:cNvPr>
            <p:cNvSpPr/>
            <p:nvPr/>
          </p:nvSpPr>
          <p:spPr>
            <a:xfrm>
              <a:off x="2311593" y="3485546"/>
              <a:ext cx="440377" cy="196438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C71D93E0-ABDE-6146-BC70-6F87B12D3016}"/>
                </a:ext>
              </a:extLst>
            </p:cNvPr>
            <p:cNvSpPr/>
            <p:nvPr/>
          </p:nvSpPr>
          <p:spPr>
            <a:xfrm>
              <a:off x="1400012" y="3485544"/>
              <a:ext cx="565720" cy="196439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B0FAEA6-09A9-5B4F-97B4-B63CB22538B4}"/>
                </a:ext>
              </a:extLst>
            </p:cNvPr>
            <p:cNvSpPr/>
            <p:nvPr/>
          </p:nvSpPr>
          <p:spPr>
            <a:xfrm>
              <a:off x="2862690" y="2058911"/>
              <a:ext cx="1221630" cy="186090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22AA34FB-6532-5D40-83E3-AB651AECAF85}"/>
              </a:ext>
            </a:extLst>
          </p:cNvPr>
          <p:cNvSpPr/>
          <p:nvPr/>
        </p:nvSpPr>
        <p:spPr>
          <a:xfrm>
            <a:off x="384167" y="5968425"/>
            <a:ext cx="723583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457200">
              <a:spcAft>
                <a:spcPts val="397"/>
              </a:spcAft>
              <a:buSzPts val="1068"/>
            </a:pPr>
            <a:r>
              <a:rPr lang="en-US" sz="1000" dirty="0">
                <a:solidFill>
                  <a:schemeClr val="lt1"/>
                </a:solidFill>
              </a:rPr>
              <a:t>[</a:t>
            </a:r>
            <a:r>
              <a:rPr lang="en-US" sz="1600" b="1" dirty="0"/>
              <a:t>Details:</a:t>
            </a:r>
            <a:r>
              <a:rPr lang="en-US" b="1" dirty="0"/>
              <a:t> </a:t>
            </a:r>
            <a:r>
              <a:rPr lang="en-US" sz="1400" dirty="0"/>
              <a:t>S. Shekhar et al.,</a:t>
            </a:r>
            <a:r>
              <a:rPr lang="en-US" b="1" dirty="0"/>
              <a:t> </a:t>
            </a:r>
            <a:r>
              <a:rPr lang="en-US" sz="1400" dirty="0"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Spatial Databases: Accomplishments and Research Needs</a:t>
            </a:r>
            <a:r>
              <a:rPr lang="en-US" sz="1400" dirty="0"/>
              <a:t>,  IEEE Trans. on Knowledge and Data Eng., 11(1):45-55, Jan.-Feb. 1999.</a:t>
            </a:r>
          </a:p>
        </p:txBody>
      </p:sp>
    </p:spTree>
    <p:extLst>
      <p:ext uri="{BB962C8B-B14F-4D97-AF65-F5344CB8AC3E}">
        <p14:creationId xmlns:p14="http://schemas.microsoft.com/office/powerpoint/2010/main" val="343063939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609600"/>
          </a:xfrm>
        </p:spPr>
        <p:txBody>
          <a:bodyPr/>
          <a:lstStyle/>
          <a:p>
            <a:r>
              <a:rPr lang="en-US" sz="3200" dirty="0"/>
              <a:t>Spatial Big Data Curation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105104"/>
            <a:ext cx="5638800" cy="5029200"/>
          </a:xfrm>
        </p:spPr>
        <p:txBody>
          <a:bodyPr/>
          <a:lstStyle/>
          <a:p>
            <a:r>
              <a:rPr lang="en-US" sz="1800" dirty="0"/>
              <a:t>Meta-data, Schema, DBMS (SQL, Hadoop)</a:t>
            </a:r>
          </a:p>
          <a:p>
            <a:r>
              <a:rPr lang="en-US" sz="1800" dirty="0"/>
              <a:t>Challenge: </a:t>
            </a:r>
            <a:r>
              <a:rPr lang="en-US" sz="1800" dirty="0">
                <a:solidFill>
                  <a:srgbClr val="FF0000"/>
                </a:solidFill>
              </a:rPr>
              <a:t>One size does not fit all!</a:t>
            </a:r>
          </a:p>
          <a:p>
            <a:endParaRPr lang="en-US" sz="1800" dirty="0"/>
          </a:p>
          <a:p>
            <a:r>
              <a:rPr lang="en-US" sz="1800" dirty="0"/>
              <a:t>Ex. Spatial Querying </a:t>
            </a:r>
          </a:p>
          <a:p>
            <a:pPr lvl="1"/>
            <a:r>
              <a:rPr lang="en-US" sz="1600" dirty="0"/>
              <a:t>Geo-tag. </a:t>
            </a:r>
            <a:r>
              <a:rPr lang="en-US" sz="1600" dirty="0" err="1"/>
              <a:t>Checkin</a:t>
            </a:r>
            <a:r>
              <a:rPr lang="en-US" sz="1600" dirty="0"/>
              <a:t>, Geo-fence</a:t>
            </a:r>
            <a:endParaRPr lang="en-US" sz="1800" dirty="0"/>
          </a:p>
          <a:p>
            <a:pPr>
              <a:buFont typeface="Arial" charset="0"/>
              <a:buChar char="•"/>
            </a:pPr>
            <a:r>
              <a:rPr lang="en-US" sz="1800" dirty="0"/>
              <a:t>Spatial Querying Software</a:t>
            </a:r>
          </a:p>
          <a:p>
            <a:pPr lvl="1">
              <a:buFont typeface="Arial" charset="0"/>
              <a:buChar char="•"/>
            </a:pPr>
            <a:r>
              <a:rPr lang="en-US" sz="1600" dirty="0">
                <a:ea typeface="ＭＳ Ｐゴシック" charset="0"/>
              </a:rPr>
              <a:t>OGC Spatial Data Type &amp; Operations</a:t>
            </a:r>
            <a:endParaRPr lang="en-US" sz="1600" dirty="0"/>
          </a:p>
          <a:p>
            <a:pPr lvl="1">
              <a:buFont typeface="Arial" charset="0"/>
              <a:buChar char="•"/>
            </a:pPr>
            <a:r>
              <a:rPr lang="en-US" sz="1600" dirty="0"/>
              <a:t>Data-structures: B-tree =&gt; R-tree</a:t>
            </a:r>
          </a:p>
          <a:p>
            <a:pPr lvl="1">
              <a:buFont typeface="Arial" charset="0"/>
              <a:buChar char="•"/>
            </a:pPr>
            <a:r>
              <a:rPr lang="en-US" sz="1600" dirty="0"/>
              <a:t>Algorithms: Sorting =&gt; Geometric</a:t>
            </a:r>
          </a:p>
          <a:p>
            <a:pPr lvl="1">
              <a:buFont typeface="Arial" charset="0"/>
              <a:buChar char="•"/>
            </a:pPr>
            <a:r>
              <a:rPr lang="en-US" sz="1600" dirty="0">
                <a:solidFill>
                  <a:srgbClr val="FF0000"/>
                </a:solidFill>
              </a:rPr>
              <a:t>Partitioning: random =&gt; proximity aware</a:t>
            </a:r>
          </a:p>
          <a:p>
            <a:pPr lvl="1">
              <a:buFont typeface="Arial" charset="0"/>
              <a:buChar char="•"/>
            </a:pPr>
            <a:endParaRPr lang="en-US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6F3ECDD-7479-084B-8F0E-E0DCDCCAA29C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  <p:pic>
        <p:nvPicPr>
          <p:cNvPr id="9" name="Picture 8" descr="IC25990.gi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1105900"/>
            <a:ext cx="3892947" cy="2246900"/>
          </a:xfrm>
          <a:prstGeom prst="rect">
            <a:avLst/>
          </a:prstGeom>
        </p:spPr>
      </p:pic>
      <p:pic>
        <p:nvPicPr>
          <p:cNvPr id="3074" name="Picture 2" descr="https://encrypted-tbn1.gstatic.com/images?q=tbn:ANd9GcQUTAnnFHq8xSVeMEi7FbGqdXc3H1vsQ5H1b8NA8Sd59bbauf89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70" t="22373" r="10390" b="14822"/>
          <a:stretch/>
        </p:blipFill>
        <p:spPr bwMode="auto">
          <a:xfrm>
            <a:off x="7315200" y="1097280"/>
            <a:ext cx="1554480" cy="64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encrypted-tbn2.gstatic.com/images?q=tbn:ANd9GcTfj091DgSOFSIjKdHvDcgyQo1TWjEYw5SrWepamkRHT3VV84Wa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80" r="20082" b="8315"/>
          <a:stretch/>
        </p:blipFill>
        <p:spPr bwMode="auto">
          <a:xfrm>
            <a:off x="1460150" y="5108900"/>
            <a:ext cx="1371600" cy="1554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87"/>
          <a:stretch/>
        </p:blipFill>
        <p:spPr>
          <a:xfrm>
            <a:off x="6399510" y="3657601"/>
            <a:ext cx="2470170" cy="1769756"/>
          </a:xfrm>
          <a:prstGeom prst="rect">
            <a:avLst/>
          </a:prstGeom>
        </p:spPr>
      </p:pic>
      <p:pic>
        <p:nvPicPr>
          <p:cNvPr id="12" name="Picture 1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4725101"/>
            <a:ext cx="1269650" cy="17032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 descr="postgres_logo.png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3485" y="5407096"/>
            <a:ext cx="1041400" cy="95808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6150" y="5139079"/>
            <a:ext cx="1712874" cy="114762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B65D75D-1BA2-1F49-AA90-F3A5D123C8B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3742" y="4448495"/>
            <a:ext cx="1235595" cy="599284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https://encrypted-tbn1.gstatic.com/images?q=tbn:ANd9GcQUTAnnFHq8xSVeMEi7FbGqdXc3H1vsQ5H1b8NA8Sd59bbauf89">
            <a:extLst>
              <a:ext uri="{FF2B5EF4-FFF2-40B4-BE49-F238E27FC236}">
                <a16:creationId xmlns:a16="http://schemas.microsoft.com/office/drawing/2014/main" id="{48BB2D26-9285-284B-9B81-C0C58DBE0D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03" t="21407" r="6818" b="15788"/>
          <a:stretch/>
        </p:blipFill>
        <p:spPr bwMode="auto">
          <a:xfrm>
            <a:off x="2752881" y="4466329"/>
            <a:ext cx="1743269" cy="677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8599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BC2850-491A-4594-A2CD-733D03F2E5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Spatial Big Data Platforms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159C1ACF-4B5A-46B9-BA76-9CA637FE5603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373742" y="1033098"/>
          <a:ext cx="8251549" cy="245686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109706">
                  <a:extLst>
                    <a:ext uri="{9D8B030D-6E8A-4147-A177-3AD203B41FA5}">
                      <a16:colId xmlns:a16="http://schemas.microsoft.com/office/drawing/2014/main" val="2758202968"/>
                    </a:ext>
                  </a:extLst>
                </a:gridCol>
                <a:gridCol w="5141843">
                  <a:extLst>
                    <a:ext uri="{9D8B030D-6E8A-4147-A177-3AD203B41FA5}">
                      <a16:colId xmlns:a16="http://schemas.microsoft.com/office/drawing/2014/main" val="2093180390"/>
                    </a:ext>
                  </a:extLst>
                </a:gridCol>
              </a:tblGrid>
              <a:tr h="338502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Genre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Examples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80743409"/>
                  </a:ext>
                </a:extLst>
              </a:tr>
              <a:tr h="586393">
                <a:tc>
                  <a:txBody>
                    <a:bodyPr/>
                    <a:lstStyle/>
                    <a:p>
                      <a:r>
                        <a:rPr lang="en-US" sz="1600" dirty="0"/>
                        <a:t>Relational DBMS,</a:t>
                      </a:r>
                    </a:p>
                    <a:p>
                      <a:r>
                        <a:rPr lang="en-US" sz="1600" dirty="0">
                          <a:solidFill>
                            <a:srgbClr val="FF0000"/>
                          </a:solidFill>
                        </a:rPr>
                        <a:t>Spatial Library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Oracle, IBM DB2, </a:t>
                      </a:r>
                      <a:r>
                        <a:rPr lang="en-US" sz="16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PostgreSQL, </a:t>
                      </a:r>
                      <a:r>
                        <a:rPr lang="en-US" sz="16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MS SQL Server</a:t>
                      </a:r>
                    </a:p>
                    <a:p>
                      <a:r>
                        <a:rPr lang="en-US" sz="1600" b="0" i="0" u="none" strike="noStrike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OGC Simple Features,</a:t>
                      </a:r>
                      <a:r>
                        <a:rPr lang="en-US" sz="1600" b="0" i="0" u="none" strike="noStrike" kern="1200" baseline="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mr-IN" sz="1600" b="0" i="0" u="none" strike="noStrike" kern="1200" baseline="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…</a:t>
                      </a:r>
                      <a:endParaRPr lang="en-US" sz="1600" kern="1200" dirty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79789350"/>
                  </a:ext>
                </a:extLst>
              </a:tr>
              <a:tr h="328007">
                <a:tc>
                  <a:txBody>
                    <a:bodyPr/>
                    <a:lstStyle/>
                    <a:p>
                      <a:r>
                        <a:rPr lang="en-US" sz="1600" dirty="0"/>
                        <a:t>Parallel DBMS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Teradata,</a:t>
                      </a:r>
                      <a:r>
                        <a:rPr lang="en-US" sz="160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Vertica, </a:t>
                      </a:r>
                      <a:r>
                        <a:rPr lang="en-US" sz="1600" kern="1200" baseline="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Greenplum</a:t>
                      </a:r>
                      <a:r>
                        <a:rPr lang="en-US" sz="16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en-US" sz="160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DataAllegro</a:t>
                      </a:r>
                      <a:r>
                        <a:rPr lang="en-US" sz="16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,</a:t>
                      </a:r>
                      <a:r>
                        <a:rPr lang="en-US" sz="160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60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ParAccel</a:t>
                      </a:r>
                      <a:endParaRPr lang="en-US" sz="16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95401473"/>
                  </a:ext>
                </a:extLst>
              </a:tr>
              <a:tr h="373727">
                <a:tc>
                  <a:txBody>
                    <a:bodyPr/>
                    <a:lstStyle/>
                    <a:p>
                      <a:r>
                        <a:rPr lang="en-US" sz="1600" dirty="0"/>
                        <a:t>Big</a:t>
                      </a:r>
                      <a:r>
                        <a:rPr lang="en-US" sz="1600" baseline="0" dirty="0"/>
                        <a:t> Data Platforms 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Hadoop,</a:t>
                      </a:r>
                      <a:r>
                        <a:rPr lang="en-US" sz="160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MapReduce, </a:t>
                      </a:r>
                      <a:r>
                        <a:rPr lang="en-US" sz="16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Spark, </a:t>
                      </a:r>
                      <a:r>
                        <a:rPr lang="en-US" sz="1600" kern="120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Hbase</a:t>
                      </a:r>
                      <a:r>
                        <a:rPr lang="en-US" sz="16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, Hive, </a:t>
                      </a:r>
                      <a:r>
                        <a:rPr lang="mr-IN" sz="16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…</a:t>
                      </a:r>
                      <a:endParaRPr lang="en-US" sz="16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36389464"/>
                  </a:ext>
                </a:extLst>
              </a:tr>
              <a:tr h="586393"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rgbClr val="FF0000"/>
                          </a:solidFill>
                        </a:rPr>
                        <a:t>Spatial Big Data Platforms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ESRI GIS Tools for Hadoop, </a:t>
                      </a:r>
                      <a:r>
                        <a:rPr lang="en-US" sz="1600" kern="1200" dirty="0" err="1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GeoWave</a:t>
                      </a:r>
                      <a:r>
                        <a:rPr lang="en-US" sz="1600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,</a:t>
                      </a:r>
                    </a:p>
                    <a:p>
                      <a:r>
                        <a:rPr lang="en-US" sz="1600" kern="1200" dirty="0" err="1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Spatial</a:t>
                      </a:r>
                      <a:r>
                        <a:rPr lang="en-US" sz="1600" kern="1200" baseline="0" dirty="0" err="1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Spark</a:t>
                      </a:r>
                      <a:r>
                        <a:rPr lang="en-US" sz="1600" kern="1200" baseline="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en-US" sz="1600" kern="1200" dirty="0" err="1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GeoSpark</a:t>
                      </a:r>
                      <a:r>
                        <a:rPr lang="en-US" sz="1600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</a:p>
                    <a:p>
                      <a:r>
                        <a:rPr lang="en-US" sz="1600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Simba, Hadoop-GIS, </a:t>
                      </a:r>
                      <a:r>
                        <a:rPr lang="en-US" sz="1600" kern="1200" dirty="0" err="1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SpatialHadoop</a:t>
                      </a:r>
                      <a:r>
                        <a:rPr lang="en-US" sz="1600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en-US" sz="1600" kern="1200" baseline="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ST-Hadoop</a:t>
                      </a:r>
                      <a:endParaRPr lang="en-US" sz="1600" kern="1200" dirty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84257923"/>
                  </a:ext>
                </a:extLst>
              </a:tr>
            </a:tbl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B3BB92-C332-4DA1-B26E-5BD47E986E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4D37B5F-ABCF-48FC-8FD3-F3890A2DD608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AB54651-85FF-4BBF-BCFA-E025D671DC31}"/>
              </a:ext>
            </a:extLst>
          </p:cNvPr>
          <p:cNvSpPr/>
          <p:nvPr/>
        </p:nvSpPr>
        <p:spPr bwMode="auto">
          <a:xfrm>
            <a:off x="4648200" y="5607642"/>
            <a:ext cx="4843704" cy="322608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39B607A-6FA5-6746-AF15-3760A7A3F187}"/>
              </a:ext>
            </a:extLst>
          </p:cNvPr>
          <p:cNvGrpSpPr/>
          <p:nvPr/>
        </p:nvGrpSpPr>
        <p:grpSpPr>
          <a:xfrm>
            <a:off x="457172" y="3536175"/>
            <a:ext cx="7882984" cy="3255510"/>
            <a:chOff x="457172" y="3536175"/>
            <a:chExt cx="7882984" cy="325551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7172" y="3536175"/>
              <a:ext cx="7882984" cy="3255510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1676400" y="6049304"/>
              <a:ext cx="2533066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/>
                <a:t>Source</a:t>
              </a:r>
              <a:r>
                <a:rPr lang="en-US" sz="1400" dirty="0"/>
                <a:t>: </a:t>
              </a:r>
              <a:r>
                <a:rPr lang="en-US" sz="1400" dirty="0" err="1"/>
                <a:t>X.Yao</a:t>
              </a:r>
              <a:r>
                <a:rPr lang="en-US" sz="1400" dirty="0"/>
                <a:t> et al., </a:t>
              </a:r>
            </a:p>
            <a:p>
              <a:r>
                <a:rPr lang="en-US" sz="1400" dirty="0"/>
                <a:t>Computers and </a:t>
              </a:r>
              <a:r>
                <a:rPr lang="en-US" sz="1400" dirty="0" err="1"/>
                <a:t>GeoScience</a:t>
              </a:r>
              <a:r>
                <a:rPr lang="en-US" sz="1400" dirty="0"/>
                <a:t>, </a:t>
              </a:r>
            </a:p>
            <a:p>
              <a:r>
                <a:rPr lang="en-US" sz="1400" dirty="0"/>
                <a:t>106:60-67, 2017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86321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2413"/>
            <a:ext cx="8229600" cy="911987"/>
          </a:xfrm>
        </p:spPr>
        <p:txBody>
          <a:bodyPr>
            <a:noAutofit/>
          </a:bodyPr>
          <a:lstStyle/>
          <a:p>
            <a:pPr algn="l"/>
            <a:r>
              <a:rPr lang="en-US" dirty="0"/>
              <a:t>What has changed? </a:t>
            </a:r>
            <a:r>
              <a:rPr lang="en-US" b="1" dirty="0"/>
              <a:t>Spatial Data Science</a:t>
            </a: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26784015"/>
              </p:ext>
            </p:extLst>
          </p:nvPr>
        </p:nvGraphicFramePr>
        <p:xfrm>
          <a:off x="381000" y="1238318"/>
          <a:ext cx="8229600" cy="513289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600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19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10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27485">
                <a:tc>
                  <a:txBody>
                    <a:bodyPr/>
                    <a:lstStyle/>
                    <a:p>
                      <a:r>
                        <a:rPr lang="en-US" dirty="0"/>
                        <a:t>Spatial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Last</a:t>
                      </a:r>
                      <a:r>
                        <a:rPr lang="en-US" baseline="0" dirty="0"/>
                        <a:t> Century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Last Decade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27485">
                <a:tc>
                  <a:txBody>
                    <a:bodyPr/>
                    <a:lstStyle/>
                    <a:p>
                      <a:r>
                        <a:rPr lang="en-US" b="1" dirty="0"/>
                        <a:t>Data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Few satellites and sensors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Nano-satellites, Billions of GPS enabled smartphones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27485">
                <a:tc>
                  <a:txBody>
                    <a:bodyPr/>
                    <a:lstStyle/>
                    <a:p>
                      <a:r>
                        <a:rPr lang="en-US" b="1" dirty="0"/>
                        <a:t>Data Access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Need special hardware and network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Cloud based repositories, e.g., Earth on AWS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34230">
                <a:tc>
                  <a:txBody>
                    <a:bodyPr/>
                    <a:lstStyle/>
                    <a:p>
                      <a:r>
                        <a:rPr lang="en-US" b="1" dirty="0"/>
                        <a:t>Spatial Platforms</a:t>
                      </a:r>
                      <a:endParaRPr lang="en-US" b="1" baseline="0" dirty="0"/>
                    </a:p>
                    <a:p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ESRI Arc/Info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SQL3/OGC, e.g., </a:t>
                      </a:r>
                      <a:r>
                        <a:rPr lang="en-US" dirty="0" err="1"/>
                        <a:t>Postgis</a:t>
                      </a:r>
                      <a:r>
                        <a:rPr lang="en-US" dirty="0"/>
                        <a:t>,</a:t>
                      </a:r>
                    </a:p>
                    <a:p>
                      <a:r>
                        <a:rPr lang="en-US" dirty="0"/>
                        <a:t>ESRI GIS Tools for Hadoop,</a:t>
                      </a:r>
                    </a:p>
                    <a:p>
                      <a:r>
                        <a:rPr lang="en-US" dirty="0"/>
                        <a:t>Google Earth Engine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27485">
                <a:tc>
                  <a:txBody>
                    <a:bodyPr/>
                    <a:lstStyle/>
                    <a:p>
                      <a:r>
                        <a:rPr lang="en-US" b="1" dirty="0"/>
                        <a:t>Spatial Data Science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Spatial Patterns, e.g., hotspots (</a:t>
                      </a:r>
                      <a:r>
                        <a:rPr lang="en-US" dirty="0" err="1"/>
                        <a:t>SatScan</a:t>
                      </a:r>
                      <a:r>
                        <a:rPr lang="en-US" dirty="0"/>
                        <a:t>, ESRI </a:t>
                      </a:r>
                      <a:r>
                        <a:rPr lang="en-US" dirty="0" err="1"/>
                        <a:t>Geostatistics</a:t>
                      </a:r>
                      <a:r>
                        <a:rPr lang="en-US" dirty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>
                        <a:buAutoNum type="alphaLcParenBoth"/>
                      </a:pPr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Spatial Network Patterns, e.g., linear hotspots</a:t>
                      </a: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lphaLcParenBoth"/>
                        <a:tabLst/>
                        <a:defRPr/>
                      </a:pPr>
                      <a:r>
                        <a:rPr lang="en-US" dirty="0" err="1">
                          <a:solidFill>
                            <a:srgbClr val="FF0000"/>
                          </a:solidFill>
                        </a:rPr>
                        <a:t>Spatio</a:t>
                      </a:r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-temporal (ST) patterns, e.g., Change time-series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27485">
                <a:tc>
                  <a:txBody>
                    <a:bodyPr/>
                    <a:lstStyle/>
                    <a:p>
                      <a:r>
                        <a:rPr lang="en-US" b="1" dirty="0"/>
                        <a:t>Spatial Visualization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Quilt, e.g., MS </a:t>
                      </a:r>
                      <a:r>
                        <a:rPr lang="en-US" dirty="0" err="1"/>
                        <a:t>Terraserver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lphaLcParenBoth"/>
                        <a:tabLst/>
                        <a:defRPr/>
                      </a:pP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39645831"/>
                  </a:ext>
                </a:extLst>
              </a:tr>
            </a:tbl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AB809B62-AFCA-AB4F-9CB8-7071D0C6627C}"/>
              </a:ext>
            </a:extLst>
          </p:cNvPr>
          <p:cNvSpPr/>
          <p:nvPr/>
        </p:nvSpPr>
        <p:spPr bwMode="auto">
          <a:xfrm>
            <a:off x="381000" y="4495800"/>
            <a:ext cx="8229600" cy="1066800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3002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609600"/>
          </a:xfrm>
        </p:spPr>
        <p:txBody>
          <a:bodyPr/>
          <a:lstStyle/>
          <a:p>
            <a:r>
              <a:rPr lang="en-US" sz="2800" dirty="0"/>
              <a:t>Spatial Challenges: Traditional Data Science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9888" y="1273264"/>
            <a:ext cx="8711711" cy="1546136"/>
          </a:xfrm>
        </p:spPr>
        <p:txBody>
          <a:bodyPr/>
          <a:lstStyle/>
          <a:p>
            <a:r>
              <a:rPr lang="en-US" dirty="0"/>
              <a:t>Traditional methods not robust in face of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Challenge 1: Spatial continuity</a:t>
            </a:r>
          </a:p>
          <a:p>
            <a:pPr lvl="1"/>
            <a:r>
              <a:rPr lang="en-US" dirty="0"/>
              <a:t>Challenge 2: Auto-correlation, Heterogeneity , Edge-effect, …</a:t>
            </a:r>
          </a:p>
          <a:p>
            <a:pPr lvl="1"/>
            <a:r>
              <a:rPr lang="en-US" dirty="0"/>
              <a:t>Challenge 3: Noise</a:t>
            </a:r>
          </a:p>
          <a:p>
            <a:pPr lvl="1"/>
            <a:endParaRPr lang="en-US" sz="1600" dirty="0"/>
          </a:p>
          <a:p>
            <a:pPr>
              <a:buFont typeface="Arial" charset="0"/>
              <a:buChar char="•"/>
            </a:pPr>
            <a:endParaRPr lang="en-US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6F3ECDD-7479-084B-8F0E-E0DCDCCAA29C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B31336C2-2E66-5E44-A047-893913D4E2FF}"/>
              </a:ext>
            </a:extLst>
          </p:cNvPr>
          <p:cNvSpPr/>
          <p:nvPr/>
        </p:nvSpPr>
        <p:spPr bwMode="auto">
          <a:xfrm>
            <a:off x="2057400" y="2667000"/>
            <a:ext cx="6096000" cy="3471262"/>
          </a:xfrm>
          <a:prstGeom prst="rect">
            <a:avLst/>
          </a:prstGeom>
          <a:noFill/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E8C7D899-7C8B-974C-B398-7F786B08D4E6}"/>
              </a:ext>
            </a:extLst>
          </p:cNvPr>
          <p:cNvSpPr/>
          <p:nvPr/>
        </p:nvSpPr>
        <p:spPr>
          <a:xfrm>
            <a:off x="765167" y="6044625"/>
            <a:ext cx="769303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457200">
              <a:spcAft>
                <a:spcPts val="397"/>
              </a:spcAft>
              <a:buSzPts val="1068"/>
            </a:pPr>
            <a:r>
              <a:rPr lang="en-US" sz="1000" dirty="0">
                <a:solidFill>
                  <a:schemeClr val="lt1"/>
                </a:solidFill>
              </a:rPr>
              <a:t>[</a:t>
            </a:r>
            <a:r>
              <a:rPr lang="en-US" sz="1600" b="1" dirty="0"/>
              <a:t>Details:</a:t>
            </a:r>
            <a:r>
              <a:rPr lang="en-US" b="1" dirty="0">
                <a:solidFill>
                  <a:srgbClr val="3333FF"/>
                </a:solidFill>
              </a:rPr>
              <a:t> </a:t>
            </a:r>
            <a:r>
              <a:rPr lang="en-US" sz="1400" dirty="0">
                <a:solidFill>
                  <a:srgbClr val="3333FF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Data Science for Earth: The Earth Day Report</a:t>
            </a:r>
            <a:r>
              <a:rPr lang="en-US" sz="1400" dirty="0">
                <a:solidFill>
                  <a:srgbClr val="3333FF"/>
                </a:solidFill>
              </a:rPr>
              <a:t> </a:t>
            </a:r>
            <a:r>
              <a:rPr lang="en-US" sz="1400" dirty="0"/>
              <a:t>, E. </a:t>
            </a:r>
            <a:r>
              <a:rPr lang="en-US" sz="1400" dirty="0" err="1"/>
              <a:t>Eftelioglu</a:t>
            </a:r>
            <a:r>
              <a:rPr lang="en-US" sz="1400" dirty="0"/>
              <a:t>, S. Shekhar, J. Hudson, L. Joppa, C. </a:t>
            </a:r>
            <a:r>
              <a:rPr lang="en-US" sz="1400" dirty="0" err="1"/>
              <a:t>Baru</a:t>
            </a:r>
            <a:r>
              <a:rPr lang="en-US" sz="1400" dirty="0"/>
              <a:t>, V. </a:t>
            </a:r>
            <a:r>
              <a:rPr lang="en-US" sz="1400" dirty="0" err="1"/>
              <a:t>Janeja</a:t>
            </a:r>
            <a:r>
              <a:rPr lang="en-US" sz="1400" dirty="0"/>
              <a:t>, et al. ACM SIGKDD Explorations Newsletter, 22(1), May 2020</a:t>
            </a:r>
          </a:p>
        </p:txBody>
      </p:sp>
    </p:spTree>
    <p:extLst>
      <p:ext uri="{BB962C8B-B14F-4D97-AF65-F5344CB8AC3E}">
        <p14:creationId xmlns:p14="http://schemas.microsoft.com/office/powerpoint/2010/main" val="1876143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609600"/>
          </a:xfrm>
        </p:spPr>
        <p:txBody>
          <a:bodyPr/>
          <a:lstStyle/>
          <a:p>
            <a:r>
              <a:rPr lang="en-US" sz="2800" dirty="0"/>
              <a:t>Challenge 1: </a:t>
            </a:r>
            <a:r>
              <a:rPr lang="en-US" dirty="0"/>
              <a:t>C</a:t>
            </a:r>
            <a:r>
              <a:rPr lang="en-US" sz="2800" dirty="0"/>
              <a:t>ontinuous </a:t>
            </a:r>
            <a:r>
              <a:rPr lang="en-US" dirty="0"/>
              <a:t>S</a:t>
            </a:r>
            <a:r>
              <a:rPr lang="en-US" sz="2800" dirty="0"/>
              <a:t>pace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9889" y="956664"/>
            <a:ext cx="7340072" cy="1546136"/>
          </a:xfrm>
        </p:spPr>
        <p:txBody>
          <a:bodyPr/>
          <a:lstStyle/>
          <a:p>
            <a:r>
              <a:rPr lang="en-US" dirty="0"/>
              <a:t>Traditional methods not robust in face of </a:t>
            </a:r>
            <a:r>
              <a:rPr lang="en-US" dirty="0">
                <a:solidFill>
                  <a:srgbClr val="FF0000"/>
                </a:solidFill>
              </a:rPr>
              <a:t>Spatial continuity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Gerrymandering risk: </a:t>
            </a:r>
            <a:r>
              <a:rPr lang="en-US" dirty="0"/>
              <a:t>Classical methods not robust</a:t>
            </a:r>
          </a:p>
          <a:p>
            <a:pPr lvl="1"/>
            <a:r>
              <a:rPr lang="en-US" dirty="0"/>
              <a:t>Result changes if spatial partitioning changes</a:t>
            </a:r>
          </a:p>
          <a:p>
            <a:pPr lvl="1"/>
            <a:r>
              <a:rPr lang="en-US" dirty="0"/>
              <a:t>Formally, Modifiable Areal Unit Problem (MAUP)</a:t>
            </a:r>
          </a:p>
          <a:p>
            <a:pPr lvl="1"/>
            <a:endParaRPr lang="en-US" sz="1600" dirty="0"/>
          </a:p>
          <a:p>
            <a:pPr>
              <a:buFont typeface="Arial" charset="0"/>
              <a:buChar char="•"/>
            </a:pPr>
            <a:endParaRPr lang="en-US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6F3ECDD-7479-084B-8F0E-E0DCDCCAA29C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5397344" y="3069253"/>
            <a:ext cx="1069586" cy="1262917"/>
            <a:chOff x="6235543" y="3334209"/>
            <a:chExt cx="1069586" cy="1262917"/>
          </a:xfrm>
        </p:grpSpPr>
        <p:sp>
          <p:nvSpPr>
            <p:cNvPr id="25" name="Shape 551">
              <a:extLst>
                <a:ext uri="{FF2B5EF4-FFF2-40B4-BE49-F238E27FC236}">
                  <a16:creationId xmlns:a16="http://schemas.microsoft.com/office/drawing/2014/main" id="{2949F193-332E-BE44-9578-4F0047F829FB}"/>
                </a:ext>
              </a:extLst>
            </p:cNvPr>
            <p:cNvSpPr/>
            <p:nvPr/>
          </p:nvSpPr>
          <p:spPr>
            <a:xfrm>
              <a:off x="6599048" y="3584169"/>
              <a:ext cx="124474" cy="119880"/>
            </a:xfrm>
            <a:prstGeom prst="ellipse">
              <a:avLst/>
            </a:prstGeom>
            <a:solidFill>
              <a:srgbClr val="FF0000"/>
            </a:solidFill>
            <a:ln w="25400" cap="flat" cmpd="sng">
              <a:solidFill>
                <a:srgbClr val="88A3A5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" name="Shape 552">
              <a:extLst>
                <a:ext uri="{FF2B5EF4-FFF2-40B4-BE49-F238E27FC236}">
                  <a16:creationId xmlns:a16="http://schemas.microsoft.com/office/drawing/2014/main" id="{336C6162-FDDE-8746-A086-E1E25438F0D7}"/>
                </a:ext>
              </a:extLst>
            </p:cNvPr>
            <p:cNvSpPr/>
            <p:nvPr/>
          </p:nvSpPr>
          <p:spPr>
            <a:xfrm>
              <a:off x="6581022" y="3912256"/>
              <a:ext cx="124474" cy="119880"/>
            </a:xfrm>
            <a:prstGeom prst="ellipse">
              <a:avLst/>
            </a:prstGeom>
            <a:solidFill>
              <a:srgbClr val="FF0000"/>
            </a:solidFill>
            <a:ln w="25400" cap="flat" cmpd="sng">
              <a:solidFill>
                <a:srgbClr val="88A3A5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" name="Shape 553">
              <a:extLst>
                <a:ext uri="{FF2B5EF4-FFF2-40B4-BE49-F238E27FC236}">
                  <a16:creationId xmlns:a16="http://schemas.microsoft.com/office/drawing/2014/main" id="{6081CAB9-27BE-AE41-B464-C77238642F44}"/>
                </a:ext>
              </a:extLst>
            </p:cNvPr>
            <p:cNvSpPr/>
            <p:nvPr/>
          </p:nvSpPr>
          <p:spPr>
            <a:xfrm>
              <a:off x="6292381" y="4346730"/>
              <a:ext cx="124474" cy="119880"/>
            </a:xfrm>
            <a:prstGeom prst="ellipse">
              <a:avLst/>
            </a:prstGeom>
            <a:solidFill>
              <a:srgbClr val="FF0000"/>
            </a:solidFill>
            <a:ln w="25400" cap="flat" cmpd="sng">
              <a:solidFill>
                <a:srgbClr val="88A3A5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" name="Shape 554">
              <a:extLst>
                <a:ext uri="{FF2B5EF4-FFF2-40B4-BE49-F238E27FC236}">
                  <a16:creationId xmlns:a16="http://schemas.microsoft.com/office/drawing/2014/main" id="{9257995D-AA8A-CE4F-917B-3B2BD2E52080}"/>
                </a:ext>
              </a:extLst>
            </p:cNvPr>
            <p:cNvSpPr/>
            <p:nvPr/>
          </p:nvSpPr>
          <p:spPr>
            <a:xfrm>
              <a:off x="6785574" y="3742274"/>
              <a:ext cx="124474" cy="119880"/>
            </a:xfrm>
            <a:prstGeom prst="ellipse">
              <a:avLst/>
            </a:prstGeom>
            <a:solidFill>
              <a:srgbClr val="0070C0"/>
            </a:solidFill>
            <a:ln w="25400" cap="flat" cmpd="sng">
              <a:solidFill>
                <a:srgbClr val="88A3A5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" name="Shape 555">
              <a:extLst>
                <a:ext uri="{FF2B5EF4-FFF2-40B4-BE49-F238E27FC236}">
                  <a16:creationId xmlns:a16="http://schemas.microsoft.com/office/drawing/2014/main" id="{ED9DB88A-922D-A149-A160-C358AEFF0407}"/>
                </a:ext>
              </a:extLst>
            </p:cNvPr>
            <p:cNvSpPr/>
            <p:nvPr/>
          </p:nvSpPr>
          <p:spPr>
            <a:xfrm>
              <a:off x="6785574" y="4190628"/>
              <a:ext cx="124474" cy="119880"/>
            </a:xfrm>
            <a:prstGeom prst="ellipse">
              <a:avLst/>
            </a:prstGeom>
            <a:solidFill>
              <a:srgbClr val="0070C0"/>
            </a:solidFill>
            <a:ln w="25400" cap="flat" cmpd="sng">
              <a:solidFill>
                <a:srgbClr val="88A3A5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" name="Shape 556">
              <a:extLst>
                <a:ext uri="{FF2B5EF4-FFF2-40B4-BE49-F238E27FC236}">
                  <a16:creationId xmlns:a16="http://schemas.microsoft.com/office/drawing/2014/main" id="{364B96E9-84F7-5447-84AA-B5B99E970143}"/>
                </a:ext>
              </a:extLst>
            </p:cNvPr>
            <p:cNvSpPr/>
            <p:nvPr/>
          </p:nvSpPr>
          <p:spPr>
            <a:xfrm>
              <a:off x="7043687" y="3601862"/>
              <a:ext cx="124474" cy="119880"/>
            </a:xfrm>
            <a:prstGeom prst="ellipse">
              <a:avLst/>
            </a:prstGeom>
            <a:solidFill>
              <a:srgbClr val="FFFF00"/>
            </a:solidFill>
            <a:ln w="25400" cap="flat" cmpd="sng">
              <a:solidFill>
                <a:srgbClr val="88A3A5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" name="Shape 557">
              <a:extLst>
                <a:ext uri="{FF2B5EF4-FFF2-40B4-BE49-F238E27FC236}">
                  <a16:creationId xmlns:a16="http://schemas.microsoft.com/office/drawing/2014/main" id="{526717E5-88D0-0146-A7BD-D4D5C54CD172}"/>
                </a:ext>
              </a:extLst>
            </p:cNvPr>
            <p:cNvSpPr/>
            <p:nvPr/>
          </p:nvSpPr>
          <p:spPr>
            <a:xfrm>
              <a:off x="6983119" y="4366655"/>
              <a:ext cx="124474" cy="119880"/>
            </a:xfrm>
            <a:prstGeom prst="ellipse">
              <a:avLst/>
            </a:prstGeom>
            <a:solidFill>
              <a:srgbClr val="FFFF00"/>
            </a:solidFill>
            <a:ln w="25400" cap="flat" cmpd="sng">
              <a:solidFill>
                <a:srgbClr val="88A3A5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32" name="Shape 558">
              <a:extLst>
                <a:ext uri="{FF2B5EF4-FFF2-40B4-BE49-F238E27FC236}">
                  <a16:creationId xmlns:a16="http://schemas.microsoft.com/office/drawing/2014/main" id="{0D2CE249-F328-EA40-8F25-8032A1699841}"/>
                </a:ext>
              </a:extLst>
            </p:cNvPr>
            <p:cNvCxnSpPr/>
            <p:nvPr/>
          </p:nvCxnSpPr>
          <p:spPr>
            <a:xfrm rot="10800000">
              <a:off x="6235543" y="3334209"/>
              <a:ext cx="10407" cy="1259924"/>
            </a:xfrm>
            <a:prstGeom prst="straightConnector1">
              <a:avLst/>
            </a:prstGeom>
            <a:noFill/>
            <a:ln w="254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" name="Shape 559">
              <a:extLst>
                <a:ext uri="{FF2B5EF4-FFF2-40B4-BE49-F238E27FC236}">
                  <a16:creationId xmlns:a16="http://schemas.microsoft.com/office/drawing/2014/main" id="{7E32E3BB-156D-F84D-B78E-EBF3D6208279}"/>
                </a:ext>
              </a:extLst>
            </p:cNvPr>
            <p:cNvCxnSpPr/>
            <p:nvPr/>
          </p:nvCxnSpPr>
          <p:spPr>
            <a:xfrm rot="10800000" flipH="1">
              <a:off x="6764822" y="3343884"/>
              <a:ext cx="13876" cy="1253242"/>
            </a:xfrm>
            <a:prstGeom prst="straightConnector1">
              <a:avLst/>
            </a:prstGeom>
            <a:noFill/>
            <a:ln w="254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" name="Shape 560">
              <a:extLst>
                <a:ext uri="{FF2B5EF4-FFF2-40B4-BE49-F238E27FC236}">
                  <a16:creationId xmlns:a16="http://schemas.microsoft.com/office/drawing/2014/main" id="{DB4B2807-7F57-8C4A-B33C-CDBFAFA1FA8D}"/>
                </a:ext>
              </a:extLst>
            </p:cNvPr>
            <p:cNvCxnSpPr/>
            <p:nvPr/>
          </p:nvCxnSpPr>
          <p:spPr>
            <a:xfrm rot="10800000">
              <a:off x="7305129" y="3334269"/>
              <a:ext cx="0" cy="1258941"/>
            </a:xfrm>
            <a:prstGeom prst="straightConnector1">
              <a:avLst/>
            </a:prstGeom>
            <a:noFill/>
            <a:ln w="254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" name="Shape 561">
              <a:extLst>
                <a:ext uri="{FF2B5EF4-FFF2-40B4-BE49-F238E27FC236}">
                  <a16:creationId xmlns:a16="http://schemas.microsoft.com/office/drawing/2014/main" id="{AB39F33E-29CC-B044-9670-3478DC52F7AF}"/>
                </a:ext>
              </a:extLst>
            </p:cNvPr>
            <p:cNvCxnSpPr/>
            <p:nvPr/>
          </p:nvCxnSpPr>
          <p:spPr>
            <a:xfrm rot="10800000">
              <a:off x="6244650" y="4593210"/>
              <a:ext cx="1060479" cy="0"/>
            </a:xfrm>
            <a:prstGeom prst="straightConnector1">
              <a:avLst/>
            </a:prstGeom>
            <a:noFill/>
            <a:ln w="254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" name="Shape 562">
              <a:extLst>
                <a:ext uri="{FF2B5EF4-FFF2-40B4-BE49-F238E27FC236}">
                  <a16:creationId xmlns:a16="http://schemas.microsoft.com/office/drawing/2014/main" id="{4403D4B5-E12E-F34B-91EF-A5AB89885036}"/>
                </a:ext>
              </a:extLst>
            </p:cNvPr>
            <p:cNvCxnSpPr/>
            <p:nvPr/>
          </p:nvCxnSpPr>
          <p:spPr>
            <a:xfrm rot="10800000">
              <a:off x="6254531" y="3901829"/>
              <a:ext cx="1033747" cy="6092"/>
            </a:xfrm>
            <a:prstGeom prst="straightConnector1">
              <a:avLst/>
            </a:prstGeom>
            <a:noFill/>
            <a:ln w="254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" name="Shape 563">
              <a:extLst>
                <a:ext uri="{FF2B5EF4-FFF2-40B4-BE49-F238E27FC236}">
                  <a16:creationId xmlns:a16="http://schemas.microsoft.com/office/drawing/2014/main" id="{289F225A-54CA-CD4B-A2C0-624B724A41B7}"/>
                </a:ext>
              </a:extLst>
            </p:cNvPr>
            <p:cNvCxnSpPr/>
            <p:nvPr/>
          </p:nvCxnSpPr>
          <p:spPr>
            <a:xfrm rot="10800000">
              <a:off x="6235563" y="3343921"/>
              <a:ext cx="1065580" cy="0"/>
            </a:xfrm>
            <a:prstGeom prst="straightConnector1">
              <a:avLst/>
            </a:prstGeom>
            <a:noFill/>
            <a:ln w="254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aphicFrame>
        <p:nvGraphicFramePr>
          <p:cNvPr id="38" name="Shape 546">
            <a:extLst>
              <a:ext uri="{FF2B5EF4-FFF2-40B4-BE49-F238E27FC236}">
                <a16:creationId xmlns:a16="http://schemas.microsoft.com/office/drawing/2014/main" id="{1A35434A-BD98-7D43-902C-799730D9237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74369500"/>
              </p:ext>
            </p:extLst>
          </p:nvPr>
        </p:nvGraphicFramePr>
        <p:xfrm>
          <a:off x="838200" y="4495800"/>
          <a:ext cx="5747552" cy="1186944"/>
        </p:xfrm>
        <a:graphic>
          <a:graphicData uri="http://schemas.openxmlformats.org/drawingml/2006/table">
            <a:tbl>
              <a:tblPr firstRow="1" firstCol="1" bandRow="1">
                <a:noFill/>
              </a:tblPr>
              <a:tblGrid>
                <a:gridCol w="236220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4235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1610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Pct val="25000"/>
                        <a:buFontTx/>
                        <a:buNone/>
                        <a:tabLst/>
                        <a:defRPr/>
                      </a:pPr>
                      <a:r>
                        <a:rPr lang="en-US" sz="1600" u="none" strike="noStrike" cap="none" dirty="0">
                          <a:solidFill>
                            <a:schemeClr val="dk1"/>
                          </a:solidFill>
                        </a:rPr>
                        <a:t>Partition A Based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Pct val="25000"/>
                        <a:buFontTx/>
                        <a:buNone/>
                        <a:tabLst/>
                        <a:defRPr/>
                      </a:pPr>
                      <a:r>
                        <a:rPr lang="en-US" sz="1600" u="none" strike="noStrike" cap="none" dirty="0">
                          <a:solidFill>
                            <a:schemeClr val="dk1"/>
                          </a:solidFill>
                        </a:rPr>
                        <a:t>Pearson’s Correlation</a:t>
                      </a:r>
                    </a:p>
                  </a:txBody>
                  <a:tcPr marL="68575" marR="68575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en-US" sz="1600" u="none" strike="noStrike" cap="none" dirty="0">
                          <a:solidFill>
                            <a:schemeClr val="dk1"/>
                          </a:solidFill>
                        </a:rPr>
                        <a:t> Pairs</a:t>
                      </a:r>
                    </a:p>
                  </a:txBody>
                  <a:tcPr marL="68575" marR="68575" marT="0" marB="0" anchor="ctr">
                    <a:lnL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en-US" sz="1600" u="none" strike="noStrike" cap="none" dirty="0">
                          <a:solidFill>
                            <a:schemeClr val="dk1"/>
                          </a:solidFill>
                        </a:rPr>
                        <a:t>Partition B Based </a:t>
                      </a:r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en-US" sz="1600" u="none" strike="noStrike" cap="none" dirty="0">
                          <a:solidFill>
                            <a:schemeClr val="dk1"/>
                          </a:solidFill>
                        </a:rPr>
                        <a:t>Pearson’s Correlation</a:t>
                      </a:r>
                    </a:p>
                  </a:txBody>
                  <a:tcPr marL="68575" marR="68575" marT="0" marB="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8102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en-US" sz="1600" u="none" strike="noStrike" cap="none" dirty="0">
                          <a:solidFill>
                            <a:schemeClr val="dk1"/>
                          </a:solidFill>
                        </a:rPr>
                        <a:t>1</a:t>
                      </a:r>
                    </a:p>
                  </a:txBody>
                  <a:tcPr marL="68575" marR="68575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en-US" sz="1600" u="none" strike="noStrike" cap="none" dirty="0">
                          <a:solidFill>
                            <a:schemeClr val="dk1"/>
                          </a:solidFill>
                        </a:rPr>
                        <a:t> -</a:t>
                      </a:r>
                    </a:p>
                  </a:txBody>
                  <a:tcPr marL="68575" marR="68575" marT="0" marB="0" anchor="ctr">
                    <a:lnL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en-US" sz="1600" u="none" strike="noStrike" cap="none" dirty="0">
                          <a:solidFill>
                            <a:schemeClr val="dk1"/>
                          </a:solidFill>
                        </a:rPr>
                        <a:t>- 0.90</a:t>
                      </a:r>
                    </a:p>
                  </a:txBody>
                  <a:tcPr marL="68575" marR="68575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2737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en-US" sz="1600" u="none" strike="noStrike" cap="none" dirty="0">
                          <a:solidFill>
                            <a:schemeClr val="dk1"/>
                          </a:solidFill>
                        </a:rPr>
                        <a:t>- 0.90</a:t>
                      </a:r>
                    </a:p>
                  </a:txBody>
                  <a:tcPr marL="68575" marR="68575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en-US" sz="1600" u="none" strike="noStrike" cap="none" dirty="0">
                          <a:solidFill>
                            <a:schemeClr val="dk1"/>
                          </a:solidFill>
                        </a:rPr>
                        <a:t> -</a:t>
                      </a:r>
                    </a:p>
                  </a:txBody>
                  <a:tcPr marL="68575" marR="68575" marT="0" marB="0" anchor="ctr">
                    <a:lnL w="127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en-US" sz="1600" u="none" strike="noStrike" cap="none" dirty="0">
                          <a:solidFill>
                            <a:schemeClr val="dk1"/>
                          </a:solidFill>
                        </a:rPr>
                        <a:t>1</a:t>
                      </a:r>
                    </a:p>
                  </a:txBody>
                  <a:tcPr marL="68575" marR="68575" marT="0" marB="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39" name="Shape 592">
            <a:extLst>
              <a:ext uri="{FF2B5EF4-FFF2-40B4-BE49-F238E27FC236}">
                <a16:creationId xmlns:a16="http://schemas.microsoft.com/office/drawing/2014/main" id="{BF063453-FAA3-9446-898B-3DC039F47028}"/>
              </a:ext>
            </a:extLst>
          </p:cNvPr>
          <p:cNvSpPr/>
          <p:nvPr/>
        </p:nvSpPr>
        <p:spPr>
          <a:xfrm>
            <a:off x="3505201" y="5115096"/>
            <a:ext cx="165589" cy="150278"/>
          </a:xfrm>
          <a:prstGeom prst="ellipse">
            <a:avLst/>
          </a:prstGeom>
          <a:solidFill>
            <a:srgbClr val="FF0000"/>
          </a:solidFill>
          <a:ln w="25400" cap="flat" cmpd="sng">
            <a:solidFill>
              <a:srgbClr val="88A3A5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" name="Shape 593">
            <a:extLst>
              <a:ext uri="{FF2B5EF4-FFF2-40B4-BE49-F238E27FC236}">
                <a16:creationId xmlns:a16="http://schemas.microsoft.com/office/drawing/2014/main" id="{C1E0F2B0-D496-A546-A014-9BBE95848C42}"/>
              </a:ext>
            </a:extLst>
          </p:cNvPr>
          <p:cNvSpPr/>
          <p:nvPr/>
        </p:nvSpPr>
        <p:spPr>
          <a:xfrm>
            <a:off x="3973013" y="5105400"/>
            <a:ext cx="165589" cy="150278"/>
          </a:xfrm>
          <a:prstGeom prst="ellipse">
            <a:avLst/>
          </a:prstGeom>
          <a:solidFill>
            <a:srgbClr val="0070C0"/>
          </a:solidFill>
          <a:ln w="25400" cap="flat" cmpd="sng">
            <a:solidFill>
              <a:srgbClr val="88A3A5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" name="Shape 594">
            <a:extLst>
              <a:ext uri="{FF2B5EF4-FFF2-40B4-BE49-F238E27FC236}">
                <a16:creationId xmlns:a16="http://schemas.microsoft.com/office/drawing/2014/main" id="{E0C7AD2E-E8C9-434E-9ADD-EC1620201C49}"/>
              </a:ext>
            </a:extLst>
          </p:cNvPr>
          <p:cNvSpPr/>
          <p:nvPr/>
        </p:nvSpPr>
        <p:spPr>
          <a:xfrm>
            <a:off x="3950711" y="5451090"/>
            <a:ext cx="165589" cy="150278"/>
          </a:xfrm>
          <a:prstGeom prst="ellipse">
            <a:avLst/>
          </a:prstGeom>
          <a:solidFill>
            <a:srgbClr val="0070C0"/>
          </a:solidFill>
          <a:ln w="25400" cap="flat" cmpd="sng">
            <a:solidFill>
              <a:srgbClr val="88A3A5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" name="Shape 595">
            <a:extLst>
              <a:ext uri="{FF2B5EF4-FFF2-40B4-BE49-F238E27FC236}">
                <a16:creationId xmlns:a16="http://schemas.microsoft.com/office/drawing/2014/main" id="{DD8EC1D8-2CEF-714B-862D-45C10C8673D2}"/>
              </a:ext>
            </a:extLst>
          </p:cNvPr>
          <p:cNvSpPr/>
          <p:nvPr/>
        </p:nvSpPr>
        <p:spPr>
          <a:xfrm>
            <a:off x="3505201" y="5443963"/>
            <a:ext cx="165589" cy="150278"/>
          </a:xfrm>
          <a:prstGeom prst="ellipse">
            <a:avLst/>
          </a:prstGeom>
          <a:solidFill>
            <a:srgbClr val="FFFF00"/>
          </a:solidFill>
          <a:ln w="25400" cap="flat" cmpd="sng">
            <a:solidFill>
              <a:srgbClr val="88A3A5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3200401" y="3069253"/>
            <a:ext cx="1165529" cy="1238519"/>
            <a:chOff x="4214825" y="3555394"/>
            <a:chExt cx="1165529" cy="1238519"/>
          </a:xfrm>
        </p:grpSpPr>
        <p:sp>
          <p:nvSpPr>
            <p:cNvPr id="15" name="Shape 539">
              <a:extLst>
                <a:ext uri="{FF2B5EF4-FFF2-40B4-BE49-F238E27FC236}">
                  <a16:creationId xmlns:a16="http://schemas.microsoft.com/office/drawing/2014/main" id="{94886A63-0616-194A-BA76-1D81E97C7781}"/>
                </a:ext>
              </a:extLst>
            </p:cNvPr>
            <p:cNvSpPr/>
            <p:nvPr/>
          </p:nvSpPr>
          <p:spPr>
            <a:xfrm>
              <a:off x="4596701" y="3750095"/>
              <a:ext cx="124474" cy="119881"/>
            </a:xfrm>
            <a:prstGeom prst="ellipse">
              <a:avLst/>
            </a:prstGeom>
            <a:solidFill>
              <a:srgbClr val="FF0000"/>
            </a:solidFill>
            <a:ln w="25400" cap="flat" cmpd="sng">
              <a:solidFill>
                <a:srgbClr val="88A3A5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" name="Shape 540">
              <a:extLst>
                <a:ext uri="{FF2B5EF4-FFF2-40B4-BE49-F238E27FC236}">
                  <a16:creationId xmlns:a16="http://schemas.microsoft.com/office/drawing/2014/main" id="{8F942662-6A2F-504C-B410-794FC937C698}"/>
                </a:ext>
              </a:extLst>
            </p:cNvPr>
            <p:cNvSpPr/>
            <p:nvPr/>
          </p:nvSpPr>
          <p:spPr>
            <a:xfrm>
              <a:off x="4634550" y="4171093"/>
              <a:ext cx="124474" cy="119881"/>
            </a:xfrm>
            <a:prstGeom prst="ellipse">
              <a:avLst/>
            </a:prstGeom>
            <a:solidFill>
              <a:srgbClr val="FF0000"/>
            </a:solidFill>
            <a:ln w="25400" cap="flat" cmpd="sng">
              <a:solidFill>
                <a:srgbClr val="88A3A5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" name="Shape 541">
              <a:extLst>
                <a:ext uri="{FF2B5EF4-FFF2-40B4-BE49-F238E27FC236}">
                  <a16:creationId xmlns:a16="http://schemas.microsoft.com/office/drawing/2014/main" id="{E5B0659F-60AC-AB4C-B709-A852835C58B1}"/>
                </a:ext>
              </a:extLst>
            </p:cNvPr>
            <p:cNvSpPr/>
            <p:nvPr/>
          </p:nvSpPr>
          <p:spPr>
            <a:xfrm>
              <a:off x="4299047" y="4512656"/>
              <a:ext cx="124474" cy="119881"/>
            </a:xfrm>
            <a:prstGeom prst="ellipse">
              <a:avLst/>
            </a:prstGeom>
            <a:solidFill>
              <a:srgbClr val="FF0000"/>
            </a:solidFill>
            <a:ln w="25400" cap="flat" cmpd="sng">
              <a:solidFill>
                <a:srgbClr val="88A3A5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" name="Shape 542">
              <a:extLst>
                <a:ext uri="{FF2B5EF4-FFF2-40B4-BE49-F238E27FC236}">
                  <a16:creationId xmlns:a16="http://schemas.microsoft.com/office/drawing/2014/main" id="{9FEB84CF-6244-8C4B-8A07-68852531EDF2}"/>
                </a:ext>
              </a:extLst>
            </p:cNvPr>
            <p:cNvSpPr/>
            <p:nvPr/>
          </p:nvSpPr>
          <p:spPr>
            <a:xfrm>
              <a:off x="4792241" y="3908199"/>
              <a:ext cx="124474" cy="119881"/>
            </a:xfrm>
            <a:prstGeom prst="ellipse">
              <a:avLst/>
            </a:prstGeom>
            <a:solidFill>
              <a:srgbClr val="0070C0"/>
            </a:solidFill>
            <a:ln w="25400" cap="flat" cmpd="sng">
              <a:solidFill>
                <a:srgbClr val="88A3A5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" name="Shape 543">
              <a:extLst>
                <a:ext uri="{FF2B5EF4-FFF2-40B4-BE49-F238E27FC236}">
                  <a16:creationId xmlns:a16="http://schemas.microsoft.com/office/drawing/2014/main" id="{03E8CAD4-3E3A-1344-A13B-4023AD6B0B0D}"/>
                </a:ext>
              </a:extLst>
            </p:cNvPr>
            <p:cNvSpPr/>
            <p:nvPr/>
          </p:nvSpPr>
          <p:spPr>
            <a:xfrm>
              <a:off x="4792241" y="4356552"/>
              <a:ext cx="124474" cy="119881"/>
            </a:xfrm>
            <a:prstGeom prst="ellipse">
              <a:avLst/>
            </a:prstGeom>
            <a:solidFill>
              <a:srgbClr val="0070C0"/>
            </a:solidFill>
            <a:ln w="25400" cap="flat" cmpd="sng">
              <a:solidFill>
                <a:srgbClr val="88A3A5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" name="Shape 544">
              <a:extLst>
                <a:ext uri="{FF2B5EF4-FFF2-40B4-BE49-F238E27FC236}">
                  <a16:creationId xmlns:a16="http://schemas.microsoft.com/office/drawing/2014/main" id="{FE994863-348F-A845-9214-952D008FB2B0}"/>
                </a:ext>
              </a:extLst>
            </p:cNvPr>
            <p:cNvSpPr/>
            <p:nvPr/>
          </p:nvSpPr>
          <p:spPr>
            <a:xfrm>
              <a:off x="5069490" y="3758928"/>
              <a:ext cx="124474" cy="119881"/>
            </a:xfrm>
            <a:prstGeom prst="ellipse">
              <a:avLst/>
            </a:prstGeom>
            <a:solidFill>
              <a:srgbClr val="FFFF00"/>
            </a:solidFill>
            <a:ln w="25400" cap="flat" cmpd="sng">
              <a:solidFill>
                <a:srgbClr val="88A3A5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" name="Shape 545">
              <a:extLst>
                <a:ext uri="{FF2B5EF4-FFF2-40B4-BE49-F238E27FC236}">
                  <a16:creationId xmlns:a16="http://schemas.microsoft.com/office/drawing/2014/main" id="{AC22CA30-B0DB-FE4F-B6BA-A55917D37A1A}"/>
                </a:ext>
              </a:extLst>
            </p:cNvPr>
            <p:cNvSpPr/>
            <p:nvPr/>
          </p:nvSpPr>
          <p:spPr>
            <a:xfrm>
              <a:off x="5071397" y="4459813"/>
              <a:ext cx="124474" cy="119881"/>
            </a:xfrm>
            <a:prstGeom prst="ellipse">
              <a:avLst/>
            </a:prstGeom>
            <a:solidFill>
              <a:srgbClr val="FFFF00"/>
            </a:solidFill>
            <a:ln w="25400" cap="flat" cmpd="sng">
              <a:solidFill>
                <a:srgbClr val="88A3A5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02704D12-26C3-1747-9994-73D1BDD9B9E4}"/>
                </a:ext>
              </a:extLst>
            </p:cNvPr>
            <p:cNvSpPr/>
            <p:nvPr/>
          </p:nvSpPr>
          <p:spPr bwMode="auto">
            <a:xfrm>
              <a:off x="4214825" y="3555394"/>
              <a:ext cx="1165529" cy="1238519"/>
            </a:xfrm>
            <a:prstGeom prst="rect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04" charset="0"/>
                <a:ea typeface="ＭＳ Ｐゴシック" pitchFamily="-104" charset="-128"/>
                <a:cs typeface="ＭＳ Ｐゴシック" pitchFamily="-104" charset="-128"/>
              </a:endParaRPr>
            </a:p>
          </p:txBody>
        </p:sp>
      </p:grpSp>
      <p:sp>
        <p:nvSpPr>
          <p:cNvPr id="47" name="TextBox 46">
            <a:extLst>
              <a:ext uri="{FF2B5EF4-FFF2-40B4-BE49-F238E27FC236}">
                <a16:creationId xmlns:a16="http://schemas.microsoft.com/office/drawing/2014/main" id="{B09CC7B7-23BA-5548-82D9-FB7387C1D240}"/>
              </a:ext>
            </a:extLst>
          </p:cNvPr>
          <p:cNvSpPr txBox="1"/>
          <p:nvPr/>
        </p:nvSpPr>
        <p:spPr>
          <a:xfrm>
            <a:off x="1166143" y="2709446"/>
            <a:ext cx="111915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Partition A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B31336C2-2E66-5E44-A047-893913D4E2FF}"/>
              </a:ext>
            </a:extLst>
          </p:cNvPr>
          <p:cNvSpPr/>
          <p:nvPr/>
        </p:nvSpPr>
        <p:spPr bwMode="auto">
          <a:xfrm>
            <a:off x="2057400" y="2438400"/>
            <a:ext cx="6096000" cy="3471262"/>
          </a:xfrm>
          <a:prstGeom prst="rect">
            <a:avLst/>
          </a:prstGeom>
          <a:noFill/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grpSp>
        <p:nvGrpSpPr>
          <p:cNvPr id="49" name="Group 48"/>
          <p:cNvGrpSpPr/>
          <p:nvPr/>
        </p:nvGrpSpPr>
        <p:grpSpPr>
          <a:xfrm>
            <a:off x="1175689" y="3050371"/>
            <a:ext cx="1069586" cy="1262917"/>
            <a:chOff x="6235543" y="3334209"/>
            <a:chExt cx="1069586" cy="1262917"/>
          </a:xfrm>
        </p:grpSpPr>
        <p:sp>
          <p:nvSpPr>
            <p:cNvPr id="50" name="Shape 551">
              <a:extLst>
                <a:ext uri="{FF2B5EF4-FFF2-40B4-BE49-F238E27FC236}">
                  <a16:creationId xmlns:a16="http://schemas.microsoft.com/office/drawing/2014/main" id="{2949F193-332E-BE44-9578-4F0047F829FB}"/>
                </a:ext>
              </a:extLst>
            </p:cNvPr>
            <p:cNvSpPr/>
            <p:nvPr/>
          </p:nvSpPr>
          <p:spPr>
            <a:xfrm>
              <a:off x="6599048" y="3584169"/>
              <a:ext cx="124474" cy="119880"/>
            </a:xfrm>
            <a:prstGeom prst="ellipse">
              <a:avLst/>
            </a:prstGeom>
            <a:solidFill>
              <a:srgbClr val="FF0000"/>
            </a:solidFill>
            <a:ln w="25400" cap="flat" cmpd="sng">
              <a:solidFill>
                <a:srgbClr val="88A3A5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" name="Shape 552">
              <a:extLst>
                <a:ext uri="{FF2B5EF4-FFF2-40B4-BE49-F238E27FC236}">
                  <a16:creationId xmlns:a16="http://schemas.microsoft.com/office/drawing/2014/main" id="{336C6162-FDDE-8746-A086-E1E25438F0D7}"/>
                </a:ext>
              </a:extLst>
            </p:cNvPr>
            <p:cNvSpPr/>
            <p:nvPr/>
          </p:nvSpPr>
          <p:spPr>
            <a:xfrm>
              <a:off x="6581022" y="3912256"/>
              <a:ext cx="124474" cy="119880"/>
            </a:xfrm>
            <a:prstGeom prst="ellipse">
              <a:avLst/>
            </a:prstGeom>
            <a:solidFill>
              <a:srgbClr val="FF0000"/>
            </a:solidFill>
            <a:ln w="25400" cap="flat" cmpd="sng">
              <a:solidFill>
                <a:srgbClr val="88A3A5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" name="Shape 553">
              <a:extLst>
                <a:ext uri="{FF2B5EF4-FFF2-40B4-BE49-F238E27FC236}">
                  <a16:creationId xmlns:a16="http://schemas.microsoft.com/office/drawing/2014/main" id="{6081CAB9-27BE-AE41-B464-C77238642F44}"/>
                </a:ext>
              </a:extLst>
            </p:cNvPr>
            <p:cNvSpPr/>
            <p:nvPr/>
          </p:nvSpPr>
          <p:spPr>
            <a:xfrm>
              <a:off x="6292381" y="4346730"/>
              <a:ext cx="124474" cy="119880"/>
            </a:xfrm>
            <a:prstGeom prst="ellipse">
              <a:avLst/>
            </a:prstGeom>
            <a:solidFill>
              <a:srgbClr val="FF0000"/>
            </a:solidFill>
            <a:ln w="25400" cap="flat" cmpd="sng">
              <a:solidFill>
                <a:srgbClr val="88A3A5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" name="Shape 554">
              <a:extLst>
                <a:ext uri="{FF2B5EF4-FFF2-40B4-BE49-F238E27FC236}">
                  <a16:creationId xmlns:a16="http://schemas.microsoft.com/office/drawing/2014/main" id="{9257995D-AA8A-CE4F-917B-3B2BD2E52080}"/>
                </a:ext>
              </a:extLst>
            </p:cNvPr>
            <p:cNvSpPr/>
            <p:nvPr/>
          </p:nvSpPr>
          <p:spPr>
            <a:xfrm>
              <a:off x="6785574" y="3742274"/>
              <a:ext cx="124474" cy="119880"/>
            </a:xfrm>
            <a:prstGeom prst="ellipse">
              <a:avLst/>
            </a:prstGeom>
            <a:solidFill>
              <a:srgbClr val="0070C0"/>
            </a:solidFill>
            <a:ln w="25400" cap="flat" cmpd="sng">
              <a:solidFill>
                <a:srgbClr val="88A3A5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" name="Shape 555">
              <a:extLst>
                <a:ext uri="{FF2B5EF4-FFF2-40B4-BE49-F238E27FC236}">
                  <a16:creationId xmlns:a16="http://schemas.microsoft.com/office/drawing/2014/main" id="{ED9DB88A-922D-A149-A160-C358AEFF0407}"/>
                </a:ext>
              </a:extLst>
            </p:cNvPr>
            <p:cNvSpPr/>
            <p:nvPr/>
          </p:nvSpPr>
          <p:spPr>
            <a:xfrm>
              <a:off x="6785574" y="4190628"/>
              <a:ext cx="124474" cy="119880"/>
            </a:xfrm>
            <a:prstGeom prst="ellipse">
              <a:avLst/>
            </a:prstGeom>
            <a:solidFill>
              <a:srgbClr val="0070C0"/>
            </a:solidFill>
            <a:ln w="25400" cap="flat" cmpd="sng">
              <a:solidFill>
                <a:srgbClr val="88A3A5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" name="Shape 556">
              <a:extLst>
                <a:ext uri="{FF2B5EF4-FFF2-40B4-BE49-F238E27FC236}">
                  <a16:creationId xmlns:a16="http://schemas.microsoft.com/office/drawing/2014/main" id="{364B96E9-84F7-5447-84AA-B5B99E970143}"/>
                </a:ext>
              </a:extLst>
            </p:cNvPr>
            <p:cNvSpPr/>
            <p:nvPr/>
          </p:nvSpPr>
          <p:spPr>
            <a:xfrm>
              <a:off x="7043687" y="3601862"/>
              <a:ext cx="124474" cy="119880"/>
            </a:xfrm>
            <a:prstGeom prst="ellipse">
              <a:avLst/>
            </a:prstGeom>
            <a:solidFill>
              <a:srgbClr val="FFFF00"/>
            </a:solidFill>
            <a:ln w="25400" cap="flat" cmpd="sng">
              <a:solidFill>
                <a:srgbClr val="88A3A5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" name="Shape 557">
              <a:extLst>
                <a:ext uri="{FF2B5EF4-FFF2-40B4-BE49-F238E27FC236}">
                  <a16:creationId xmlns:a16="http://schemas.microsoft.com/office/drawing/2014/main" id="{526717E5-88D0-0146-A7BD-D4D5C54CD172}"/>
                </a:ext>
              </a:extLst>
            </p:cNvPr>
            <p:cNvSpPr/>
            <p:nvPr/>
          </p:nvSpPr>
          <p:spPr>
            <a:xfrm>
              <a:off x="6983119" y="4366655"/>
              <a:ext cx="124474" cy="119880"/>
            </a:xfrm>
            <a:prstGeom prst="ellipse">
              <a:avLst/>
            </a:prstGeom>
            <a:solidFill>
              <a:srgbClr val="FFFF00"/>
            </a:solidFill>
            <a:ln w="25400" cap="flat" cmpd="sng">
              <a:solidFill>
                <a:srgbClr val="88A3A5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57" name="Shape 558">
              <a:extLst>
                <a:ext uri="{FF2B5EF4-FFF2-40B4-BE49-F238E27FC236}">
                  <a16:creationId xmlns:a16="http://schemas.microsoft.com/office/drawing/2014/main" id="{0D2CE249-F328-EA40-8F25-8032A1699841}"/>
                </a:ext>
              </a:extLst>
            </p:cNvPr>
            <p:cNvCxnSpPr/>
            <p:nvPr/>
          </p:nvCxnSpPr>
          <p:spPr>
            <a:xfrm rot="10800000">
              <a:off x="6235543" y="3334209"/>
              <a:ext cx="10407" cy="1259924"/>
            </a:xfrm>
            <a:prstGeom prst="straightConnector1">
              <a:avLst/>
            </a:prstGeom>
            <a:noFill/>
            <a:ln w="254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" name="Shape 559">
              <a:extLst>
                <a:ext uri="{FF2B5EF4-FFF2-40B4-BE49-F238E27FC236}">
                  <a16:creationId xmlns:a16="http://schemas.microsoft.com/office/drawing/2014/main" id="{7E32E3BB-156D-F84D-B78E-EBF3D6208279}"/>
                </a:ext>
              </a:extLst>
            </p:cNvPr>
            <p:cNvCxnSpPr/>
            <p:nvPr/>
          </p:nvCxnSpPr>
          <p:spPr>
            <a:xfrm rot="10800000" flipH="1">
              <a:off x="6888656" y="3343884"/>
              <a:ext cx="13876" cy="1253242"/>
            </a:xfrm>
            <a:prstGeom prst="straightConnector1">
              <a:avLst/>
            </a:prstGeom>
            <a:noFill/>
            <a:ln w="254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" name="Shape 560">
              <a:extLst>
                <a:ext uri="{FF2B5EF4-FFF2-40B4-BE49-F238E27FC236}">
                  <a16:creationId xmlns:a16="http://schemas.microsoft.com/office/drawing/2014/main" id="{DB4B2807-7F57-8C4A-B33C-CDBFAFA1FA8D}"/>
                </a:ext>
              </a:extLst>
            </p:cNvPr>
            <p:cNvCxnSpPr/>
            <p:nvPr/>
          </p:nvCxnSpPr>
          <p:spPr>
            <a:xfrm rot="10800000">
              <a:off x="7305129" y="3334269"/>
              <a:ext cx="0" cy="1258941"/>
            </a:xfrm>
            <a:prstGeom prst="straightConnector1">
              <a:avLst/>
            </a:prstGeom>
            <a:noFill/>
            <a:ln w="254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" name="Shape 561">
              <a:extLst>
                <a:ext uri="{FF2B5EF4-FFF2-40B4-BE49-F238E27FC236}">
                  <a16:creationId xmlns:a16="http://schemas.microsoft.com/office/drawing/2014/main" id="{AB39F33E-29CC-B044-9670-3478DC52F7AF}"/>
                </a:ext>
              </a:extLst>
            </p:cNvPr>
            <p:cNvCxnSpPr/>
            <p:nvPr/>
          </p:nvCxnSpPr>
          <p:spPr>
            <a:xfrm rot="10800000">
              <a:off x="6244650" y="4593210"/>
              <a:ext cx="1060479" cy="0"/>
            </a:xfrm>
            <a:prstGeom prst="straightConnector1">
              <a:avLst/>
            </a:prstGeom>
            <a:noFill/>
            <a:ln w="254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" name="Shape 562">
              <a:extLst>
                <a:ext uri="{FF2B5EF4-FFF2-40B4-BE49-F238E27FC236}">
                  <a16:creationId xmlns:a16="http://schemas.microsoft.com/office/drawing/2014/main" id="{4403D4B5-E12E-F34B-91EF-A5AB89885036}"/>
                </a:ext>
              </a:extLst>
            </p:cNvPr>
            <p:cNvCxnSpPr/>
            <p:nvPr/>
          </p:nvCxnSpPr>
          <p:spPr>
            <a:xfrm rot="10800000">
              <a:off x="6254531" y="3901829"/>
              <a:ext cx="1033747" cy="6092"/>
            </a:xfrm>
            <a:prstGeom prst="straightConnector1">
              <a:avLst/>
            </a:prstGeom>
            <a:noFill/>
            <a:ln w="254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" name="Shape 563">
              <a:extLst>
                <a:ext uri="{FF2B5EF4-FFF2-40B4-BE49-F238E27FC236}">
                  <a16:creationId xmlns:a16="http://schemas.microsoft.com/office/drawing/2014/main" id="{289F225A-54CA-CD4B-A2C0-624B724A41B7}"/>
                </a:ext>
              </a:extLst>
            </p:cNvPr>
            <p:cNvCxnSpPr/>
            <p:nvPr/>
          </p:nvCxnSpPr>
          <p:spPr>
            <a:xfrm rot="10800000">
              <a:off x="6235563" y="3343921"/>
              <a:ext cx="1065580" cy="0"/>
            </a:xfrm>
            <a:prstGeom prst="straightConnector1">
              <a:avLst/>
            </a:prstGeom>
            <a:noFill/>
            <a:ln w="254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63" name="TextBox 62">
            <a:extLst>
              <a:ext uri="{FF2B5EF4-FFF2-40B4-BE49-F238E27FC236}">
                <a16:creationId xmlns:a16="http://schemas.microsoft.com/office/drawing/2014/main" id="{B09CC7B7-23BA-5548-82D9-FB7387C1D240}"/>
              </a:ext>
            </a:extLst>
          </p:cNvPr>
          <p:cNvSpPr txBox="1"/>
          <p:nvPr/>
        </p:nvSpPr>
        <p:spPr>
          <a:xfrm>
            <a:off x="5325746" y="2709446"/>
            <a:ext cx="11304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Partition B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B09CC7B7-23BA-5548-82D9-FB7387C1D240}"/>
              </a:ext>
            </a:extLst>
          </p:cNvPr>
          <p:cNvSpPr txBox="1"/>
          <p:nvPr/>
        </p:nvSpPr>
        <p:spPr>
          <a:xfrm>
            <a:off x="3097319" y="2709446"/>
            <a:ext cx="13003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Spatial Data</a:t>
            </a: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E8C7D899-7C8B-974C-B398-7F786B08D4E6}"/>
              </a:ext>
            </a:extLst>
          </p:cNvPr>
          <p:cNvSpPr/>
          <p:nvPr/>
        </p:nvSpPr>
        <p:spPr>
          <a:xfrm>
            <a:off x="765167" y="6044625"/>
            <a:ext cx="769303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457200">
              <a:spcAft>
                <a:spcPts val="397"/>
              </a:spcAft>
              <a:buSzPts val="1068"/>
            </a:pPr>
            <a:r>
              <a:rPr lang="en-US" sz="1000" dirty="0">
                <a:solidFill>
                  <a:schemeClr val="lt1"/>
                </a:solidFill>
              </a:rPr>
              <a:t>[</a:t>
            </a:r>
            <a:r>
              <a:rPr lang="en-US" sz="1600" b="1" dirty="0"/>
              <a:t>Details:</a:t>
            </a:r>
            <a:r>
              <a:rPr lang="en-US" b="1" dirty="0">
                <a:solidFill>
                  <a:srgbClr val="3333FF"/>
                </a:solidFill>
              </a:rPr>
              <a:t> </a:t>
            </a:r>
            <a:r>
              <a:rPr lang="en-US" sz="1400" dirty="0">
                <a:solidFill>
                  <a:srgbClr val="3333FF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Data Science for Earth: The Earth Day Report</a:t>
            </a:r>
            <a:r>
              <a:rPr lang="en-US" sz="1400" dirty="0">
                <a:solidFill>
                  <a:srgbClr val="3333FF"/>
                </a:solidFill>
              </a:rPr>
              <a:t> </a:t>
            </a:r>
            <a:r>
              <a:rPr lang="en-US" sz="1400" dirty="0"/>
              <a:t>, E. </a:t>
            </a:r>
            <a:r>
              <a:rPr lang="en-US" sz="1400" dirty="0" err="1"/>
              <a:t>Eftelioglu</a:t>
            </a:r>
            <a:r>
              <a:rPr lang="en-US" sz="1400" dirty="0"/>
              <a:t>, S. Shekhar, J. Hudson, L. Joppa, C. </a:t>
            </a:r>
            <a:r>
              <a:rPr lang="en-US" sz="1400" dirty="0" err="1"/>
              <a:t>Baru</a:t>
            </a:r>
            <a:r>
              <a:rPr lang="en-US" sz="1400" dirty="0"/>
              <a:t>, V. </a:t>
            </a:r>
            <a:r>
              <a:rPr lang="en-US" sz="1400" dirty="0" err="1"/>
              <a:t>Janeja</a:t>
            </a:r>
            <a:r>
              <a:rPr lang="en-US" sz="1400" dirty="0"/>
              <a:t>, et al. ACM SIGKDD Explorations Newsletter, 22(1), May 2020</a:t>
            </a: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DD919BD3-813B-7B43-900A-4F761FF660E0}"/>
              </a:ext>
            </a:extLst>
          </p:cNvPr>
          <p:cNvSpPr/>
          <p:nvPr/>
        </p:nvSpPr>
        <p:spPr bwMode="auto">
          <a:xfrm>
            <a:off x="4424557" y="2502800"/>
            <a:ext cx="2482762" cy="340686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grpSp>
        <p:nvGrpSpPr>
          <p:cNvPr id="67" name="Group 66">
            <a:extLst>
              <a:ext uri="{FF2B5EF4-FFF2-40B4-BE49-F238E27FC236}">
                <a16:creationId xmlns:a16="http://schemas.microsoft.com/office/drawing/2014/main" id="{650B5ADC-9D2B-B040-A38A-5EFFA7DBE0EB}"/>
              </a:ext>
            </a:extLst>
          </p:cNvPr>
          <p:cNvGrpSpPr/>
          <p:nvPr/>
        </p:nvGrpSpPr>
        <p:grpSpPr>
          <a:xfrm>
            <a:off x="7084159" y="3078928"/>
            <a:ext cx="1640853" cy="1645472"/>
            <a:chOff x="5288383" y="1971014"/>
            <a:chExt cx="2482103" cy="2227639"/>
          </a:xfrm>
        </p:grpSpPr>
        <p:grpSp>
          <p:nvGrpSpPr>
            <p:cNvPr id="68" name="Group 67">
              <a:extLst>
                <a:ext uri="{FF2B5EF4-FFF2-40B4-BE49-F238E27FC236}">
                  <a16:creationId xmlns:a16="http://schemas.microsoft.com/office/drawing/2014/main" id="{BDD1F3B3-58E9-9F41-BA3D-67CFFB16FD9A}"/>
                </a:ext>
              </a:extLst>
            </p:cNvPr>
            <p:cNvGrpSpPr/>
            <p:nvPr/>
          </p:nvGrpSpPr>
          <p:grpSpPr>
            <a:xfrm>
              <a:off x="5586228" y="1971014"/>
              <a:ext cx="1341021" cy="1345817"/>
              <a:chOff x="5586228" y="1971014"/>
              <a:chExt cx="1341021" cy="1345817"/>
            </a:xfrm>
          </p:grpSpPr>
          <p:sp>
            <p:nvSpPr>
              <p:cNvPr id="70" name="Oval 69">
                <a:extLst>
                  <a:ext uri="{FF2B5EF4-FFF2-40B4-BE49-F238E27FC236}">
                    <a16:creationId xmlns:a16="http://schemas.microsoft.com/office/drawing/2014/main" id="{CCAE3B5A-41E1-ED43-974D-C66BD07346B8}"/>
                  </a:ext>
                </a:extLst>
              </p:cNvPr>
              <p:cNvSpPr/>
              <p:nvPr/>
            </p:nvSpPr>
            <p:spPr>
              <a:xfrm>
                <a:off x="5998591" y="1983370"/>
                <a:ext cx="182880" cy="182880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" name="Oval 70">
                <a:extLst>
                  <a:ext uri="{FF2B5EF4-FFF2-40B4-BE49-F238E27FC236}">
                    <a16:creationId xmlns:a16="http://schemas.microsoft.com/office/drawing/2014/main" id="{8B4B32D2-1BCF-8947-B6AC-E946E7E23FA4}"/>
                  </a:ext>
                </a:extLst>
              </p:cNvPr>
              <p:cNvSpPr/>
              <p:nvPr/>
            </p:nvSpPr>
            <p:spPr>
              <a:xfrm>
                <a:off x="5933522" y="2471494"/>
                <a:ext cx="182880" cy="182880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" name="Oval 71">
                <a:extLst>
                  <a:ext uri="{FF2B5EF4-FFF2-40B4-BE49-F238E27FC236}">
                    <a16:creationId xmlns:a16="http://schemas.microsoft.com/office/drawing/2014/main" id="{779C63C3-8227-F242-9672-23C5A21F1419}"/>
                  </a:ext>
                </a:extLst>
              </p:cNvPr>
              <p:cNvSpPr/>
              <p:nvPr/>
            </p:nvSpPr>
            <p:spPr>
              <a:xfrm>
                <a:off x="5586228" y="3133951"/>
                <a:ext cx="182880" cy="182880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" name="Oval 72">
                <a:extLst>
                  <a:ext uri="{FF2B5EF4-FFF2-40B4-BE49-F238E27FC236}">
                    <a16:creationId xmlns:a16="http://schemas.microsoft.com/office/drawing/2014/main" id="{EC42285C-11F9-6640-9BB4-7866A403E0C5}"/>
                  </a:ext>
                </a:extLst>
              </p:cNvPr>
              <p:cNvSpPr/>
              <p:nvPr/>
            </p:nvSpPr>
            <p:spPr>
              <a:xfrm>
                <a:off x="6311315" y="2211235"/>
                <a:ext cx="182880" cy="182880"/>
              </a:xfrm>
              <a:prstGeom prst="ellipse">
                <a:avLst/>
              </a:prstGeom>
              <a:solidFill>
                <a:srgbClr val="0070C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" name="Oval 73">
                <a:extLst>
                  <a:ext uri="{FF2B5EF4-FFF2-40B4-BE49-F238E27FC236}">
                    <a16:creationId xmlns:a16="http://schemas.microsoft.com/office/drawing/2014/main" id="{B42B3064-989A-7041-BBBE-E0932D0E8E77}"/>
                  </a:ext>
                </a:extLst>
              </p:cNvPr>
              <p:cNvSpPr/>
              <p:nvPr/>
            </p:nvSpPr>
            <p:spPr>
              <a:xfrm>
                <a:off x="6311315" y="2895656"/>
                <a:ext cx="182880" cy="182880"/>
              </a:xfrm>
              <a:prstGeom prst="ellipse">
                <a:avLst/>
              </a:prstGeom>
              <a:solidFill>
                <a:srgbClr val="0070C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5" name="Oval 74">
                <a:extLst>
                  <a:ext uri="{FF2B5EF4-FFF2-40B4-BE49-F238E27FC236}">
                    <a16:creationId xmlns:a16="http://schemas.microsoft.com/office/drawing/2014/main" id="{81B85FFF-BF04-6C4E-A935-FA1A38BAEECF}"/>
                  </a:ext>
                </a:extLst>
              </p:cNvPr>
              <p:cNvSpPr/>
              <p:nvPr/>
            </p:nvSpPr>
            <p:spPr>
              <a:xfrm>
                <a:off x="6691900" y="1971014"/>
                <a:ext cx="182880" cy="182880"/>
              </a:xfrm>
              <a:prstGeom prst="ellipse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Oval 75">
                <a:extLst>
                  <a:ext uri="{FF2B5EF4-FFF2-40B4-BE49-F238E27FC236}">
                    <a16:creationId xmlns:a16="http://schemas.microsoft.com/office/drawing/2014/main" id="{124C1EC7-46C7-304D-9A6E-D79AB38657C3}"/>
                  </a:ext>
                </a:extLst>
              </p:cNvPr>
              <p:cNvSpPr/>
              <p:nvPr/>
            </p:nvSpPr>
            <p:spPr>
              <a:xfrm>
                <a:off x="6744369" y="3078536"/>
                <a:ext cx="182880" cy="182880"/>
              </a:xfrm>
              <a:prstGeom prst="ellipse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77" name="Straight Connector 76">
                <a:extLst>
                  <a:ext uri="{FF2B5EF4-FFF2-40B4-BE49-F238E27FC236}">
                    <a16:creationId xmlns:a16="http://schemas.microsoft.com/office/drawing/2014/main" id="{8333A2CB-ECC6-9745-BF6C-65FDEC15D306}"/>
                  </a:ext>
                </a:extLst>
              </p:cNvPr>
              <p:cNvCxnSpPr/>
              <p:nvPr/>
            </p:nvCxnSpPr>
            <p:spPr>
              <a:xfrm flipH="1" flipV="1">
                <a:off x="6186863" y="2128598"/>
                <a:ext cx="151234" cy="109419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77">
                <a:extLst>
                  <a:ext uri="{FF2B5EF4-FFF2-40B4-BE49-F238E27FC236}">
                    <a16:creationId xmlns:a16="http://schemas.microsoft.com/office/drawing/2014/main" id="{9F2BD0DF-0B1E-344D-94AA-A19F04352B56}"/>
                  </a:ext>
                </a:extLst>
              </p:cNvPr>
              <p:cNvCxnSpPr/>
              <p:nvPr/>
            </p:nvCxnSpPr>
            <p:spPr>
              <a:xfrm flipH="1">
                <a:off x="6089620" y="2367333"/>
                <a:ext cx="248477" cy="130943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78">
                <a:extLst>
                  <a:ext uri="{FF2B5EF4-FFF2-40B4-BE49-F238E27FC236}">
                    <a16:creationId xmlns:a16="http://schemas.microsoft.com/office/drawing/2014/main" id="{8EA2A820-7EED-094B-B756-864DA5372D9E}"/>
                  </a:ext>
                </a:extLst>
              </p:cNvPr>
              <p:cNvCxnSpPr/>
              <p:nvPr/>
            </p:nvCxnSpPr>
            <p:spPr>
              <a:xfrm flipH="1">
                <a:off x="6488105" y="2107074"/>
                <a:ext cx="192722" cy="148281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79">
                <a:extLst>
                  <a:ext uri="{FF2B5EF4-FFF2-40B4-BE49-F238E27FC236}">
                    <a16:creationId xmlns:a16="http://schemas.microsoft.com/office/drawing/2014/main" id="{D4DFB13E-3F82-904A-84A8-CD29B41CA804}"/>
                  </a:ext>
                </a:extLst>
              </p:cNvPr>
              <p:cNvCxnSpPr/>
              <p:nvPr/>
            </p:nvCxnSpPr>
            <p:spPr>
              <a:xfrm flipH="1" flipV="1">
                <a:off x="6494195" y="2987096"/>
                <a:ext cx="276956" cy="118222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3C2CA798-9FD5-E44D-98F9-2BF8066F04F7}"/>
                </a:ext>
              </a:extLst>
            </p:cNvPr>
            <p:cNvSpPr txBox="1"/>
            <p:nvPr/>
          </p:nvSpPr>
          <p:spPr>
            <a:xfrm>
              <a:off x="5288383" y="3617997"/>
              <a:ext cx="2482103" cy="5806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Neighbor graph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52447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628" y="258723"/>
            <a:ext cx="8763000" cy="481012"/>
          </a:xfrm>
        </p:spPr>
        <p:txBody>
          <a:bodyPr/>
          <a:lstStyle/>
          <a:p>
            <a:pPr>
              <a:defRPr/>
            </a:pPr>
            <a:r>
              <a:rPr lang="en-US" sz="2600" b="1" dirty="0"/>
              <a:t>A Spatial Data Science Story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224471" y="2191181"/>
            <a:ext cx="8538529" cy="932962"/>
            <a:chOff x="378852" y="2392403"/>
            <a:chExt cx="8235877" cy="932962"/>
          </a:xfrm>
        </p:grpSpPr>
        <p:sp>
          <p:nvSpPr>
            <p:cNvPr id="6" name="Freeform 5"/>
            <p:cNvSpPr/>
            <p:nvPr/>
          </p:nvSpPr>
          <p:spPr>
            <a:xfrm>
              <a:off x="378852" y="2392403"/>
              <a:ext cx="1334317" cy="911144"/>
            </a:xfrm>
            <a:custGeom>
              <a:avLst/>
              <a:gdLst>
                <a:gd name="connsiteX0" fmla="*/ 0 w 1334317"/>
                <a:gd name="connsiteY0" fmla="*/ 91114 h 911144"/>
                <a:gd name="connsiteX1" fmla="*/ 91114 w 1334317"/>
                <a:gd name="connsiteY1" fmla="*/ 0 h 911144"/>
                <a:gd name="connsiteX2" fmla="*/ 1243203 w 1334317"/>
                <a:gd name="connsiteY2" fmla="*/ 0 h 911144"/>
                <a:gd name="connsiteX3" fmla="*/ 1334317 w 1334317"/>
                <a:gd name="connsiteY3" fmla="*/ 91114 h 911144"/>
                <a:gd name="connsiteX4" fmla="*/ 1334317 w 1334317"/>
                <a:gd name="connsiteY4" fmla="*/ 820030 h 911144"/>
                <a:gd name="connsiteX5" fmla="*/ 1243203 w 1334317"/>
                <a:gd name="connsiteY5" fmla="*/ 911144 h 911144"/>
                <a:gd name="connsiteX6" fmla="*/ 91114 w 1334317"/>
                <a:gd name="connsiteY6" fmla="*/ 911144 h 911144"/>
                <a:gd name="connsiteX7" fmla="*/ 0 w 1334317"/>
                <a:gd name="connsiteY7" fmla="*/ 820030 h 911144"/>
                <a:gd name="connsiteX8" fmla="*/ 0 w 1334317"/>
                <a:gd name="connsiteY8" fmla="*/ 91114 h 9111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34317" h="911144">
                  <a:moveTo>
                    <a:pt x="0" y="91114"/>
                  </a:moveTo>
                  <a:cubicBezTo>
                    <a:pt x="0" y="40793"/>
                    <a:pt x="40793" y="0"/>
                    <a:pt x="91114" y="0"/>
                  </a:cubicBezTo>
                  <a:lnTo>
                    <a:pt x="1243203" y="0"/>
                  </a:lnTo>
                  <a:cubicBezTo>
                    <a:pt x="1293524" y="0"/>
                    <a:pt x="1334317" y="40793"/>
                    <a:pt x="1334317" y="91114"/>
                  </a:cubicBezTo>
                  <a:lnTo>
                    <a:pt x="1334317" y="820030"/>
                  </a:lnTo>
                  <a:cubicBezTo>
                    <a:pt x="1334317" y="870351"/>
                    <a:pt x="1293524" y="911144"/>
                    <a:pt x="1243203" y="911144"/>
                  </a:cubicBezTo>
                  <a:lnTo>
                    <a:pt x="91114" y="911144"/>
                  </a:lnTo>
                  <a:cubicBezTo>
                    <a:pt x="40793" y="911144"/>
                    <a:pt x="0" y="870351"/>
                    <a:pt x="0" y="820030"/>
                  </a:cubicBezTo>
                  <a:lnTo>
                    <a:pt x="0" y="91114"/>
                  </a:lnTo>
                  <a:close/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87646" tIns="87646" rIns="87646" bIns="87646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1600" kern="1200" dirty="0">
                <a:ln>
                  <a:solidFill>
                    <a:schemeClr val="tx1"/>
                  </a:solidFill>
                </a:ln>
                <a:noFill/>
              </a:endParaRPr>
            </a:p>
          </p:txBody>
        </p:sp>
        <p:sp>
          <p:nvSpPr>
            <p:cNvPr id="7" name="Freeform 6"/>
            <p:cNvSpPr/>
            <p:nvPr/>
          </p:nvSpPr>
          <p:spPr>
            <a:xfrm>
              <a:off x="1844614" y="2684984"/>
              <a:ext cx="278661" cy="325981"/>
            </a:xfrm>
            <a:custGeom>
              <a:avLst/>
              <a:gdLst>
                <a:gd name="connsiteX0" fmla="*/ 0 w 278661"/>
                <a:gd name="connsiteY0" fmla="*/ 65196 h 325981"/>
                <a:gd name="connsiteX1" fmla="*/ 139331 w 278661"/>
                <a:gd name="connsiteY1" fmla="*/ 65196 h 325981"/>
                <a:gd name="connsiteX2" fmla="*/ 139331 w 278661"/>
                <a:gd name="connsiteY2" fmla="*/ 0 h 325981"/>
                <a:gd name="connsiteX3" fmla="*/ 278661 w 278661"/>
                <a:gd name="connsiteY3" fmla="*/ 162991 h 325981"/>
                <a:gd name="connsiteX4" fmla="*/ 139331 w 278661"/>
                <a:gd name="connsiteY4" fmla="*/ 325981 h 325981"/>
                <a:gd name="connsiteX5" fmla="*/ 139331 w 278661"/>
                <a:gd name="connsiteY5" fmla="*/ 260785 h 325981"/>
                <a:gd name="connsiteX6" fmla="*/ 0 w 278661"/>
                <a:gd name="connsiteY6" fmla="*/ 260785 h 325981"/>
                <a:gd name="connsiteX7" fmla="*/ 0 w 278661"/>
                <a:gd name="connsiteY7" fmla="*/ 65196 h 325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78661" h="325981">
                  <a:moveTo>
                    <a:pt x="0" y="65196"/>
                  </a:moveTo>
                  <a:lnTo>
                    <a:pt x="139331" y="65196"/>
                  </a:lnTo>
                  <a:lnTo>
                    <a:pt x="139331" y="0"/>
                  </a:lnTo>
                  <a:lnTo>
                    <a:pt x="278661" y="162991"/>
                  </a:lnTo>
                  <a:lnTo>
                    <a:pt x="139331" y="325981"/>
                  </a:lnTo>
                  <a:lnTo>
                    <a:pt x="139331" y="260785"/>
                  </a:lnTo>
                  <a:lnTo>
                    <a:pt x="0" y="260785"/>
                  </a:lnTo>
                  <a:lnTo>
                    <a:pt x="0" y="65196"/>
                  </a:lnTo>
                  <a:close/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0" tIns="65196" rIns="83598" bIns="65196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1400" kern="1200"/>
            </a:p>
          </p:txBody>
        </p:sp>
        <p:sp>
          <p:nvSpPr>
            <p:cNvPr id="8" name="Freeform 7"/>
            <p:cNvSpPr/>
            <p:nvPr/>
          </p:nvSpPr>
          <p:spPr>
            <a:xfrm>
              <a:off x="2144305" y="2414221"/>
              <a:ext cx="2398358" cy="911144"/>
            </a:xfrm>
            <a:custGeom>
              <a:avLst/>
              <a:gdLst>
                <a:gd name="connsiteX0" fmla="*/ 0 w 2398358"/>
                <a:gd name="connsiteY0" fmla="*/ 91114 h 911144"/>
                <a:gd name="connsiteX1" fmla="*/ 91114 w 2398358"/>
                <a:gd name="connsiteY1" fmla="*/ 0 h 911144"/>
                <a:gd name="connsiteX2" fmla="*/ 2307244 w 2398358"/>
                <a:gd name="connsiteY2" fmla="*/ 0 h 911144"/>
                <a:gd name="connsiteX3" fmla="*/ 2398358 w 2398358"/>
                <a:gd name="connsiteY3" fmla="*/ 91114 h 911144"/>
                <a:gd name="connsiteX4" fmla="*/ 2398358 w 2398358"/>
                <a:gd name="connsiteY4" fmla="*/ 820030 h 911144"/>
                <a:gd name="connsiteX5" fmla="*/ 2307244 w 2398358"/>
                <a:gd name="connsiteY5" fmla="*/ 911144 h 911144"/>
                <a:gd name="connsiteX6" fmla="*/ 91114 w 2398358"/>
                <a:gd name="connsiteY6" fmla="*/ 911144 h 911144"/>
                <a:gd name="connsiteX7" fmla="*/ 0 w 2398358"/>
                <a:gd name="connsiteY7" fmla="*/ 820030 h 911144"/>
                <a:gd name="connsiteX8" fmla="*/ 0 w 2398358"/>
                <a:gd name="connsiteY8" fmla="*/ 91114 h 9111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398358" h="911144">
                  <a:moveTo>
                    <a:pt x="0" y="91114"/>
                  </a:moveTo>
                  <a:cubicBezTo>
                    <a:pt x="0" y="40793"/>
                    <a:pt x="40793" y="0"/>
                    <a:pt x="91114" y="0"/>
                  </a:cubicBezTo>
                  <a:lnTo>
                    <a:pt x="2307244" y="0"/>
                  </a:lnTo>
                  <a:cubicBezTo>
                    <a:pt x="2357565" y="0"/>
                    <a:pt x="2398358" y="40793"/>
                    <a:pt x="2398358" y="91114"/>
                  </a:cubicBezTo>
                  <a:lnTo>
                    <a:pt x="2398358" y="820030"/>
                  </a:lnTo>
                  <a:cubicBezTo>
                    <a:pt x="2398358" y="870351"/>
                    <a:pt x="2357565" y="911144"/>
                    <a:pt x="2307244" y="911144"/>
                  </a:cubicBezTo>
                  <a:lnTo>
                    <a:pt x="91114" y="911144"/>
                  </a:lnTo>
                  <a:cubicBezTo>
                    <a:pt x="40793" y="911144"/>
                    <a:pt x="0" y="870351"/>
                    <a:pt x="0" y="820030"/>
                  </a:cubicBezTo>
                  <a:lnTo>
                    <a:pt x="0" y="91114"/>
                  </a:lnTo>
                  <a:close/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87646" tIns="87646" rIns="87646" bIns="87646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altLang="zh-CN" sz="1600" kern="1200" dirty="0">
                  <a:solidFill>
                    <a:srgbClr val="FF0000"/>
                  </a:solidFill>
                </a:rPr>
                <a:t>Discover Patterns, </a:t>
              </a:r>
            </a:p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altLang="zh-CN" sz="1600" kern="1200" dirty="0">
                  <a:solidFill>
                    <a:srgbClr val="FF0000"/>
                  </a:solidFill>
                </a:rPr>
                <a:t>Generate Hypothesis</a:t>
              </a:r>
            </a:p>
          </p:txBody>
        </p:sp>
        <p:sp>
          <p:nvSpPr>
            <p:cNvPr id="12" name="Freeform 11"/>
            <p:cNvSpPr/>
            <p:nvPr/>
          </p:nvSpPr>
          <p:spPr>
            <a:xfrm>
              <a:off x="4768749" y="2684984"/>
              <a:ext cx="278661" cy="325981"/>
            </a:xfrm>
            <a:custGeom>
              <a:avLst/>
              <a:gdLst>
                <a:gd name="connsiteX0" fmla="*/ 0 w 278661"/>
                <a:gd name="connsiteY0" fmla="*/ 65196 h 325981"/>
                <a:gd name="connsiteX1" fmla="*/ 139331 w 278661"/>
                <a:gd name="connsiteY1" fmla="*/ 65196 h 325981"/>
                <a:gd name="connsiteX2" fmla="*/ 139331 w 278661"/>
                <a:gd name="connsiteY2" fmla="*/ 0 h 325981"/>
                <a:gd name="connsiteX3" fmla="*/ 278661 w 278661"/>
                <a:gd name="connsiteY3" fmla="*/ 162991 h 325981"/>
                <a:gd name="connsiteX4" fmla="*/ 139331 w 278661"/>
                <a:gd name="connsiteY4" fmla="*/ 325981 h 325981"/>
                <a:gd name="connsiteX5" fmla="*/ 139331 w 278661"/>
                <a:gd name="connsiteY5" fmla="*/ 260785 h 325981"/>
                <a:gd name="connsiteX6" fmla="*/ 0 w 278661"/>
                <a:gd name="connsiteY6" fmla="*/ 260785 h 325981"/>
                <a:gd name="connsiteX7" fmla="*/ 0 w 278661"/>
                <a:gd name="connsiteY7" fmla="*/ 65196 h 325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78661" h="325981">
                  <a:moveTo>
                    <a:pt x="0" y="65196"/>
                  </a:moveTo>
                  <a:lnTo>
                    <a:pt x="139331" y="65196"/>
                  </a:lnTo>
                  <a:lnTo>
                    <a:pt x="139331" y="0"/>
                  </a:lnTo>
                  <a:lnTo>
                    <a:pt x="278661" y="162991"/>
                  </a:lnTo>
                  <a:lnTo>
                    <a:pt x="139331" y="325981"/>
                  </a:lnTo>
                  <a:lnTo>
                    <a:pt x="139331" y="260785"/>
                  </a:lnTo>
                  <a:lnTo>
                    <a:pt x="0" y="260785"/>
                  </a:lnTo>
                  <a:lnTo>
                    <a:pt x="0" y="65196"/>
                  </a:lnTo>
                  <a:close/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0" tIns="65196" rIns="83598" bIns="65196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1400" kern="1200"/>
            </a:p>
          </p:txBody>
        </p:sp>
        <p:sp>
          <p:nvSpPr>
            <p:cNvPr id="13" name="Freeform 12"/>
            <p:cNvSpPr/>
            <p:nvPr/>
          </p:nvSpPr>
          <p:spPr>
            <a:xfrm>
              <a:off x="5163082" y="2392403"/>
              <a:ext cx="1903641" cy="911144"/>
            </a:xfrm>
            <a:custGeom>
              <a:avLst/>
              <a:gdLst>
                <a:gd name="connsiteX0" fmla="*/ 0 w 1903641"/>
                <a:gd name="connsiteY0" fmla="*/ 91114 h 911144"/>
                <a:gd name="connsiteX1" fmla="*/ 91114 w 1903641"/>
                <a:gd name="connsiteY1" fmla="*/ 0 h 911144"/>
                <a:gd name="connsiteX2" fmla="*/ 1812527 w 1903641"/>
                <a:gd name="connsiteY2" fmla="*/ 0 h 911144"/>
                <a:gd name="connsiteX3" fmla="*/ 1903641 w 1903641"/>
                <a:gd name="connsiteY3" fmla="*/ 91114 h 911144"/>
                <a:gd name="connsiteX4" fmla="*/ 1903641 w 1903641"/>
                <a:gd name="connsiteY4" fmla="*/ 820030 h 911144"/>
                <a:gd name="connsiteX5" fmla="*/ 1812527 w 1903641"/>
                <a:gd name="connsiteY5" fmla="*/ 911144 h 911144"/>
                <a:gd name="connsiteX6" fmla="*/ 91114 w 1903641"/>
                <a:gd name="connsiteY6" fmla="*/ 911144 h 911144"/>
                <a:gd name="connsiteX7" fmla="*/ 0 w 1903641"/>
                <a:gd name="connsiteY7" fmla="*/ 820030 h 911144"/>
                <a:gd name="connsiteX8" fmla="*/ 0 w 1903641"/>
                <a:gd name="connsiteY8" fmla="*/ 91114 h 9111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903641" h="911144">
                  <a:moveTo>
                    <a:pt x="0" y="91114"/>
                  </a:moveTo>
                  <a:cubicBezTo>
                    <a:pt x="0" y="40793"/>
                    <a:pt x="40793" y="0"/>
                    <a:pt x="91114" y="0"/>
                  </a:cubicBezTo>
                  <a:lnTo>
                    <a:pt x="1812527" y="0"/>
                  </a:lnTo>
                  <a:cubicBezTo>
                    <a:pt x="1862848" y="0"/>
                    <a:pt x="1903641" y="40793"/>
                    <a:pt x="1903641" y="91114"/>
                  </a:cubicBezTo>
                  <a:lnTo>
                    <a:pt x="1903641" y="820030"/>
                  </a:lnTo>
                  <a:cubicBezTo>
                    <a:pt x="1903641" y="870351"/>
                    <a:pt x="1862848" y="911144"/>
                    <a:pt x="1812527" y="911144"/>
                  </a:cubicBezTo>
                  <a:lnTo>
                    <a:pt x="91114" y="911144"/>
                  </a:lnTo>
                  <a:cubicBezTo>
                    <a:pt x="40793" y="911144"/>
                    <a:pt x="0" y="870351"/>
                    <a:pt x="0" y="820030"/>
                  </a:cubicBezTo>
                  <a:lnTo>
                    <a:pt x="0" y="91114"/>
                  </a:lnTo>
                  <a:close/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87646" tIns="87646" rIns="87646" bIns="87646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altLang="zh-CN" sz="1600" kern="1200" dirty="0">
                  <a:solidFill>
                    <a:schemeClr val="tx1"/>
                  </a:solidFill>
                </a:rPr>
                <a:t>Test</a:t>
              </a:r>
              <a:r>
                <a:rPr lang="zh-CN" altLang="en-US" sz="1600" kern="1200" dirty="0">
                  <a:solidFill>
                    <a:schemeClr val="tx1"/>
                  </a:solidFill>
                </a:rPr>
                <a:t> </a:t>
              </a:r>
              <a:r>
                <a:rPr lang="en-US" altLang="zh-CN" sz="1600" kern="1200" dirty="0">
                  <a:solidFill>
                    <a:schemeClr val="tx1"/>
                  </a:solidFill>
                </a:rPr>
                <a:t>Hypothesis</a:t>
              </a:r>
            </a:p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600" kern="1200" dirty="0">
                  <a:solidFill>
                    <a:schemeClr val="tx1"/>
                  </a:solidFill>
                </a:rPr>
                <a:t>(Experiments)</a:t>
              </a:r>
            </a:p>
          </p:txBody>
        </p:sp>
        <p:sp>
          <p:nvSpPr>
            <p:cNvPr id="15" name="Freeform 14"/>
            <p:cNvSpPr/>
            <p:nvPr/>
          </p:nvSpPr>
          <p:spPr>
            <a:xfrm>
              <a:off x="7198168" y="2684984"/>
              <a:ext cx="278661" cy="325981"/>
            </a:xfrm>
            <a:custGeom>
              <a:avLst/>
              <a:gdLst>
                <a:gd name="connsiteX0" fmla="*/ 0 w 278661"/>
                <a:gd name="connsiteY0" fmla="*/ 65196 h 325981"/>
                <a:gd name="connsiteX1" fmla="*/ 139331 w 278661"/>
                <a:gd name="connsiteY1" fmla="*/ 65196 h 325981"/>
                <a:gd name="connsiteX2" fmla="*/ 139331 w 278661"/>
                <a:gd name="connsiteY2" fmla="*/ 0 h 325981"/>
                <a:gd name="connsiteX3" fmla="*/ 278661 w 278661"/>
                <a:gd name="connsiteY3" fmla="*/ 162991 h 325981"/>
                <a:gd name="connsiteX4" fmla="*/ 139331 w 278661"/>
                <a:gd name="connsiteY4" fmla="*/ 325981 h 325981"/>
                <a:gd name="connsiteX5" fmla="*/ 139331 w 278661"/>
                <a:gd name="connsiteY5" fmla="*/ 260785 h 325981"/>
                <a:gd name="connsiteX6" fmla="*/ 0 w 278661"/>
                <a:gd name="connsiteY6" fmla="*/ 260785 h 325981"/>
                <a:gd name="connsiteX7" fmla="*/ 0 w 278661"/>
                <a:gd name="connsiteY7" fmla="*/ 65196 h 3259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78661" h="325981">
                  <a:moveTo>
                    <a:pt x="0" y="65196"/>
                  </a:moveTo>
                  <a:lnTo>
                    <a:pt x="139331" y="65196"/>
                  </a:lnTo>
                  <a:lnTo>
                    <a:pt x="139331" y="0"/>
                  </a:lnTo>
                  <a:lnTo>
                    <a:pt x="278661" y="162991"/>
                  </a:lnTo>
                  <a:lnTo>
                    <a:pt x="139331" y="325981"/>
                  </a:lnTo>
                  <a:lnTo>
                    <a:pt x="139331" y="260785"/>
                  </a:lnTo>
                  <a:lnTo>
                    <a:pt x="0" y="260785"/>
                  </a:lnTo>
                  <a:lnTo>
                    <a:pt x="0" y="65196"/>
                  </a:lnTo>
                  <a:close/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0" tIns="65196" rIns="83598" bIns="65196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1400" kern="1200"/>
            </a:p>
          </p:txBody>
        </p:sp>
        <p:sp>
          <p:nvSpPr>
            <p:cNvPr id="16" name="Freeform 15"/>
            <p:cNvSpPr/>
            <p:nvPr/>
          </p:nvSpPr>
          <p:spPr>
            <a:xfrm>
              <a:off x="7592501" y="2392403"/>
              <a:ext cx="1022228" cy="911144"/>
            </a:xfrm>
            <a:custGeom>
              <a:avLst/>
              <a:gdLst>
                <a:gd name="connsiteX0" fmla="*/ 0 w 1022228"/>
                <a:gd name="connsiteY0" fmla="*/ 91114 h 911144"/>
                <a:gd name="connsiteX1" fmla="*/ 91114 w 1022228"/>
                <a:gd name="connsiteY1" fmla="*/ 0 h 911144"/>
                <a:gd name="connsiteX2" fmla="*/ 931114 w 1022228"/>
                <a:gd name="connsiteY2" fmla="*/ 0 h 911144"/>
                <a:gd name="connsiteX3" fmla="*/ 1022228 w 1022228"/>
                <a:gd name="connsiteY3" fmla="*/ 91114 h 911144"/>
                <a:gd name="connsiteX4" fmla="*/ 1022228 w 1022228"/>
                <a:gd name="connsiteY4" fmla="*/ 820030 h 911144"/>
                <a:gd name="connsiteX5" fmla="*/ 931114 w 1022228"/>
                <a:gd name="connsiteY5" fmla="*/ 911144 h 911144"/>
                <a:gd name="connsiteX6" fmla="*/ 91114 w 1022228"/>
                <a:gd name="connsiteY6" fmla="*/ 911144 h 911144"/>
                <a:gd name="connsiteX7" fmla="*/ 0 w 1022228"/>
                <a:gd name="connsiteY7" fmla="*/ 820030 h 911144"/>
                <a:gd name="connsiteX8" fmla="*/ 0 w 1022228"/>
                <a:gd name="connsiteY8" fmla="*/ 91114 h 9111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22228" h="911144">
                  <a:moveTo>
                    <a:pt x="0" y="91114"/>
                  </a:moveTo>
                  <a:cubicBezTo>
                    <a:pt x="0" y="40793"/>
                    <a:pt x="40793" y="0"/>
                    <a:pt x="91114" y="0"/>
                  </a:cubicBezTo>
                  <a:lnTo>
                    <a:pt x="931114" y="0"/>
                  </a:lnTo>
                  <a:cubicBezTo>
                    <a:pt x="981435" y="0"/>
                    <a:pt x="1022228" y="40793"/>
                    <a:pt x="1022228" y="91114"/>
                  </a:cubicBezTo>
                  <a:lnTo>
                    <a:pt x="1022228" y="820030"/>
                  </a:lnTo>
                  <a:cubicBezTo>
                    <a:pt x="1022228" y="870351"/>
                    <a:pt x="981435" y="911144"/>
                    <a:pt x="931114" y="911144"/>
                  </a:cubicBezTo>
                  <a:lnTo>
                    <a:pt x="91114" y="911144"/>
                  </a:lnTo>
                  <a:cubicBezTo>
                    <a:pt x="40793" y="911144"/>
                    <a:pt x="0" y="870351"/>
                    <a:pt x="0" y="820030"/>
                  </a:cubicBezTo>
                  <a:lnTo>
                    <a:pt x="0" y="91114"/>
                  </a:lnTo>
                  <a:close/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87646" tIns="87646" rIns="87646" bIns="87646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altLang="zh-CN" sz="1600" kern="1200" dirty="0">
                  <a:solidFill>
                    <a:schemeClr val="tx1"/>
                  </a:solidFill>
                </a:rPr>
                <a:t>Develop Theory</a:t>
              </a:r>
              <a:endParaRPr lang="en-US" sz="1600" kern="1200" dirty="0">
                <a:solidFill>
                  <a:schemeClr val="tx1"/>
                </a:solidFill>
              </a:endParaRP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4907695" y="3038934"/>
            <a:ext cx="2250413" cy="338554"/>
          </a:xfrm>
          <a:prstGeom prst="rect">
            <a:avLst/>
          </a:prstGeom>
          <a:noFill/>
          <a:effectLst>
            <a:outerShdw blurRad="203200" dist="50800" dir="5400000" algn="ctr" rotWithShape="0">
              <a:srgbClr val="000000">
                <a:alpha val="43137"/>
              </a:srgbClr>
            </a:outerShdw>
            <a:softEdge rad="774700"/>
          </a:effec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sz="1600"/>
              <a:t>Remove pump handle</a:t>
            </a:r>
            <a:endParaRPr lang="en-US" sz="1600" dirty="0"/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170330" y="990600"/>
            <a:ext cx="188447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x-none" sz="1600" u="sng" dirty="0"/>
              <a:t>1854: What causes Cholera?</a:t>
            </a:r>
          </a:p>
        </p:txBody>
      </p:sp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7" r="5257" b="6993"/>
          <a:stretch>
            <a:fillRect/>
          </a:stretch>
        </p:blipFill>
        <p:spPr bwMode="auto">
          <a:xfrm>
            <a:off x="214851" y="3177209"/>
            <a:ext cx="2026544" cy="1906174"/>
          </a:xfrm>
          <a:prstGeom prst="rect">
            <a:avLst/>
          </a:prstGeom>
          <a:noFill/>
          <a:ln>
            <a:noFill/>
          </a:ln>
          <a:effectLst>
            <a:outerShdw blurRad="63500" dist="50800" dir="5400000" algn="ctr" rotWithShape="0">
              <a:srgbClr val="000000">
                <a:alpha val="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522" b="32851"/>
          <a:stretch>
            <a:fillRect/>
          </a:stretch>
        </p:blipFill>
        <p:spPr bwMode="auto">
          <a:xfrm>
            <a:off x="7432744" y="3190552"/>
            <a:ext cx="1434734" cy="543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00" t="13394" r="19635" b="15697"/>
          <a:stretch>
            <a:fillRect/>
          </a:stretch>
        </p:blipFill>
        <p:spPr bwMode="auto">
          <a:xfrm>
            <a:off x="2590801" y="1096941"/>
            <a:ext cx="1524206" cy="10260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1535" y="1135505"/>
            <a:ext cx="1867659" cy="91722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46967" y="2324954"/>
            <a:ext cx="13717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Collect &amp; Curate Data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665273" y="3056665"/>
            <a:ext cx="1631950" cy="338554"/>
          </a:xfrm>
          <a:prstGeom prst="rect">
            <a:avLst/>
          </a:prstGeom>
          <a:noFill/>
          <a:effectLst>
            <a:outerShdw blurRad="203200" dist="50800" dir="5400000" algn="ctr" rotWithShape="0">
              <a:srgbClr val="000000">
                <a:alpha val="43137"/>
              </a:srgbClr>
            </a:outerShdw>
            <a:softEdge rad="774700"/>
          </a:effec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sz="1600" dirty="0"/>
              <a:t>? water pump</a:t>
            </a:r>
            <a:endParaRPr lang="en-US" sz="1600" dirty="0"/>
          </a:p>
        </p:txBody>
      </p:sp>
      <p:sp>
        <p:nvSpPr>
          <p:cNvPr id="22" name="TextBox 21"/>
          <p:cNvSpPr txBox="1"/>
          <p:nvPr/>
        </p:nvSpPr>
        <p:spPr>
          <a:xfrm>
            <a:off x="6781800" y="4045803"/>
            <a:ext cx="22814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B050"/>
                </a:solidFill>
              </a:rPr>
              <a:t>Impact: </a:t>
            </a:r>
            <a:r>
              <a:rPr lang="en-US" sz="1600" dirty="0">
                <a:solidFill>
                  <a:srgbClr val="0070C0"/>
                </a:solidFill>
              </a:rPr>
              <a:t>hygiene,</a:t>
            </a:r>
          </a:p>
          <a:p>
            <a:r>
              <a:rPr lang="en-US" sz="1600" dirty="0">
                <a:solidFill>
                  <a:srgbClr val="0070C0"/>
                </a:solidFill>
              </a:rPr>
              <a:t>drinking water supply, sewage system, …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4463833" y="5794468"/>
            <a:ext cx="50061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FF0000"/>
                </a:solidFill>
              </a:rPr>
              <a:t>Q? What are Choleras of today?</a:t>
            </a:r>
          </a:p>
          <a:p>
            <a:pPr algn="ctr"/>
            <a:r>
              <a:rPr lang="en-US" sz="1600" b="1" dirty="0">
                <a:solidFill>
                  <a:srgbClr val="FF0000"/>
                </a:solidFill>
              </a:rPr>
              <a:t>Q? How may Spatial Data Sc. Help?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37071D0-00EB-284A-A27F-33E5199807BD}"/>
              </a:ext>
            </a:extLst>
          </p:cNvPr>
          <p:cNvGrpSpPr/>
          <p:nvPr/>
        </p:nvGrpSpPr>
        <p:grpSpPr>
          <a:xfrm>
            <a:off x="2488584" y="3770412"/>
            <a:ext cx="1770251" cy="2494965"/>
            <a:chOff x="2488584" y="3770412"/>
            <a:chExt cx="1770251" cy="2494965"/>
          </a:xfrm>
        </p:grpSpPr>
        <p:pic>
          <p:nvPicPr>
            <p:cNvPr id="24" name="Picture 13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65273" y="5256741"/>
              <a:ext cx="756476" cy="10086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25"/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7501" b="11125"/>
            <a:stretch/>
          </p:blipFill>
          <p:spPr bwMode="auto">
            <a:xfrm>
              <a:off x="2488584" y="3770412"/>
              <a:ext cx="1770251" cy="13129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2530" name="Picture 2">
            <a:extLst>
              <a:ext uri="{FF2B5EF4-FFF2-40B4-BE49-F238E27FC236}">
                <a16:creationId xmlns:a16="http://schemas.microsoft.com/office/drawing/2014/main" id="{4FB6EF4F-B6E3-924F-9727-7AE2408747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8565" y="1152183"/>
            <a:ext cx="645835" cy="970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788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3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32"/>
          <p:cNvSpPr txBox="1">
            <a:spLocks noGrp="1"/>
          </p:cNvSpPr>
          <p:nvPr>
            <p:ph type="title"/>
          </p:nvPr>
        </p:nvSpPr>
        <p:spPr>
          <a:xfrm>
            <a:off x="0" y="64066"/>
            <a:ext cx="9144000" cy="7595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Classical Data Mining Methods not robust either!</a:t>
            </a:r>
            <a:endParaRPr sz="2800" dirty="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00200"/>
            <a:ext cx="9144000" cy="2341636"/>
          </a:xfrm>
          <a:prstGeom prst="rect">
            <a:avLst/>
          </a:prstGeom>
        </p:spPr>
      </p:pic>
      <p:sp>
        <p:nvSpPr>
          <p:cNvPr id="6" name="Google Shape;307;p32"/>
          <p:cNvSpPr txBox="1"/>
          <p:nvPr/>
        </p:nvSpPr>
        <p:spPr>
          <a:xfrm>
            <a:off x="320634" y="990600"/>
            <a:ext cx="8621400" cy="9547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2700" marR="0" lvl="0" algn="l" rtl="0">
              <a:spcBef>
                <a:spcPts val="0"/>
              </a:spcBef>
              <a:spcAft>
                <a:spcPts val="0"/>
              </a:spcAft>
              <a:buClr>
                <a:srgbClr val="555555"/>
              </a:buClr>
              <a:buSzPts val="1600"/>
            </a:pPr>
            <a:r>
              <a:rPr lang="en-US" sz="1600" dirty="0">
                <a:solidFill>
                  <a:srgbClr val="555555"/>
                </a:solidFill>
                <a:sym typeface="Arial"/>
              </a:rPr>
              <a:t>Consider the spatial Data in Figure (a)</a:t>
            </a:r>
          </a:p>
          <a:p>
            <a:pPr marL="12700" marR="0" lvl="0" algn="l" rtl="0">
              <a:spcBef>
                <a:spcPts val="0"/>
              </a:spcBef>
              <a:spcAft>
                <a:spcPts val="0"/>
              </a:spcAft>
              <a:buClr>
                <a:srgbClr val="555555"/>
              </a:buClr>
              <a:buSzPts val="1600"/>
            </a:pPr>
            <a:r>
              <a:rPr lang="en-US" sz="1600" dirty="0">
                <a:solidFill>
                  <a:srgbClr val="555555"/>
                </a:solidFill>
              </a:rPr>
              <a:t>Along with 3 alternative partitions in Figures (b), </a:t>
            </a:r>
            <a:r>
              <a:rPr lang="de-DE" sz="1600" dirty="0">
                <a:solidFill>
                  <a:srgbClr val="555555"/>
                </a:solidFill>
              </a:rPr>
              <a:t>(c) </a:t>
            </a:r>
            <a:r>
              <a:rPr lang="de-DE" sz="1600" dirty="0" err="1">
                <a:solidFill>
                  <a:srgbClr val="555555"/>
                </a:solidFill>
              </a:rPr>
              <a:t>and</a:t>
            </a:r>
            <a:r>
              <a:rPr lang="de-DE" sz="1600" dirty="0">
                <a:solidFill>
                  <a:srgbClr val="555555"/>
                </a:solidFill>
              </a:rPr>
              <a:t> (d).</a:t>
            </a:r>
            <a:endParaRPr sz="1600" dirty="0">
              <a:solidFill>
                <a:srgbClr val="555555"/>
              </a:solidFill>
              <a:sym typeface="Arial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31122212"/>
              </p:ext>
            </p:extLst>
          </p:nvPr>
        </p:nvGraphicFramePr>
        <p:xfrm>
          <a:off x="320634" y="4080358"/>
          <a:ext cx="8621400" cy="1840846"/>
        </p:xfrm>
        <a:graphic>
          <a:graphicData uri="http://schemas.openxmlformats.org/drawingml/2006/table">
            <a:tbl>
              <a:tblPr firstRow="1" bandRow="1"/>
              <a:tblGrid>
                <a:gridCol w="20330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7760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553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553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47326">
                <a:tc>
                  <a:txBody>
                    <a:bodyPr/>
                    <a:lstStyle/>
                    <a:p>
                      <a:r>
                        <a:rPr lang="en-US" b="1" dirty="0"/>
                        <a:t>Spatial</a:t>
                      </a:r>
                      <a:r>
                        <a:rPr lang="en-US" b="1" baseline="0" dirty="0"/>
                        <a:t> Partitioning</a:t>
                      </a:r>
                      <a:r>
                        <a:rPr lang="en-US" b="1" dirty="0"/>
                        <a:t> Definition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P1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baseline="0" dirty="0"/>
                        <a:t>P2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P3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7326">
                <a:tc>
                  <a:txBody>
                    <a:bodyPr/>
                    <a:lstStyle/>
                    <a:p>
                      <a:r>
                        <a:rPr lang="en-US" sz="1600" b="1" dirty="0"/>
                        <a:t>Transactions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T11, T12, T13, T14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T21, T22, T23, T24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T31,</a:t>
                      </a:r>
                      <a:r>
                        <a:rPr lang="en-US" sz="1600" baseline="0" dirty="0"/>
                        <a:t> T32, T33, T44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7326">
                <a:tc>
                  <a:txBody>
                    <a:bodyPr/>
                    <a:lstStyle/>
                    <a:p>
                      <a:r>
                        <a:rPr lang="en-US" sz="1600" b="1" dirty="0"/>
                        <a:t>Associations</a:t>
                      </a:r>
                      <a:r>
                        <a:rPr lang="en-US" sz="1600" b="1" baseline="0" dirty="0"/>
                        <a:t> </a:t>
                      </a:r>
                      <a:r>
                        <a:rPr lang="en-US" sz="1600" b="0" baseline="0" dirty="0"/>
                        <a:t>with support &gt;= 0.5</a:t>
                      </a:r>
                      <a:endParaRPr lang="en-US" sz="16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(            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600" dirty="0"/>
                        <a:t>(            )</a:t>
                      </a:r>
                    </a:p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600" dirty="0"/>
                        <a:t>(            )</a:t>
                      </a:r>
                    </a:p>
                    <a:p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4" name="Oval 3"/>
          <p:cNvSpPr/>
          <p:nvPr/>
        </p:nvSpPr>
        <p:spPr>
          <a:xfrm>
            <a:off x="2970894" y="5484523"/>
            <a:ext cx="134912" cy="134911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4903781" y="5435075"/>
            <a:ext cx="117231" cy="16604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riangle 16"/>
          <p:cNvSpPr/>
          <p:nvPr/>
        </p:nvSpPr>
        <p:spPr>
          <a:xfrm>
            <a:off x="2667000" y="5430186"/>
            <a:ext cx="140677" cy="166045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6971321" y="5416541"/>
            <a:ext cx="117231" cy="16604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riangle 19"/>
          <p:cNvSpPr/>
          <p:nvPr/>
        </p:nvSpPr>
        <p:spPr>
          <a:xfrm>
            <a:off x="7207080" y="5398104"/>
            <a:ext cx="140677" cy="166045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riangle 20"/>
          <p:cNvSpPr/>
          <p:nvPr/>
        </p:nvSpPr>
        <p:spPr>
          <a:xfrm>
            <a:off x="5141224" y="5430186"/>
            <a:ext cx="140677" cy="166045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7455379" y="5433473"/>
            <a:ext cx="134912" cy="134911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C580248-308E-C646-B25B-632CCB567F68}"/>
              </a:ext>
            </a:extLst>
          </p:cNvPr>
          <p:cNvSpPr/>
          <p:nvPr/>
        </p:nvSpPr>
        <p:spPr bwMode="auto">
          <a:xfrm>
            <a:off x="6818987" y="1600200"/>
            <a:ext cx="2204656" cy="4374646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6D91716-4D3C-964B-B953-356D77AE701E}"/>
              </a:ext>
            </a:extLst>
          </p:cNvPr>
          <p:cNvSpPr/>
          <p:nvPr/>
        </p:nvSpPr>
        <p:spPr bwMode="auto">
          <a:xfrm>
            <a:off x="4653344" y="1676400"/>
            <a:ext cx="2204656" cy="4374646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3352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1" animBg="1"/>
      <p:bldP spid="14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152400"/>
            <a:ext cx="9144000" cy="381000"/>
          </a:xfrm>
        </p:spPr>
        <p:txBody>
          <a:bodyPr anchor="t"/>
          <a:lstStyle/>
          <a:p>
            <a:pPr eaLnBrk="1" hangingPunct="1">
              <a:defRPr/>
            </a:pPr>
            <a:r>
              <a:rPr lang="en-US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Approach: Neighbor Graph</a:t>
            </a:r>
            <a:endParaRPr lang="en-US" sz="2800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32772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262404" y="990637"/>
            <a:ext cx="6757266" cy="1295400"/>
          </a:xfrm>
        </p:spPr>
        <p:txBody>
          <a:bodyPr/>
          <a:lstStyle/>
          <a:p>
            <a:pPr eaLnBrk="1" hangingPunct="1"/>
            <a:r>
              <a:rPr lang="en-US" altLang="en-US" sz="1600" dirty="0"/>
              <a:t>Challenge: </a:t>
            </a:r>
            <a:r>
              <a:rPr lang="en-US" altLang="en-US" sz="1600" dirty="0">
                <a:solidFill>
                  <a:srgbClr val="FF0000"/>
                </a:solidFill>
              </a:rPr>
              <a:t>One size does not fit all</a:t>
            </a:r>
          </a:p>
          <a:p>
            <a:pPr eaLnBrk="1" hangingPunct="1"/>
            <a:endParaRPr lang="en-US" altLang="en-US" sz="1600" dirty="0"/>
          </a:p>
          <a:p>
            <a:pPr eaLnBrk="1" hangingPunct="1"/>
            <a:r>
              <a:rPr lang="en-US" altLang="en-US" sz="1600" dirty="0"/>
              <a:t>Ex. Interaction patterns</a:t>
            </a:r>
          </a:p>
        </p:txBody>
      </p:sp>
      <p:graphicFrame>
        <p:nvGraphicFramePr>
          <p:cNvPr id="35" name="Table 34"/>
          <p:cNvGraphicFramePr>
            <a:graphicFrameLocks noGrp="1"/>
          </p:cNvGraphicFramePr>
          <p:nvPr/>
        </p:nvGraphicFramePr>
        <p:xfrm>
          <a:off x="569089" y="4343400"/>
          <a:ext cx="7879083" cy="1375075"/>
        </p:xfrm>
        <a:graphic>
          <a:graphicData uri="http://schemas.openxmlformats.org/drawingml/2006/table">
            <a:tbl>
              <a:tblPr firstRow="1" firstCol="1" bandRow="1">
                <a:tableStyleId>{F5AB1C69-6EDB-4FF4-983F-18BD219EF322}</a:tableStyleId>
              </a:tblPr>
              <a:tblGrid>
                <a:gridCol w="10255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3823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9506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2026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9256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Calibri" charset="0"/>
                        <a:ea typeface="DengXian" charset="-122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</a:rPr>
                        <a:t>Pearson’s Correlation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Calibri" charset="0"/>
                        <a:ea typeface="DengXian" charset="-122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</a:rPr>
                        <a:t>Ripley’s cross-K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Calibri" charset="0"/>
                        <a:ea typeface="DengXian" charset="-122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</a:rPr>
                        <a:t>Participation Index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Calibri" charset="0"/>
                        <a:ea typeface="DengXian" charset="-122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1061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Calibri" charset="0"/>
                        <a:ea typeface="DengXian" charset="-122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tx1"/>
                          </a:solidFill>
                          <a:effectLst/>
                        </a:rPr>
                        <a:t>-0.90</a:t>
                      </a:r>
                      <a:endParaRPr lang="en-US" sz="1600">
                        <a:solidFill>
                          <a:schemeClr val="tx1"/>
                        </a:solidFill>
                        <a:effectLst/>
                        <a:latin typeface="Calibri" charset="0"/>
                        <a:ea typeface="DengXian" charset="-122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</a:rPr>
                        <a:t>0.33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Calibri" charset="0"/>
                        <a:ea typeface="DengXian" charset="-122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tx1"/>
                          </a:solidFill>
                          <a:effectLst/>
                        </a:rPr>
                        <a:t>0.5</a:t>
                      </a:r>
                      <a:endParaRPr lang="en-US" sz="1600">
                        <a:solidFill>
                          <a:schemeClr val="tx1"/>
                        </a:solidFill>
                        <a:effectLst/>
                        <a:latin typeface="Calibri" charset="0"/>
                        <a:ea typeface="DengXian" charset="-122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145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Calibri" charset="0"/>
                        <a:ea typeface="DengXian" charset="-122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Calibri" charset="0"/>
                        <a:ea typeface="DengXian" charset="-122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tx1"/>
                          </a:solidFill>
                          <a:effectLst/>
                        </a:rPr>
                        <a:t>0.5</a:t>
                      </a:r>
                      <a:endParaRPr lang="en-US" sz="1600">
                        <a:solidFill>
                          <a:schemeClr val="tx1"/>
                        </a:solidFill>
                        <a:effectLst/>
                        <a:latin typeface="Calibri" charset="0"/>
                        <a:ea typeface="DengXian" charset="-122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Calibri" charset="0"/>
                        <a:ea typeface="DengXian" charset="-122"/>
                        <a:cs typeface="Times New Roman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pSp>
        <p:nvGrpSpPr>
          <p:cNvPr id="37" name="Group 36"/>
          <p:cNvGrpSpPr/>
          <p:nvPr/>
        </p:nvGrpSpPr>
        <p:grpSpPr>
          <a:xfrm>
            <a:off x="3192165" y="1828800"/>
            <a:ext cx="2370435" cy="2403142"/>
            <a:chOff x="2528306" y="1559987"/>
            <a:chExt cx="2370435" cy="2403142"/>
          </a:xfrm>
        </p:grpSpPr>
        <p:grpSp>
          <p:nvGrpSpPr>
            <p:cNvPr id="38" name="Group 37"/>
            <p:cNvGrpSpPr/>
            <p:nvPr/>
          </p:nvGrpSpPr>
          <p:grpSpPr>
            <a:xfrm>
              <a:off x="3118019" y="1559987"/>
              <a:ext cx="1572548" cy="1927840"/>
              <a:chOff x="3118019" y="1559987"/>
              <a:chExt cx="1572548" cy="1927840"/>
            </a:xfrm>
          </p:grpSpPr>
          <p:sp>
            <p:nvSpPr>
              <p:cNvPr id="41" name="Oval 40"/>
              <p:cNvSpPr/>
              <p:nvPr/>
            </p:nvSpPr>
            <p:spPr>
              <a:xfrm>
                <a:off x="3652499" y="1941527"/>
                <a:ext cx="182880" cy="182880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Oval 41"/>
              <p:cNvSpPr/>
              <p:nvPr/>
            </p:nvSpPr>
            <p:spPr>
              <a:xfrm>
                <a:off x="3625996" y="2442357"/>
                <a:ext cx="182880" cy="182880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Oval 42"/>
              <p:cNvSpPr/>
              <p:nvPr/>
            </p:nvSpPr>
            <p:spPr>
              <a:xfrm>
                <a:off x="3201640" y="3105593"/>
                <a:ext cx="182880" cy="182880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Oval 43"/>
              <p:cNvSpPr/>
              <p:nvPr/>
            </p:nvSpPr>
            <p:spPr>
              <a:xfrm>
                <a:off x="3926727" y="2182877"/>
                <a:ext cx="182880" cy="182880"/>
              </a:xfrm>
              <a:prstGeom prst="ellipse">
                <a:avLst/>
              </a:prstGeom>
              <a:solidFill>
                <a:srgbClr val="0070C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" name="Oval 44"/>
              <p:cNvSpPr/>
              <p:nvPr/>
            </p:nvSpPr>
            <p:spPr>
              <a:xfrm>
                <a:off x="3926727" y="2867298"/>
                <a:ext cx="182880" cy="182880"/>
              </a:xfrm>
              <a:prstGeom prst="ellipse">
                <a:avLst/>
              </a:prstGeom>
              <a:solidFill>
                <a:srgbClr val="0070C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" name="Oval 45"/>
              <p:cNvSpPr/>
              <p:nvPr/>
            </p:nvSpPr>
            <p:spPr>
              <a:xfrm>
                <a:off x="4306200" y="1968536"/>
                <a:ext cx="182880" cy="182880"/>
              </a:xfrm>
              <a:prstGeom prst="ellipse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" name="Oval 46"/>
              <p:cNvSpPr/>
              <p:nvPr/>
            </p:nvSpPr>
            <p:spPr>
              <a:xfrm>
                <a:off x="4217154" y="3136008"/>
                <a:ext cx="182880" cy="182880"/>
              </a:xfrm>
              <a:prstGeom prst="ellipse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54" name="Straight Connector 53"/>
              <p:cNvCxnSpPr/>
              <p:nvPr/>
            </p:nvCxnSpPr>
            <p:spPr>
              <a:xfrm flipH="1" flipV="1">
                <a:off x="3118019" y="1559987"/>
                <a:ext cx="15360" cy="1923271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/>
              <p:cNvCxnSpPr/>
              <p:nvPr/>
            </p:nvCxnSpPr>
            <p:spPr>
              <a:xfrm flipV="1">
                <a:off x="3896216" y="1574782"/>
                <a:ext cx="20365" cy="1913045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5"/>
              <p:cNvCxnSpPr/>
              <p:nvPr/>
            </p:nvCxnSpPr>
            <p:spPr>
              <a:xfrm flipH="1" flipV="1">
                <a:off x="4690460" y="1559987"/>
                <a:ext cx="107" cy="1921861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/>
              <p:cNvCxnSpPr/>
              <p:nvPr/>
            </p:nvCxnSpPr>
            <p:spPr>
              <a:xfrm flipH="1">
                <a:off x="3131559" y="3481848"/>
                <a:ext cx="1559008" cy="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Connector 57"/>
              <p:cNvCxnSpPr/>
              <p:nvPr/>
            </p:nvCxnSpPr>
            <p:spPr>
              <a:xfrm flipH="1" flipV="1">
                <a:off x="3145847" y="2426501"/>
                <a:ext cx="1519948" cy="9241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/>
              <p:cNvCxnSpPr/>
              <p:nvPr/>
            </p:nvCxnSpPr>
            <p:spPr>
              <a:xfrm flipH="1">
                <a:off x="3118019" y="1574782"/>
                <a:ext cx="1566688" cy="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9" name="TextBox 38"/>
            <p:cNvSpPr txBox="1"/>
            <p:nvPr/>
          </p:nvSpPr>
          <p:spPr>
            <a:xfrm>
              <a:off x="2528306" y="3624575"/>
              <a:ext cx="237043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(b) Spatial Partitions</a:t>
              </a:r>
            </a:p>
          </p:txBody>
        </p:sp>
      </p:grpSp>
      <p:grpSp>
        <p:nvGrpSpPr>
          <p:cNvPr id="62" name="Group 61"/>
          <p:cNvGrpSpPr/>
          <p:nvPr/>
        </p:nvGrpSpPr>
        <p:grpSpPr>
          <a:xfrm>
            <a:off x="6126582" y="2250640"/>
            <a:ext cx="2179218" cy="1985536"/>
            <a:chOff x="5288383" y="1971014"/>
            <a:chExt cx="2179218" cy="1985536"/>
          </a:xfrm>
        </p:grpSpPr>
        <p:grpSp>
          <p:nvGrpSpPr>
            <p:cNvPr id="64" name="Group 63"/>
            <p:cNvGrpSpPr/>
            <p:nvPr/>
          </p:nvGrpSpPr>
          <p:grpSpPr>
            <a:xfrm>
              <a:off x="5586228" y="1971014"/>
              <a:ext cx="1341021" cy="1345817"/>
              <a:chOff x="5586228" y="1971014"/>
              <a:chExt cx="1341021" cy="1345817"/>
            </a:xfrm>
          </p:grpSpPr>
          <p:sp>
            <p:nvSpPr>
              <p:cNvPr id="67" name="Oval 66"/>
              <p:cNvSpPr/>
              <p:nvPr/>
            </p:nvSpPr>
            <p:spPr>
              <a:xfrm>
                <a:off x="5998591" y="1983370"/>
                <a:ext cx="182880" cy="182880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" name="Oval 67"/>
              <p:cNvSpPr/>
              <p:nvPr/>
            </p:nvSpPr>
            <p:spPr>
              <a:xfrm>
                <a:off x="5933522" y="2471494"/>
                <a:ext cx="182880" cy="182880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" name="Oval 68"/>
              <p:cNvSpPr/>
              <p:nvPr/>
            </p:nvSpPr>
            <p:spPr>
              <a:xfrm>
                <a:off x="5586228" y="3133951"/>
                <a:ext cx="182880" cy="182880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" name="Oval 69"/>
              <p:cNvSpPr/>
              <p:nvPr/>
            </p:nvSpPr>
            <p:spPr>
              <a:xfrm>
                <a:off x="6311315" y="2211235"/>
                <a:ext cx="182880" cy="182880"/>
              </a:xfrm>
              <a:prstGeom prst="ellipse">
                <a:avLst/>
              </a:prstGeom>
              <a:solidFill>
                <a:srgbClr val="0070C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" name="Oval 70"/>
              <p:cNvSpPr/>
              <p:nvPr/>
            </p:nvSpPr>
            <p:spPr>
              <a:xfrm>
                <a:off x="6311315" y="2895656"/>
                <a:ext cx="182880" cy="182880"/>
              </a:xfrm>
              <a:prstGeom prst="ellipse">
                <a:avLst/>
              </a:prstGeom>
              <a:solidFill>
                <a:srgbClr val="0070C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" name="Oval 71"/>
              <p:cNvSpPr/>
              <p:nvPr/>
            </p:nvSpPr>
            <p:spPr>
              <a:xfrm>
                <a:off x="6691900" y="1971014"/>
                <a:ext cx="182880" cy="182880"/>
              </a:xfrm>
              <a:prstGeom prst="ellipse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" name="Oval 72"/>
              <p:cNvSpPr/>
              <p:nvPr/>
            </p:nvSpPr>
            <p:spPr>
              <a:xfrm>
                <a:off x="6744369" y="3078536"/>
                <a:ext cx="182880" cy="182880"/>
              </a:xfrm>
              <a:prstGeom prst="ellipse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78" name="Straight Connector 77"/>
              <p:cNvCxnSpPr/>
              <p:nvPr/>
            </p:nvCxnSpPr>
            <p:spPr>
              <a:xfrm flipH="1" flipV="1">
                <a:off x="6186863" y="2128598"/>
                <a:ext cx="151234" cy="109419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78"/>
              <p:cNvCxnSpPr/>
              <p:nvPr/>
            </p:nvCxnSpPr>
            <p:spPr>
              <a:xfrm flipH="1">
                <a:off x="6089620" y="2367333"/>
                <a:ext cx="248477" cy="130943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79"/>
              <p:cNvCxnSpPr/>
              <p:nvPr/>
            </p:nvCxnSpPr>
            <p:spPr>
              <a:xfrm flipH="1">
                <a:off x="6488105" y="2107074"/>
                <a:ext cx="192722" cy="148281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80"/>
              <p:cNvCxnSpPr/>
              <p:nvPr/>
            </p:nvCxnSpPr>
            <p:spPr>
              <a:xfrm flipH="1" flipV="1">
                <a:off x="6494195" y="2987096"/>
                <a:ext cx="276956" cy="118222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5" name="TextBox 64"/>
            <p:cNvSpPr txBox="1"/>
            <p:nvPr/>
          </p:nvSpPr>
          <p:spPr>
            <a:xfrm>
              <a:off x="5288383" y="3617996"/>
              <a:ext cx="217921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(c) Neighbor graph</a:t>
              </a:r>
            </a:p>
          </p:txBody>
        </p:sp>
      </p:grpSp>
      <p:sp>
        <p:nvSpPr>
          <p:cNvPr id="98" name="TextBox 97"/>
          <p:cNvSpPr txBox="1"/>
          <p:nvPr/>
        </p:nvSpPr>
        <p:spPr>
          <a:xfrm>
            <a:off x="282033" y="3893388"/>
            <a:ext cx="27765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(a) a map of 3 features</a:t>
            </a:r>
          </a:p>
        </p:txBody>
      </p:sp>
      <p:grpSp>
        <p:nvGrpSpPr>
          <p:cNvPr id="99" name="Group 98"/>
          <p:cNvGrpSpPr/>
          <p:nvPr/>
        </p:nvGrpSpPr>
        <p:grpSpPr>
          <a:xfrm>
            <a:off x="818273" y="2277486"/>
            <a:ext cx="1318378" cy="1346945"/>
            <a:chOff x="569089" y="1876566"/>
            <a:chExt cx="1318378" cy="1346945"/>
          </a:xfrm>
        </p:grpSpPr>
        <p:sp>
          <p:nvSpPr>
            <p:cNvPr id="101" name="Oval 100"/>
            <p:cNvSpPr/>
            <p:nvPr/>
          </p:nvSpPr>
          <p:spPr>
            <a:xfrm>
              <a:off x="1006695" y="1876566"/>
              <a:ext cx="182880" cy="18288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2" name="Oval 101"/>
            <p:cNvSpPr/>
            <p:nvPr/>
          </p:nvSpPr>
          <p:spPr>
            <a:xfrm>
              <a:off x="1062341" y="2519228"/>
              <a:ext cx="182880" cy="18288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Oval 102"/>
            <p:cNvSpPr/>
            <p:nvPr/>
          </p:nvSpPr>
          <p:spPr>
            <a:xfrm>
              <a:off x="569089" y="3040631"/>
              <a:ext cx="182880" cy="18288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" name="Oval 103"/>
            <p:cNvSpPr/>
            <p:nvPr/>
          </p:nvSpPr>
          <p:spPr>
            <a:xfrm>
              <a:off x="1294176" y="2117915"/>
              <a:ext cx="182880" cy="182880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Oval 104"/>
            <p:cNvSpPr/>
            <p:nvPr/>
          </p:nvSpPr>
          <p:spPr>
            <a:xfrm>
              <a:off x="1294176" y="2802336"/>
              <a:ext cx="182880" cy="182880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Oval 105"/>
            <p:cNvSpPr/>
            <p:nvPr/>
          </p:nvSpPr>
          <p:spPr>
            <a:xfrm>
              <a:off x="1701784" y="1890050"/>
              <a:ext cx="182880" cy="182880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" name="Oval 106"/>
            <p:cNvSpPr/>
            <p:nvPr/>
          </p:nvSpPr>
          <p:spPr>
            <a:xfrm>
              <a:off x="1704587" y="2959964"/>
              <a:ext cx="182880" cy="182880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807720" y="5051724"/>
            <a:ext cx="441960" cy="563880"/>
            <a:chOff x="807720" y="5836920"/>
            <a:chExt cx="441960" cy="563880"/>
          </a:xfrm>
        </p:grpSpPr>
        <p:sp>
          <p:nvSpPr>
            <p:cNvPr id="76" name="Oval 75"/>
            <p:cNvSpPr/>
            <p:nvPr/>
          </p:nvSpPr>
          <p:spPr>
            <a:xfrm>
              <a:off x="807720" y="6217920"/>
              <a:ext cx="182880" cy="182880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Oval 76"/>
            <p:cNvSpPr/>
            <p:nvPr/>
          </p:nvSpPr>
          <p:spPr>
            <a:xfrm>
              <a:off x="1066800" y="6217920"/>
              <a:ext cx="182880" cy="182880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Oval 89"/>
            <p:cNvSpPr/>
            <p:nvPr/>
          </p:nvSpPr>
          <p:spPr>
            <a:xfrm>
              <a:off x="807720" y="5836920"/>
              <a:ext cx="182880" cy="18288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Oval 90"/>
            <p:cNvSpPr/>
            <p:nvPr/>
          </p:nvSpPr>
          <p:spPr>
            <a:xfrm>
              <a:off x="1066800" y="5836920"/>
              <a:ext cx="182880" cy="182880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0" name="TextBox 59">
            <a:extLst>
              <a:ext uri="{FF2B5EF4-FFF2-40B4-BE49-F238E27FC236}">
                <a16:creationId xmlns:a16="http://schemas.microsoft.com/office/drawing/2014/main" id="{738B9F71-6D6A-1142-8FFF-109F72C432BD}"/>
              </a:ext>
            </a:extLst>
          </p:cNvPr>
          <p:cNvSpPr txBox="1"/>
          <p:nvPr/>
        </p:nvSpPr>
        <p:spPr>
          <a:xfrm>
            <a:off x="560510" y="5963534"/>
            <a:ext cx="782445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4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Details:  Discovering Spatial Co-location Patterns: A General Approach, </a:t>
            </a:r>
          </a:p>
          <a:p>
            <a:pPr>
              <a:defRPr/>
            </a:pPr>
            <a:r>
              <a:rPr lang="en-US" sz="14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IEEE Transactions on Knowledge and Data Eng., 16(12), December 2004 (w/ </a:t>
            </a:r>
            <a:r>
              <a:rPr lang="en-US" sz="1400" dirty="0" err="1">
                <a:latin typeface="Microsoft Sans Serif" panose="020B0604020202020204" pitchFamily="34" charset="0"/>
                <a:cs typeface="Microsoft Sans Serif" panose="020B0604020202020204" pitchFamily="34" charset="0"/>
              </a:rPr>
              <a:t>H.Yan</a:t>
            </a:r>
            <a:r>
              <a:rPr lang="en-US" sz="14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, </a:t>
            </a:r>
            <a:r>
              <a:rPr lang="en-US" sz="1400" dirty="0" err="1">
                <a:latin typeface="Microsoft Sans Serif" panose="020B0604020202020204" pitchFamily="34" charset="0"/>
                <a:cs typeface="Microsoft Sans Serif" panose="020B0604020202020204" pitchFamily="34" charset="0"/>
              </a:rPr>
              <a:t>H.Xiong</a:t>
            </a:r>
            <a:r>
              <a:rPr lang="en-US" sz="14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). </a:t>
            </a:r>
          </a:p>
        </p:txBody>
      </p:sp>
    </p:spTree>
    <p:extLst>
      <p:ext uri="{BB962C8B-B14F-4D97-AF65-F5344CB8AC3E}">
        <p14:creationId xmlns:p14="http://schemas.microsoft.com/office/powerpoint/2010/main" val="69334046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A Metric of Spatial Cross-Correlation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lvl="1" indent="-342900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en-US" sz="24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Ripley’s Cross K-Function Definition</a:t>
            </a:r>
          </a:p>
          <a:p>
            <a:endParaRPr lang="en-US" altLang="en-US" sz="2000" dirty="0"/>
          </a:p>
          <a:p>
            <a:pPr marL="457200" lvl="1" indent="0">
              <a:buNone/>
            </a:pPr>
            <a:endParaRPr lang="en-US" altLang="en-US" sz="1800" dirty="0"/>
          </a:p>
          <a:p>
            <a:pPr lvl="1">
              <a:lnSpc>
                <a:spcPct val="80000"/>
              </a:lnSpc>
              <a:buFont typeface="Arial" panose="020B0604020202020204" pitchFamily="34" charset="0"/>
              <a:buChar char="•"/>
            </a:pPr>
            <a:endParaRPr lang="en-US" altLang="en-US" sz="2000" dirty="0">
              <a:latin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lvl="1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altLang="en-US" sz="20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Cross K-function of some pair of spatial feature types</a:t>
            </a:r>
          </a:p>
          <a:p>
            <a:pPr lvl="1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altLang="en-US" sz="20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Example</a:t>
            </a:r>
          </a:p>
          <a:p>
            <a:pPr lvl="2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sz="18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Which pairs are frequently co-located</a:t>
            </a:r>
          </a:p>
          <a:p>
            <a:pPr lvl="2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sz="18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Statistical significance</a:t>
            </a:r>
          </a:p>
          <a:p>
            <a:endParaRPr lang="en-US" dirty="0"/>
          </a:p>
        </p:txBody>
      </p:sp>
      <p:grpSp>
        <p:nvGrpSpPr>
          <p:cNvPr id="6" name="Group 5"/>
          <p:cNvGrpSpPr>
            <a:grpSpLocks/>
          </p:cNvGrpSpPr>
          <p:nvPr/>
        </p:nvGrpSpPr>
        <p:grpSpPr bwMode="auto">
          <a:xfrm>
            <a:off x="1295400" y="1447800"/>
            <a:ext cx="7162800" cy="990600"/>
            <a:chOff x="487" y="1656"/>
            <a:chExt cx="3589" cy="404"/>
          </a:xfrm>
        </p:grpSpPr>
        <p:graphicFrame>
          <p:nvGraphicFramePr>
            <p:cNvPr id="7" name="Object 6"/>
            <p:cNvGraphicFramePr>
              <a:graphicFrameLocks noChangeAspect="1"/>
            </p:cNvGraphicFramePr>
            <p:nvPr/>
          </p:nvGraphicFramePr>
          <p:xfrm>
            <a:off x="487" y="1673"/>
            <a:ext cx="886" cy="25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00" name="Equation" r:id="rId3" imgW="1041120" imgH="241200" progId="Equation.3">
                    <p:embed/>
                  </p:oleObj>
                </mc:Choice>
                <mc:Fallback>
                  <p:oleObj name="Equation" r:id="rId3" imgW="1041120" imgH="2412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87" y="1673"/>
                          <a:ext cx="886" cy="25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8" name="Text Box 7"/>
            <p:cNvSpPr txBox="1">
              <a:spLocks noChangeArrowheads="1"/>
            </p:cNvSpPr>
            <p:nvPr/>
          </p:nvSpPr>
          <p:spPr bwMode="auto">
            <a:xfrm>
              <a:off x="1384" y="1656"/>
              <a:ext cx="2692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rgbClr val="0033CC"/>
                </a:buClr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lr>
                  <a:srgbClr val="0033CC"/>
                </a:buClr>
                <a:buFont typeface="Wingdings" pitchFamily="2" charset="2"/>
                <a:buBlip>
                  <a:blip r:embed="rId5"/>
                </a:buBlip>
                <a:defRPr sz="20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lr>
                  <a:srgbClr val="0033CC"/>
                </a:buClr>
                <a:buFont typeface="Wingdings" pitchFamily="2" charset="2"/>
                <a:buChar char="Ø"/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0033CC"/>
                </a:buClr>
                <a:buFont typeface="Wingdings" pitchFamily="2" charset="2"/>
                <a:buChar char="Ø"/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rgbClr val="0033CC"/>
                </a:buClr>
                <a:buFont typeface="Wingdings" pitchFamily="2" charset="2"/>
                <a:buChar char="Ø"/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33CC"/>
                </a:buClr>
                <a:buFont typeface="Wingdings" pitchFamily="2" charset="2"/>
                <a:buChar char="Ø"/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33CC"/>
                </a:buClr>
                <a:buFont typeface="Wingdings" pitchFamily="2" charset="2"/>
                <a:buChar char="Ø"/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33CC"/>
                </a:buClr>
                <a:buFont typeface="Wingdings" pitchFamily="2" charset="2"/>
                <a:buChar char="Ø"/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33CC"/>
                </a:buClr>
                <a:buFont typeface="Wingdings" pitchFamily="2" charset="2"/>
                <a:buChar char="Ø"/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800" dirty="0">
                  <a:effectLst/>
                </a:rPr>
                <a:t>[number of type</a:t>
              </a:r>
              <a:r>
                <a:rPr lang="en-US" altLang="en-US" sz="1800" b="1" dirty="0">
                  <a:solidFill>
                    <a:srgbClr val="FF0000"/>
                  </a:solidFill>
                  <a:effectLst/>
                </a:rPr>
                <a:t> </a:t>
              </a:r>
              <a:r>
                <a:rPr lang="en-US" altLang="en-US" sz="1800" b="1" i="1" dirty="0">
                  <a:solidFill>
                    <a:srgbClr val="FF0000"/>
                  </a:solidFill>
                  <a:effectLst/>
                </a:rPr>
                <a:t>j </a:t>
              </a:r>
              <a:r>
                <a:rPr lang="en-US" altLang="en-US" sz="1800" dirty="0">
                  <a:effectLst/>
                </a:rPr>
                <a:t>event within distance </a:t>
              </a:r>
              <a:r>
                <a:rPr lang="en-US" altLang="en-US" sz="1800" i="1" dirty="0">
                  <a:effectLst/>
                </a:rPr>
                <a:t>h</a:t>
              </a:r>
              <a:r>
                <a:rPr lang="en-US" altLang="en-US" sz="1800" dirty="0">
                  <a:effectLst/>
                </a:rPr>
                <a:t> </a:t>
              </a:r>
            </a:p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800" dirty="0">
                  <a:effectLst/>
                </a:rPr>
                <a:t>	of a randomly chosen type</a:t>
              </a:r>
              <a:r>
                <a:rPr lang="en-US" altLang="en-US" sz="1800" dirty="0">
                  <a:solidFill>
                    <a:srgbClr val="FF0000"/>
                  </a:solidFill>
                  <a:effectLst/>
                </a:rPr>
                <a:t> </a:t>
              </a:r>
              <a:r>
                <a:rPr lang="en-US" altLang="en-US" sz="1800" b="1" i="1" dirty="0" err="1">
                  <a:solidFill>
                    <a:srgbClr val="FF0000"/>
                  </a:solidFill>
                  <a:effectLst/>
                </a:rPr>
                <a:t>i</a:t>
              </a:r>
              <a:r>
                <a:rPr lang="en-US" altLang="en-US" sz="1800" dirty="0">
                  <a:solidFill>
                    <a:srgbClr val="FF0000"/>
                  </a:solidFill>
                  <a:effectLst/>
                </a:rPr>
                <a:t> </a:t>
              </a:r>
              <a:r>
                <a:rPr lang="en-US" altLang="en-US" sz="1800" dirty="0">
                  <a:effectLst/>
                </a:rPr>
                <a:t>event]</a:t>
              </a:r>
            </a:p>
          </p:txBody>
        </p:sp>
      </p:grpSp>
      <p:pic>
        <p:nvPicPr>
          <p:cNvPr id="9" name="Picture 8" descr="logo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7000" y="5621054"/>
            <a:ext cx="1241778" cy="1089812"/>
          </a:xfrm>
          <a:prstGeom prst="rect">
            <a:avLst/>
          </a:prstGeom>
        </p:spPr>
      </p:pic>
      <p:pic>
        <p:nvPicPr>
          <p:cNvPr id="10" name="Picture 2" descr="https://encrypted-tbn2.gstatic.com/images?q=tbn:ANd9GcSYKm2NWtKxWYbe4WrczjlviO6MfCQorAdEUWpK75h_JuN9HeAX">
            <a:extLst>
              <a:ext uri="{FF2B5EF4-FFF2-40B4-BE49-F238E27FC236}">
                <a16:creationId xmlns:a16="http://schemas.microsoft.com/office/drawing/2014/main" id="{80B199F2-B878-7648-85CF-0C61F494581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47" t="13982" r="24620" b="688"/>
          <a:stretch/>
        </p:blipFill>
        <p:spPr bwMode="auto">
          <a:xfrm>
            <a:off x="807924" y="4524029"/>
            <a:ext cx="1371600" cy="1959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5143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Co-locations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752600"/>
            <a:ext cx="2960649" cy="3886200"/>
          </a:xfrm>
        </p:spPr>
        <p:txBody>
          <a:bodyPr/>
          <a:lstStyle/>
          <a:p>
            <a:r>
              <a:rPr lang="en-US" altLang="en-US" sz="20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Given: A collection of different types of spatial events</a:t>
            </a:r>
          </a:p>
          <a:p>
            <a:r>
              <a:rPr lang="en-US" altLang="en-US" sz="20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Find: Co-located subsets of event types</a:t>
            </a:r>
          </a:p>
          <a:p>
            <a:endParaRPr lang="en-US" dirty="0">
              <a:latin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pic>
        <p:nvPicPr>
          <p:cNvPr id="4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3580" y="1571423"/>
            <a:ext cx="4445619" cy="3706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23850" y="5904022"/>
            <a:ext cx="7423150" cy="5238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Source:  Discovering Spatial Co-location Patterns: A General Approach, IEEE Transactions </a:t>
            </a:r>
          </a:p>
          <a:p>
            <a:pPr>
              <a:defRPr/>
            </a:pPr>
            <a:r>
              <a:rPr lang="en-US" sz="14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on Knowledge and Data Eng., 16(12), December 2004 (w/ </a:t>
            </a:r>
            <a:r>
              <a:rPr lang="en-US" sz="1400" dirty="0" err="1">
                <a:latin typeface="Microsoft Sans Serif" panose="020B0604020202020204" pitchFamily="34" charset="0"/>
                <a:cs typeface="Microsoft Sans Serif" panose="020B0604020202020204" pitchFamily="34" charset="0"/>
              </a:rPr>
              <a:t>H.Yan</a:t>
            </a:r>
            <a:r>
              <a:rPr lang="en-US" sz="14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, </a:t>
            </a:r>
            <a:r>
              <a:rPr lang="en-US" sz="1400" dirty="0" err="1">
                <a:latin typeface="Microsoft Sans Serif" panose="020B0604020202020204" pitchFamily="34" charset="0"/>
                <a:cs typeface="Microsoft Sans Serif" panose="020B0604020202020204" pitchFamily="34" charset="0"/>
              </a:rPr>
              <a:t>H.Xiong</a:t>
            </a:r>
            <a:r>
              <a:rPr lang="en-US" sz="14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). </a:t>
            </a:r>
          </a:p>
        </p:txBody>
      </p:sp>
      <p:pic>
        <p:nvPicPr>
          <p:cNvPr id="7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451" y="3886200"/>
            <a:ext cx="30480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11"/>
          <p:cNvSpPr>
            <a:spLocks noChangeArrowheads="1"/>
          </p:cNvSpPr>
          <p:nvPr/>
        </p:nvSpPr>
        <p:spPr bwMode="auto">
          <a:xfrm>
            <a:off x="658851" y="3810000"/>
            <a:ext cx="3429000" cy="7620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pic>
        <p:nvPicPr>
          <p:cNvPr id="9" name="Picture 8" descr="logo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7000" y="5621054"/>
            <a:ext cx="1241778" cy="1089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4015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Illustration of Cross-Correlation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lvl="1" indent="-342900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en-US" sz="20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Illustration of Cross K-function for Example Data</a:t>
            </a:r>
          </a:p>
          <a:p>
            <a:endParaRPr lang="en-US" dirty="0"/>
          </a:p>
        </p:txBody>
      </p:sp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6895" y="1600200"/>
            <a:ext cx="4747063" cy="3607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7000" y="5621054"/>
            <a:ext cx="1241778" cy="1089812"/>
          </a:xfrm>
          <a:prstGeom prst="rect">
            <a:avLst/>
          </a:prstGeom>
        </p:spPr>
      </p:pic>
      <p:pic>
        <p:nvPicPr>
          <p:cNvPr id="7" name="Picture 2" descr="https://encrypted-tbn2.gstatic.com/images?q=tbn:ANd9GcSYKm2NWtKxWYbe4WrczjlviO6MfCQorAdEUWpK75h_JuN9HeAX">
            <a:extLst>
              <a:ext uri="{FF2B5EF4-FFF2-40B4-BE49-F238E27FC236}">
                <a16:creationId xmlns:a16="http://schemas.microsoft.com/office/drawing/2014/main" id="{80B199F2-B878-7648-85CF-0C61F494581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47" t="13982" r="24620" b="688"/>
          <a:stretch/>
        </p:blipFill>
        <p:spPr bwMode="auto">
          <a:xfrm>
            <a:off x="483969" y="4462899"/>
            <a:ext cx="1371600" cy="1959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4583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10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76200"/>
            <a:ext cx="4198434" cy="990600"/>
          </a:xfrm>
        </p:spPr>
        <p:txBody>
          <a:bodyPr/>
          <a:lstStyle/>
          <a:p>
            <a:pPr eaLnBrk="1" hangingPunct="1">
              <a:defRPr/>
            </a:pPr>
            <a:r>
              <a:rPr lang="en-US" sz="3800" dirty="0"/>
              <a:t>Spatial Colocation</a:t>
            </a:r>
          </a:p>
        </p:txBody>
      </p:sp>
      <p:sp>
        <p:nvSpPr>
          <p:cNvPr id="81923" name="Rectangle 4"/>
          <p:cNvSpPr>
            <a:spLocks noChangeArrowheads="1"/>
          </p:cNvSpPr>
          <p:nvPr/>
        </p:nvSpPr>
        <p:spPr bwMode="auto">
          <a:xfrm>
            <a:off x="180136" y="1493185"/>
            <a:ext cx="7161575" cy="4011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533400" indent="-533400" eaLnBrk="0" hangingPunct="0">
              <a:spcBef>
                <a:spcPct val="20000"/>
              </a:spcBef>
              <a:buClr>
                <a:srgbClr val="0033CC"/>
              </a:buClr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33CC"/>
              </a:buClr>
              <a:buFont typeface="Wingdings" pitchFamily="2" charset="2"/>
              <a:buBlip>
                <a:blip r:embed="rId2"/>
              </a:buBlip>
              <a:defRPr sz="20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33CC"/>
              </a:buClr>
              <a:buFont typeface="Wingdings" pitchFamily="2" charset="2"/>
              <a:buChar char="Ø"/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33CC"/>
              </a:buClr>
              <a:buFont typeface="Wingdings" pitchFamily="2" charset="2"/>
              <a:buChar char="Ø"/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33CC"/>
              </a:buClr>
              <a:buFont typeface="Wingdings" pitchFamily="2" charset="2"/>
              <a:buChar char="Ø"/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Wingdings" pitchFamily="2" charset="2"/>
              <a:buChar char="Ø"/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Wingdings" pitchFamily="2" charset="2"/>
              <a:buChar char="Ø"/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Wingdings" pitchFamily="2" charset="2"/>
              <a:buChar char="Ø"/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Wingdings" pitchFamily="2" charset="2"/>
              <a:buChar char="Ø"/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altLang="en-US" sz="1800" b="1" dirty="0">
                <a:effectLst/>
              </a:rPr>
              <a:t>Feature set: ( ,   , ,  ,     )</a:t>
            </a:r>
            <a:endParaRPr lang="en-US" altLang="en-US" sz="1600" dirty="0"/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altLang="en-US" sz="1600" b="1" dirty="0">
                <a:effectLst/>
              </a:rPr>
              <a:t>Feature Subsets: </a:t>
            </a:r>
            <a:endParaRPr lang="en-US" altLang="en-US" sz="1800" b="1" dirty="0"/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1800" b="1" dirty="0">
              <a:effectLst/>
            </a:endParaRP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altLang="en-US" sz="1800" b="1" dirty="0">
                <a:effectLst/>
              </a:rPr>
              <a:t>Participation ratio (</a:t>
            </a:r>
            <a:r>
              <a:rPr lang="en-US" altLang="en-US" sz="1800" b="1" dirty="0" err="1">
                <a:effectLst/>
              </a:rPr>
              <a:t>pr</a:t>
            </a:r>
            <a:r>
              <a:rPr lang="en-US" altLang="en-US" sz="1800" b="1" dirty="0">
                <a:effectLst/>
              </a:rPr>
              <a:t>): 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altLang="en-US" sz="1600" b="1" dirty="0"/>
              <a:t>	</a:t>
            </a:r>
            <a:r>
              <a:rPr lang="en-US" altLang="en-US" sz="1600" b="1" dirty="0" err="1">
                <a:effectLst/>
              </a:rPr>
              <a:t>pr</a:t>
            </a:r>
            <a:r>
              <a:rPr lang="en-US" altLang="en-US" sz="1600" dirty="0">
                <a:effectLst/>
              </a:rPr>
              <a:t>(A  , (A,B)    ) = fraction of A instances</a:t>
            </a:r>
            <a:r>
              <a:rPr lang="en-US" altLang="en-US" sz="1600" dirty="0"/>
              <a:t> neighboring f</a:t>
            </a:r>
            <a:r>
              <a:rPr lang="en-US" altLang="en-US" sz="1600" dirty="0">
                <a:effectLst/>
              </a:rPr>
              <a:t>eature { B} = 2/3 </a:t>
            </a:r>
          </a:p>
          <a:p>
            <a:pPr eaLnBrk="1" hangingPunct="1">
              <a:lnSpc>
                <a:spcPct val="90000"/>
              </a:lnSpc>
              <a:buNone/>
            </a:pPr>
            <a:r>
              <a:rPr lang="en-US" altLang="en-US" sz="1600" dirty="0"/>
              <a:t>	</a:t>
            </a:r>
            <a:r>
              <a:rPr lang="en-US" altLang="en-US" sz="1600" b="1" dirty="0" err="1"/>
              <a:t>pr</a:t>
            </a:r>
            <a:r>
              <a:rPr lang="en-US" altLang="en-US" sz="1600" dirty="0"/>
              <a:t>(B. , (A,B).   ) = ½ 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1800" b="1" dirty="0">
              <a:effectLst/>
            </a:endParaRPr>
          </a:p>
          <a:p>
            <a:pPr eaLnBrk="1" hangingPunct="1">
              <a:lnSpc>
                <a:spcPct val="90000"/>
              </a:lnSpc>
              <a:buNone/>
            </a:pPr>
            <a:r>
              <a:rPr lang="en-US" altLang="en-US" sz="1800" b="1" dirty="0">
                <a:effectLst/>
              </a:rPr>
              <a:t>Participation index </a:t>
            </a:r>
            <a:r>
              <a:rPr lang="en-US" altLang="en-US" sz="1800" dirty="0">
                <a:effectLst/>
              </a:rPr>
              <a:t>(A,B.    ) = </a:t>
            </a:r>
            <a:r>
              <a:rPr lang="en-US" altLang="en-US" sz="1600" b="1" dirty="0">
                <a:effectLst/>
              </a:rPr>
              <a:t>pi</a:t>
            </a:r>
            <a:r>
              <a:rPr lang="en-US" altLang="en-US" sz="1600" dirty="0">
                <a:effectLst/>
              </a:rPr>
              <a:t>(A,B.       ) </a:t>
            </a:r>
          </a:p>
          <a:p>
            <a:pPr eaLnBrk="1" hangingPunct="1">
              <a:lnSpc>
                <a:spcPct val="90000"/>
              </a:lnSpc>
              <a:buNone/>
            </a:pPr>
            <a:r>
              <a:rPr lang="en-US" altLang="en-US" sz="1600" dirty="0"/>
              <a:t>	</a:t>
            </a:r>
            <a:r>
              <a:rPr lang="en-US" altLang="en-US" sz="1600" dirty="0">
                <a:effectLst/>
              </a:rPr>
              <a:t>= min{ </a:t>
            </a:r>
            <a:r>
              <a:rPr lang="en-US" altLang="en-US" sz="1600" b="1" dirty="0" err="1">
                <a:effectLst/>
              </a:rPr>
              <a:t>pr</a:t>
            </a:r>
            <a:r>
              <a:rPr lang="en-US" altLang="en-US" sz="1600" dirty="0">
                <a:effectLst/>
              </a:rPr>
              <a:t>(</a:t>
            </a:r>
            <a:r>
              <a:rPr lang="en-US" altLang="en-US" sz="1600" dirty="0"/>
              <a:t>A.   </a:t>
            </a:r>
            <a:r>
              <a:rPr lang="en-US" altLang="en-US" sz="1600" dirty="0">
                <a:effectLst/>
              </a:rPr>
              <a:t>, (A,B).   ),    </a:t>
            </a:r>
            <a:r>
              <a:rPr lang="en-US" altLang="en-US" sz="1600" b="1" dirty="0" err="1">
                <a:effectLst/>
              </a:rPr>
              <a:t>pr</a:t>
            </a:r>
            <a:r>
              <a:rPr lang="en-US" altLang="en-US" sz="1600" dirty="0">
                <a:effectLst/>
              </a:rPr>
              <a:t>(B. ,    (A,B).  ) } </a:t>
            </a:r>
          </a:p>
          <a:p>
            <a:pPr eaLnBrk="1" hangingPunct="1">
              <a:lnSpc>
                <a:spcPct val="90000"/>
              </a:lnSpc>
              <a:buNone/>
            </a:pPr>
            <a:r>
              <a:rPr lang="en-US" altLang="en-US" sz="1600" dirty="0"/>
              <a:t>	= min (2/3, ½ ) = ½ </a:t>
            </a:r>
            <a:endParaRPr lang="en-US" altLang="en-US" sz="1600" dirty="0">
              <a:effectLst/>
            </a:endParaRP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1800" b="1" dirty="0">
              <a:effectLst/>
            </a:endParaRP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altLang="en-US" sz="1800" b="1" dirty="0">
                <a:effectLst/>
              </a:rPr>
              <a:t>Participation Index Properties: 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altLang="en-US" sz="2000" b="1" dirty="0"/>
              <a:t>	</a:t>
            </a:r>
            <a:r>
              <a:rPr lang="en-US" altLang="en-US" sz="1600" dirty="0">
                <a:effectLst/>
              </a:rPr>
              <a:t>(1) </a:t>
            </a:r>
            <a:r>
              <a:rPr lang="en-US" altLang="en-US" sz="1600" u="sng" dirty="0">
                <a:effectLst/>
              </a:rPr>
              <a:t>Computational</a:t>
            </a:r>
            <a:r>
              <a:rPr lang="en-US" altLang="en-US" sz="1600" dirty="0">
                <a:effectLst/>
              </a:rPr>
              <a:t>: Non-monotonically decreasing like support measure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altLang="en-US" sz="1600" dirty="0">
                <a:effectLst/>
              </a:rPr>
              <a:t>	(2)</a:t>
            </a:r>
            <a:r>
              <a:rPr lang="en-US" altLang="en-US" sz="1600" u="sng" dirty="0">
                <a:effectLst/>
              </a:rPr>
              <a:t> Statistical</a:t>
            </a:r>
            <a:r>
              <a:rPr lang="en-US" altLang="en-US" sz="1600" dirty="0">
                <a:effectLst/>
              </a:rPr>
              <a:t>: </a:t>
            </a:r>
            <a:r>
              <a:rPr lang="en-US" altLang="en-US" sz="1600" dirty="0"/>
              <a:t>Upper</a:t>
            </a:r>
            <a:r>
              <a:rPr lang="en-US" altLang="en-US" sz="1600" dirty="0">
                <a:effectLst/>
              </a:rPr>
              <a:t> bound on Ripley’s Cross-K function 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altLang="en-US" sz="1600" baseline="-25000" dirty="0">
              <a:effectLst/>
            </a:endParaRPr>
          </a:p>
        </p:txBody>
      </p:sp>
      <p:grpSp>
        <p:nvGrpSpPr>
          <p:cNvPr id="37" name="Group 36"/>
          <p:cNvGrpSpPr/>
          <p:nvPr/>
        </p:nvGrpSpPr>
        <p:grpSpPr>
          <a:xfrm>
            <a:off x="1557926" y="1567985"/>
            <a:ext cx="896395" cy="239150"/>
            <a:chOff x="7018913" y="204807"/>
            <a:chExt cx="896395" cy="239150"/>
          </a:xfrm>
        </p:grpSpPr>
        <p:sp>
          <p:nvSpPr>
            <p:cNvPr id="20" name="Shape 592"/>
            <p:cNvSpPr/>
            <p:nvPr/>
          </p:nvSpPr>
          <p:spPr>
            <a:xfrm>
              <a:off x="7059481" y="239577"/>
              <a:ext cx="183000" cy="183000"/>
            </a:xfrm>
            <a:prstGeom prst="ellipse">
              <a:avLst/>
            </a:prstGeom>
            <a:solidFill>
              <a:srgbClr val="FF0000"/>
            </a:solidFill>
            <a:ln w="25400" cap="flat" cmpd="sng">
              <a:solidFill>
                <a:srgbClr val="88A3A5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" name="Shape 593"/>
            <p:cNvSpPr/>
            <p:nvPr/>
          </p:nvSpPr>
          <p:spPr>
            <a:xfrm>
              <a:off x="7386903" y="239577"/>
              <a:ext cx="183000" cy="183000"/>
            </a:xfrm>
            <a:prstGeom prst="ellipse">
              <a:avLst/>
            </a:prstGeom>
            <a:solidFill>
              <a:srgbClr val="0070C0"/>
            </a:solidFill>
            <a:ln w="25400" cap="flat" cmpd="sng">
              <a:solidFill>
                <a:srgbClr val="88A3A5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" name="Shape 595"/>
            <p:cNvSpPr/>
            <p:nvPr/>
          </p:nvSpPr>
          <p:spPr>
            <a:xfrm>
              <a:off x="7732308" y="226881"/>
              <a:ext cx="183000" cy="183000"/>
            </a:xfrm>
            <a:prstGeom prst="ellipse">
              <a:avLst/>
            </a:prstGeom>
            <a:solidFill>
              <a:srgbClr val="FFFF00"/>
            </a:solidFill>
            <a:ln w="25400" cap="flat" cmpd="sng">
              <a:solidFill>
                <a:srgbClr val="88A3A5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" name="Rectangle 26"/>
            <p:cNvSpPr/>
            <p:nvPr/>
          </p:nvSpPr>
          <p:spPr bwMode="auto">
            <a:xfrm>
              <a:off x="7018913" y="204807"/>
              <a:ext cx="891510" cy="239150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04" charset="0"/>
                <a:ea typeface="ＭＳ Ｐゴシック" pitchFamily="-104" charset="-128"/>
                <a:cs typeface="ＭＳ Ｐゴシック" pitchFamily="-104" charset="-128"/>
              </a:endParaRP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1890849" y="1842329"/>
            <a:ext cx="3383922" cy="267762"/>
            <a:chOff x="5517308" y="952020"/>
            <a:chExt cx="3383922" cy="267762"/>
          </a:xfrm>
        </p:grpSpPr>
        <p:grpSp>
          <p:nvGrpSpPr>
            <p:cNvPr id="3" name="Group 2"/>
            <p:cNvGrpSpPr/>
            <p:nvPr/>
          </p:nvGrpSpPr>
          <p:grpSpPr>
            <a:xfrm>
              <a:off x="5517308" y="952020"/>
              <a:ext cx="646771" cy="258893"/>
              <a:chOff x="1817649" y="2122166"/>
              <a:chExt cx="646771" cy="258893"/>
            </a:xfrm>
          </p:grpSpPr>
          <p:sp>
            <p:nvSpPr>
              <p:cNvPr id="23" name="Shape 592"/>
              <p:cNvSpPr/>
              <p:nvPr/>
            </p:nvSpPr>
            <p:spPr>
              <a:xfrm>
                <a:off x="1910953" y="2164606"/>
                <a:ext cx="183000" cy="183000"/>
              </a:xfrm>
              <a:prstGeom prst="ellipse">
                <a:avLst/>
              </a:prstGeom>
              <a:solidFill>
                <a:srgbClr val="FF0000"/>
              </a:solidFill>
              <a:ln w="25400" cap="flat" cmpd="sng">
                <a:solidFill>
                  <a:srgbClr val="88A3A5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" name="Shape 593"/>
              <p:cNvSpPr/>
              <p:nvPr/>
            </p:nvSpPr>
            <p:spPr>
              <a:xfrm>
                <a:off x="2188379" y="2164606"/>
                <a:ext cx="183000" cy="183000"/>
              </a:xfrm>
              <a:prstGeom prst="ellipse">
                <a:avLst/>
              </a:prstGeom>
              <a:solidFill>
                <a:srgbClr val="0070C0"/>
              </a:solidFill>
              <a:ln w="25400" cap="flat" cmpd="sng">
                <a:solidFill>
                  <a:srgbClr val="88A3A5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" name="Rectangle 1"/>
              <p:cNvSpPr/>
              <p:nvPr/>
            </p:nvSpPr>
            <p:spPr bwMode="auto">
              <a:xfrm>
                <a:off x="1817649" y="2122166"/>
                <a:ext cx="646771" cy="258893"/>
              </a:xfrm>
              <a:prstGeom prst="rect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04" charset="0"/>
                  <a:ea typeface="ＭＳ Ｐゴシック" pitchFamily="-104" charset="-128"/>
                  <a:cs typeface="ＭＳ Ｐゴシック" pitchFamily="-104" charset="-128"/>
                </a:endParaRPr>
              </a:p>
            </p:txBody>
          </p:sp>
        </p:grpSp>
        <p:grpSp>
          <p:nvGrpSpPr>
            <p:cNvPr id="40" name="Group 39"/>
            <p:cNvGrpSpPr/>
            <p:nvPr/>
          </p:nvGrpSpPr>
          <p:grpSpPr>
            <a:xfrm>
              <a:off x="8009720" y="968521"/>
              <a:ext cx="891510" cy="239150"/>
              <a:chOff x="7018913" y="204807"/>
              <a:chExt cx="891510" cy="239150"/>
            </a:xfrm>
          </p:grpSpPr>
          <p:sp>
            <p:nvSpPr>
              <p:cNvPr id="41" name="Shape 592"/>
              <p:cNvSpPr/>
              <p:nvPr/>
            </p:nvSpPr>
            <p:spPr>
              <a:xfrm>
                <a:off x="7059481" y="239577"/>
                <a:ext cx="183000" cy="183000"/>
              </a:xfrm>
              <a:prstGeom prst="ellipse">
                <a:avLst/>
              </a:prstGeom>
              <a:solidFill>
                <a:srgbClr val="FF0000"/>
              </a:solidFill>
              <a:ln w="25400" cap="flat" cmpd="sng">
                <a:solidFill>
                  <a:srgbClr val="88A3A5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" name="Shape 593"/>
              <p:cNvSpPr/>
              <p:nvPr/>
            </p:nvSpPr>
            <p:spPr>
              <a:xfrm>
                <a:off x="7342299" y="239577"/>
                <a:ext cx="183000" cy="183000"/>
              </a:xfrm>
              <a:prstGeom prst="ellipse">
                <a:avLst/>
              </a:prstGeom>
              <a:solidFill>
                <a:srgbClr val="0070C0"/>
              </a:solidFill>
              <a:ln w="25400" cap="flat" cmpd="sng">
                <a:solidFill>
                  <a:srgbClr val="88A3A5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3" name="Shape 595"/>
              <p:cNvSpPr/>
              <p:nvPr/>
            </p:nvSpPr>
            <p:spPr>
              <a:xfrm>
                <a:off x="7643100" y="238032"/>
                <a:ext cx="183000" cy="183000"/>
              </a:xfrm>
              <a:prstGeom prst="ellipse">
                <a:avLst/>
              </a:prstGeom>
              <a:solidFill>
                <a:srgbClr val="FFFF00"/>
              </a:solidFill>
              <a:ln w="25400" cap="flat" cmpd="sng">
                <a:solidFill>
                  <a:srgbClr val="88A3A5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4" name="Rectangle 43"/>
              <p:cNvSpPr/>
              <p:nvPr/>
            </p:nvSpPr>
            <p:spPr bwMode="auto">
              <a:xfrm>
                <a:off x="7018913" y="204807"/>
                <a:ext cx="891510" cy="239150"/>
              </a:xfrm>
              <a:prstGeom prst="rect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04" charset="0"/>
                  <a:ea typeface="ＭＳ Ｐゴシック" pitchFamily="-104" charset="-128"/>
                  <a:cs typeface="ＭＳ Ｐゴシック" pitchFamily="-104" charset="-128"/>
                </a:endParaRPr>
              </a:p>
            </p:txBody>
          </p:sp>
        </p:grpSp>
        <p:grpSp>
          <p:nvGrpSpPr>
            <p:cNvPr id="45" name="Group 44"/>
            <p:cNvGrpSpPr/>
            <p:nvPr/>
          </p:nvGrpSpPr>
          <p:grpSpPr>
            <a:xfrm>
              <a:off x="6383184" y="955968"/>
              <a:ext cx="646771" cy="258893"/>
              <a:chOff x="5107703" y="175353"/>
              <a:chExt cx="646771" cy="258893"/>
            </a:xfrm>
          </p:grpSpPr>
          <p:sp>
            <p:nvSpPr>
              <p:cNvPr id="46" name="Rectangle 45"/>
              <p:cNvSpPr/>
              <p:nvPr/>
            </p:nvSpPr>
            <p:spPr bwMode="auto">
              <a:xfrm>
                <a:off x="5107703" y="175353"/>
                <a:ext cx="646771" cy="258893"/>
              </a:xfrm>
              <a:prstGeom prst="rect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04" charset="0"/>
                  <a:ea typeface="ＭＳ Ｐゴシック" pitchFamily="-104" charset="-128"/>
                  <a:cs typeface="ＭＳ Ｐゴシック" pitchFamily="-104" charset="-128"/>
                </a:endParaRPr>
              </a:p>
            </p:txBody>
          </p:sp>
          <p:sp>
            <p:nvSpPr>
              <p:cNvPr id="47" name="Shape 592"/>
              <p:cNvSpPr/>
              <p:nvPr/>
            </p:nvSpPr>
            <p:spPr>
              <a:xfrm>
                <a:off x="5218740" y="223010"/>
                <a:ext cx="183000" cy="183000"/>
              </a:xfrm>
              <a:prstGeom prst="ellipse">
                <a:avLst/>
              </a:prstGeom>
              <a:solidFill>
                <a:srgbClr val="FF0000"/>
              </a:solidFill>
              <a:ln w="25400" cap="flat" cmpd="sng">
                <a:solidFill>
                  <a:srgbClr val="88A3A5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8" name="Shape 595"/>
              <p:cNvSpPr/>
              <p:nvPr/>
            </p:nvSpPr>
            <p:spPr>
              <a:xfrm>
                <a:off x="5527758" y="221731"/>
                <a:ext cx="183000" cy="183000"/>
              </a:xfrm>
              <a:prstGeom prst="ellipse">
                <a:avLst/>
              </a:prstGeom>
              <a:solidFill>
                <a:srgbClr val="FFFF00"/>
              </a:solidFill>
              <a:ln w="25400" cap="flat" cmpd="sng">
                <a:solidFill>
                  <a:srgbClr val="88A3A5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9" name="Group 48"/>
            <p:cNvGrpSpPr/>
            <p:nvPr/>
          </p:nvGrpSpPr>
          <p:grpSpPr>
            <a:xfrm>
              <a:off x="7196452" y="960889"/>
              <a:ext cx="646771" cy="258893"/>
              <a:chOff x="6014859" y="185064"/>
              <a:chExt cx="646771" cy="258893"/>
            </a:xfrm>
          </p:grpSpPr>
          <p:sp>
            <p:nvSpPr>
              <p:cNvPr id="50" name="Rectangle 49"/>
              <p:cNvSpPr/>
              <p:nvPr/>
            </p:nvSpPr>
            <p:spPr bwMode="auto">
              <a:xfrm>
                <a:off x="6014859" y="185064"/>
                <a:ext cx="646771" cy="258893"/>
              </a:xfrm>
              <a:prstGeom prst="rect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04" charset="0"/>
                  <a:ea typeface="ＭＳ Ｐゴシック" pitchFamily="-104" charset="-128"/>
                  <a:cs typeface="ＭＳ Ｐゴシック" pitchFamily="-104" charset="-128"/>
                </a:endParaRPr>
              </a:p>
            </p:txBody>
          </p:sp>
          <p:sp>
            <p:nvSpPr>
              <p:cNvPr id="51" name="Shape 593"/>
              <p:cNvSpPr/>
              <p:nvPr/>
            </p:nvSpPr>
            <p:spPr>
              <a:xfrm>
                <a:off x="6094180" y="220771"/>
                <a:ext cx="183000" cy="183000"/>
              </a:xfrm>
              <a:prstGeom prst="ellipse">
                <a:avLst/>
              </a:prstGeom>
              <a:solidFill>
                <a:srgbClr val="0070C0"/>
              </a:solidFill>
              <a:ln w="25400" cap="flat" cmpd="sng">
                <a:solidFill>
                  <a:srgbClr val="88A3A5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2" name="Shape 595"/>
              <p:cNvSpPr/>
              <p:nvPr/>
            </p:nvSpPr>
            <p:spPr>
              <a:xfrm>
                <a:off x="6390027" y="218854"/>
                <a:ext cx="183000" cy="183000"/>
              </a:xfrm>
              <a:prstGeom prst="ellipse">
                <a:avLst/>
              </a:prstGeom>
              <a:solidFill>
                <a:srgbClr val="FFFF00"/>
              </a:solidFill>
              <a:ln w="25400" cap="flat" cmpd="sng">
                <a:solidFill>
                  <a:srgbClr val="88A3A5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55" name="Group 54"/>
          <p:cNvGrpSpPr/>
          <p:nvPr/>
        </p:nvGrpSpPr>
        <p:grpSpPr>
          <a:xfrm>
            <a:off x="1384971" y="2667967"/>
            <a:ext cx="646771" cy="258893"/>
            <a:chOff x="6066642" y="718149"/>
            <a:chExt cx="646771" cy="258893"/>
          </a:xfrm>
        </p:grpSpPr>
        <p:sp>
          <p:nvSpPr>
            <p:cNvPr id="58" name="Rectangle 57"/>
            <p:cNvSpPr/>
            <p:nvPr/>
          </p:nvSpPr>
          <p:spPr bwMode="auto">
            <a:xfrm>
              <a:off x="6066642" y="718149"/>
              <a:ext cx="646771" cy="258893"/>
            </a:xfrm>
            <a:prstGeom prst="rect">
              <a:avLst/>
            </a:prstGeom>
            <a:solidFill>
              <a:srgbClr val="FFD13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04" charset="0"/>
                <a:ea typeface="ＭＳ Ｐゴシック" pitchFamily="-104" charset="-128"/>
                <a:cs typeface="ＭＳ Ｐゴシック" pitchFamily="-104" charset="-128"/>
              </a:endParaRPr>
            </a:p>
          </p:txBody>
        </p:sp>
        <p:sp>
          <p:nvSpPr>
            <p:cNvPr id="56" name="Shape 592"/>
            <p:cNvSpPr/>
            <p:nvPr/>
          </p:nvSpPr>
          <p:spPr>
            <a:xfrm>
              <a:off x="6159946" y="760589"/>
              <a:ext cx="183000" cy="183000"/>
            </a:xfrm>
            <a:prstGeom prst="ellipse">
              <a:avLst/>
            </a:prstGeom>
            <a:solidFill>
              <a:srgbClr val="FF0000"/>
            </a:solidFill>
            <a:ln w="25400" cap="flat" cmpd="sng">
              <a:solidFill>
                <a:srgbClr val="88A3A5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" name="Shape 593"/>
            <p:cNvSpPr/>
            <p:nvPr/>
          </p:nvSpPr>
          <p:spPr>
            <a:xfrm>
              <a:off x="6437372" y="760589"/>
              <a:ext cx="183000" cy="183000"/>
            </a:xfrm>
            <a:prstGeom prst="ellipse">
              <a:avLst/>
            </a:prstGeom>
            <a:solidFill>
              <a:srgbClr val="0070C0"/>
            </a:solidFill>
            <a:ln w="25400" cap="flat" cmpd="sng">
              <a:solidFill>
                <a:srgbClr val="88A3A5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9" name="Shape 593"/>
          <p:cNvSpPr/>
          <p:nvPr/>
        </p:nvSpPr>
        <p:spPr>
          <a:xfrm>
            <a:off x="5994028" y="2735674"/>
            <a:ext cx="183000" cy="183000"/>
          </a:xfrm>
          <a:prstGeom prst="ellipse">
            <a:avLst/>
          </a:prstGeom>
          <a:solidFill>
            <a:srgbClr val="0070C0"/>
          </a:solidFill>
          <a:ln w="25400" cap="flat" cmpd="sng">
            <a:solidFill>
              <a:srgbClr val="88A3A5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" name="Shape 592"/>
          <p:cNvSpPr/>
          <p:nvPr/>
        </p:nvSpPr>
        <p:spPr>
          <a:xfrm>
            <a:off x="3237470" y="2739922"/>
            <a:ext cx="183000" cy="183000"/>
          </a:xfrm>
          <a:prstGeom prst="ellipse">
            <a:avLst/>
          </a:prstGeom>
          <a:solidFill>
            <a:srgbClr val="FF0000"/>
          </a:solidFill>
          <a:ln w="25400" cap="flat" cmpd="sng">
            <a:solidFill>
              <a:srgbClr val="88A3A5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" name="Shape 593"/>
          <p:cNvSpPr/>
          <p:nvPr/>
        </p:nvSpPr>
        <p:spPr>
          <a:xfrm>
            <a:off x="1084174" y="2952796"/>
            <a:ext cx="183000" cy="183000"/>
          </a:xfrm>
          <a:prstGeom prst="ellipse">
            <a:avLst/>
          </a:prstGeom>
          <a:solidFill>
            <a:srgbClr val="0070C0"/>
          </a:solidFill>
          <a:ln w="25400" cap="flat" cmpd="sng">
            <a:solidFill>
              <a:srgbClr val="88A3A5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2" name="Group 61"/>
          <p:cNvGrpSpPr/>
          <p:nvPr/>
        </p:nvGrpSpPr>
        <p:grpSpPr>
          <a:xfrm>
            <a:off x="1417566" y="2969300"/>
            <a:ext cx="646771" cy="258893"/>
            <a:chOff x="6066642" y="718149"/>
            <a:chExt cx="646771" cy="258893"/>
          </a:xfrm>
        </p:grpSpPr>
        <p:sp>
          <p:nvSpPr>
            <p:cNvPr id="63" name="Rectangle 62"/>
            <p:cNvSpPr/>
            <p:nvPr/>
          </p:nvSpPr>
          <p:spPr bwMode="auto">
            <a:xfrm>
              <a:off x="6066642" y="718149"/>
              <a:ext cx="646771" cy="258893"/>
            </a:xfrm>
            <a:prstGeom prst="rect">
              <a:avLst/>
            </a:prstGeom>
            <a:solidFill>
              <a:srgbClr val="FFD13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04" charset="0"/>
                <a:ea typeface="ＭＳ Ｐゴシック" pitchFamily="-104" charset="-128"/>
                <a:cs typeface="ＭＳ Ｐゴシック" pitchFamily="-104" charset="-128"/>
              </a:endParaRPr>
            </a:p>
          </p:txBody>
        </p:sp>
        <p:sp>
          <p:nvSpPr>
            <p:cNvPr id="64" name="Shape 592"/>
            <p:cNvSpPr/>
            <p:nvPr/>
          </p:nvSpPr>
          <p:spPr>
            <a:xfrm>
              <a:off x="6159946" y="760589"/>
              <a:ext cx="183000" cy="183000"/>
            </a:xfrm>
            <a:prstGeom prst="ellipse">
              <a:avLst/>
            </a:prstGeom>
            <a:solidFill>
              <a:srgbClr val="FF0000"/>
            </a:solidFill>
            <a:ln w="25400" cap="flat" cmpd="sng">
              <a:solidFill>
                <a:srgbClr val="88A3A5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" name="Shape 593"/>
            <p:cNvSpPr/>
            <p:nvPr/>
          </p:nvSpPr>
          <p:spPr>
            <a:xfrm>
              <a:off x="6437372" y="760589"/>
              <a:ext cx="183000" cy="183000"/>
            </a:xfrm>
            <a:prstGeom prst="ellipse">
              <a:avLst/>
            </a:prstGeom>
            <a:solidFill>
              <a:srgbClr val="0070C0"/>
            </a:solidFill>
            <a:ln w="25400" cap="flat" cmpd="sng">
              <a:solidFill>
                <a:srgbClr val="88A3A5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6" name="Group 65"/>
          <p:cNvGrpSpPr/>
          <p:nvPr/>
        </p:nvGrpSpPr>
        <p:grpSpPr>
          <a:xfrm>
            <a:off x="2282187" y="3510116"/>
            <a:ext cx="646771" cy="258893"/>
            <a:chOff x="6066642" y="718149"/>
            <a:chExt cx="646771" cy="258893"/>
          </a:xfrm>
        </p:grpSpPr>
        <p:sp>
          <p:nvSpPr>
            <p:cNvPr id="67" name="Rectangle 66"/>
            <p:cNvSpPr/>
            <p:nvPr/>
          </p:nvSpPr>
          <p:spPr bwMode="auto">
            <a:xfrm>
              <a:off x="6066642" y="718149"/>
              <a:ext cx="646771" cy="258893"/>
            </a:xfrm>
            <a:prstGeom prst="rect">
              <a:avLst/>
            </a:prstGeom>
            <a:solidFill>
              <a:srgbClr val="FFD13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04" charset="0"/>
                <a:ea typeface="ＭＳ Ｐゴシック" pitchFamily="-104" charset="-128"/>
                <a:cs typeface="ＭＳ Ｐゴシック" pitchFamily="-104" charset="-128"/>
              </a:endParaRPr>
            </a:p>
          </p:txBody>
        </p:sp>
        <p:sp>
          <p:nvSpPr>
            <p:cNvPr id="68" name="Shape 592"/>
            <p:cNvSpPr/>
            <p:nvPr/>
          </p:nvSpPr>
          <p:spPr>
            <a:xfrm>
              <a:off x="6159946" y="760589"/>
              <a:ext cx="183000" cy="183000"/>
            </a:xfrm>
            <a:prstGeom prst="ellipse">
              <a:avLst/>
            </a:prstGeom>
            <a:solidFill>
              <a:srgbClr val="FF0000"/>
            </a:solidFill>
            <a:ln w="25400" cap="flat" cmpd="sng">
              <a:solidFill>
                <a:srgbClr val="88A3A5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" name="Shape 593"/>
            <p:cNvSpPr/>
            <p:nvPr/>
          </p:nvSpPr>
          <p:spPr>
            <a:xfrm>
              <a:off x="6437372" y="760589"/>
              <a:ext cx="183000" cy="183000"/>
            </a:xfrm>
            <a:prstGeom prst="ellipse">
              <a:avLst/>
            </a:prstGeom>
            <a:solidFill>
              <a:srgbClr val="0070C0"/>
            </a:solidFill>
            <a:ln w="25400" cap="flat" cmpd="sng">
              <a:solidFill>
                <a:srgbClr val="88A3A5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0" name="Group 69"/>
          <p:cNvGrpSpPr/>
          <p:nvPr/>
        </p:nvGrpSpPr>
        <p:grpSpPr>
          <a:xfrm>
            <a:off x="3512729" y="3529379"/>
            <a:ext cx="646771" cy="258893"/>
            <a:chOff x="6066642" y="718149"/>
            <a:chExt cx="646771" cy="258893"/>
          </a:xfrm>
        </p:grpSpPr>
        <p:sp>
          <p:nvSpPr>
            <p:cNvPr id="71" name="Rectangle 70"/>
            <p:cNvSpPr/>
            <p:nvPr/>
          </p:nvSpPr>
          <p:spPr bwMode="auto">
            <a:xfrm>
              <a:off x="6066642" y="718149"/>
              <a:ext cx="646771" cy="258893"/>
            </a:xfrm>
            <a:prstGeom prst="rect">
              <a:avLst/>
            </a:prstGeom>
            <a:solidFill>
              <a:srgbClr val="FFD13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04" charset="0"/>
                <a:ea typeface="ＭＳ Ｐゴシック" pitchFamily="-104" charset="-128"/>
                <a:cs typeface="ＭＳ Ｐゴシック" pitchFamily="-104" charset="-128"/>
              </a:endParaRPr>
            </a:p>
          </p:txBody>
        </p:sp>
        <p:sp>
          <p:nvSpPr>
            <p:cNvPr id="72" name="Shape 592"/>
            <p:cNvSpPr/>
            <p:nvPr/>
          </p:nvSpPr>
          <p:spPr>
            <a:xfrm>
              <a:off x="6159946" y="760589"/>
              <a:ext cx="183000" cy="183000"/>
            </a:xfrm>
            <a:prstGeom prst="ellipse">
              <a:avLst/>
            </a:prstGeom>
            <a:solidFill>
              <a:srgbClr val="FF0000"/>
            </a:solidFill>
            <a:ln w="25400" cap="flat" cmpd="sng">
              <a:solidFill>
                <a:srgbClr val="88A3A5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" name="Shape 593"/>
            <p:cNvSpPr/>
            <p:nvPr/>
          </p:nvSpPr>
          <p:spPr>
            <a:xfrm>
              <a:off x="6437372" y="760589"/>
              <a:ext cx="183000" cy="183000"/>
            </a:xfrm>
            <a:prstGeom prst="ellipse">
              <a:avLst/>
            </a:prstGeom>
            <a:solidFill>
              <a:srgbClr val="0070C0"/>
            </a:solidFill>
            <a:ln w="25400" cap="flat" cmpd="sng">
              <a:solidFill>
                <a:srgbClr val="88A3A5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4" name="Shape 593"/>
          <p:cNvSpPr/>
          <p:nvPr/>
        </p:nvSpPr>
        <p:spPr>
          <a:xfrm>
            <a:off x="1713153" y="3858255"/>
            <a:ext cx="183000" cy="183000"/>
          </a:xfrm>
          <a:prstGeom prst="ellipse">
            <a:avLst/>
          </a:prstGeom>
          <a:solidFill>
            <a:srgbClr val="0070C0"/>
          </a:solidFill>
          <a:ln w="25400" cap="flat" cmpd="sng">
            <a:solidFill>
              <a:srgbClr val="88A3A5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75" name="Group 74"/>
          <p:cNvGrpSpPr/>
          <p:nvPr/>
        </p:nvGrpSpPr>
        <p:grpSpPr>
          <a:xfrm>
            <a:off x="2161339" y="3826565"/>
            <a:ext cx="646771" cy="258893"/>
            <a:chOff x="6066642" y="718149"/>
            <a:chExt cx="646771" cy="258893"/>
          </a:xfrm>
        </p:grpSpPr>
        <p:sp>
          <p:nvSpPr>
            <p:cNvPr id="76" name="Rectangle 75"/>
            <p:cNvSpPr/>
            <p:nvPr/>
          </p:nvSpPr>
          <p:spPr bwMode="auto">
            <a:xfrm>
              <a:off x="6066642" y="718149"/>
              <a:ext cx="646771" cy="258893"/>
            </a:xfrm>
            <a:prstGeom prst="rect">
              <a:avLst/>
            </a:prstGeom>
            <a:solidFill>
              <a:srgbClr val="FFD13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04" charset="0"/>
                <a:ea typeface="ＭＳ Ｐゴシック" pitchFamily="-104" charset="-128"/>
                <a:cs typeface="ＭＳ Ｐゴシック" pitchFamily="-104" charset="-128"/>
              </a:endParaRPr>
            </a:p>
          </p:txBody>
        </p:sp>
        <p:sp>
          <p:nvSpPr>
            <p:cNvPr id="77" name="Shape 592"/>
            <p:cNvSpPr/>
            <p:nvPr/>
          </p:nvSpPr>
          <p:spPr>
            <a:xfrm>
              <a:off x="6159946" y="760589"/>
              <a:ext cx="183000" cy="183000"/>
            </a:xfrm>
            <a:prstGeom prst="ellipse">
              <a:avLst/>
            </a:prstGeom>
            <a:solidFill>
              <a:srgbClr val="FF0000"/>
            </a:solidFill>
            <a:ln w="25400" cap="flat" cmpd="sng">
              <a:solidFill>
                <a:srgbClr val="88A3A5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" name="Shape 593"/>
            <p:cNvSpPr/>
            <p:nvPr/>
          </p:nvSpPr>
          <p:spPr>
            <a:xfrm>
              <a:off x="6437372" y="760589"/>
              <a:ext cx="183000" cy="183000"/>
            </a:xfrm>
            <a:prstGeom prst="ellipse">
              <a:avLst/>
            </a:prstGeom>
            <a:solidFill>
              <a:srgbClr val="0070C0"/>
            </a:solidFill>
            <a:ln w="25400" cap="flat" cmpd="sng">
              <a:solidFill>
                <a:srgbClr val="88A3A5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9" name="Group 78"/>
          <p:cNvGrpSpPr/>
          <p:nvPr/>
        </p:nvGrpSpPr>
        <p:grpSpPr>
          <a:xfrm>
            <a:off x="3814257" y="3826565"/>
            <a:ext cx="646771" cy="258893"/>
            <a:chOff x="6066642" y="718149"/>
            <a:chExt cx="646771" cy="258893"/>
          </a:xfrm>
        </p:grpSpPr>
        <p:sp>
          <p:nvSpPr>
            <p:cNvPr id="80" name="Rectangle 79"/>
            <p:cNvSpPr/>
            <p:nvPr/>
          </p:nvSpPr>
          <p:spPr bwMode="auto">
            <a:xfrm>
              <a:off x="6066642" y="718149"/>
              <a:ext cx="646771" cy="258893"/>
            </a:xfrm>
            <a:prstGeom prst="rect">
              <a:avLst/>
            </a:prstGeom>
            <a:solidFill>
              <a:srgbClr val="FFD13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04" charset="0"/>
                <a:ea typeface="ＭＳ Ｐゴシック" pitchFamily="-104" charset="-128"/>
                <a:cs typeface="ＭＳ Ｐゴシック" pitchFamily="-104" charset="-128"/>
              </a:endParaRPr>
            </a:p>
          </p:txBody>
        </p:sp>
        <p:sp>
          <p:nvSpPr>
            <p:cNvPr id="81" name="Shape 592"/>
            <p:cNvSpPr/>
            <p:nvPr/>
          </p:nvSpPr>
          <p:spPr>
            <a:xfrm>
              <a:off x="6159946" y="760589"/>
              <a:ext cx="183000" cy="183000"/>
            </a:xfrm>
            <a:prstGeom prst="ellipse">
              <a:avLst/>
            </a:prstGeom>
            <a:solidFill>
              <a:srgbClr val="FF0000"/>
            </a:solidFill>
            <a:ln w="25400" cap="flat" cmpd="sng">
              <a:solidFill>
                <a:srgbClr val="88A3A5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" name="Shape 593"/>
            <p:cNvSpPr/>
            <p:nvPr/>
          </p:nvSpPr>
          <p:spPr>
            <a:xfrm>
              <a:off x="6437372" y="760589"/>
              <a:ext cx="183000" cy="183000"/>
            </a:xfrm>
            <a:prstGeom prst="ellipse">
              <a:avLst/>
            </a:prstGeom>
            <a:solidFill>
              <a:srgbClr val="0070C0"/>
            </a:solidFill>
            <a:ln w="25400" cap="flat" cmpd="sng">
              <a:solidFill>
                <a:srgbClr val="88A3A5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83" name="Shape 592"/>
          <p:cNvSpPr/>
          <p:nvPr/>
        </p:nvSpPr>
        <p:spPr>
          <a:xfrm>
            <a:off x="3436760" y="3858255"/>
            <a:ext cx="183000" cy="183000"/>
          </a:xfrm>
          <a:prstGeom prst="ellipse">
            <a:avLst/>
          </a:prstGeom>
          <a:solidFill>
            <a:srgbClr val="FF0000"/>
          </a:solidFill>
          <a:ln w="25400" cap="flat" cmpd="sng">
            <a:solidFill>
              <a:srgbClr val="88A3A5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22208" name="Group 222207"/>
          <p:cNvGrpSpPr/>
          <p:nvPr/>
        </p:nvGrpSpPr>
        <p:grpSpPr>
          <a:xfrm>
            <a:off x="7091188" y="1064245"/>
            <a:ext cx="1672683" cy="1297955"/>
            <a:chOff x="6757639" y="304800"/>
            <a:chExt cx="1672683" cy="1297955"/>
          </a:xfrm>
        </p:grpSpPr>
        <p:grpSp>
          <p:nvGrpSpPr>
            <p:cNvPr id="8" name="Shape 573"/>
            <p:cNvGrpSpPr/>
            <p:nvPr/>
          </p:nvGrpSpPr>
          <p:grpSpPr>
            <a:xfrm>
              <a:off x="6929348" y="445722"/>
              <a:ext cx="1341140" cy="1047463"/>
              <a:chOff x="5586228" y="1971014"/>
              <a:chExt cx="1341140" cy="1345936"/>
            </a:xfrm>
          </p:grpSpPr>
          <p:sp>
            <p:nvSpPr>
              <p:cNvPr id="9" name="Shape 574"/>
              <p:cNvSpPr/>
              <p:nvPr/>
            </p:nvSpPr>
            <p:spPr>
              <a:xfrm>
                <a:off x="5998591" y="1983369"/>
                <a:ext cx="183000" cy="183000"/>
              </a:xfrm>
              <a:prstGeom prst="ellipse">
                <a:avLst/>
              </a:prstGeom>
              <a:solidFill>
                <a:srgbClr val="FF0000"/>
              </a:solidFill>
              <a:ln w="25400" cap="flat" cmpd="sng">
                <a:solidFill>
                  <a:srgbClr val="88A3A5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" name="Shape 575"/>
              <p:cNvSpPr/>
              <p:nvPr/>
            </p:nvSpPr>
            <p:spPr>
              <a:xfrm>
                <a:off x="5933521" y="2471493"/>
                <a:ext cx="183000" cy="183000"/>
              </a:xfrm>
              <a:prstGeom prst="ellipse">
                <a:avLst/>
              </a:prstGeom>
              <a:solidFill>
                <a:srgbClr val="FF0000"/>
              </a:solidFill>
              <a:ln w="25400" cap="flat" cmpd="sng">
                <a:solidFill>
                  <a:srgbClr val="88A3A5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" name="Shape 576"/>
              <p:cNvSpPr/>
              <p:nvPr/>
            </p:nvSpPr>
            <p:spPr>
              <a:xfrm>
                <a:off x="5586228" y="3133950"/>
                <a:ext cx="183000" cy="183000"/>
              </a:xfrm>
              <a:prstGeom prst="ellipse">
                <a:avLst/>
              </a:prstGeom>
              <a:solidFill>
                <a:srgbClr val="FF0000"/>
              </a:solidFill>
              <a:ln w="25400" cap="flat" cmpd="sng">
                <a:solidFill>
                  <a:srgbClr val="88A3A5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" name="Shape 577"/>
              <p:cNvSpPr/>
              <p:nvPr/>
            </p:nvSpPr>
            <p:spPr>
              <a:xfrm>
                <a:off x="6311314" y="2211234"/>
                <a:ext cx="183000" cy="183000"/>
              </a:xfrm>
              <a:prstGeom prst="ellipse">
                <a:avLst/>
              </a:prstGeom>
              <a:solidFill>
                <a:srgbClr val="0070C0"/>
              </a:solidFill>
              <a:ln w="25400" cap="flat" cmpd="sng">
                <a:solidFill>
                  <a:srgbClr val="88A3A5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" name="Shape 578"/>
              <p:cNvSpPr/>
              <p:nvPr/>
            </p:nvSpPr>
            <p:spPr>
              <a:xfrm>
                <a:off x="6311314" y="2895656"/>
                <a:ext cx="183000" cy="183000"/>
              </a:xfrm>
              <a:prstGeom prst="ellipse">
                <a:avLst/>
              </a:prstGeom>
              <a:solidFill>
                <a:srgbClr val="0070C0"/>
              </a:solidFill>
              <a:ln w="25400" cap="flat" cmpd="sng">
                <a:solidFill>
                  <a:srgbClr val="88A3A5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" name="Shape 579"/>
              <p:cNvSpPr/>
              <p:nvPr/>
            </p:nvSpPr>
            <p:spPr>
              <a:xfrm>
                <a:off x="6691900" y="1971014"/>
                <a:ext cx="183000" cy="183000"/>
              </a:xfrm>
              <a:prstGeom prst="ellipse">
                <a:avLst/>
              </a:prstGeom>
              <a:solidFill>
                <a:srgbClr val="FFFF00"/>
              </a:solidFill>
              <a:ln w="25400" cap="flat" cmpd="sng">
                <a:solidFill>
                  <a:srgbClr val="88A3A5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" name="Shape 580"/>
              <p:cNvSpPr/>
              <p:nvPr/>
            </p:nvSpPr>
            <p:spPr>
              <a:xfrm>
                <a:off x="6744368" y="3078535"/>
                <a:ext cx="183000" cy="183000"/>
              </a:xfrm>
              <a:prstGeom prst="ellipse">
                <a:avLst/>
              </a:prstGeom>
              <a:solidFill>
                <a:srgbClr val="FFFF00"/>
              </a:solidFill>
              <a:ln w="25400" cap="flat" cmpd="sng">
                <a:solidFill>
                  <a:srgbClr val="88A3A5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cxnSp>
            <p:nvCxnSpPr>
              <p:cNvPr id="16" name="Shape 581"/>
              <p:cNvCxnSpPr/>
              <p:nvPr/>
            </p:nvCxnSpPr>
            <p:spPr>
              <a:xfrm flipH="1">
                <a:off x="6116614" y="2394234"/>
                <a:ext cx="286200" cy="168900"/>
              </a:xfrm>
              <a:prstGeom prst="straightConnector1">
                <a:avLst/>
              </a:prstGeom>
              <a:noFill/>
              <a:ln w="25400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" name="Shape 582"/>
              <p:cNvCxnSpPr/>
              <p:nvPr/>
            </p:nvCxnSpPr>
            <p:spPr>
              <a:xfrm rot="10800000">
                <a:off x="6184414" y="2158434"/>
                <a:ext cx="126900" cy="144300"/>
              </a:xfrm>
              <a:prstGeom prst="straightConnector1">
                <a:avLst/>
              </a:prstGeom>
              <a:noFill/>
              <a:ln w="25400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" name="Shape 583"/>
              <p:cNvCxnSpPr/>
              <p:nvPr/>
            </p:nvCxnSpPr>
            <p:spPr>
              <a:xfrm flipH="1">
                <a:off x="6488227" y="2107074"/>
                <a:ext cx="192600" cy="148200"/>
              </a:xfrm>
              <a:prstGeom prst="straightConnector1">
                <a:avLst/>
              </a:prstGeom>
              <a:noFill/>
              <a:ln w="25400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" name="Shape 584"/>
              <p:cNvCxnSpPr/>
              <p:nvPr/>
            </p:nvCxnSpPr>
            <p:spPr>
              <a:xfrm rot="10800000">
                <a:off x="6467468" y="3051835"/>
                <a:ext cx="276900" cy="118200"/>
              </a:xfrm>
              <a:prstGeom prst="straightConnector1">
                <a:avLst/>
              </a:prstGeom>
              <a:noFill/>
              <a:ln w="25400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sp>
          <p:nvSpPr>
            <p:cNvPr id="54" name="Rectangle 53"/>
            <p:cNvSpPr/>
            <p:nvPr/>
          </p:nvSpPr>
          <p:spPr bwMode="auto">
            <a:xfrm>
              <a:off x="6757639" y="304800"/>
              <a:ext cx="1672683" cy="1297955"/>
            </a:xfrm>
            <a:prstGeom prst="rect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04" charset="0"/>
                <a:ea typeface="ＭＳ Ｐゴシック" pitchFamily="-104" charset="-128"/>
                <a:cs typeface="ＭＳ Ｐゴシック" pitchFamily="-104" charset="-128"/>
              </a:endParaRPr>
            </a:p>
          </p:txBody>
        </p:sp>
      </p:grpSp>
      <p:sp>
        <p:nvSpPr>
          <p:cNvPr id="84" name="Shape 592"/>
          <p:cNvSpPr/>
          <p:nvPr/>
        </p:nvSpPr>
        <p:spPr>
          <a:xfrm>
            <a:off x="1094506" y="2725331"/>
            <a:ext cx="183000" cy="183000"/>
          </a:xfrm>
          <a:prstGeom prst="ellipse">
            <a:avLst/>
          </a:prstGeom>
          <a:solidFill>
            <a:srgbClr val="FF0000"/>
          </a:solidFill>
          <a:ln w="25400" cap="flat" cmpd="sng">
            <a:solidFill>
              <a:srgbClr val="88A3A5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A48102C1-F9DD-C049-9856-D0751B11C7B6}"/>
              </a:ext>
            </a:extLst>
          </p:cNvPr>
          <p:cNvSpPr/>
          <p:nvPr/>
        </p:nvSpPr>
        <p:spPr bwMode="auto">
          <a:xfrm>
            <a:off x="180043" y="2286000"/>
            <a:ext cx="6596613" cy="989767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E51DF04A-75B2-1F43-967C-464FF1C2F3F7}"/>
              </a:ext>
            </a:extLst>
          </p:cNvPr>
          <p:cNvSpPr/>
          <p:nvPr/>
        </p:nvSpPr>
        <p:spPr bwMode="auto">
          <a:xfrm>
            <a:off x="228600" y="3506033"/>
            <a:ext cx="6596613" cy="989767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06B645C3-8F67-6B42-8C96-CEDE008B99A7}"/>
              </a:ext>
            </a:extLst>
          </p:cNvPr>
          <p:cNvSpPr txBox="1"/>
          <p:nvPr/>
        </p:nvSpPr>
        <p:spPr>
          <a:xfrm>
            <a:off x="323850" y="5904022"/>
            <a:ext cx="7423150" cy="5238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Source:  Discovering Spatial Co-location Patterns: A General Approach, IEEE Transactions </a:t>
            </a:r>
          </a:p>
          <a:p>
            <a:pPr>
              <a:defRPr/>
            </a:pPr>
            <a:r>
              <a:rPr lang="en-US" sz="14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on Knowledge and Data Eng., 16(12), December 2004 (w/ </a:t>
            </a:r>
            <a:r>
              <a:rPr lang="en-US" sz="1400" dirty="0" err="1">
                <a:latin typeface="Microsoft Sans Serif" panose="020B0604020202020204" pitchFamily="34" charset="0"/>
                <a:cs typeface="Microsoft Sans Serif" panose="020B0604020202020204" pitchFamily="34" charset="0"/>
              </a:rPr>
              <a:t>H.Yan</a:t>
            </a:r>
            <a:r>
              <a:rPr lang="en-US" sz="14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, </a:t>
            </a:r>
            <a:r>
              <a:rPr lang="en-US" sz="1400" dirty="0" err="1">
                <a:latin typeface="Microsoft Sans Serif" panose="020B0604020202020204" pitchFamily="34" charset="0"/>
                <a:cs typeface="Microsoft Sans Serif" panose="020B0604020202020204" pitchFamily="34" charset="0"/>
              </a:rPr>
              <a:t>H.Xiong</a:t>
            </a:r>
            <a:r>
              <a:rPr lang="en-US" sz="14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). </a:t>
            </a:r>
          </a:p>
        </p:txBody>
      </p:sp>
    </p:spTree>
    <p:extLst>
      <p:ext uri="{BB962C8B-B14F-4D97-AF65-F5344CB8AC3E}">
        <p14:creationId xmlns:p14="http://schemas.microsoft.com/office/powerpoint/2010/main" val="406443543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5" grpId="0" animBg="1"/>
      <p:bldP spid="86" grpId="0" animBg="1"/>
      <p:bldP spid="8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10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 sz="3600" dirty="0"/>
              <a:t>Participation Index &gt;= Cross-K Function </a:t>
            </a:r>
          </a:p>
        </p:txBody>
      </p:sp>
      <p:graphicFrame>
        <p:nvGraphicFramePr>
          <p:cNvPr id="18" name="Group 45"/>
          <p:cNvGraphicFramePr>
            <a:graphicFrameLocks noGrp="1"/>
          </p:cNvGraphicFramePr>
          <p:nvPr/>
        </p:nvGraphicFramePr>
        <p:xfrm>
          <a:off x="228600" y="3813585"/>
          <a:ext cx="8673588" cy="669972"/>
        </p:xfrm>
        <a:graphic>
          <a:graphicData uri="http://schemas.openxmlformats.org/drawingml/2006/table">
            <a:tbl>
              <a:tblPr/>
              <a:tblGrid>
                <a:gridCol w="154120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499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9907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8340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3496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0033CC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  <a:cs typeface="Arial" pitchFamily="34" charset="0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buClr>
                          <a:srgbClr val="0033CC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Arial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Times New Roman" pitchFamily="18" charset="0"/>
                          <a:cs typeface="Arial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Times New Roman" pitchFamily="18" charset="0"/>
                          <a:cs typeface="Arial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Times New Roman" pitchFamily="18" charset="0"/>
                          <a:cs typeface="Arial" pitchFamily="34" charset="0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Times New Roman" pitchFamily="18" charset="0"/>
                          <a:cs typeface="Arial" pitchFamily="34" charset="0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Times New Roman" pitchFamily="18" charset="0"/>
                          <a:cs typeface="Arial" pitchFamily="34" charset="0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Times New Roman" pitchFamily="18" charset="0"/>
                          <a:cs typeface="Arial" pitchFamily="34" charset="0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Times New Roman" pitchFamily="18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Cross-K (A,B)</a:t>
                      </a:r>
                    </a:p>
                  </a:txBody>
                  <a:tcPr marT="45573" marB="4557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0033CC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  <a:cs typeface="Arial" pitchFamily="34" charset="0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buClr>
                          <a:srgbClr val="0033CC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Arial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Times New Roman" pitchFamily="18" charset="0"/>
                          <a:cs typeface="Arial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Times New Roman" pitchFamily="18" charset="0"/>
                          <a:cs typeface="Arial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Times New Roman" pitchFamily="18" charset="0"/>
                          <a:cs typeface="Arial" pitchFamily="34" charset="0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Times New Roman" pitchFamily="18" charset="0"/>
                          <a:cs typeface="Arial" pitchFamily="34" charset="0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Times New Roman" pitchFamily="18" charset="0"/>
                          <a:cs typeface="Arial" pitchFamily="34" charset="0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Times New Roman" pitchFamily="18" charset="0"/>
                          <a:cs typeface="Arial" pitchFamily="34" charset="0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Times New Roman" pitchFamily="18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2/6 = 0.33</a:t>
                      </a:r>
                    </a:p>
                  </a:txBody>
                  <a:tcPr marT="45573" marB="4557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0033CC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  <a:cs typeface="Arial" pitchFamily="34" charset="0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buClr>
                          <a:srgbClr val="0033CC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Arial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Times New Roman" pitchFamily="18" charset="0"/>
                          <a:cs typeface="Arial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Times New Roman" pitchFamily="18" charset="0"/>
                          <a:cs typeface="Arial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Times New Roman" pitchFamily="18" charset="0"/>
                          <a:cs typeface="Arial" pitchFamily="34" charset="0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Times New Roman" pitchFamily="18" charset="0"/>
                          <a:cs typeface="Arial" pitchFamily="34" charset="0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Times New Roman" pitchFamily="18" charset="0"/>
                          <a:cs typeface="Arial" pitchFamily="34" charset="0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Times New Roman" pitchFamily="18" charset="0"/>
                          <a:cs typeface="Arial" pitchFamily="34" charset="0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Times New Roman" pitchFamily="18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3/6 = 0.5</a:t>
                      </a:r>
                    </a:p>
                  </a:txBody>
                  <a:tcPr marT="45573" marB="4557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0033CC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  <a:cs typeface="Arial" pitchFamily="34" charset="0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buClr>
                          <a:srgbClr val="0033CC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Arial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Times New Roman" pitchFamily="18" charset="0"/>
                          <a:cs typeface="Arial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Times New Roman" pitchFamily="18" charset="0"/>
                          <a:cs typeface="Arial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Times New Roman" pitchFamily="18" charset="0"/>
                          <a:cs typeface="Arial" pitchFamily="34" charset="0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Times New Roman" pitchFamily="18" charset="0"/>
                          <a:cs typeface="Arial" pitchFamily="34" charset="0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Times New Roman" pitchFamily="18" charset="0"/>
                          <a:cs typeface="Arial" pitchFamily="34" charset="0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Times New Roman" pitchFamily="18" charset="0"/>
                          <a:cs typeface="Arial" pitchFamily="34" charset="0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Times New Roman" pitchFamily="18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6/6 = 1</a:t>
                      </a:r>
                    </a:p>
                  </a:txBody>
                  <a:tcPr marT="45573" marB="4557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496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0033CC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  <a:cs typeface="Arial" pitchFamily="34" charset="0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buClr>
                          <a:srgbClr val="0033CC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Arial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Times New Roman" pitchFamily="18" charset="0"/>
                          <a:cs typeface="Arial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Times New Roman" pitchFamily="18" charset="0"/>
                          <a:cs typeface="Arial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Times New Roman" pitchFamily="18" charset="0"/>
                          <a:cs typeface="Arial" pitchFamily="34" charset="0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Times New Roman" pitchFamily="18" charset="0"/>
                          <a:cs typeface="Arial" pitchFamily="34" charset="0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Times New Roman" pitchFamily="18" charset="0"/>
                          <a:cs typeface="Arial" pitchFamily="34" charset="0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Times New Roman" pitchFamily="18" charset="0"/>
                          <a:cs typeface="Arial" pitchFamily="34" charset="0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Times New Roman" pitchFamily="18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PI (A,B</a:t>
                      </a:r>
                      <a:r>
                        <a:rPr kumimoji="0" lang="en-US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  <a:sym typeface="Wingdings" pitchFamily="2" charset="2"/>
                        </a:rPr>
                        <a:t>)</a:t>
                      </a:r>
                      <a:endParaRPr kumimoji="0" lang="en-US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Arial" pitchFamily="34" charset="0"/>
                      </a:endParaRPr>
                    </a:p>
                  </a:txBody>
                  <a:tcPr marT="45573" marB="4557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0033CC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  <a:cs typeface="Arial" pitchFamily="34" charset="0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buClr>
                          <a:srgbClr val="0033CC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Arial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Times New Roman" pitchFamily="18" charset="0"/>
                          <a:cs typeface="Arial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Times New Roman" pitchFamily="18" charset="0"/>
                          <a:cs typeface="Arial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Times New Roman" pitchFamily="18" charset="0"/>
                          <a:cs typeface="Arial" pitchFamily="34" charset="0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Times New Roman" pitchFamily="18" charset="0"/>
                          <a:cs typeface="Arial" pitchFamily="34" charset="0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Times New Roman" pitchFamily="18" charset="0"/>
                          <a:cs typeface="Arial" pitchFamily="34" charset="0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Times New Roman" pitchFamily="18" charset="0"/>
                          <a:cs typeface="Arial" pitchFamily="34" charset="0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Times New Roman" pitchFamily="18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2/3 = 0.66</a:t>
                      </a:r>
                    </a:p>
                  </a:txBody>
                  <a:tcPr marT="45573" marB="4557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0033CC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  <a:cs typeface="Arial" pitchFamily="34" charset="0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buClr>
                          <a:srgbClr val="0033CC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Arial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Times New Roman" pitchFamily="18" charset="0"/>
                          <a:cs typeface="Arial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Times New Roman" pitchFamily="18" charset="0"/>
                          <a:cs typeface="Arial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Times New Roman" pitchFamily="18" charset="0"/>
                          <a:cs typeface="Arial" pitchFamily="34" charset="0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Times New Roman" pitchFamily="18" charset="0"/>
                          <a:cs typeface="Arial" pitchFamily="34" charset="0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Times New Roman" pitchFamily="18" charset="0"/>
                          <a:cs typeface="Arial" pitchFamily="34" charset="0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Times New Roman" pitchFamily="18" charset="0"/>
                          <a:cs typeface="Arial" pitchFamily="34" charset="0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Times New Roman" pitchFamily="18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1</a:t>
                      </a:r>
                    </a:p>
                  </a:txBody>
                  <a:tcPr marT="45573" marB="4557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rgbClr val="0033CC"/>
                        </a:buClr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  <a:cs typeface="Arial" pitchFamily="34" charset="0"/>
                        </a:defRPr>
                      </a:lvl1pPr>
                      <a:lvl2pPr marL="37931725" indent="-37474525" eaLnBrk="0" hangingPunct="0">
                        <a:spcBef>
                          <a:spcPct val="20000"/>
                        </a:spcBef>
                        <a:buClr>
                          <a:srgbClr val="0033CC"/>
                        </a:buClr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  <a:cs typeface="Arial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Times New Roman" pitchFamily="18" charset="0"/>
                          <a:cs typeface="Arial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Times New Roman" pitchFamily="18" charset="0"/>
                          <a:cs typeface="Arial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 sz="1600">
                          <a:solidFill>
                            <a:schemeClr val="tx1"/>
                          </a:solidFill>
                          <a:latin typeface="Times New Roman" pitchFamily="18" charset="0"/>
                          <a:cs typeface="Arial" pitchFamily="34" charset="0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Times New Roman" pitchFamily="18" charset="0"/>
                          <a:cs typeface="Arial" pitchFamily="34" charset="0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Times New Roman" pitchFamily="18" charset="0"/>
                          <a:cs typeface="Arial" pitchFamily="34" charset="0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Times New Roman" pitchFamily="18" charset="0"/>
                          <a:cs typeface="Arial" pitchFamily="34" charset="0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600">
                          <a:solidFill>
                            <a:schemeClr val="tx1"/>
                          </a:solidFill>
                          <a:latin typeface="Times New Roman" pitchFamily="18" charset="0"/>
                          <a:cs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rPr>
                        <a:t>1 </a:t>
                      </a:r>
                    </a:p>
                  </a:txBody>
                  <a:tcPr marT="45573" marB="4557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pSp>
        <p:nvGrpSpPr>
          <p:cNvPr id="2" name="Group 138"/>
          <p:cNvGrpSpPr>
            <a:grpSpLocks/>
          </p:cNvGrpSpPr>
          <p:nvPr/>
        </p:nvGrpSpPr>
        <p:grpSpPr bwMode="auto">
          <a:xfrm>
            <a:off x="1718630" y="1625164"/>
            <a:ext cx="7184557" cy="2163903"/>
            <a:chOff x="2320925" y="3429000"/>
            <a:chExt cx="5603875" cy="1905003"/>
          </a:xfrm>
        </p:grpSpPr>
        <p:grpSp>
          <p:nvGrpSpPr>
            <p:cNvPr id="83991" name="Group 93"/>
            <p:cNvGrpSpPr>
              <a:grpSpLocks/>
            </p:cNvGrpSpPr>
            <p:nvPr/>
          </p:nvGrpSpPr>
          <p:grpSpPr bwMode="auto">
            <a:xfrm>
              <a:off x="2320925" y="3429000"/>
              <a:ext cx="1870075" cy="1905002"/>
              <a:chOff x="644525" y="3429000"/>
              <a:chExt cx="1870075" cy="1905002"/>
            </a:xfrm>
          </p:grpSpPr>
          <p:sp>
            <p:nvSpPr>
              <p:cNvPr id="84024" name="Oval 93"/>
              <p:cNvSpPr>
                <a:spLocks noChangeArrowheads="1"/>
              </p:cNvSpPr>
              <p:nvPr/>
            </p:nvSpPr>
            <p:spPr bwMode="auto">
              <a:xfrm>
                <a:off x="1066800" y="3581400"/>
                <a:ext cx="165100" cy="16933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lr>
                    <a:srgbClr val="0033CC"/>
                  </a:buClr>
                  <a:buFont typeface="Wingdings" pitchFamily="2" charset="2"/>
                  <a:buChar char="n"/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1pPr>
                <a:lvl2pPr marL="37931725" indent="-37474525" eaLnBrk="0" hangingPunct="0">
                  <a:spcBef>
                    <a:spcPct val="20000"/>
                  </a:spcBef>
                  <a:buClr>
                    <a:srgbClr val="0033CC"/>
                  </a:buClr>
                  <a:buFont typeface="Wingdings" pitchFamily="2" charset="2"/>
                  <a:buBlip>
                    <a:blip r:embed="rId2"/>
                  </a:buBlip>
                  <a:defRPr sz="2000"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2pPr>
                <a:lvl3pPr marL="1022350" indent="-350838" eaLnBrk="0" hangingPunct="0">
                  <a:spcBef>
                    <a:spcPct val="20000"/>
                  </a:spcBef>
                  <a:buClr>
                    <a:srgbClr val="0033CC"/>
                  </a:buClr>
                  <a:buFont typeface="Wingdings" pitchFamily="2" charset="2"/>
                  <a:buChar char="Ø"/>
                  <a:defRPr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3pPr>
                <a:lvl4pPr marL="1339850" indent="-315913" eaLnBrk="0" hangingPunct="0">
                  <a:spcBef>
                    <a:spcPct val="20000"/>
                  </a:spcBef>
                  <a:buClr>
                    <a:srgbClr val="0033CC"/>
                  </a:buClr>
                  <a:buFont typeface="Wingdings" pitchFamily="2" charset="2"/>
                  <a:buChar char="Ø"/>
                  <a:defRPr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4pPr>
                <a:lvl5pPr marL="1681163" indent="-339725" eaLnBrk="0" hangingPunct="0">
                  <a:spcBef>
                    <a:spcPct val="20000"/>
                  </a:spcBef>
                  <a:buClr>
                    <a:srgbClr val="0033CC"/>
                  </a:buClr>
                  <a:buFont typeface="Wingdings" pitchFamily="2" charset="2"/>
                  <a:buChar char="Ø"/>
                  <a:defRPr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5pPr>
                <a:lvl6pPr marL="2138363" indent="-339725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33CC"/>
                  </a:buClr>
                  <a:buFont typeface="Wingdings" pitchFamily="2" charset="2"/>
                  <a:buChar char="Ø"/>
                  <a:defRPr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6pPr>
                <a:lvl7pPr marL="2595563" indent="-339725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33CC"/>
                  </a:buClr>
                  <a:buFont typeface="Wingdings" pitchFamily="2" charset="2"/>
                  <a:buChar char="Ø"/>
                  <a:defRPr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7pPr>
                <a:lvl8pPr marL="3052763" indent="-339725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33CC"/>
                  </a:buClr>
                  <a:buFont typeface="Wingdings" pitchFamily="2" charset="2"/>
                  <a:buChar char="Ø"/>
                  <a:defRPr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8pPr>
                <a:lvl9pPr marL="3509963" indent="-339725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33CC"/>
                  </a:buClr>
                  <a:buFont typeface="Wingdings" pitchFamily="2" charset="2"/>
                  <a:buChar char="Ø"/>
                  <a:defRPr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FontTx/>
                  <a:buNone/>
                </a:pPr>
                <a:endParaRPr lang="en-US" altLang="en-US" sz="1800">
                  <a:effectLst/>
                  <a:ea typeface="MS PGothic" pitchFamily="34" charset="-128"/>
                </a:endParaRPr>
              </a:p>
            </p:txBody>
          </p:sp>
          <p:sp>
            <p:nvSpPr>
              <p:cNvPr id="84025" name="AutoShape 97"/>
              <p:cNvSpPr>
                <a:spLocks noChangeArrowheads="1"/>
              </p:cNvSpPr>
              <p:nvPr/>
            </p:nvSpPr>
            <p:spPr bwMode="auto">
              <a:xfrm>
                <a:off x="1717675" y="3564467"/>
                <a:ext cx="220663" cy="169333"/>
              </a:xfrm>
              <a:prstGeom prst="triangle">
                <a:avLst>
                  <a:gd name="adj" fmla="val 50000"/>
                </a:avLst>
              </a:prstGeom>
              <a:solidFill>
                <a:srgbClr val="00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lr>
                    <a:srgbClr val="0033CC"/>
                  </a:buClr>
                  <a:buFont typeface="Wingdings" pitchFamily="2" charset="2"/>
                  <a:buChar char="n"/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1pPr>
                <a:lvl2pPr marL="37931725" indent="-37474525" eaLnBrk="0" hangingPunct="0">
                  <a:spcBef>
                    <a:spcPct val="20000"/>
                  </a:spcBef>
                  <a:buClr>
                    <a:srgbClr val="0033CC"/>
                  </a:buClr>
                  <a:buFont typeface="Wingdings" pitchFamily="2" charset="2"/>
                  <a:buBlip>
                    <a:blip r:embed="rId2"/>
                  </a:buBlip>
                  <a:defRPr sz="2000"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2pPr>
                <a:lvl3pPr marL="1022350" indent="-350838" eaLnBrk="0" hangingPunct="0">
                  <a:spcBef>
                    <a:spcPct val="20000"/>
                  </a:spcBef>
                  <a:buClr>
                    <a:srgbClr val="0033CC"/>
                  </a:buClr>
                  <a:buFont typeface="Wingdings" pitchFamily="2" charset="2"/>
                  <a:buChar char="Ø"/>
                  <a:defRPr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3pPr>
                <a:lvl4pPr marL="1339850" indent="-315913" eaLnBrk="0" hangingPunct="0">
                  <a:spcBef>
                    <a:spcPct val="20000"/>
                  </a:spcBef>
                  <a:buClr>
                    <a:srgbClr val="0033CC"/>
                  </a:buClr>
                  <a:buFont typeface="Wingdings" pitchFamily="2" charset="2"/>
                  <a:buChar char="Ø"/>
                  <a:defRPr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4pPr>
                <a:lvl5pPr marL="1681163" indent="-339725" eaLnBrk="0" hangingPunct="0">
                  <a:spcBef>
                    <a:spcPct val="20000"/>
                  </a:spcBef>
                  <a:buClr>
                    <a:srgbClr val="0033CC"/>
                  </a:buClr>
                  <a:buFont typeface="Wingdings" pitchFamily="2" charset="2"/>
                  <a:buChar char="Ø"/>
                  <a:defRPr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5pPr>
                <a:lvl6pPr marL="2138363" indent="-339725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33CC"/>
                  </a:buClr>
                  <a:buFont typeface="Wingdings" pitchFamily="2" charset="2"/>
                  <a:buChar char="Ø"/>
                  <a:defRPr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6pPr>
                <a:lvl7pPr marL="2595563" indent="-339725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33CC"/>
                  </a:buClr>
                  <a:buFont typeface="Wingdings" pitchFamily="2" charset="2"/>
                  <a:buChar char="Ø"/>
                  <a:defRPr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7pPr>
                <a:lvl8pPr marL="3052763" indent="-339725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33CC"/>
                  </a:buClr>
                  <a:buFont typeface="Wingdings" pitchFamily="2" charset="2"/>
                  <a:buChar char="Ø"/>
                  <a:defRPr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8pPr>
                <a:lvl9pPr marL="3509963" indent="-339725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33CC"/>
                  </a:buClr>
                  <a:buFont typeface="Wingdings" pitchFamily="2" charset="2"/>
                  <a:buChar char="Ø"/>
                  <a:defRPr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FontTx/>
                  <a:buNone/>
                </a:pPr>
                <a:endParaRPr lang="en-US" altLang="en-US" sz="1800">
                  <a:effectLst/>
                  <a:ea typeface="MS PGothic" pitchFamily="34" charset="-128"/>
                </a:endParaRPr>
              </a:p>
            </p:txBody>
          </p:sp>
          <p:cxnSp>
            <p:nvCxnSpPr>
              <p:cNvPr id="84026" name="AutoShape 100"/>
              <p:cNvCxnSpPr>
                <a:cxnSpLocks noChangeShapeType="1"/>
                <a:stCxn id="84025" idx="1"/>
                <a:endCxn id="84024" idx="6"/>
              </p:cNvCxnSpPr>
              <p:nvPr/>
            </p:nvCxnSpPr>
            <p:spPr bwMode="auto">
              <a:xfrm rot="10800000" flipV="1">
                <a:off x="1231901" y="3649133"/>
                <a:ext cx="540941" cy="16933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 type="none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84027" name="Text Box 120"/>
              <p:cNvSpPr txBox="1">
                <a:spLocks noChangeArrowheads="1"/>
              </p:cNvSpPr>
              <p:nvPr/>
            </p:nvSpPr>
            <p:spPr bwMode="auto">
              <a:xfrm>
                <a:off x="1939925" y="3496702"/>
                <a:ext cx="463550" cy="4482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lr>
                    <a:srgbClr val="0033CC"/>
                  </a:buClr>
                  <a:buFont typeface="Wingdings" pitchFamily="2" charset="2"/>
                  <a:buChar char="n"/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1pPr>
                <a:lvl2pPr marL="37931725" indent="-37474525" eaLnBrk="0" hangingPunct="0">
                  <a:spcBef>
                    <a:spcPct val="20000"/>
                  </a:spcBef>
                  <a:buClr>
                    <a:srgbClr val="0033CC"/>
                  </a:buClr>
                  <a:buFont typeface="Wingdings" pitchFamily="2" charset="2"/>
                  <a:buBlip>
                    <a:blip r:embed="rId2"/>
                  </a:buBlip>
                  <a:defRPr sz="2000"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2pPr>
                <a:lvl3pPr marL="1022350" indent="-350838" eaLnBrk="0" hangingPunct="0">
                  <a:spcBef>
                    <a:spcPct val="20000"/>
                  </a:spcBef>
                  <a:buClr>
                    <a:srgbClr val="0033CC"/>
                  </a:buClr>
                  <a:buFont typeface="Wingdings" pitchFamily="2" charset="2"/>
                  <a:buChar char="Ø"/>
                  <a:defRPr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3pPr>
                <a:lvl4pPr marL="1339850" indent="-315913" eaLnBrk="0" hangingPunct="0">
                  <a:spcBef>
                    <a:spcPct val="20000"/>
                  </a:spcBef>
                  <a:buClr>
                    <a:srgbClr val="0033CC"/>
                  </a:buClr>
                  <a:buFont typeface="Wingdings" pitchFamily="2" charset="2"/>
                  <a:buChar char="Ø"/>
                  <a:defRPr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4pPr>
                <a:lvl5pPr marL="1681163" indent="-339725" eaLnBrk="0" hangingPunct="0">
                  <a:spcBef>
                    <a:spcPct val="20000"/>
                  </a:spcBef>
                  <a:buClr>
                    <a:srgbClr val="0033CC"/>
                  </a:buClr>
                  <a:buFont typeface="Wingdings" pitchFamily="2" charset="2"/>
                  <a:buChar char="Ø"/>
                  <a:defRPr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5pPr>
                <a:lvl6pPr marL="2138363" indent="-339725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33CC"/>
                  </a:buClr>
                  <a:buFont typeface="Wingdings" pitchFamily="2" charset="2"/>
                  <a:buChar char="Ø"/>
                  <a:defRPr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6pPr>
                <a:lvl7pPr marL="2595563" indent="-339725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33CC"/>
                  </a:buClr>
                  <a:buFont typeface="Wingdings" pitchFamily="2" charset="2"/>
                  <a:buChar char="Ø"/>
                  <a:defRPr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7pPr>
                <a:lvl8pPr marL="3052763" indent="-339725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33CC"/>
                  </a:buClr>
                  <a:buFont typeface="Wingdings" pitchFamily="2" charset="2"/>
                  <a:buChar char="Ø"/>
                  <a:defRPr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8pPr>
                <a:lvl9pPr marL="3509963" indent="-339725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33CC"/>
                  </a:buClr>
                  <a:buFont typeface="Wingdings" pitchFamily="2" charset="2"/>
                  <a:buChar char="Ø"/>
                  <a:defRPr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ClrTx/>
                  <a:buFontTx/>
                  <a:buNone/>
                </a:pPr>
                <a:r>
                  <a:rPr lang="en-US" altLang="en-US" sz="1400">
                    <a:effectLst/>
                    <a:ea typeface="MS PGothic" pitchFamily="34" charset="-128"/>
                  </a:rPr>
                  <a:t>A.1</a:t>
                </a:r>
              </a:p>
            </p:txBody>
          </p:sp>
          <p:sp>
            <p:nvSpPr>
              <p:cNvPr id="84028" name="Text Box 121"/>
              <p:cNvSpPr txBox="1">
                <a:spLocks noChangeArrowheads="1"/>
              </p:cNvSpPr>
              <p:nvPr/>
            </p:nvSpPr>
            <p:spPr bwMode="auto">
              <a:xfrm>
                <a:off x="1897063" y="4190067"/>
                <a:ext cx="512762" cy="4482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lr>
                    <a:srgbClr val="0033CC"/>
                  </a:buClr>
                  <a:buFont typeface="Wingdings" pitchFamily="2" charset="2"/>
                  <a:buChar char="n"/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1pPr>
                <a:lvl2pPr marL="37931725" indent="-37474525" eaLnBrk="0" hangingPunct="0">
                  <a:spcBef>
                    <a:spcPct val="20000"/>
                  </a:spcBef>
                  <a:buClr>
                    <a:srgbClr val="0033CC"/>
                  </a:buClr>
                  <a:buFont typeface="Wingdings" pitchFamily="2" charset="2"/>
                  <a:buBlip>
                    <a:blip r:embed="rId2"/>
                  </a:buBlip>
                  <a:defRPr sz="2000"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2pPr>
                <a:lvl3pPr marL="1022350" indent="-350838" eaLnBrk="0" hangingPunct="0">
                  <a:spcBef>
                    <a:spcPct val="20000"/>
                  </a:spcBef>
                  <a:buClr>
                    <a:srgbClr val="0033CC"/>
                  </a:buClr>
                  <a:buFont typeface="Wingdings" pitchFamily="2" charset="2"/>
                  <a:buChar char="Ø"/>
                  <a:defRPr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3pPr>
                <a:lvl4pPr marL="1339850" indent="-315913" eaLnBrk="0" hangingPunct="0">
                  <a:spcBef>
                    <a:spcPct val="20000"/>
                  </a:spcBef>
                  <a:buClr>
                    <a:srgbClr val="0033CC"/>
                  </a:buClr>
                  <a:buFont typeface="Wingdings" pitchFamily="2" charset="2"/>
                  <a:buChar char="Ø"/>
                  <a:defRPr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4pPr>
                <a:lvl5pPr marL="1681163" indent="-339725" eaLnBrk="0" hangingPunct="0">
                  <a:spcBef>
                    <a:spcPct val="20000"/>
                  </a:spcBef>
                  <a:buClr>
                    <a:srgbClr val="0033CC"/>
                  </a:buClr>
                  <a:buFont typeface="Wingdings" pitchFamily="2" charset="2"/>
                  <a:buChar char="Ø"/>
                  <a:defRPr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5pPr>
                <a:lvl6pPr marL="2138363" indent="-339725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33CC"/>
                  </a:buClr>
                  <a:buFont typeface="Wingdings" pitchFamily="2" charset="2"/>
                  <a:buChar char="Ø"/>
                  <a:defRPr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6pPr>
                <a:lvl7pPr marL="2595563" indent="-339725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33CC"/>
                  </a:buClr>
                  <a:buFont typeface="Wingdings" pitchFamily="2" charset="2"/>
                  <a:buChar char="Ø"/>
                  <a:defRPr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7pPr>
                <a:lvl8pPr marL="3052763" indent="-339725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33CC"/>
                  </a:buClr>
                  <a:buFont typeface="Wingdings" pitchFamily="2" charset="2"/>
                  <a:buChar char="Ø"/>
                  <a:defRPr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8pPr>
                <a:lvl9pPr marL="3509963" indent="-339725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33CC"/>
                  </a:buClr>
                  <a:buFont typeface="Wingdings" pitchFamily="2" charset="2"/>
                  <a:buChar char="Ø"/>
                  <a:defRPr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ClrTx/>
                  <a:buFontTx/>
                  <a:buNone/>
                </a:pPr>
                <a:r>
                  <a:rPr lang="en-US" altLang="en-US" sz="1400">
                    <a:effectLst/>
                    <a:ea typeface="MS PGothic" pitchFamily="34" charset="-128"/>
                  </a:rPr>
                  <a:t>A.3</a:t>
                </a:r>
              </a:p>
            </p:txBody>
          </p:sp>
          <p:sp>
            <p:nvSpPr>
              <p:cNvPr id="84029" name="Text Box 129"/>
              <p:cNvSpPr txBox="1">
                <a:spLocks noChangeArrowheads="1"/>
              </p:cNvSpPr>
              <p:nvPr/>
            </p:nvSpPr>
            <p:spPr bwMode="auto">
              <a:xfrm>
                <a:off x="685800" y="3506041"/>
                <a:ext cx="498475" cy="44823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lr>
                    <a:srgbClr val="0033CC"/>
                  </a:buClr>
                  <a:buFont typeface="Wingdings" pitchFamily="2" charset="2"/>
                  <a:buChar char="n"/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1pPr>
                <a:lvl2pPr marL="37931725" indent="-37474525" eaLnBrk="0" hangingPunct="0">
                  <a:spcBef>
                    <a:spcPct val="20000"/>
                  </a:spcBef>
                  <a:buClr>
                    <a:srgbClr val="0033CC"/>
                  </a:buClr>
                  <a:buFont typeface="Wingdings" pitchFamily="2" charset="2"/>
                  <a:buBlip>
                    <a:blip r:embed="rId2"/>
                  </a:buBlip>
                  <a:defRPr sz="2000"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2pPr>
                <a:lvl3pPr marL="1022350" indent="-350838" eaLnBrk="0" hangingPunct="0">
                  <a:spcBef>
                    <a:spcPct val="20000"/>
                  </a:spcBef>
                  <a:buClr>
                    <a:srgbClr val="0033CC"/>
                  </a:buClr>
                  <a:buFont typeface="Wingdings" pitchFamily="2" charset="2"/>
                  <a:buChar char="Ø"/>
                  <a:defRPr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3pPr>
                <a:lvl4pPr marL="1339850" indent="-315913" eaLnBrk="0" hangingPunct="0">
                  <a:spcBef>
                    <a:spcPct val="20000"/>
                  </a:spcBef>
                  <a:buClr>
                    <a:srgbClr val="0033CC"/>
                  </a:buClr>
                  <a:buFont typeface="Wingdings" pitchFamily="2" charset="2"/>
                  <a:buChar char="Ø"/>
                  <a:defRPr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4pPr>
                <a:lvl5pPr marL="1681163" indent="-339725" eaLnBrk="0" hangingPunct="0">
                  <a:spcBef>
                    <a:spcPct val="20000"/>
                  </a:spcBef>
                  <a:buClr>
                    <a:srgbClr val="0033CC"/>
                  </a:buClr>
                  <a:buFont typeface="Wingdings" pitchFamily="2" charset="2"/>
                  <a:buChar char="Ø"/>
                  <a:defRPr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5pPr>
                <a:lvl6pPr marL="2138363" indent="-339725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33CC"/>
                  </a:buClr>
                  <a:buFont typeface="Wingdings" pitchFamily="2" charset="2"/>
                  <a:buChar char="Ø"/>
                  <a:defRPr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6pPr>
                <a:lvl7pPr marL="2595563" indent="-339725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33CC"/>
                  </a:buClr>
                  <a:buFont typeface="Wingdings" pitchFamily="2" charset="2"/>
                  <a:buChar char="Ø"/>
                  <a:defRPr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7pPr>
                <a:lvl8pPr marL="3052763" indent="-339725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33CC"/>
                  </a:buClr>
                  <a:buFont typeface="Wingdings" pitchFamily="2" charset="2"/>
                  <a:buChar char="Ø"/>
                  <a:defRPr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8pPr>
                <a:lvl9pPr marL="3509963" indent="-339725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33CC"/>
                  </a:buClr>
                  <a:buFont typeface="Wingdings" pitchFamily="2" charset="2"/>
                  <a:buChar char="Ø"/>
                  <a:defRPr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ClrTx/>
                  <a:buFontTx/>
                  <a:buNone/>
                </a:pPr>
                <a:r>
                  <a:rPr lang="en-US" altLang="en-US" sz="1400">
                    <a:effectLst/>
                    <a:ea typeface="MS PGothic" pitchFamily="34" charset="-128"/>
                  </a:rPr>
                  <a:t>B.1</a:t>
                </a:r>
              </a:p>
            </p:txBody>
          </p:sp>
          <p:sp>
            <p:nvSpPr>
              <p:cNvPr id="84030" name="AutoShape 107"/>
              <p:cNvSpPr>
                <a:spLocks noChangeArrowheads="1"/>
              </p:cNvSpPr>
              <p:nvPr/>
            </p:nvSpPr>
            <p:spPr bwMode="auto">
              <a:xfrm>
                <a:off x="1752600" y="4258733"/>
                <a:ext cx="220663" cy="169333"/>
              </a:xfrm>
              <a:prstGeom prst="triangle">
                <a:avLst>
                  <a:gd name="adj" fmla="val 50000"/>
                </a:avLst>
              </a:prstGeom>
              <a:solidFill>
                <a:srgbClr val="00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lr>
                    <a:srgbClr val="0033CC"/>
                  </a:buClr>
                  <a:buFont typeface="Wingdings" pitchFamily="2" charset="2"/>
                  <a:buChar char="n"/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1pPr>
                <a:lvl2pPr marL="37931725" indent="-37474525" eaLnBrk="0" hangingPunct="0">
                  <a:spcBef>
                    <a:spcPct val="20000"/>
                  </a:spcBef>
                  <a:buClr>
                    <a:srgbClr val="0033CC"/>
                  </a:buClr>
                  <a:buFont typeface="Wingdings" pitchFamily="2" charset="2"/>
                  <a:buBlip>
                    <a:blip r:embed="rId2"/>
                  </a:buBlip>
                  <a:defRPr sz="2000"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2pPr>
                <a:lvl3pPr marL="1022350" indent="-350838" eaLnBrk="0" hangingPunct="0">
                  <a:spcBef>
                    <a:spcPct val="20000"/>
                  </a:spcBef>
                  <a:buClr>
                    <a:srgbClr val="0033CC"/>
                  </a:buClr>
                  <a:buFont typeface="Wingdings" pitchFamily="2" charset="2"/>
                  <a:buChar char="Ø"/>
                  <a:defRPr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3pPr>
                <a:lvl4pPr marL="1339850" indent="-315913" eaLnBrk="0" hangingPunct="0">
                  <a:spcBef>
                    <a:spcPct val="20000"/>
                  </a:spcBef>
                  <a:buClr>
                    <a:srgbClr val="0033CC"/>
                  </a:buClr>
                  <a:buFont typeface="Wingdings" pitchFamily="2" charset="2"/>
                  <a:buChar char="Ø"/>
                  <a:defRPr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4pPr>
                <a:lvl5pPr marL="1681163" indent="-339725" eaLnBrk="0" hangingPunct="0">
                  <a:spcBef>
                    <a:spcPct val="20000"/>
                  </a:spcBef>
                  <a:buClr>
                    <a:srgbClr val="0033CC"/>
                  </a:buClr>
                  <a:buFont typeface="Wingdings" pitchFamily="2" charset="2"/>
                  <a:buChar char="Ø"/>
                  <a:defRPr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5pPr>
                <a:lvl6pPr marL="2138363" indent="-339725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33CC"/>
                  </a:buClr>
                  <a:buFont typeface="Wingdings" pitchFamily="2" charset="2"/>
                  <a:buChar char="Ø"/>
                  <a:defRPr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6pPr>
                <a:lvl7pPr marL="2595563" indent="-339725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33CC"/>
                  </a:buClr>
                  <a:buFont typeface="Wingdings" pitchFamily="2" charset="2"/>
                  <a:buChar char="Ø"/>
                  <a:defRPr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7pPr>
                <a:lvl8pPr marL="3052763" indent="-339725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33CC"/>
                  </a:buClr>
                  <a:buFont typeface="Wingdings" pitchFamily="2" charset="2"/>
                  <a:buChar char="Ø"/>
                  <a:defRPr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8pPr>
                <a:lvl9pPr marL="3509963" indent="-339725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33CC"/>
                  </a:buClr>
                  <a:buFont typeface="Wingdings" pitchFamily="2" charset="2"/>
                  <a:buChar char="Ø"/>
                  <a:defRPr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FontTx/>
                  <a:buNone/>
                </a:pPr>
                <a:endParaRPr lang="en-US" altLang="en-US" sz="1800">
                  <a:effectLst/>
                  <a:ea typeface="MS PGothic" pitchFamily="34" charset="-128"/>
                </a:endParaRPr>
              </a:p>
            </p:txBody>
          </p:sp>
          <p:sp>
            <p:nvSpPr>
              <p:cNvPr id="84031" name="Oval 108"/>
              <p:cNvSpPr>
                <a:spLocks noChangeArrowheads="1"/>
              </p:cNvSpPr>
              <p:nvPr/>
            </p:nvSpPr>
            <p:spPr bwMode="auto">
              <a:xfrm>
                <a:off x="1052512" y="4955977"/>
                <a:ext cx="166688" cy="16933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lr>
                    <a:srgbClr val="0033CC"/>
                  </a:buClr>
                  <a:buFont typeface="Wingdings" pitchFamily="2" charset="2"/>
                  <a:buChar char="n"/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1pPr>
                <a:lvl2pPr marL="37931725" indent="-37474525" eaLnBrk="0" hangingPunct="0">
                  <a:spcBef>
                    <a:spcPct val="20000"/>
                  </a:spcBef>
                  <a:buClr>
                    <a:srgbClr val="0033CC"/>
                  </a:buClr>
                  <a:buFont typeface="Wingdings" pitchFamily="2" charset="2"/>
                  <a:buBlip>
                    <a:blip r:embed="rId2"/>
                  </a:buBlip>
                  <a:defRPr sz="2000"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2pPr>
                <a:lvl3pPr marL="1022350" indent="-350838" eaLnBrk="0" hangingPunct="0">
                  <a:spcBef>
                    <a:spcPct val="20000"/>
                  </a:spcBef>
                  <a:buClr>
                    <a:srgbClr val="0033CC"/>
                  </a:buClr>
                  <a:buFont typeface="Wingdings" pitchFamily="2" charset="2"/>
                  <a:buChar char="Ø"/>
                  <a:defRPr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3pPr>
                <a:lvl4pPr marL="1339850" indent="-315913" eaLnBrk="0" hangingPunct="0">
                  <a:spcBef>
                    <a:spcPct val="20000"/>
                  </a:spcBef>
                  <a:buClr>
                    <a:srgbClr val="0033CC"/>
                  </a:buClr>
                  <a:buFont typeface="Wingdings" pitchFamily="2" charset="2"/>
                  <a:buChar char="Ø"/>
                  <a:defRPr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4pPr>
                <a:lvl5pPr marL="1681163" indent="-339725" eaLnBrk="0" hangingPunct="0">
                  <a:spcBef>
                    <a:spcPct val="20000"/>
                  </a:spcBef>
                  <a:buClr>
                    <a:srgbClr val="0033CC"/>
                  </a:buClr>
                  <a:buFont typeface="Wingdings" pitchFamily="2" charset="2"/>
                  <a:buChar char="Ø"/>
                  <a:defRPr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5pPr>
                <a:lvl6pPr marL="2138363" indent="-339725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33CC"/>
                  </a:buClr>
                  <a:buFont typeface="Wingdings" pitchFamily="2" charset="2"/>
                  <a:buChar char="Ø"/>
                  <a:defRPr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6pPr>
                <a:lvl7pPr marL="2595563" indent="-339725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33CC"/>
                  </a:buClr>
                  <a:buFont typeface="Wingdings" pitchFamily="2" charset="2"/>
                  <a:buChar char="Ø"/>
                  <a:defRPr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7pPr>
                <a:lvl8pPr marL="3052763" indent="-339725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33CC"/>
                  </a:buClr>
                  <a:buFont typeface="Wingdings" pitchFamily="2" charset="2"/>
                  <a:buChar char="Ø"/>
                  <a:defRPr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8pPr>
                <a:lvl9pPr marL="3509963" indent="-339725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33CC"/>
                  </a:buClr>
                  <a:buFont typeface="Wingdings" pitchFamily="2" charset="2"/>
                  <a:buChar char="Ø"/>
                  <a:defRPr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FontTx/>
                  <a:buNone/>
                </a:pPr>
                <a:endParaRPr lang="en-US" altLang="en-US" sz="1800">
                  <a:effectLst/>
                  <a:ea typeface="MS PGothic" pitchFamily="34" charset="-128"/>
                </a:endParaRPr>
              </a:p>
            </p:txBody>
          </p:sp>
          <p:cxnSp>
            <p:nvCxnSpPr>
              <p:cNvPr id="84032" name="AutoShape 110"/>
              <p:cNvCxnSpPr>
                <a:cxnSpLocks noChangeShapeType="1"/>
                <a:stCxn id="84033" idx="1"/>
                <a:endCxn id="84031" idx="6"/>
              </p:cNvCxnSpPr>
              <p:nvPr/>
            </p:nvCxnSpPr>
            <p:spPr bwMode="auto">
              <a:xfrm rot="10800000" flipV="1">
                <a:off x="1219201" y="5023710"/>
                <a:ext cx="588963" cy="16933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 type="none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84033" name="AutoShape 114"/>
              <p:cNvSpPr>
                <a:spLocks noChangeArrowheads="1"/>
              </p:cNvSpPr>
              <p:nvPr/>
            </p:nvSpPr>
            <p:spPr bwMode="auto">
              <a:xfrm>
                <a:off x="1752600" y="4939044"/>
                <a:ext cx="222250" cy="169333"/>
              </a:xfrm>
              <a:prstGeom prst="triangle">
                <a:avLst>
                  <a:gd name="adj" fmla="val 50000"/>
                </a:avLst>
              </a:prstGeom>
              <a:solidFill>
                <a:srgbClr val="00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lr>
                    <a:srgbClr val="0033CC"/>
                  </a:buClr>
                  <a:buFont typeface="Wingdings" pitchFamily="2" charset="2"/>
                  <a:buChar char="n"/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1pPr>
                <a:lvl2pPr marL="37931725" indent="-37474525" eaLnBrk="0" hangingPunct="0">
                  <a:spcBef>
                    <a:spcPct val="20000"/>
                  </a:spcBef>
                  <a:buClr>
                    <a:srgbClr val="0033CC"/>
                  </a:buClr>
                  <a:buFont typeface="Wingdings" pitchFamily="2" charset="2"/>
                  <a:buBlip>
                    <a:blip r:embed="rId2"/>
                  </a:buBlip>
                  <a:defRPr sz="2000"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2pPr>
                <a:lvl3pPr marL="1022350" indent="-350838" eaLnBrk="0" hangingPunct="0">
                  <a:spcBef>
                    <a:spcPct val="20000"/>
                  </a:spcBef>
                  <a:buClr>
                    <a:srgbClr val="0033CC"/>
                  </a:buClr>
                  <a:buFont typeface="Wingdings" pitchFamily="2" charset="2"/>
                  <a:buChar char="Ø"/>
                  <a:defRPr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3pPr>
                <a:lvl4pPr marL="1339850" indent="-315913" eaLnBrk="0" hangingPunct="0">
                  <a:spcBef>
                    <a:spcPct val="20000"/>
                  </a:spcBef>
                  <a:buClr>
                    <a:srgbClr val="0033CC"/>
                  </a:buClr>
                  <a:buFont typeface="Wingdings" pitchFamily="2" charset="2"/>
                  <a:buChar char="Ø"/>
                  <a:defRPr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4pPr>
                <a:lvl5pPr marL="1681163" indent="-339725" eaLnBrk="0" hangingPunct="0">
                  <a:spcBef>
                    <a:spcPct val="20000"/>
                  </a:spcBef>
                  <a:buClr>
                    <a:srgbClr val="0033CC"/>
                  </a:buClr>
                  <a:buFont typeface="Wingdings" pitchFamily="2" charset="2"/>
                  <a:buChar char="Ø"/>
                  <a:defRPr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5pPr>
                <a:lvl6pPr marL="2138363" indent="-339725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33CC"/>
                  </a:buClr>
                  <a:buFont typeface="Wingdings" pitchFamily="2" charset="2"/>
                  <a:buChar char="Ø"/>
                  <a:defRPr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6pPr>
                <a:lvl7pPr marL="2595563" indent="-339725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33CC"/>
                  </a:buClr>
                  <a:buFont typeface="Wingdings" pitchFamily="2" charset="2"/>
                  <a:buChar char="Ø"/>
                  <a:defRPr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7pPr>
                <a:lvl8pPr marL="3052763" indent="-339725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33CC"/>
                  </a:buClr>
                  <a:buFont typeface="Wingdings" pitchFamily="2" charset="2"/>
                  <a:buChar char="Ø"/>
                  <a:defRPr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8pPr>
                <a:lvl9pPr marL="3509963" indent="-339725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33CC"/>
                  </a:buClr>
                  <a:buFont typeface="Wingdings" pitchFamily="2" charset="2"/>
                  <a:buChar char="Ø"/>
                  <a:defRPr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FontTx/>
                  <a:buNone/>
                </a:pPr>
                <a:endParaRPr lang="en-US" altLang="en-US" sz="1800">
                  <a:effectLst/>
                  <a:ea typeface="MS PGothic" pitchFamily="34" charset="-128"/>
                </a:endParaRPr>
              </a:p>
            </p:txBody>
          </p:sp>
          <p:sp>
            <p:nvSpPr>
              <p:cNvPr id="84034" name="Text Box 123"/>
              <p:cNvSpPr txBox="1">
                <a:spLocks noChangeArrowheads="1"/>
              </p:cNvSpPr>
              <p:nvPr/>
            </p:nvSpPr>
            <p:spPr bwMode="auto">
              <a:xfrm>
                <a:off x="1981200" y="4876428"/>
                <a:ext cx="496888" cy="4482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lr>
                    <a:srgbClr val="0033CC"/>
                  </a:buClr>
                  <a:buFont typeface="Wingdings" pitchFamily="2" charset="2"/>
                  <a:buChar char="n"/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1pPr>
                <a:lvl2pPr marL="37931725" indent="-37474525" eaLnBrk="0" hangingPunct="0">
                  <a:spcBef>
                    <a:spcPct val="20000"/>
                  </a:spcBef>
                  <a:buClr>
                    <a:srgbClr val="0033CC"/>
                  </a:buClr>
                  <a:buFont typeface="Wingdings" pitchFamily="2" charset="2"/>
                  <a:buBlip>
                    <a:blip r:embed="rId2"/>
                  </a:buBlip>
                  <a:defRPr sz="2000"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2pPr>
                <a:lvl3pPr marL="1022350" indent="-350838" eaLnBrk="0" hangingPunct="0">
                  <a:spcBef>
                    <a:spcPct val="20000"/>
                  </a:spcBef>
                  <a:buClr>
                    <a:srgbClr val="0033CC"/>
                  </a:buClr>
                  <a:buFont typeface="Wingdings" pitchFamily="2" charset="2"/>
                  <a:buChar char="Ø"/>
                  <a:defRPr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3pPr>
                <a:lvl4pPr marL="1339850" indent="-315913" eaLnBrk="0" hangingPunct="0">
                  <a:spcBef>
                    <a:spcPct val="20000"/>
                  </a:spcBef>
                  <a:buClr>
                    <a:srgbClr val="0033CC"/>
                  </a:buClr>
                  <a:buFont typeface="Wingdings" pitchFamily="2" charset="2"/>
                  <a:buChar char="Ø"/>
                  <a:defRPr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4pPr>
                <a:lvl5pPr marL="1681163" indent="-339725" eaLnBrk="0" hangingPunct="0">
                  <a:spcBef>
                    <a:spcPct val="20000"/>
                  </a:spcBef>
                  <a:buClr>
                    <a:srgbClr val="0033CC"/>
                  </a:buClr>
                  <a:buFont typeface="Wingdings" pitchFamily="2" charset="2"/>
                  <a:buChar char="Ø"/>
                  <a:defRPr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5pPr>
                <a:lvl6pPr marL="2138363" indent="-339725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33CC"/>
                  </a:buClr>
                  <a:buFont typeface="Wingdings" pitchFamily="2" charset="2"/>
                  <a:buChar char="Ø"/>
                  <a:defRPr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6pPr>
                <a:lvl7pPr marL="2595563" indent="-339725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33CC"/>
                  </a:buClr>
                  <a:buFont typeface="Wingdings" pitchFamily="2" charset="2"/>
                  <a:buChar char="Ø"/>
                  <a:defRPr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7pPr>
                <a:lvl8pPr marL="3052763" indent="-339725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33CC"/>
                  </a:buClr>
                  <a:buFont typeface="Wingdings" pitchFamily="2" charset="2"/>
                  <a:buChar char="Ø"/>
                  <a:defRPr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8pPr>
                <a:lvl9pPr marL="3509963" indent="-339725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33CC"/>
                  </a:buClr>
                  <a:buFont typeface="Wingdings" pitchFamily="2" charset="2"/>
                  <a:buChar char="Ø"/>
                  <a:defRPr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ClrTx/>
                  <a:buFontTx/>
                  <a:buNone/>
                </a:pPr>
                <a:r>
                  <a:rPr lang="en-US" altLang="en-US" sz="1400">
                    <a:effectLst/>
                    <a:ea typeface="MS PGothic" pitchFamily="34" charset="-128"/>
                  </a:rPr>
                  <a:t>A.2</a:t>
                </a:r>
              </a:p>
            </p:txBody>
          </p:sp>
          <p:sp>
            <p:nvSpPr>
              <p:cNvPr id="84035" name="Text Box 129"/>
              <p:cNvSpPr txBox="1">
                <a:spLocks noChangeArrowheads="1"/>
              </p:cNvSpPr>
              <p:nvPr/>
            </p:nvSpPr>
            <p:spPr bwMode="auto">
              <a:xfrm>
                <a:off x="644525" y="4878761"/>
                <a:ext cx="498475" cy="44823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lr>
                    <a:srgbClr val="0033CC"/>
                  </a:buClr>
                  <a:buFont typeface="Wingdings" pitchFamily="2" charset="2"/>
                  <a:buChar char="n"/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1pPr>
                <a:lvl2pPr marL="37931725" indent="-37474525" eaLnBrk="0" hangingPunct="0">
                  <a:spcBef>
                    <a:spcPct val="20000"/>
                  </a:spcBef>
                  <a:buClr>
                    <a:srgbClr val="0033CC"/>
                  </a:buClr>
                  <a:buFont typeface="Wingdings" pitchFamily="2" charset="2"/>
                  <a:buBlip>
                    <a:blip r:embed="rId2"/>
                  </a:buBlip>
                  <a:defRPr sz="2000"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2pPr>
                <a:lvl3pPr marL="1022350" indent="-350838" eaLnBrk="0" hangingPunct="0">
                  <a:spcBef>
                    <a:spcPct val="20000"/>
                  </a:spcBef>
                  <a:buClr>
                    <a:srgbClr val="0033CC"/>
                  </a:buClr>
                  <a:buFont typeface="Wingdings" pitchFamily="2" charset="2"/>
                  <a:buChar char="Ø"/>
                  <a:defRPr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3pPr>
                <a:lvl4pPr marL="1339850" indent="-315913" eaLnBrk="0" hangingPunct="0">
                  <a:spcBef>
                    <a:spcPct val="20000"/>
                  </a:spcBef>
                  <a:buClr>
                    <a:srgbClr val="0033CC"/>
                  </a:buClr>
                  <a:buFont typeface="Wingdings" pitchFamily="2" charset="2"/>
                  <a:buChar char="Ø"/>
                  <a:defRPr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4pPr>
                <a:lvl5pPr marL="1681163" indent="-339725" eaLnBrk="0" hangingPunct="0">
                  <a:spcBef>
                    <a:spcPct val="20000"/>
                  </a:spcBef>
                  <a:buClr>
                    <a:srgbClr val="0033CC"/>
                  </a:buClr>
                  <a:buFont typeface="Wingdings" pitchFamily="2" charset="2"/>
                  <a:buChar char="Ø"/>
                  <a:defRPr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5pPr>
                <a:lvl6pPr marL="2138363" indent="-339725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33CC"/>
                  </a:buClr>
                  <a:buFont typeface="Wingdings" pitchFamily="2" charset="2"/>
                  <a:buChar char="Ø"/>
                  <a:defRPr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6pPr>
                <a:lvl7pPr marL="2595563" indent="-339725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33CC"/>
                  </a:buClr>
                  <a:buFont typeface="Wingdings" pitchFamily="2" charset="2"/>
                  <a:buChar char="Ø"/>
                  <a:defRPr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7pPr>
                <a:lvl8pPr marL="3052763" indent="-339725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33CC"/>
                  </a:buClr>
                  <a:buFont typeface="Wingdings" pitchFamily="2" charset="2"/>
                  <a:buChar char="Ø"/>
                  <a:defRPr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8pPr>
                <a:lvl9pPr marL="3509963" indent="-339725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33CC"/>
                  </a:buClr>
                  <a:buFont typeface="Wingdings" pitchFamily="2" charset="2"/>
                  <a:buChar char="Ø"/>
                  <a:defRPr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ClrTx/>
                  <a:buFontTx/>
                  <a:buNone/>
                </a:pPr>
                <a:r>
                  <a:rPr lang="en-US" altLang="en-US" sz="1400">
                    <a:effectLst/>
                    <a:ea typeface="MS PGothic" pitchFamily="34" charset="-128"/>
                  </a:rPr>
                  <a:t>B.2</a:t>
                </a:r>
              </a:p>
            </p:txBody>
          </p:sp>
          <p:sp>
            <p:nvSpPr>
              <p:cNvPr id="65" name="Rectangle 64"/>
              <p:cNvSpPr/>
              <p:nvPr/>
            </p:nvSpPr>
            <p:spPr>
              <a:xfrm>
                <a:off x="650875" y="3429000"/>
                <a:ext cx="1863725" cy="1905003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effectLst/>
                </a:endParaRPr>
              </a:p>
            </p:txBody>
          </p:sp>
        </p:grpSp>
        <p:grpSp>
          <p:nvGrpSpPr>
            <p:cNvPr id="83992" name="Group 94"/>
            <p:cNvGrpSpPr>
              <a:grpSpLocks/>
            </p:cNvGrpSpPr>
            <p:nvPr/>
          </p:nvGrpSpPr>
          <p:grpSpPr bwMode="auto">
            <a:xfrm>
              <a:off x="4191000" y="3429000"/>
              <a:ext cx="1870075" cy="1905003"/>
              <a:chOff x="644525" y="3429000"/>
              <a:chExt cx="1870075" cy="1905003"/>
            </a:xfrm>
          </p:grpSpPr>
          <p:sp>
            <p:nvSpPr>
              <p:cNvPr id="84011" name="Oval 93"/>
              <p:cNvSpPr>
                <a:spLocks noChangeArrowheads="1"/>
              </p:cNvSpPr>
              <p:nvPr/>
            </p:nvSpPr>
            <p:spPr bwMode="auto">
              <a:xfrm>
                <a:off x="1066800" y="3581400"/>
                <a:ext cx="165100" cy="16933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lr>
                    <a:srgbClr val="0033CC"/>
                  </a:buClr>
                  <a:buFont typeface="Wingdings" pitchFamily="2" charset="2"/>
                  <a:buChar char="n"/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1pPr>
                <a:lvl2pPr marL="37931725" indent="-37474525" eaLnBrk="0" hangingPunct="0">
                  <a:spcBef>
                    <a:spcPct val="20000"/>
                  </a:spcBef>
                  <a:buClr>
                    <a:srgbClr val="0033CC"/>
                  </a:buClr>
                  <a:buFont typeface="Wingdings" pitchFamily="2" charset="2"/>
                  <a:buBlip>
                    <a:blip r:embed="rId2"/>
                  </a:buBlip>
                  <a:defRPr sz="2000"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2pPr>
                <a:lvl3pPr marL="1022350" indent="-350838" eaLnBrk="0" hangingPunct="0">
                  <a:spcBef>
                    <a:spcPct val="20000"/>
                  </a:spcBef>
                  <a:buClr>
                    <a:srgbClr val="0033CC"/>
                  </a:buClr>
                  <a:buFont typeface="Wingdings" pitchFamily="2" charset="2"/>
                  <a:buChar char="Ø"/>
                  <a:defRPr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3pPr>
                <a:lvl4pPr marL="1339850" indent="-315913" eaLnBrk="0" hangingPunct="0">
                  <a:spcBef>
                    <a:spcPct val="20000"/>
                  </a:spcBef>
                  <a:buClr>
                    <a:srgbClr val="0033CC"/>
                  </a:buClr>
                  <a:buFont typeface="Wingdings" pitchFamily="2" charset="2"/>
                  <a:buChar char="Ø"/>
                  <a:defRPr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4pPr>
                <a:lvl5pPr marL="1681163" indent="-339725" eaLnBrk="0" hangingPunct="0">
                  <a:spcBef>
                    <a:spcPct val="20000"/>
                  </a:spcBef>
                  <a:buClr>
                    <a:srgbClr val="0033CC"/>
                  </a:buClr>
                  <a:buFont typeface="Wingdings" pitchFamily="2" charset="2"/>
                  <a:buChar char="Ø"/>
                  <a:defRPr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5pPr>
                <a:lvl6pPr marL="2138363" indent="-339725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33CC"/>
                  </a:buClr>
                  <a:buFont typeface="Wingdings" pitchFamily="2" charset="2"/>
                  <a:buChar char="Ø"/>
                  <a:defRPr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6pPr>
                <a:lvl7pPr marL="2595563" indent="-339725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33CC"/>
                  </a:buClr>
                  <a:buFont typeface="Wingdings" pitchFamily="2" charset="2"/>
                  <a:buChar char="Ø"/>
                  <a:defRPr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7pPr>
                <a:lvl8pPr marL="3052763" indent="-339725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33CC"/>
                  </a:buClr>
                  <a:buFont typeface="Wingdings" pitchFamily="2" charset="2"/>
                  <a:buChar char="Ø"/>
                  <a:defRPr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8pPr>
                <a:lvl9pPr marL="3509963" indent="-339725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33CC"/>
                  </a:buClr>
                  <a:buFont typeface="Wingdings" pitchFamily="2" charset="2"/>
                  <a:buChar char="Ø"/>
                  <a:defRPr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FontTx/>
                  <a:buNone/>
                </a:pPr>
                <a:endParaRPr lang="en-US" altLang="en-US" sz="1800">
                  <a:effectLst/>
                  <a:ea typeface="MS PGothic" pitchFamily="34" charset="-128"/>
                </a:endParaRPr>
              </a:p>
            </p:txBody>
          </p:sp>
          <p:sp>
            <p:nvSpPr>
              <p:cNvPr id="84012" name="AutoShape 97"/>
              <p:cNvSpPr>
                <a:spLocks noChangeArrowheads="1"/>
              </p:cNvSpPr>
              <p:nvPr/>
            </p:nvSpPr>
            <p:spPr bwMode="auto">
              <a:xfrm>
                <a:off x="1717675" y="3564467"/>
                <a:ext cx="220663" cy="169333"/>
              </a:xfrm>
              <a:prstGeom prst="triangle">
                <a:avLst>
                  <a:gd name="adj" fmla="val 50000"/>
                </a:avLst>
              </a:prstGeom>
              <a:solidFill>
                <a:srgbClr val="00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lr>
                    <a:srgbClr val="0033CC"/>
                  </a:buClr>
                  <a:buFont typeface="Wingdings" pitchFamily="2" charset="2"/>
                  <a:buChar char="n"/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1pPr>
                <a:lvl2pPr marL="37931725" indent="-37474525" eaLnBrk="0" hangingPunct="0">
                  <a:spcBef>
                    <a:spcPct val="20000"/>
                  </a:spcBef>
                  <a:buClr>
                    <a:srgbClr val="0033CC"/>
                  </a:buClr>
                  <a:buFont typeface="Wingdings" pitchFamily="2" charset="2"/>
                  <a:buBlip>
                    <a:blip r:embed="rId2"/>
                  </a:buBlip>
                  <a:defRPr sz="2000"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2pPr>
                <a:lvl3pPr marL="1022350" indent="-350838" eaLnBrk="0" hangingPunct="0">
                  <a:spcBef>
                    <a:spcPct val="20000"/>
                  </a:spcBef>
                  <a:buClr>
                    <a:srgbClr val="0033CC"/>
                  </a:buClr>
                  <a:buFont typeface="Wingdings" pitchFamily="2" charset="2"/>
                  <a:buChar char="Ø"/>
                  <a:defRPr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3pPr>
                <a:lvl4pPr marL="1339850" indent="-315913" eaLnBrk="0" hangingPunct="0">
                  <a:spcBef>
                    <a:spcPct val="20000"/>
                  </a:spcBef>
                  <a:buClr>
                    <a:srgbClr val="0033CC"/>
                  </a:buClr>
                  <a:buFont typeface="Wingdings" pitchFamily="2" charset="2"/>
                  <a:buChar char="Ø"/>
                  <a:defRPr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4pPr>
                <a:lvl5pPr marL="1681163" indent="-339725" eaLnBrk="0" hangingPunct="0">
                  <a:spcBef>
                    <a:spcPct val="20000"/>
                  </a:spcBef>
                  <a:buClr>
                    <a:srgbClr val="0033CC"/>
                  </a:buClr>
                  <a:buFont typeface="Wingdings" pitchFamily="2" charset="2"/>
                  <a:buChar char="Ø"/>
                  <a:defRPr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5pPr>
                <a:lvl6pPr marL="2138363" indent="-339725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33CC"/>
                  </a:buClr>
                  <a:buFont typeface="Wingdings" pitchFamily="2" charset="2"/>
                  <a:buChar char="Ø"/>
                  <a:defRPr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6pPr>
                <a:lvl7pPr marL="2595563" indent="-339725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33CC"/>
                  </a:buClr>
                  <a:buFont typeface="Wingdings" pitchFamily="2" charset="2"/>
                  <a:buChar char="Ø"/>
                  <a:defRPr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7pPr>
                <a:lvl8pPr marL="3052763" indent="-339725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33CC"/>
                  </a:buClr>
                  <a:buFont typeface="Wingdings" pitchFamily="2" charset="2"/>
                  <a:buChar char="Ø"/>
                  <a:defRPr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8pPr>
                <a:lvl9pPr marL="3509963" indent="-339725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33CC"/>
                  </a:buClr>
                  <a:buFont typeface="Wingdings" pitchFamily="2" charset="2"/>
                  <a:buChar char="Ø"/>
                  <a:defRPr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FontTx/>
                  <a:buNone/>
                </a:pPr>
                <a:endParaRPr lang="en-US" altLang="en-US" sz="1800">
                  <a:effectLst/>
                  <a:ea typeface="MS PGothic" pitchFamily="34" charset="-128"/>
                </a:endParaRPr>
              </a:p>
            </p:txBody>
          </p:sp>
          <p:cxnSp>
            <p:nvCxnSpPr>
              <p:cNvPr id="84013" name="AutoShape 100"/>
              <p:cNvCxnSpPr>
                <a:cxnSpLocks noChangeShapeType="1"/>
                <a:stCxn id="84012" idx="1"/>
              </p:cNvCxnSpPr>
              <p:nvPr/>
            </p:nvCxnSpPr>
            <p:spPr bwMode="auto">
              <a:xfrm rot="10800000" flipV="1">
                <a:off x="1231901" y="3649133"/>
                <a:ext cx="540941" cy="16933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 type="none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84014" name="Text Box 120"/>
              <p:cNvSpPr txBox="1">
                <a:spLocks noChangeArrowheads="1"/>
              </p:cNvSpPr>
              <p:nvPr/>
            </p:nvSpPr>
            <p:spPr bwMode="auto">
              <a:xfrm>
                <a:off x="1939925" y="3496702"/>
                <a:ext cx="463550" cy="4482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lr>
                    <a:srgbClr val="0033CC"/>
                  </a:buClr>
                  <a:buFont typeface="Wingdings" pitchFamily="2" charset="2"/>
                  <a:buChar char="n"/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1pPr>
                <a:lvl2pPr marL="37931725" indent="-37474525" eaLnBrk="0" hangingPunct="0">
                  <a:spcBef>
                    <a:spcPct val="20000"/>
                  </a:spcBef>
                  <a:buClr>
                    <a:srgbClr val="0033CC"/>
                  </a:buClr>
                  <a:buFont typeface="Wingdings" pitchFamily="2" charset="2"/>
                  <a:buBlip>
                    <a:blip r:embed="rId2"/>
                  </a:buBlip>
                  <a:defRPr sz="2000"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2pPr>
                <a:lvl3pPr marL="1022350" indent="-350838" eaLnBrk="0" hangingPunct="0">
                  <a:spcBef>
                    <a:spcPct val="20000"/>
                  </a:spcBef>
                  <a:buClr>
                    <a:srgbClr val="0033CC"/>
                  </a:buClr>
                  <a:buFont typeface="Wingdings" pitchFamily="2" charset="2"/>
                  <a:buChar char="Ø"/>
                  <a:defRPr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3pPr>
                <a:lvl4pPr marL="1339850" indent="-315913" eaLnBrk="0" hangingPunct="0">
                  <a:spcBef>
                    <a:spcPct val="20000"/>
                  </a:spcBef>
                  <a:buClr>
                    <a:srgbClr val="0033CC"/>
                  </a:buClr>
                  <a:buFont typeface="Wingdings" pitchFamily="2" charset="2"/>
                  <a:buChar char="Ø"/>
                  <a:defRPr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4pPr>
                <a:lvl5pPr marL="1681163" indent="-339725" eaLnBrk="0" hangingPunct="0">
                  <a:spcBef>
                    <a:spcPct val="20000"/>
                  </a:spcBef>
                  <a:buClr>
                    <a:srgbClr val="0033CC"/>
                  </a:buClr>
                  <a:buFont typeface="Wingdings" pitchFamily="2" charset="2"/>
                  <a:buChar char="Ø"/>
                  <a:defRPr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5pPr>
                <a:lvl6pPr marL="2138363" indent="-339725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33CC"/>
                  </a:buClr>
                  <a:buFont typeface="Wingdings" pitchFamily="2" charset="2"/>
                  <a:buChar char="Ø"/>
                  <a:defRPr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6pPr>
                <a:lvl7pPr marL="2595563" indent="-339725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33CC"/>
                  </a:buClr>
                  <a:buFont typeface="Wingdings" pitchFamily="2" charset="2"/>
                  <a:buChar char="Ø"/>
                  <a:defRPr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7pPr>
                <a:lvl8pPr marL="3052763" indent="-339725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33CC"/>
                  </a:buClr>
                  <a:buFont typeface="Wingdings" pitchFamily="2" charset="2"/>
                  <a:buChar char="Ø"/>
                  <a:defRPr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8pPr>
                <a:lvl9pPr marL="3509963" indent="-339725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33CC"/>
                  </a:buClr>
                  <a:buFont typeface="Wingdings" pitchFamily="2" charset="2"/>
                  <a:buChar char="Ø"/>
                  <a:defRPr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ClrTx/>
                  <a:buFontTx/>
                  <a:buNone/>
                </a:pPr>
                <a:r>
                  <a:rPr lang="en-US" altLang="en-US" sz="1400">
                    <a:effectLst/>
                    <a:ea typeface="MS PGothic" pitchFamily="34" charset="-128"/>
                  </a:rPr>
                  <a:t>A.1</a:t>
                </a:r>
              </a:p>
            </p:txBody>
          </p:sp>
          <p:sp>
            <p:nvSpPr>
              <p:cNvPr id="84015" name="Text Box 121"/>
              <p:cNvSpPr txBox="1">
                <a:spLocks noChangeArrowheads="1"/>
              </p:cNvSpPr>
              <p:nvPr/>
            </p:nvSpPr>
            <p:spPr bwMode="auto">
              <a:xfrm>
                <a:off x="1897063" y="4190067"/>
                <a:ext cx="512762" cy="4482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lr>
                    <a:srgbClr val="0033CC"/>
                  </a:buClr>
                  <a:buFont typeface="Wingdings" pitchFamily="2" charset="2"/>
                  <a:buChar char="n"/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1pPr>
                <a:lvl2pPr marL="37931725" indent="-37474525" eaLnBrk="0" hangingPunct="0">
                  <a:spcBef>
                    <a:spcPct val="20000"/>
                  </a:spcBef>
                  <a:buClr>
                    <a:srgbClr val="0033CC"/>
                  </a:buClr>
                  <a:buFont typeface="Wingdings" pitchFamily="2" charset="2"/>
                  <a:buBlip>
                    <a:blip r:embed="rId2"/>
                  </a:buBlip>
                  <a:defRPr sz="2000"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2pPr>
                <a:lvl3pPr marL="1022350" indent="-350838" eaLnBrk="0" hangingPunct="0">
                  <a:spcBef>
                    <a:spcPct val="20000"/>
                  </a:spcBef>
                  <a:buClr>
                    <a:srgbClr val="0033CC"/>
                  </a:buClr>
                  <a:buFont typeface="Wingdings" pitchFamily="2" charset="2"/>
                  <a:buChar char="Ø"/>
                  <a:defRPr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3pPr>
                <a:lvl4pPr marL="1339850" indent="-315913" eaLnBrk="0" hangingPunct="0">
                  <a:spcBef>
                    <a:spcPct val="20000"/>
                  </a:spcBef>
                  <a:buClr>
                    <a:srgbClr val="0033CC"/>
                  </a:buClr>
                  <a:buFont typeface="Wingdings" pitchFamily="2" charset="2"/>
                  <a:buChar char="Ø"/>
                  <a:defRPr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4pPr>
                <a:lvl5pPr marL="1681163" indent="-339725" eaLnBrk="0" hangingPunct="0">
                  <a:spcBef>
                    <a:spcPct val="20000"/>
                  </a:spcBef>
                  <a:buClr>
                    <a:srgbClr val="0033CC"/>
                  </a:buClr>
                  <a:buFont typeface="Wingdings" pitchFamily="2" charset="2"/>
                  <a:buChar char="Ø"/>
                  <a:defRPr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5pPr>
                <a:lvl6pPr marL="2138363" indent="-339725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33CC"/>
                  </a:buClr>
                  <a:buFont typeface="Wingdings" pitchFamily="2" charset="2"/>
                  <a:buChar char="Ø"/>
                  <a:defRPr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6pPr>
                <a:lvl7pPr marL="2595563" indent="-339725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33CC"/>
                  </a:buClr>
                  <a:buFont typeface="Wingdings" pitchFamily="2" charset="2"/>
                  <a:buChar char="Ø"/>
                  <a:defRPr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7pPr>
                <a:lvl8pPr marL="3052763" indent="-339725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33CC"/>
                  </a:buClr>
                  <a:buFont typeface="Wingdings" pitchFamily="2" charset="2"/>
                  <a:buChar char="Ø"/>
                  <a:defRPr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8pPr>
                <a:lvl9pPr marL="3509963" indent="-339725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33CC"/>
                  </a:buClr>
                  <a:buFont typeface="Wingdings" pitchFamily="2" charset="2"/>
                  <a:buChar char="Ø"/>
                  <a:defRPr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ClrTx/>
                  <a:buFontTx/>
                  <a:buNone/>
                </a:pPr>
                <a:r>
                  <a:rPr lang="en-US" altLang="en-US" sz="1400">
                    <a:effectLst/>
                    <a:ea typeface="MS PGothic" pitchFamily="34" charset="-128"/>
                  </a:rPr>
                  <a:t>A.3</a:t>
                </a:r>
              </a:p>
            </p:txBody>
          </p:sp>
          <p:sp>
            <p:nvSpPr>
              <p:cNvPr id="84016" name="Text Box 129"/>
              <p:cNvSpPr txBox="1">
                <a:spLocks noChangeArrowheads="1"/>
              </p:cNvSpPr>
              <p:nvPr/>
            </p:nvSpPr>
            <p:spPr bwMode="auto">
              <a:xfrm>
                <a:off x="685800" y="3506041"/>
                <a:ext cx="498475" cy="44823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lr>
                    <a:srgbClr val="0033CC"/>
                  </a:buClr>
                  <a:buFont typeface="Wingdings" pitchFamily="2" charset="2"/>
                  <a:buChar char="n"/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1pPr>
                <a:lvl2pPr marL="37931725" indent="-37474525" eaLnBrk="0" hangingPunct="0">
                  <a:spcBef>
                    <a:spcPct val="20000"/>
                  </a:spcBef>
                  <a:buClr>
                    <a:srgbClr val="0033CC"/>
                  </a:buClr>
                  <a:buFont typeface="Wingdings" pitchFamily="2" charset="2"/>
                  <a:buBlip>
                    <a:blip r:embed="rId2"/>
                  </a:buBlip>
                  <a:defRPr sz="2000"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2pPr>
                <a:lvl3pPr marL="1022350" indent="-350838" eaLnBrk="0" hangingPunct="0">
                  <a:spcBef>
                    <a:spcPct val="20000"/>
                  </a:spcBef>
                  <a:buClr>
                    <a:srgbClr val="0033CC"/>
                  </a:buClr>
                  <a:buFont typeface="Wingdings" pitchFamily="2" charset="2"/>
                  <a:buChar char="Ø"/>
                  <a:defRPr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3pPr>
                <a:lvl4pPr marL="1339850" indent="-315913" eaLnBrk="0" hangingPunct="0">
                  <a:spcBef>
                    <a:spcPct val="20000"/>
                  </a:spcBef>
                  <a:buClr>
                    <a:srgbClr val="0033CC"/>
                  </a:buClr>
                  <a:buFont typeface="Wingdings" pitchFamily="2" charset="2"/>
                  <a:buChar char="Ø"/>
                  <a:defRPr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4pPr>
                <a:lvl5pPr marL="1681163" indent="-339725" eaLnBrk="0" hangingPunct="0">
                  <a:spcBef>
                    <a:spcPct val="20000"/>
                  </a:spcBef>
                  <a:buClr>
                    <a:srgbClr val="0033CC"/>
                  </a:buClr>
                  <a:buFont typeface="Wingdings" pitchFamily="2" charset="2"/>
                  <a:buChar char="Ø"/>
                  <a:defRPr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5pPr>
                <a:lvl6pPr marL="2138363" indent="-339725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33CC"/>
                  </a:buClr>
                  <a:buFont typeface="Wingdings" pitchFamily="2" charset="2"/>
                  <a:buChar char="Ø"/>
                  <a:defRPr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6pPr>
                <a:lvl7pPr marL="2595563" indent="-339725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33CC"/>
                  </a:buClr>
                  <a:buFont typeface="Wingdings" pitchFamily="2" charset="2"/>
                  <a:buChar char="Ø"/>
                  <a:defRPr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7pPr>
                <a:lvl8pPr marL="3052763" indent="-339725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33CC"/>
                  </a:buClr>
                  <a:buFont typeface="Wingdings" pitchFamily="2" charset="2"/>
                  <a:buChar char="Ø"/>
                  <a:defRPr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8pPr>
                <a:lvl9pPr marL="3509963" indent="-339725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33CC"/>
                  </a:buClr>
                  <a:buFont typeface="Wingdings" pitchFamily="2" charset="2"/>
                  <a:buChar char="Ø"/>
                  <a:defRPr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ClrTx/>
                  <a:buFontTx/>
                  <a:buNone/>
                </a:pPr>
                <a:r>
                  <a:rPr lang="en-US" altLang="en-US" sz="1400">
                    <a:effectLst/>
                    <a:ea typeface="MS PGothic" pitchFamily="34" charset="-128"/>
                  </a:rPr>
                  <a:t>B.1</a:t>
                </a:r>
              </a:p>
            </p:txBody>
          </p:sp>
          <p:sp>
            <p:nvSpPr>
              <p:cNvPr id="84017" name="AutoShape 107"/>
              <p:cNvSpPr>
                <a:spLocks noChangeArrowheads="1"/>
              </p:cNvSpPr>
              <p:nvPr/>
            </p:nvSpPr>
            <p:spPr bwMode="auto">
              <a:xfrm>
                <a:off x="1752600" y="4258733"/>
                <a:ext cx="220663" cy="169333"/>
              </a:xfrm>
              <a:prstGeom prst="triangle">
                <a:avLst>
                  <a:gd name="adj" fmla="val 50000"/>
                </a:avLst>
              </a:prstGeom>
              <a:solidFill>
                <a:srgbClr val="00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lr>
                    <a:srgbClr val="0033CC"/>
                  </a:buClr>
                  <a:buFont typeface="Wingdings" pitchFamily="2" charset="2"/>
                  <a:buChar char="n"/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1pPr>
                <a:lvl2pPr marL="37931725" indent="-37474525" eaLnBrk="0" hangingPunct="0">
                  <a:spcBef>
                    <a:spcPct val="20000"/>
                  </a:spcBef>
                  <a:buClr>
                    <a:srgbClr val="0033CC"/>
                  </a:buClr>
                  <a:buFont typeface="Wingdings" pitchFamily="2" charset="2"/>
                  <a:buBlip>
                    <a:blip r:embed="rId2"/>
                  </a:buBlip>
                  <a:defRPr sz="2000"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2pPr>
                <a:lvl3pPr marL="1022350" indent="-350838" eaLnBrk="0" hangingPunct="0">
                  <a:spcBef>
                    <a:spcPct val="20000"/>
                  </a:spcBef>
                  <a:buClr>
                    <a:srgbClr val="0033CC"/>
                  </a:buClr>
                  <a:buFont typeface="Wingdings" pitchFamily="2" charset="2"/>
                  <a:buChar char="Ø"/>
                  <a:defRPr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3pPr>
                <a:lvl4pPr marL="1339850" indent="-315913" eaLnBrk="0" hangingPunct="0">
                  <a:spcBef>
                    <a:spcPct val="20000"/>
                  </a:spcBef>
                  <a:buClr>
                    <a:srgbClr val="0033CC"/>
                  </a:buClr>
                  <a:buFont typeface="Wingdings" pitchFamily="2" charset="2"/>
                  <a:buChar char="Ø"/>
                  <a:defRPr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4pPr>
                <a:lvl5pPr marL="1681163" indent="-339725" eaLnBrk="0" hangingPunct="0">
                  <a:spcBef>
                    <a:spcPct val="20000"/>
                  </a:spcBef>
                  <a:buClr>
                    <a:srgbClr val="0033CC"/>
                  </a:buClr>
                  <a:buFont typeface="Wingdings" pitchFamily="2" charset="2"/>
                  <a:buChar char="Ø"/>
                  <a:defRPr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5pPr>
                <a:lvl6pPr marL="2138363" indent="-339725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33CC"/>
                  </a:buClr>
                  <a:buFont typeface="Wingdings" pitchFamily="2" charset="2"/>
                  <a:buChar char="Ø"/>
                  <a:defRPr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6pPr>
                <a:lvl7pPr marL="2595563" indent="-339725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33CC"/>
                  </a:buClr>
                  <a:buFont typeface="Wingdings" pitchFamily="2" charset="2"/>
                  <a:buChar char="Ø"/>
                  <a:defRPr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7pPr>
                <a:lvl8pPr marL="3052763" indent="-339725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33CC"/>
                  </a:buClr>
                  <a:buFont typeface="Wingdings" pitchFamily="2" charset="2"/>
                  <a:buChar char="Ø"/>
                  <a:defRPr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8pPr>
                <a:lvl9pPr marL="3509963" indent="-339725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33CC"/>
                  </a:buClr>
                  <a:buFont typeface="Wingdings" pitchFamily="2" charset="2"/>
                  <a:buChar char="Ø"/>
                  <a:defRPr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FontTx/>
                  <a:buNone/>
                </a:pPr>
                <a:endParaRPr lang="en-US" altLang="en-US" sz="1800">
                  <a:effectLst/>
                  <a:ea typeface="MS PGothic" pitchFamily="34" charset="-128"/>
                </a:endParaRPr>
              </a:p>
            </p:txBody>
          </p:sp>
          <p:sp>
            <p:nvSpPr>
              <p:cNvPr id="84018" name="Oval 108"/>
              <p:cNvSpPr>
                <a:spLocks noChangeArrowheads="1"/>
              </p:cNvSpPr>
              <p:nvPr/>
            </p:nvSpPr>
            <p:spPr bwMode="auto">
              <a:xfrm>
                <a:off x="1052512" y="4955977"/>
                <a:ext cx="166688" cy="169333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lr>
                    <a:srgbClr val="0033CC"/>
                  </a:buClr>
                  <a:buFont typeface="Wingdings" pitchFamily="2" charset="2"/>
                  <a:buChar char="n"/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1pPr>
                <a:lvl2pPr marL="37931725" indent="-37474525" eaLnBrk="0" hangingPunct="0">
                  <a:spcBef>
                    <a:spcPct val="20000"/>
                  </a:spcBef>
                  <a:buClr>
                    <a:srgbClr val="0033CC"/>
                  </a:buClr>
                  <a:buFont typeface="Wingdings" pitchFamily="2" charset="2"/>
                  <a:buBlip>
                    <a:blip r:embed="rId2"/>
                  </a:buBlip>
                  <a:defRPr sz="2000"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2pPr>
                <a:lvl3pPr marL="1022350" indent="-350838" eaLnBrk="0" hangingPunct="0">
                  <a:spcBef>
                    <a:spcPct val="20000"/>
                  </a:spcBef>
                  <a:buClr>
                    <a:srgbClr val="0033CC"/>
                  </a:buClr>
                  <a:buFont typeface="Wingdings" pitchFamily="2" charset="2"/>
                  <a:buChar char="Ø"/>
                  <a:defRPr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3pPr>
                <a:lvl4pPr marL="1339850" indent="-315913" eaLnBrk="0" hangingPunct="0">
                  <a:spcBef>
                    <a:spcPct val="20000"/>
                  </a:spcBef>
                  <a:buClr>
                    <a:srgbClr val="0033CC"/>
                  </a:buClr>
                  <a:buFont typeface="Wingdings" pitchFamily="2" charset="2"/>
                  <a:buChar char="Ø"/>
                  <a:defRPr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4pPr>
                <a:lvl5pPr marL="1681163" indent="-339725" eaLnBrk="0" hangingPunct="0">
                  <a:spcBef>
                    <a:spcPct val="20000"/>
                  </a:spcBef>
                  <a:buClr>
                    <a:srgbClr val="0033CC"/>
                  </a:buClr>
                  <a:buFont typeface="Wingdings" pitchFamily="2" charset="2"/>
                  <a:buChar char="Ø"/>
                  <a:defRPr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5pPr>
                <a:lvl6pPr marL="2138363" indent="-339725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33CC"/>
                  </a:buClr>
                  <a:buFont typeface="Wingdings" pitchFamily="2" charset="2"/>
                  <a:buChar char="Ø"/>
                  <a:defRPr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6pPr>
                <a:lvl7pPr marL="2595563" indent="-339725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33CC"/>
                  </a:buClr>
                  <a:buFont typeface="Wingdings" pitchFamily="2" charset="2"/>
                  <a:buChar char="Ø"/>
                  <a:defRPr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7pPr>
                <a:lvl8pPr marL="3052763" indent="-339725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33CC"/>
                  </a:buClr>
                  <a:buFont typeface="Wingdings" pitchFamily="2" charset="2"/>
                  <a:buChar char="Ø"/>
                  <a:defRPr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8pPr>
                <a:lvl9pPr marL="3509963" indent="-339725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33CC"/>
                  </a:buClr>
                  <a:buFont typeface="Wingdings" pitchFamily="2" charset="2"/>
                  <a:buChar char="Ø"/>
                  <a:defRPr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FontTx/>
                  <a:buNone/>
                </a:pPr>
                <a:endParaRPr lang="en-US" altLang="en-US" sz="1800">
                  <a:effectLst/>
                  <a:ea typeface="MS PGothic" pitchFamily="34" charset="-128"/>
                </a:endParaRPr>
              </a:p>
            </p:txBody>
          </p:sp>
          <p:cxnSp>
            <p:nvCxnSpPr>
              <p:cNvPr id="84019" name="AutoShape 110"/>
              <p:cNvCxnSpPr>
                <a:cxnSpLocks noChangeShapeType="1"/>
                <a:stCxn id="84020" idx="1"/>
                <a:endCxn id="84018" idx="6"/>
              </p:cNvCxnSpPr>
              <p:nvPr/>
            </p:nvCxnSpPr>
            <p:spPr bwMode="auto">
              <a:xfrm rot="10800000" flipV="1">
                <a:off x="1219201" y="5023710"/>
                <a:ext cx="588963" cy="16933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round/>
                <a:headEnd type="none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84020" name="AutoShape 114"/>
              <p:cNvSpPr>
                <a:spLocks noChangeArrowheads="1"/>
              </p:cNvSpPr>
              <p:nvPr/>
            </p:nvSpPr>
            <p:spPr bwMode="auto">
              <a:xfrm>
                <a:off x="1752600" y="4939044"/>
                <a:ext cx="222250" cy="169333"/>
              </a:xfrm>
              <a:prstGeom prst="triangle">
                <a:avLst>
                  <a:gd name="adj" fmla="val 50000"/>
                </a:avLst>
              </a:prstGeom>
              <a:solidFill>
                <a:srgbClr val="00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lr>
                    <a:srgbClr val="0033CC"/>
                  </a:buClr>
                  <a:buFont typeface="Wingdings" pitchFamily="2" charset="2"/>
                  <a:buChar char="n"/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1pPr>
                <a:lvl2pPr marL="37931725" indent="-37474525" eaLnBrk="0" hangingPunct="0">
                  <a:spcBef>
                    <a:spcPct val="20000"/>
                  </a:spcBef>
                  <a:buClr>
                    <a:srgbClr val="0033CC"/>
                  </a:buClr>
                  <a:buFont typeface="Wingdings" pitchFamily="2" charset="2"/>
                  <a:buBlip>
                    <a:blip r:embed="rId2"/>
                  </a:buBlip>
                  <a:defRPr sz="2000"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2pPr>
                <a:lvl3pPr marL="1022350" indent="-350838" eaLnBrk="0" hangingPunct="0">
                  <a:spcBef>
                    <a:spcPct val="20000"/>
                  </a:spcBef>
                  <a:buClr>
                    <a:srgbClr val="0033CC"/>
                  </a:buClr>
                  <a:buFont typeface="Wingdings" pitchFamily="2" charset="2"/>
                  <a:buChar char="Ø"/>
                  <a:defRPr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3pPr>
                <a:lvl4pPr marL="1339850" indent="-315913" eaLnBrk="0" hangingPunct="0">
                  <a:spcBef>
                    <a:spcPct val="20000"/>
                  </a:spcBef>
                  <a:buClr>
                    <a:srgbClr val="0033CC"/>
                  </a:buClr>
                  <a:buFont typeface="Wingdings" pitchFamily="2" charset="2"/>
                  <a:buChar char="Ø"/>
                  <a:defRPr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4pPr>
                <a:lvl5pPr marL="1681163" indent="-339725" eaLnBrk="0" hangingPunct="0">
                  <a:spcBef>
                    <a:spcPct val="20000"/>
                  </a:spcBef>
                  <a:buClr>
                    <a:srgbClr val="0033CC"/>
                  </a:buClr>
                  <a:buFont typeface="Wingdings" pitchFamily="2" charset="2"/>
                  <a:buChar char="Ø"/>
                  <a:defRPr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5pPr>
                <a:lvl6pPr marL="2138363" indent="-339725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33CC"/>
                  </a:buClr>
                  <a:buFont typeface="Wingdings" pitchFamily="2" charset="2"/>
                  <a:buChar char="Ø"/>
                  <a:defRPr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6pPr>
                <a:lvl7pPr marL="2595563" indent="-339725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33CC"/>
                  </a:buClr>
                  <a:buFont typeface="Wingdings" pitchFamily="2" charset="2"/>
                  <a:buChar char="Ø"/>
                  <a:defRPr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7pPr>
                <a:lvl8pPr marL="3052763" indent="-339725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33CC"/>
                  </a:buClr>
                  <a:buFont typeface="Wingdings" pitchFamily="2" charset="2"/>
                  <a:buChar char="Ø"/>
                  <a:defRPr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8pPr>
                <a:lvl9pPr marL="3509963" indent="-339725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33CC"/>
                  </a:buClr>
                  <a:buFont typeface="Wingdings" pitchFamily="2" charset="2"/>
                  <a:buChar char="Ø"/>
                  <a:defRPr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FontTx/>
                  <a:buNone/>
                </a:pPr>
                <a:endParaRPr lang="en-US" altLang="en-US" sz="1800">
                  <a:effectLst/>
                  <a:ea typeface="MS PGothic" pitchFamily="34" charset="-128"/>
                </a:endParaRPr>
              </a:p>
            </p:txBody>
          </p:sp>
          <p:sp>
            <p:nvSpPr>
              <p:cNvPr id="84021" name="Text Box 123"/>
              <p:cNvSpPr txBox="1">
                <a:spLocks noChangeArrowheads="1"/>
              </p:cNvSpPr>
              <p:nvPr/>
            </p:nvSpPr>
            <p:spPr bwMode="auto">
              <a:xfrm>
                <a:off x="1981200" y="4876428"/>
                <a:ext cx="496888" cy="4482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lr>
                    <a:srgbClr val="0033CC"/>
                  </a:buClr>
                  <a:buFont typeface="Wingdings" pitchFamily="2" charset="2"/>
                  <a:buChar char="n"/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1pPr>
                <a:lvl2pPr marL="37931725" indent="-37474525" eaLnBrk="0" hangingPunct="0">
                  <a:spcBef>
                    <a:spcPct val="20000"/>
                  </a:spcBef>
                  <a:buClr>
                    <a:srgbClr val="0033CC"/>
                  </a:buClr>
                  <a:buFont typeface="Wingdings" pitchFamily="2" charset="2"/>
                  <a:buBlip>
                    <a:blip r:embed="rId2"/>
                  </a:buBlip>
                  <a:defRPr sz="2000"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2pPr>
                <a:lvl3pPr marL="1022350" indent="-350838" eaLnBrk="0" hangingPunct="0">
                  <a:spcBef>
                    <a:spcPct val="20000"/>
                  </a:spcBef>
                  <a:buClr>
                    <a:srgbClr val="0033CC"/>
                  </a:buClr>
                  <a:buFont typeface="Wingdings" pitchFamily="2" charset="2"/>
                  <a:buChar char="Ø"/>
                  <a:defRPr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3pPr>
                <a:lvl4pPr marL="1339850" indent="-315913" eaLnBrk="0" hangingPunct="0">
                  <a:spcBef>
                    <a:spcPct val="20000"/>
                  </a:spcBef>
                  <a:buClr>
                    <a:srgbClr val="0033CC"/>
                  </a:buClr>
                  <a:buFont typeface="Wingdings" pitchFamily="2" charset="2"/>
                  <a:buChar char="Ø"/>
                  <a:defRPr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4pPr>
                <a:lvl5pPr marL="1681163" indent="-339725" eaLnBrk="0" hangingPunct="0">
                  <a:spcBef>
                    <a:spcPct val="20000"/>
                  </a:spcBef>
                  <a:buClr>
                    <a:srgbClr val="0033CC"/>
                  </a:buClr>
                  <a:buFont typeface="Wingdings" pitchFamily="2" charset="2"/>
                  <a:buChar char="Ø"/>
                  <a:defRPr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5pPr>
                <a:lvl6pPr marL="2138363" indent="-339725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33CC"/>
                  </a:buClr>
                  <a:buFont typeface="Wingdings" pitchFamily="2" charset="2"/>
                  <a:buChar char="Ø"/>
                  <a:defRPr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6pPr>
                <a:lvl7pPr marL="2595563" indent="-339725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33CC"/>
                  </a:buClr>
                  <a:buFont typeface="Wingdings" pitchFamily="2" charset="2"/>
                  <a:buChar char="Ø"/>
                  <a:defRPr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7pPr>
                <a:lvl8pPr marL="3052763" indent="-339725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33CC"/>
                  </a:buClr>
                  <a:buFont typeface="Wingdings" pitchFamily="2" charset="2"/>
                  <a:buChar char="Ø"/>
                  <a:defRPr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8pPr>
                <a:lvl9pPr marL="3509963" indent="-339725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33CC"/>
                  </a:buClr>
                  <a:buFont typeface="Wingdings" pitchFamily="2" charset="2"/>
                  <a:buChar char="Ø"/>
                  <a:defRPr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ClrTx/>
                  <a:buFontTx/>
                  <a:buNone/>
                </a:pPr>
                <a:r>
                  <a:rPr lang="en-US" altLang="en-US" sz="1400">
                    <a:effectLst/>
                    <a:ea typeface="MS PGothic" pitchFamily="34" charset="-128"/>
                  </a:rPr>
                  <a:t>A.2</a:t>
                </a:r>
              </a:p>
            </p:txBody>
          </p:sp>
          <p:sp>
            <p:nvSpPr>
              <p:cNvPr id="84022" name="Text Box 129"/>
              <p:cNvSpPr txBox="1">
                <a:spLocks noChangeArrowheads="1"/>
              </p:cNvSpPr>
              <p:nvPr/>
            </p:nvSpPr>
            <p:spPr bwMode="auto">
              <a:xfrm>
                <a:off x="644525" y="4878761"/>
                <a:ext cx="498475" cy="44823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Clr>
                    <a:srgbClr val="0033CC"/>
                  </a:buClr>
                  <a:buFont typeface="Wingdings" pitchFamily="2" charset="2"/>
                  <a:buChar char="n"/>
                  <a:defRPr sz="2400"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1pPr>
                <a:lvl2pPr marL="37931725" indent="-37474525" eaLnBrk="0" hangingPunct="0">
                  <a:spcBef>
                    <a:spcPct val="20000"/>
                  </a:spcBef>
                  <a:buClr>
                    <a:srgbClr val="0033CC"/>
                  </a:buClr>
                  <a:buFont typeface="Wingdings" pitchFamily="2" charset="2"/>
                  <a:buBlip>
                    <a:blip r:embed="rId2"/>
                  </a:buBlip>
                  <a:defRPr sz="2000"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2pPr>
                <a:lvl3pPr marL="1022350" indent="-350838" eaLnBrk="0" hangingPunct="0">
                  <a:spcBef>
                    <a:spcPct val="20000"/>
                  </a:spcBef>
                  <a:buClr>
                    <a:srgbClr val="0033CC"/>
                  </a:buClr>
                  <a:buFont typeface="Wingdings" pitchFamily="2" charset="2"/>
                  <a:buChar char="Ø"/>
                  <a:defRPr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3pPr>
                <a:lvl4pPr marL="1339850" indent="-315913" eaLnBrk="0" hangingPunct="0">
                  <a:spcBef>
                    <a:spcPct val="20000"/>
                  </a:spcBef>
                  <a:buClr>
                    <a:srgbClr val="0033CC"/>
                  </a:buClr>
                  <a:buFont typeface="Wingdings" pitchFamily="2" charset="2"/>
                  <a:buChar char="Ø"/>
                  <a:defRPr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4pPr>
                <a:lvl5pPr marL="1681163" indent="-339725" eaLnBrk="0" hangingPunct="0">
                  <a:spcBef>
                    <a:spcPct val="20000"/>
                  </a:spcBef>
                  <a:buClr>
                    <a:srgbClr val="0033CC"/>
                  </a:buClr>
                  <a:buFont typeface="Wingdings" pitchFamily="2" charset="2"/>
                  <a:buChar char="Ø"/>
                  <a:defRPr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5pPr>
                <a:lvl6pPr marL="2138363" indent="-339725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33CC"/>
                  </a:buClr>
                  <a:buFont typeface="Wingdings" pitchFamily="2" charset="2"/>
                  <a:buChar char="Ø"/>
                  <a:defRPr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6pPr>
                <a:lvl7pPr marL="2595563" indent="-339725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33CC"/>
                  </a:buClr>
                  <a:buFont typeface="Wingdings" pitchFamily="2" charset="2"/>
                  <a:buChar char="Ø"/>
                  <a:defRPr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7pPr>
                <a:lvl8pPr marL="3052763" indent="-339725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33CC"/>
                  </a:buClr>
                  <a:buFont typeface="Wingdings" pitchFamily="2" charset="2"/>
                  <a:buChar char="Ø"/>
                  <a:defRPr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8pPr>
                <a:lvl9pPr marL="3509963" indent="-339725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33CC"/>
                  </a:buClr>
                  <a:buFont typeface="Wingdings" pitchFamily="2" charset="2"/>
                  <a:buChar char="Ø"/>
                  <a:defRPr>
                    <a:solidFill>
                      <a:schemeClr val="tx1"/>
                    </a:solidFill>
                    <a:latin typeface="Times New Roman" pitchFamily="18" charset="0"/>
                    <a:cs typeface="Arial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ClrTx/>
                  <a:buFontTx/>
                  <a:buNone/>
                </a:pPr>
                <a:r>
                  <a:rPr lang="en-US" altLang="en-US" sz="1400">
                    <a:effectLst/>
                    <a:ea typeface="MS PGothic" pitchFamily="34" charset="-128"/>
                  </a:rPr>
                  <a:t>B.2</a:t>
                </a:r>
              </a:p>
            </p:txBody>
          </p:sp>
          <p:sp>
            <p:nvSpPr>
              <p:cNvPr id="52" name="Rectangle 51"/>
              <p:cNvSpPr/>
              <p:nvPr/>
            </p:nvSpPr>
            <p:spPr>
              <a:xfrm>
                <a:off x="650875" y="3429000"/>
                <a:ext cx="1863725" cy="1905003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>
                  <a:effectLst/>
                </a:endParaRPr>
              </a:p>
            </p:txBody>
          </p:sp>
        </p:grpSp>
        <p:sp>
          <p:nvSpPr>
            <p:cNvPr id="83993" name="Oval 93"/>
            <p:cNvSpPr>
              <a:spLocks noChangeArrowheads="1"/>
            </p:cNvSpPr>
            <p:nvPr/>
          </p:nvSpPr>
          <p:spPr bwMode="auto">
            <a:xfrm>
              <a:off x="6477000" y="3581402"/>
              <a:ext cx="165100" cy="16933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rgbClr val="0033CC"/>
                </a:buClr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1pPr>
              <a:lvl2pPr marL="37931725" indent="-37474525" eaLnBrk="0" hangingPunct="0">
                <a:spcBef>
                  <a:spcPct val="20000"/>
                </a:spcBef>
                <a:buClr>
                  <a:srgbClr val="0033CC"/>
                </a:buClr>
                <a:buFont typeface="Wingdings" pitchFamily="2" charset="2"/>
                <a:buBlip>
                  <a:blip r:embed="rId2"/>
                </a:buBlip>
                <a:defRPr sz="20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2pPr>
              <a:lvl3pPr marL="1022350" indent="-350838" eaLnBrk="0" hangingPunct="0">
                <a:spcBef>
                  <a:spcPct val="20000"/>
                </a:spcBef>
                <a:buClr>
                  <a:srgbClr val="0033CC"/>
                </a:buClr>
                <a:buFont typeface="Wingdings" pitchFamily="2" charset="2"/>
                <a:buChar char="Ø"/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3pPr>
              <a:lvl4pPr marL="1339850" indent="-315913" eaLnBrk="0" hangingPunct="0">
                <a:spcBef>
                  <a:spcPct val="20000"/>
                </a:spcBef>
                <a:buClr>
                  <a:srgbClr val="0033CC"/>
                </a:buClr>
                <a:buFont typeface="Wingdings" pitchFamily="2" charset="2"/>
                <a:buChar char="Ø"/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4pPr>
              <a:lvl5pPr marL="1681163" indent="-339725" eaLnBrk="0" hangingPunct="0">
                <a:spcBef>
                  <a:spcPct val="20000"/>
                </a:spcBef>
                <a:buClr>
                  <a:srgbClr val="0033CC"/>
                </a:buClr>
                <a:buFont typeface="Wingdings" pitchFamily="2" charset="2"/>
                <a:buChar char="Ø"/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5pPr>
              <a:lvl6pPr marL="2138363" indent="-339725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33CC"/>
                </a:buClr>
                <a:buFont typeface="Wingdings" pitchFamily="2" charset="2"/>
                <a:buChar char="Ø"/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6pPr>
              <a:lvl7pPr marL="2595563" indent="-339725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33CC"/>
                </a:buClr>
                <a:buFont typeface="Wingdings" pitchFamily="2" charset="2"/>
                <a:buChar char="Ø"/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7pPr>
              <a:lvl8pPr marL="3052763" indent="-339725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33CC"/>
                </a:buClr>
                <a:buFont typeface="Wingdings" pitchFamily="2" charset="2"/>
                <a:buChar char="Ø"/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8pPr>
              <a:lvl9pPr marL="3509963" indent="-339725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33CC"/>
                </a:buClr>
                <a:buFont typeface="Wingdings" pitchFamily="2" charset="2"/>
                <a:buChar char="Ø"/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en-US" altLang="en-US" sz="1800">
                <a:effectLst/>
                <a:ea typeface="MS PGothic" pitchFamily="34" charset="-128"/>
              </a:endParaRPr>
            </a:p>
          </p:txBody>
        </p:sp>
        <p:sp>
          <p:nvSpPr>
            <p:cNvPr id="83994" name="AutoShape 97"/>
            <p:cNvSpPr>
              <a:spLocks noChangeArrowheads="1"/>
            </p:cNvSpPr>
            <p:nvPr/>
          </p:nvSpPr>
          <p:spPr bwMode="auto">
            <a:xfrm>
              <a:off x="7127875" y="3564470"/>
              <a:ext cx="220663" cy="169333"/>
            </a:xfrm>
            <a:prstGeom prst="triangle">
              <a:avLst>
                <a:gd name="adj" fmla="val 5000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rgbClr val="0033CC"/>
                </a:buClr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1pPr>
              <a:lvl2pPr marL="37931725" indent="-37474525" eaLnBrk="0" hangingPunct="0">
                <a:spcBef>
                  <a:spcPct val="20000"/>
                </a:spcBef>
                <a:buClr>
                  <a:srgbClr val="0033CC"/>
                </a:buClr>
                <a:buFont typeface="Wingdings" pitchFamily="2" charset="2"/>
                <a:buBlip>
                  <a:blip r:embed="rId2"/>
                </a:buBlip>
                <a:defRPr sz="20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2pPr>
              <a:lvl3pPr marL="1022350" indent="-350838" eaLnBrk="0" hangingPunct="0">
                <a:spcBef>
                  <a:spcPct val="20000"/>
                </a:spcBef>
                <a:buClr>
                  <a:srgbClr val="0033CC"/>
                </a:buClr>
                <a:buFont typeface="Wingdings" pitchFamily="2" charset="2"/>
                <a:buChar char="Ø"/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3pPr>
              <a:lvl4pPr marL="1339850" indent="-315913" eaLnBrk="0" hangingPunct="0">
                <a:spcBef>
                  <a:spcPct val="20000"/>
                </a:spcBef>
                <a:buClr>
                  <a:srgbClr val="0033CC"/>
                </a:buClr>
                <a:buFont typeface="Wingdings" pitchFamily="2" charset="2"/>
                <a:buChar char="Ø"/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4pPr>
              <a:lvl5pPr marL="1681163" indent="-339725" eaLnBrk="0" hangingPunct="0">
                <a:spcBef>
                  <a:spcPct val="20000"/>
                </a:spcBef>
                <a:buClr>
                  <a:srgbClr val="0033CC"/>
                </a:buClr>
                <a:buFont typeface="Wingdings" pitchFamily="2" charset="2"/>
                <a:buChar char="Ø"/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5pPr>
              <a:lvl6pPr marL="2138363" indent="-339725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33CC"/>
                </a:buClr>
                <a:buFont typeface="Wingdings" pitchFamily="2" charset="2"/>
                <a:buChar char="Ø"/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6pPr>
              <a:lvl7pPr marL="2595563" indent="-339725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33CC"/>
                </a:buClr>
                <a:buFont typeface="Wingdings" pitchFamily="2" charset="2"/>
                <a:buChar char="Ø"/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7pPr>
              <a:lvl8pPr marL="3052763" indent="-339725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33CC"/>
                </a:buClr>
                <a:buFont typeface="Wingdings" pitchFamily="2" charset="2"/>
                <a:buChar char="Ø"/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8pPr>
              <a:lvl9pPr marL="3509963" indent="-339725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33CC"/>
                </a:buClr>
                <a:buFont typeface="Wingdings" pitchFamily="2" charset="2"/>
                <a:buChar char="Ø"/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en-US" altLang="en-US" sz="1800">
                <a:effectLst/>
                <a:ea typeface="MS PGothic" pitchFamily="34" charset="-128"/>
              </a:endParaRPr>
            </a:p>
          </p:txBody>
        </p:sp>
        <p:cxnSp>
          <p:nvCxnSpPr>
            <p:cNvPr id="83995" name="AutoShape 100"/>
            <p:cNvCxnSpPr>
              <a:cxnSpLocks noChangeShapeType="1"/>
              <a:stCxn id="83994" idx="1"/>
              <a:endCxn id="83993" idx="6"/>
            </p:cNvCxnSpPr>
            <p:nvPr/>
          </p:nvCxnSpPr>
          <p:spPr bwMode="auto">
            <a:xfrm rot="10800000" flipV="1">
              <a:off x="6642101" y="3649135"/>
              <a:ext cx="540941" cy="16933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 type="arrow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83996" name="Text Box 120"/>
            <p:cNvSpPr txBox="1">
              <a:spLocks noChangeArrowheads="1"/>
            </p:cNvSpPr>
            <p:nvPr/>
          </p:nvSpPr>
          <p:spPr bwMode="auto">
            <a:xfrm>
              <a:off x="7350125" y="3496701"/>
              <a:ext cx="463550" cy="4482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rgbClr val="0033CC"/>
                </a:buClr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1pPr>
              <a:lvl2pPr marL="37931725" indent="-37474525" eaLnBrk="0" hangingPunct="0">
                <a:spcBef>
                  <a:spcPct val="20000"/>
                </a:spcBef>
                <a:buClr>
                  <a:srgbClr val="0033CC"/>
                </a:buClr>
                <a:buFont typeface="Wingdings" pitchFamily="2" charset="2"/>
                <a:buBlip>
                  <a:blip r:embed="rId2"/>
                </a:buBlip>
                <a:defRPr sz="20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2pPr>
              <a:lvl3pPr marL="1022350" indent="-350838" eaLnBrk="0" hangingPunct="0">
                <a:spcBef>
                  <a:spcPct val="20000"/>
                </a:spcBef>
                <a:buClr>
                  <a:srgbClr val="0033CC"/>
                </a:buClr>
                <a:buFont typeface="Wingdings" pitchFamily="2" charset="2"/>
                <a:buChar char="Ø"/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3pPr>
              <a:lvl4pPr marL="1339850" indent="-315913" eaLnBrk="0" hangingPunct="0">
                <a:spcBef>
                  <a:spcPct val="20000"/>
                </a:spcBef>
                <a:buClr>
                  <a:srgbClr val="0033CC"/>
                </a:buClr>
                <a:buFont typeface="Wingdings" pitchFamily="2" charset="2"/>
                <a:buChar char="Ø"/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4pPr>
              <a:lvl5pPr marL="1681163" indent="-339725" eaLnBrk="0" hangingPunct="0">
                <a:spcBef>
                  <a:spcPct val="20000"/>
                </a:spcBef>
                <a:buClr>
                  <a:srgbClr val="0033CC"/>
                </a:buClr>
                <a:buFont typeface="Wingdings" pitchFamily="2" charset="2"/>
                <a:buChar char="Ø"/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5pPr>
              <a:lvl6pPr marL="2138363" indent="-339725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33CC"/>
                </a:buClr>
                <a:buFont typeface="Wingdings" pitchFamily="2" charset="2"/>
                <a:buChar char="Ø"/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6pPr>
              <a:lvl7pPr marL="2595563" indent="-339725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33CC"/>
                </a:buClr>
                <a:buFont typeface="Wingdings" pitchFamily="2" charset="2"/>
                <a:buChar char="Ø"/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7pPr>
              <a:lvl8pPr marL="3052763" indent="-339725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33CC"/>
                </a:buClr>
                <a:buFont typeface="Wingdings" pitchFamily="2" charset="2"/>
                <a:buChar char="Ø"/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8pPr>
              <a:lvl9pPr marL="3509963" indent="-339725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33CC"/>
                </a:buClr>
                <a:buFont typeface="Wingdings" pitchFamily="2" charset="2"/>
                <a:buChar char="Ø"/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FontTx/>
                <a:buNone/>
              </a:pPr>
              <a:r>
                <a:rPr lang="en-US" altLang="en-US" sz="1400">
                  <a:effectLst/>
                  <a:ea typeface="MS PGothic" pitchFamily="34" charset="-128"/>
                </a:rPr>
                <a:t>A.1</a:t>
              </a:r>
            </a:p>
          </p:txBody>
        </p:sp>
        <p:sp>
          <p:nvSpPr>
            <p:cNvPr id="83997" name="Text Box 121"/>
            <p:cNvSpPr txBox="1">
              <a:spLocks noChangeArrowheads="1"/>
            </p:cNvSpPr>
            <p:nvPr/>
          </p:nvSpPr>
          <p:spPr bwMode="auto">
            <a:xfrm>
              <a:off x="7307263" y="4190067"/>
              <a:ext cx="512762" cy="4482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rgbClr val="0033CC"/>
                </a:buClr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1pPr>
              <a:lvl2pPr marL="37931725" indent="-37474525" eaLnBrk="0" hangingPunct="0">
                <a:spcBef>
                  <a:spcPct val="20000"/>
                </a:spcBef>
                <a:buClr>
                  <a:srgbClr val="0033CC"/>
                </a:buClr>
                <a:buFont typeface="Wingdings" pitchFamily="2" charset="2"/>
                <a:buBlip>
                  <a:blip r:embed="rId2"/>
                </a:buBlip>
                <a:defRPr sz="20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2pPr>
              <a:lvl3pPr marL="1022350" indent="-350838" eaLnBrk="0" hangingPunct="0">
                <a:spcBef>
                  <a:spcPct val="20000"/>
                </a:spcBef>
                <a:buClr>
                  <a:srgbClr val="0033CC"/>
                </a:buClr>
                <a:buFont typeface="Wingdings" pitchFamily="2" charset="2"/>
                <a:buChar char="Ø"/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3pPr>
              <a:lvl4pPr marL="1339850" indent="-315913" eaLnBrk="0" hangingPunct="0">
                <a:spcBef>
                  <a:spcPct val="20000"/>
                </a:spcBef>
                <a:buClr>
                  <a:srgbClr val="0033CC"/>
                </a:buClr>
                <a:buFont typeface="Wingdings" pitchFamily="2" charset="2"/>
                <a:buChar char="Ø"/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4pPr>
              <a:lvl5pPr marL="1681163" indent="-339725" eaLnBrk="0" hangingPunct="0">
                <a:spcBef>
                  <a:spcPct val="20000"/>
                </a:spcBef>
                <a:buClr>
                  <a:srgbClr val="0033CC"/>
                </a:buClr>
                <a:buFont typeface="Wingdings" pitchFamily="2" charset="2"/>
                <a:buChar char="Ø"/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5pPr>
              <a:lvl6pPr marL="2138363" indent="-339725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33CC"/>
                </a:buClr>
                <a:buFont typeface="Wingdings" pitchFamily="2" charset="2"/>
                <a:buChar char="Ø"/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6pPr>
              <a:lvl7pPr marL="2595563" indent="-339725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33CC"/>
                </a:buClr>
                <a:buFont typeface="Wingdings" pitchFamily="2" charset="2"/>
                <a:buChar char="Ø"/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7pPr>
              <a:lvl8pPr marL="3052763" indent="-339725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33CC"/>
                </a:buClr>
                <a:buFont typeface="Wingdings" pitchFamily="2" charset="2"/>
                <a:buChar char="Ø"/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8pPr>
              <a:lvl9pPr marL="3509963" indent="-339725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33CC"/>
                </a:buClr>
                <a:buFont typeface="Wingdings" pitchFamily="2" charset="2"/>
                <a:buChar char="Ø"/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FontTx/>
                <a:buNone/>
              </a:pPr>
              <a:r>
                <a:rPr lang="en-US" altLang="en-US" sz="1400">
                  <a:effectLst/>
                  <a:ea typeface="MS PGothic" pitchFamily="34" charset="-128"/>
                </a:rPr>
                <a:t>A.3</a:t>
              </a:r>
            </a:p>
          </p:txBody>
        </p:sp>
        <p:sp>
          <p:nvSpPr>
            <p:cNvPr id="83998" name="Text Box 129"/>
            <p:cNvSpPr txBox="1">
              <a:spLocks noChangeArrowheads="1"/>
            </p:cNvSpPr>
            <p:nvPr/>
          </p:nvSpPr>
          <p:spPr bwMode="auto">
            <a:xfrm>
              <a:off x="6096000" y="3506040"/>
              <a:ext cx="498475" cy="4482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rgbClr val="0033CC"/>
                </a:buClr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1pPr>
              <a:lvl2pPr marL="37931725" indent="-37474525" eaLnBrk="0" hangingPunct="0">
                <a:spcBef>
                  <a:spcPct val="20000"/>
                </a:spcBef>
                <a:buClr>
                  <a:srgbClr val="0033CC"/>
                </a:buClr>
                <a:buFont typeface="Wingdings" pitchFamily="2" charset="2"/>
                <a:buBlip>
                  <a:blip r:embed="rId2"/>
                </a:buBlip>
                <a:defRPr sz="20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2pPr>
              <a:lvl3pPr marL="1022350" indent="-350838" eaLnBrk="0" hangingPunct="0">
                <a:spcBef>
                  <a:spcPct val="20000"/>
                </a:spcBef>
                <a:buClr>
                  <a:srgbClr val="0033CC"/>
                </a:buClr>
                <a:buFont typeface="Wingdings" pitchFamily="2" charset="2"/>
                <a:buChar char="Ø"/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3pPr>
              <a:lvl4pPr marL="1339850" indent="-315913" eaLnBrk="0" hangingPunct="0">
                <a:spcBef>
                  <a:spcPct val="20000"/>
                </a:spcBef>
                <a:buClr>
                  <a:srgbClr val="0033CC"/>
                </a:buClr>
                <a:buFont typeface="Wingdings" pitchFamily="2" charset="2"/>
                <a:buChar char="Ø"/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4pPr>
              <a:lvl5pPr marL="1681163" indent="-339725" eaLnBrk="0" hangingPunct="0">
                <a:spcBef>
                  <a:spcPct val="20000"/>
                </a:spcBef>
                <a:buClr>
                  <a:srgbClr val="0033CC"/>
                </a:buClr>
                <a:buFont typeface="Wingdings" pitchFamily="2" charset="2"/>
                <a:buChar char="Ø"/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5pPr>
              <a:lvl6pPr marL="2138363" indent="-339725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33CC"/>
                </a:buClr>
                <a:buFont typeface="Wingdings" pitchFamily="2" charset="2"/>
                <a:buChar char="Ø"/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6pPr>
              <a:lvl7pPr marL="2595563" indent="-339725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33CC"/>
                </a:buClr>
                <a:buFont typeface="Wingdings" pitchFamily="2" charset="2"/>
                <a:buChar char="Ø"/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7pPr>
              <a:lvl8pPr marL="3052763" indent="-339725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33CC"/>
                </a:buClr>
                <a:buFont typeface="Wingdings" pitchFamily="2" charset="2"/>
                <a:buChar char="Ø"/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8pPr>
              <a:lvl9pPr marL="3509963" indent="-339725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33CC"/>
                </a:buClr>
                <a:buFont typeface="Wingdings" pitchFamily="2" charset="2"/>
                <a:buChar char="Ø"/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FontTx/>
                <a:buNone/>
              </a:pPr>
              <a:r>
                <a:rPr lang="en-US" altLang="en-US" sz="1400">
                  <a:effectLst/>
                  <a:ea typeface="MS PGothic" pitchFamily="34" charset="-128"/>
                </a:rPr>
                <a:t>B.1</a:t>
              </a:r>
            </a:p>
          </p:txBody>
        </p:sp>
        <p:sp>
          <p:nvSpPr>
            <p:cNvPr id="83999" name="AutoShape 107"/>
            <p:cNvSpPr>
              <a:spLocks noChangeArrowheads="1"/>
            </p:cNvSpPr>
            <p:nvPr/>
          </p:nvSpPr>
          <p:spPr bwMode="auto">
            <a:xfrm>
              <a:off x="7162800" y="4258735"/>
              <a:ext cx="220663" cy="169333"/>
            </a:xfrm>
            <a:prstGeom prst="triangle">
              <a:avLst>
                <a:gd name="adj" fmla="val 5000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rgbClr val="0033CC"/>
                </a:buClr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1pPr>
              <a:lvl2pPr marL="37931725" indent="-37474525" eaLnBrk="0" hangingPunct="0">
                <a:spcBef>
                  <a:spcPct val="20000"/>
                </a:spcBef>
                <a:buClr>
                  <a:srgbClr val="0033CC"/>
                </a:buClr>
                <a:buFont typeface="Wingdings" pitchFamily="2" charset="2"/>
                <a:buBlip>
                  <a:blip r:embed="rId2"/>
                </a:buBlip>
                <a:defRPr sz="20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2pPr>
              <a:lvl3pPr marL="1022350" indent="-350838" eaLnBrk="0" hangingPunct="0">
                <a:spcBef>
                  <a:spcPct val="20000"/>
                </a:spcBef>
                <a:buClr>
                  <a:srgbClr val="0033CC"/>
                </a:buClr>
                <a:buFont typeface="Wingdings" pitchFamily="2" charset="2"/>
                <a:buChar char="Ø"/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3pPr>
              <a:lvl4pPr marL="1339850" indent="-315913" eaLnBrk="0" hangingPunct="0">
                <a:spcBef>
                  <a:spcPct val="20000"/>
                </a:spcBef>
                <a:buClr>
                  <a:srgbClr val="0033CC"/>
                </a:buClr>
                <a:buFont typeface="Wingdings" pitchFamily="2" charset="2"/>
                <a:buChar char="Ø"/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4pPr>
              <a:lvl5pPr marL="1681163" indent="-339725" eaLnBrk="0" hangingPunct="0">
                <a:spcBef>
                  <a:spcPct val="20000"/>
                </a:spcBef>
                <a:buClr>
                  <a:srgbClr val="0033CC"/>
                </a:buClr>
                <a:buFont typeface="Wingdings" pitchFamily="2" charset="2"/>
                <a:buChar char="Ø"/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5pPr>
              <a:lvl6pPr marL="2138363" indent="-339725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33CC"/>
                </a:buClr>
                <a:buFont typeface="Wingdings" pitchFamily="2" charset="2"/>
                <a:buChar char="Ø"/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6pPr>
              <a:lvl7pPr marL="2595563" indent="-339725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33CC"/>
                </a:buClr>
                <a:buFont typeface="Wingdings" pitchFamily="2" charset="2"/>
                <a:buChar char="Ø"/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7pPr>
              <a:lvl8pPr marL="3052763" indent="-339725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33CC"/>
                </a:buClr>
                <a:buFont typeface="Wingdings" pitchFamily="2" charset="2"/>
                <a:buChar char="Ø"/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8pPr>
              <a:lvl9pPr marL="3509963" indent="-339725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33CC"/>
                </a:buClr>
                <a:buFont typeface="Wingdings" pitchFamily="2" charset="2"/>
                <a:buChar char="Ø"/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en-US" altLang="en-US" sz="1800">
                <a:effectLst/>
                <a:ea typeface="MS PGothic" pitchFamily="34" charset="-128"/>
              </a:endParaRPr>
            </a:p>
          </p:txBody>
        </p:sp>
        <p:sp>
          <p:nvSpPr>
            <p:cNvPr id="84000" name="Oval 108"/>
            <p:cNvSpPr>
              <a:spLocks noChangeArrowheads="1"/>
            </p:cNvSpPr>
            <p:nvPr/>
          </p:nvSpPr>
          <p:spPr bwMode="auto">
            <a:xfrm>
              <a:off x="6462712" y="4955980"/>
              <a:ext cx="166688" cy="16933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rgbClr val="0033CC"/>
                </a:buClr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1pPr>
              <a:lvl2pPr marL="37931725" indent="-37474525" eaLnBrk="0" hangingPunct="0">
                <a:spcBef>
                  <a:spcPct val="20000"/>
                </a:spcBef>
                <a:buClr>
                  <a:srgbClr val="0033CC"/>
                </a:buClr>
                <a:buFont typeface="Wingdings" pitchFamily="2" charset="2"/>
                <a:buBlip>
                  <a:blip r:embed="rId2"/>
                </a:buBlip>
                <a:defRPr sz="20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2pPr>
              <a:lvl3pPr marL="1022350" indent="-350838" eaLnBrk="0" hangingPunct="0">
                <a:spcBef>
                  <a:spcPct val="20000"/>
                </a:spcBef>
                <a:buClr>
                  <a:srgbClr val="0033CC"/>
                </a:buClr>
                <a:buFont typeface="Wingdings" pitchFamily="2" charset="2"/>
                <a:buChar char="Ø"/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3pPr>
              <a:lvl4pPr marL="1339850" indent="-315913" eaLnBrk="0" hangingPunct="0">
                <a:spcBef>
                  <a:spcPct val="20000"/>
                </a:spcBef>
                <a:buClr>
                  <a:srgbClr val="0033CC"/>
                </a:buClr>
                <a:buFont typeface="Wingdings" pitchFamily="2" charset="2"/>
                <a:buChar char="Ø"/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4pPr>
              <a:lvl5pPr marL="1681163" indent="-339725" eaLnBrk="0" hangingPunct="0">
                <a:spcBef>
                  <a:spcPct val="20000"/>
                </a:spcBef>
                <a:buClr>
                  <a:srgbClr val="0033CC"/>
                </a:buClr>
                <a:buFont typeface="Wingdings" pitchFamily="2" charset="2"/>
                <a:buChar char="Ø"/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5pPr>
              <a:lvl6pPr marL="2138363" indent="-339725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33CC"/>
                </a:buClr>
                <a:buFont typeface="Wingdings" pitchFamily="2" charset="2"/>
                <a:buChar char="Ø"/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6pPr>
              <a:lvl7pPr marL="2595563" indent="-339725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33CC"/>
                </a:buClr>
                <a:buFont typeface="Wingdings" pitchFamily="2" charset="2"/>
                <a:buChar char="Ø"/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7pPr>
              <a:lvl8pPr marL="3052763" indent="-339725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33CC"/>
                </a:buClr>
                <a:buFont typeface="Wingdings" pitchFamily="2" charset="2"/>
                <a:buChar char="Ø"/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8pPr>
              <a:lvl9pPr marL="3509963" indent="-339725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33CC"/>
                </a:buClr>
                <a:buFont typeface="Wingdings" pitchFamily="2" charset="2"/>
                <a:buChar char="Ø"/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en-US" altLang="en-US" sz="1800">
                <a:effectLst/>
                <a:ea typeface="MS PGothic" pitchFamily="34" charset="-128"/>
              </a:endParaRPr>
            </a:p>
          </p:txBody>
        </p:sp>
        <p:cxnSp>
          <p:nvCxnSpPr>
            <p:cNvPr id="84001" name="AutoShape 110"/>
            <p:cNvCxnSpPr>
              <a:cxnSpLocks noChangeShapeType="1"/>
              <a:stCxn id="84002" idx="1"/>
              <a:endCxn id="84000" idx="6"/>
            </p:cNvCxnSpPr>
            <p:nvPr/>
          </p:nvCxnSpPr>
          <p:spPr bwMode="auto">
            <a:xfrm rot="10800000" flipV="1">
              <a:off x="6629401" y="5023713"/>
              <a:ext cx="588963" cy="16933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 type="non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84002" name="AutoShape 114"/>
            <p:cNvSpPr>
              <a:spLocks noChangeArrowheads="1"/>
            </p:cNvSpPr>
            <p:nvPr/>
          </p:nvSpPr>
          <p:spPr bwMode="auto">
            <a:xfrm>
              <a:off x="7162800" y="4939046"/>
              <a:ext cx="222250" cy="169333"/>
            </a:xfrm>
            <a:prstGeom prst="triangle">
              <a:avLst>
                <a:gd name="adj" fmla="val 5000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lr>
                  <a:srgbClr val="0033CC"/>
                </a:buClr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1pPr>
              <a:lvl2pPr marL="37931725" indent="-37474525" eaLnBrk="0" hangingPunct="0">
                <a:spcBef>
                  <a:spcPct val="20000"/>
                </a:spcBef>
                <a:buClr>
                  <a:srgbClr val="0033CC"/>
                </a:buClr>
                <a:buFont typeface="Wingdings" pitchFamily="2" charset="2"/>
                <a:buBlip>
                  <a:blip r:embed="rId2"/>
                </a:buBlip>
                <a:defRPr sz="20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2pPr>
              <a:lvl3pPr marL="1022350" indent="-350838" eaLnBrk="0" hangingPunct="0">
                <a:spcBef>
                  <a:spcPct val="20000"/>
                </a:spcBef>
                <a:buClr>
                  <a:srgbClr val="0033CC"/>
                </a:buClr>
                <a:buFont typeface="Wingdings" pitchFamily="2" charset="2"/>
                <a:buChar char="Ø"/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3pPr>
              <a:lvl4pPr marL="1339850" indent="-315913" eaLnBrk="0" hangingPunct="0">
                <a:spcBef>
                  <a:spcPct val="20000"/>
                </a:spcBef>
                <a:buClr>
                  <a:srgbClr val="0033CC"/>
                </a:buClr>
                <a:buFont typeface="Wingdings" pitchFamily="2" charset="2"/>
                <a:buChar char="Ø"/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4pPr>
              <a:lvl5pPr marL="1681163" indent="-339725" eaLnBrk="0" hangingPunct="0">
                <a:spcBef>
                  <a:spcPct val="20000"/>
                </a:spcBef>
                <a:buClr>
                  <a:srgbClr val="0033CC"/>
                </a:buClr>
                <a:buFont typeface="Wingdings" pitchFamily="2" charset="2"/>
                <a:buChar char="Ø"/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5pPr>
              <a:lvl6pPr marL="2138363" indent="-339725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33CC"/>
                </a:buClr>
                <a:buFont typeface="Wingdings" pitchFamily="2" charset="2"/>
                <a:buChar char="Ø"/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6pPr>
              <a:lvl7pPr marL="2595563" indent="-339725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33CC"/>
                </a:buClr>
                <a:buFont typeface="Wingdings" pitchFamily="2" charset="2"/>
                <a:buChar char="Ø"/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7pPr>
              <a:lvl8pPr marL="3052763" indent="-339725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33CC"/>
                </a:buClr>
                <a:buFont typeface="Wingdings" pitchFamily="2" charset="2"/>
                <a:buChar char="Ø"/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8pPr>
              <a:lvl9pPr marL="3509963" indent="-339725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33CC"/>
                </a:buClr>
                <a:buFont typeface="Wingdings" pitchFamily="2" charset="2"/>
                <a:buChar char="Ø"/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en-US" altLang="en-US" sz="1800">
                <a:effectLst/>
                <a:ea typeface="MS PGothic" pitchFamily="34" charset="-128"/>
              </a:endParaRPr>
            </a:p>
          </p:txBody>
        </p:sp>
        <p:sp>
          <p:nvSpPr>
            <p:cNvPr id="84003" name="Text Box 123"/>
            <p:cNvSpPr txBox="1">
              <a:spLocks noChangeArrowheads="1"/>
            </p:cNvSpPr>
            <p:nvPr/>
          </p:nvSpPr>
          <p:spPr bwMode="auto">
            <a:xfrm>
              <a:off x="7391400" y="4876429"/>
              <a:ext cx="496888" cy="4482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rgbClr val="0033CC"/>
                </a:buClr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1pPr>
              <a:lvl2pPr marL="37931725" indent="-37474525" eaLnBrk="0" hangingPunct="0">
                <a:spcBef>
                  <a:spcPct val="20000"/>
                </a:spcBef>
                <a:buClr>
                  <a:srgbClr val="0033CC"/>
                </a:buClr>
                <a:buFont typeface="Wingdings" pitchFamily="2" charset="2"/>
                <a:buBlip>
                  <a:blip r:embed="rId2"/>
                </a:buBlip>
                <a:defRPr sz="20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2pPr>
              <a:lvl3pPr marL="1022350" indent="-350838" eaLnBrk="0" hangingPunct="0">
                <a:spcBef>
                  <a:spcPct val="20000"/>
                </a:spcBef>
                <a:buClr>
                  <a:srgbClr val="0033CC"/>
                </a:buClr>
                <a:buFont typeface="Wingdings" pitchFamily="2" charset="2"/>
                <a:buChar char="Ø"/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3pPr>
              <a:lvl4pPr marL="1339850" indent="-315913" eaLnBrk="0" hangingPunct="0">
                <a:spcBef>
                  <a:spcPct val="20000"/>
                </a:spcBef>
                <a:buClr>
                  <a:srgbClr val="0033CC"/>
                </a:buClr>
                <a:buFont typeface="Wingdings" pitchFamily="2" charset="2"/>
                <a:buChar char="Ø"/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4pPr>
              <a:lvl5pPr marL="1681163" indent="-339725" eaLnBrk="0" hangingPunct="0">
                <a:spcBef>
                  <a:spcPct val="20000"/>
                </a:spcBef>
                <a:buClr>
                  <a:srgbClr val="0033CC"/>
                </a:buClr>
                <a:buFont typeface="Wingdings" pitchFamily="2" charset="2"/>
                <a:buChar char="Ø"/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5pPr>
              <a:lvl6pPr marL="2138363" indent="-339725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33CC"/>
                </a:buClr>
                <a:buFont typeface="Wingdings" pitchFamily="2" charset="2"/>
                <a:buChar char="Ø"/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6pPr>
              <a:lvl7pPr marL="2595563" indent="-339725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33CC"/>
                </a:buClr>
                <a:buFont typeface="Wingdings" pitchFamily="2" charset="2"/>
                <a:buChar char="Ø"/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7pPr>
              <a:lvl8pPr marL="3052763" indent="-339725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33CC"/>
                </a:buClr>
                <a:buFont typeface="Wingdings" pitchFamily="2" charset="2"/>
                <a:buChar char="Ø"/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8pPr>
              <a:lvl9pPr marL="3509963" indent="-339725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33CC"/>
                </a:buClr>
                <a:buFont typeface="Wingdings" pitchFamily="2" charset="2"/>
                <a:buChar char="Ø"/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FontTx/>
                <a:buNone/>
              </a:pPr>
              <a:r>
                <a:rPr lang="en-US" altLang="en-US" sz="1400">
                  <a:effectLst/>
                  <a:ea typeface="MS PGothic" pitchFamily="34" charset="-128"/>
                </a:rPr>
                <a:t>A.2</a:t>
              </a:r>
            </a:p>
          </p:txBody>
        </p:sp>
        <p:sp>
          <p:nvSpPr>
            <p:cNvPr id="84004" name="Text Box 129"/>
            <p:cNvSpPr txBox="1">
              <a:spLocks noChangeArrowheads="1"/>
            </p:cNvSpPr>
            <p:nvPr/>
          </p:nvSpPr>
          <p:spPr bwMode="auto">
            <a:xfrm>
              <a:off x="6054725" y="4878764"/>
              <a:ext cx="498475" cy="4482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lr>
                  <a:srgbClr val="0033CC"/>
                </a:buClr>
                <a:buFont typeface="Wingdings" pitchFamily="2" charset="2"/>
                <a:buChar char="n"/>
                <a:defRPr sz="24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1pPr>
              <a:lvl2pPr marL="37931725" indent="-37474525" eaLnBrk="0" hangingPunct="0">
                <a:spcBef>
                  <a:spcPct val="20000"/>
                </a:spcBef>
                <a:buClr>
                  <a:srgbClr val="0033CC"/>
                </a:buClr>
                <a:buFont typeface="Wingdings" pitchFamily="2" charset="2"/>
                <a:buBlip>
                  <a:blip r:embed="rId2"/>
                </a:buBlip>
                <a:defRPr sz="2000"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2pPr>
              <a:lvl3pPr marL="1022350" indent="-350838" eaLnBrk="0" hangingPunct="0">
                <a:spcBef>
                  <a:spcPct val="20000"/>
                </a:spcBef>
                <a:buClr>
                  <a:srgbClr val="0033CC"/>
                </a:buClr>
                <a:buFont typeface="Wingdings" pitchFamily="2" charset="2"/>
                <a:buChar char="Ø"/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3pPr>
              <a:lvl4pPr marL="1339850" indent="-315913" eaLnBrk="0" hangingPunct="0">
                <a:spcBef>
                  <a:spcPct val="20000"/>
                </a:spcBef>
                <a:buClr>
                  <a:srgbClr val="0033CC"/>
                </a:buClr>
                <a:buFont typeface="Wingdings" pitchFamily="2" charset="2"/>
                <a:buChar char="Ø"/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4pPr>
              <a:lvl5pPr marL="1681163" indent="-339725" eaLnBrk="0" hangingPunct="0">
                <a:spcBef>
                  <a:spcPct val="20000"/>
                </a:spcBef>
                <a:buClr>
                  <a:srgbClr val="0033CC"/>
                </a:buClr>
                <a:buFont typeface="Wingdings" pitchFamily="2" charset="2"/>
                <a:buChar char="Ø"/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5pPr>
              <a:lvl6pPr marL="2138363" indent="-339725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33CC"/>
                </a:buClr>
                <a:buFont typeface="Wingdings" pitchFamily="2" charset="2"/>
                <a:buChar char="Ø"/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6pPr>
              <a:lvl7pPr marL="2595563" indent="-339725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33CC"/>
                </a:buClr>
                <a:buFont typeface="Wingdings" pitchFamily="2" charset="2"/>
                <a:buChar char="Ø"/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7pPr>
              <a:lvl8pPr marL="3052763" indent="-339725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33CC"/>
                </a:buClr>
                <a:buFont typeface="Wingdings" pitchFamily="2" charset="2"/>
                <a:buChar char="Ø"/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8pPr>
              <a:lvl9pPr marL="3509963" indent="-339725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0033CC"/>
                </a:buClr>
                <a:buFont typeface="Wingdings" pitchFamily="2" charset="2"/>
                <a:buChar char="Ø"/>
                <a:defRPr>
                  <a:solidFill>
                    <a:schemeClr val="tx1"/>
                  </a:solidFill>
                  <a:latin typeface="Times New Roman" pitchFamily="18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FontTx/>
                <a:buNone/>
              </a:pPr>
              <a:r>
                <a:rPr lang="en-US" altLang="en-US" sz="1400">
                  <a:effectLst/>
                  <a:ea typeface="MS PGothic" pitchFamily="34" charset="-128"/>
                </a:rPr>
                <a:t>B.2</a:t>
              </a:r>
            </a:p>
          </p:txBody>
        </p:sp>
        <p:sp>
          <p:nvSpPr>
            <p:cNvPr id="34" name="Rectangle 33"/>
            <p:cNvSpPr/>
            <p:nvPr/>
          </p:nvSpPr>
          <p:spPr>
            <a:xfrm>
              <a:off x="6061075" y="3429000"/>
              <a:ext cx="1863725" cy="1905003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effectLst/>
              </a:endParaRPr>
            </a:p>
          </p:txBody>
        </p:sp>
        <p:cxnSp>
          <p:nvCxnSpPr>
            <p:cNvPr id="84006" name="AutoShape 100"/>
            <p:cNvCxnSpPr>
              <a:cxnSpLocks noChangeShapeType="1"/>
              <a:stCxn id="84017" idx="2"/>
              <a:endCxn id="84022" idx="3"/>
            </p:cNvCxnSpPr>
            <p:nvPr/>
          </p:nvCxnSpPr>
          <p:spPr bwMode="auto">
            <a:xfrm rot="5400000">
              <a:off x="4700686" y="4416855"/>
              <a:ext cx="587178" cy="6096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 type="non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84007" name="AutoShape 100"/>
            <p:cNvCxnSpPr>
              <a:cxnSpLocks noChangeShapeType="1"/>
              <a:stCxn id="83999" idx="2"/>
              <a:endCxn id="84000" idx="7"/>
            </p:cNvCxnSpPr>
            <p:nvPr/>
          </p:nvCxnSpPr>
          <p:spPr bwMode="auto">
            <a:xfrm rot="5400000">
              <a:off x="6607541" y="4425515"/>
              <a:ext cx="552709" cy="557811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 type="non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84008" name="AutoShape 100"/>
            <p:cNvCxnSpPr>
              <a:cxnSpLocks noChangeShapeType="1"/>
              <a:stCxn id="83994" idx="3"/>
              <a:endCxn id="84000" idx="1"/>
            </p:cNvCxnSpPr>
            <p:nvPr/>
          </p:nvCxnSpPr>
          <p:spPr bwMode="auto">
            <a:xfrm rot="5400000">
              <a:off x="6239178" y="3981744"/>
              <a:ext cx="1246975" cy="751084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 type="non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84009" name="AutoShape 100"/>
            <p:cNvCxnSpPr>
              <a:cxnSpLocks noChangeShapeType="1"/>
              <a:stCxn id="83999" idx="0"/>
            </p:cNvCxnSpPr>
            <p:nvPr/>
          </p:nvCxnSpPr>
          <p:spPr bwMode="auto">
            <a:xfrm rot="16200000" flipV="1">
              <a:off x="6688802" y="3674401"/>
              <a:ext cx="524929" cy="643732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 type="non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84010" name="AutoShape 100"/>
            <p:cNvCxnSpPr>
              <a:cxnSpLocks noChangeShapeType="1"/>
            </p:cNvCxnSpPr>
            <p:nvPr/>
          </p:nvCxnSpPr>
          <p:spPr bwMode="auto">
            <a:xfrm rot="16200000" flipV="1">
              <a:off x="6310942" y="3976060"/>
              <a:ext cx="1205243" cy="720723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 type="non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1685093805"/>
      </p:ext>
    </p:extLst>
  </p:cSld>
  <p:clrMapOvr>
    <a:masterClrMapping/>
  </p:clrMapOvr>
  <p:transition spd="slow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Spatial Colocation: Trends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10566"/>
            <a:ext cx="8190361" cy="4028234"/>
          </a:xfrm>
        </p:spPr>
        <p:txBody>
          <a:bodyPr/>
          <a:lstStyle/>
          <a:p>
            <a:pPr marL="342900" lvl="1" indent="-342900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en-US" sz="24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Algorithms</a:t>
            </a:r>
            <a:endParaRPr lang="en-US" altLang="en-US" sz="2000" dirty="0">
              <a:latin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marL="742950" lvl="2" indent="-342900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en-US" sz="20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Join-based  algorithms</a:t>
            </a:r>
            <a:endParaRPr lang="en-US" altLang="en-US" sz="1600" dirty="0">
              <a:latin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marL="1200150" lvl="3" indent="-342900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en-US" sz="16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One spatial join per candidate colocation</a:t>
            </a:r>
            <a:endParaRPr lang="en-US" altLang="en-US" sz="1400" dirty="0"/>
          </a:p>
          <a:p>
            <a:pPr marL="742950" lvl="2" indent="-342900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Join-less algorithms </a:t>
            </a:r>
          </a:p>
          <a:p>
            <a:pPr marL="342900" lvl="1" indent="-342900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endParaRPr lang="en-US" dirty="0">
              <a:latin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marL="342900" lvl="1" indent="-342900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Statistical Significance</a:t>
            </a:r>
          </a:p>
          <a:p>
            <a:pPr marL="742950" lvl="2" indent="-342900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?Chance-patterns</a:t>
            </a:r>
          </a:p>
          <a:p>
            <a:pPr marL="342900" lvl="1" indent="-342900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endParaRPr lang="en-US" sz="2400" dirty="0">
              <a:latin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marL="342900" lvl="1" indent="-342900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lang="en-US" sz="2400" dirty="0" err="1">
                <a:latin typeface="Microsoft Sans Serif" panose="020B0604020202020204" pitchFamily="34" charset="0"/>
                <a:cs typeface="Microsoft Sans Serif" panose="020B0604020202020204" pitchFamily="34" charset="0"/>
              </a:rPr>
              <a:t>Spatio</a:t>
            </a:r>
            <a:r>
              <a:rPr lang="en-US" sz="24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-temporal</a:t>
            </a:r>
          </a:p>
          <a:p>
            <a:pPr marL="742950" lvl="2" indent="-342900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Which events co-occur in space and time?</a:t>
            </a:r>
          </a:p>
          <a:p>
            <a:pPr marL="1200150" lvl="3" indent="-342900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(bar-closing, minor offenses, drunk-driving citations)</a:t>
            </a:r>
          </a:p>
          <a:p>
            <a:pPr marL="742950" lvl="2" indent="-342900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Which types of objects move together?</a:t>
            </a:r>
          </a:p>
        </p:txBody>
      </p:sp>
      <p:pic>
        <p:nvPicPr>
          <p:cNvPr id="4" name="Picture 3" descr="log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7000" y="5621054"/>
            <a:ext cx="1241778" cy="1089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04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37658" y="152400"/>
            <a:ext cx="8001000" cy="533680"/>
          </a:xfrm>
        </p:spPr>
        <p:txBody>
          <a:bodyPr/>
          <a:lstStyle/>
          <a:p>
            <a:pPr algn="r" eaLnBrk="1" hangingPunct="1">
              <a:defRPr/>
            </a:pPr>
            <a:r>
              <a:rPr lang="en-US" altLang="en-US" sz="2800" dirty="0">
                <a:latin typeface="Arial" pitchFamily="34" charset="0"/>
                <a:cs typeface="Times New Roman" pitchFamily="18" charset="0"/>
              </a:rPr>
              <a:t>Cascading </a:t>
            </a:r>
            <a:r>
              <a:rPr lang="en-US" altLang="en-US" sz="2800" dirty="0" err="1">
                <a:latin typeface="Arial" pitchFamily="34" charset="0"/>
                <a:cs typeface="Times New Roman" pitchFamily="18" charset="0"/>
              </a:rPr>
              <a:t>spatio</a:t>
            </a:r>
            <a:r>
              <a:rPr lang="en-US" altLang="en-US" sz="2800" dirty="0">
                <a:latin typeface="Arial" pitchFamily="34" charset="0"/>
                <a:cs typeface="Times New Roman" pitchFamily="18" charset="0"/>
              </a:rPr>
              <a:t>-temporal pattern (CSTP)</a:t>
            </a:r>
          </a:p>
        </p:txBody>
      </p:sp>
      <p:sp>
        <p:nvSpPr>
          <p:cNvPr id="2152" name="Text Box 104"/>
          <p:cNvSpPr txBox="1">
            <a:spLocks noChangeArrowheads="1"/>
          </p:cNvSpPr>
          <p:nvPr/>
        </p:nvSpPr>
        <p:spPr bwMode="auto">
          <a:xfrm>
            <a:off x="304512" y="3421296"/>
            <a:ext cx="5486977" cy="1885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4" rIns="91429" bIns="45714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>
              <a:spcBef>
                <a:spcPts val="303"/>
              </a:spcBef>
              <a:buFont typeface="Wingdings" pitchFamily="2" charset="2"/>
              <a:buChar char="q"/>
            </a:pPr>
            <a:r>
              <a:rPr lang="en-US" altLang="en-US" i="1" dirty="0"/>
              <a:t> Input:  </a:t>
            </a:r>
            <a:r>
              <a:rPr lang="en-US" altLang="en-US" sz="1600" dirty="0"/>
              <a:t>Urban Activity Reports  </a:t>
            </a:r>
          </a:p>
          <a:p>
            <a:pPr>
              <a:spcBef>
                <a:spcPts val="303"/>
              </a:spcBef>
              <a:buFont typeface="Wingdings" pitchFamily="2" charset="2"/>
              <a:buChar char="q"/>
            </a:pPr>
            <a:r>
              <a:rPr lang="en-US" altLang="en-US" sz="1600" i="1" dirty="0"/>
              <a:t> </a:t>
            </a:r>
            <a:r>
              <a:rPr lang="en-US" altLang="en-US" i="1" dirty="0"/>
              <a:t>Output: CSTP</a:t>
            </a:r>
            <a:endParaRPr lang="en-US" altLang="en-US" sz="1600" i="1" dirty="0"/>
          </a:p>
          <a:p>
            <a:pPr lvl="1">
              <a:spcBef>
                <a:spcPts val="303"/>
              </a:spcBef>
              <a:buFont typeface="Wingdings" pitchFamily="2" charset="2"/>
              <a:buChar char="q"/>
            </a:pPr>
            <a:r>
              <a:rPr lang="en-US" altLang="en-US" i="1" dirty="0">
                <a:cs typeface="Times New Roman" pitchFamily="18" charset="0"/>
              </a:rPr>
              <a:t> </a:t>
            </a:r>
            <a:r>
              <a:rPr lang="en-US" altLang="en-US" sz="1600" i="1" dirty="0">
                <a:latin typeface="Times New Roman" pitchFamily="18" charset="0"/>
                <a:cs typeface="Times New Roman" pitchFamily="18" charset="0"/>
              </a:rPr>
              <a:t>Partially ordered </a:t>
            </a:r>
            <a:r>
              <a:rPr lang="en-US" altLang="en-US" sz="1600" dirty="0">
                <a:latin typeface="Times New Roman" pitchFamily="18" charset="0"/>
                <a:cs typeface="Times New Roman" pitchFamily="18" charset="0"/>
              </a:rPr>
              <a:t>subsets of ST event types.</a:t>
            </a:r>
          </a:p>
          <a:p>
            <a:pPr lvl="1">
              <a:spcBef>
                <a:spcPts val="303"/>
              </a:spcBef>
              <a:buFont typeface="Wingdings" pitchFamily="2" charset="2"/>
              <a:buChar char="q"/>
            </a:pPr>
            <a:r>
              <a:rPr lang="en-US" altLang="en-US" sz="1600" dirty="0">
                <a:latin typeface="Times New Roman" pitchFamily="18" charset="0"/>
                <a:cs typeface="Times New Roman" pitchFamily="18" charset="0"/>
              </a:rPr>
              <a:t> Located together in space.</a:t>
            </a:r>
          </a:p>
          <a:p>
            <a:pPr lvl="1">
              <a:spcBef>
                <a:spcPts val="303"/>
              </a:spcBef>
              <a:buFont typeface="Wingdings" pitchFamily="2" charset="2"/>
              <a:buChar char="q"/>
            </a:pPr>
            <a:r>
              <a:rPr lang="en-US" altLang="en-US" sz="1600" dirty="0">
                <a:latin typeface="Times New Roman" pitchFamily="18" charset="0"/>
                <a:cs typeface="Times New Roman" pitchFamily="18" charset="0"/>
              </a:rPr>
              <a:t> Occur in </a:t>
            </a:r>
            <a:r>
              <a:rPr lang="en-US" altLang="en-US" sz="1600" i="1" dirty="0">
                <a:latin typeface="Times New Roman" pitchFamily="18" charset="0"/>
                <a:cs typeface="Times New Roman" pitchFamily="18" charset="0"/>
              </a:rPr>
              <a:t>stages </a:t>
            </a:r>
            <a:r>
              <a:rPr lang="en-US" altLang="en-US" sz="1600" dirty="0">
                <a:latin typeface="Times New Roman" pitchFamily="18" charset="0"/>
                <a:cs typeface="Times New Roman" pitchFamily="18" charset="0"/>
              </a:rPr>
              <a:t>over time.</a:t>
            </a:r>
          </a:p>
          <a:p>
            <a:pPr>
              <a:spcBef>
                <a:spcPts val="303"/>
              </a:spcBef>
              <a:buFont typeface="Wingdings" pitchFamily="2" charset="2"/>
              <a:buChar char="q"/>
            </a:pPr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 Applications:</a:t>
            </a:r>
            <a:r>
              <a:rPr lang="en-US" altLang="en-US" sz="1600" dirty="0">
                <a:latin typeface="Times New Roman" pitchFamily="18" charset="0"/>
                <a:cs typeface="Times New Roman" pitchFamily="18" charset="0"/>
              </a:rPr>
              <a:t> Public Health, Public Safety,  …</a:t>
            </a:r>
          </a:p>
        </p:txBody>
      </p:sp>
      <p:pic>
        <p:nvPicPr>
          <p:cNvPr id="2197" name="Picture 7" descr="rdnw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464" y="1143000"/>
            <a:ext cx="1750579" cy="1905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98" name="Picture 8" descr="rdnw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1747" y="1143000"/>
            <a:ext cx="1752023" cy="1905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99" name="Picture 9" descr="rdnw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6747" y="1143000"/>
            <a:ext cx="1752023" cy="1905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Oval 16"/>
          <p:cNvSpPr/>
          <p:nvPr/>
        </p:nvSpPr>
        <p:spPr>
          <a:xfrm>
            <a:off x="1074236" y="2171860"/>
            <a:ext cx="152977" cy="151279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4" rIns="91429" bIns="45714" anchor="ctr"/>
          <a:lstStyle/>
          <a:p>
            <a:pPr algn="ctr">
              <a:defRPr/>
            </a:pPr>
            <a:endParaRPr lang="en-US" sz="1200">
              <a:solidFill>
                <a:srgbClr val="FFFFFF"/>
              </a:solidFill>
              <a:latin typeface="Garamond" pitchFamily="18" charset="0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1989213" y="1713820"/>
            <a:ext cx="151534" cy="1526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4" rIns="91429" bIns="45714" anchor="ctr"/>
          <a:lstStyle/>
          <a:p>
            <a:pPr algn="ctr">
              <a:defRPr/>
            </a:pPr>
            <a:endParaRPr lang="en-US" sz="1200">
              <a:solidFill>
                <a:srgbClr val="FFFFFF"/>
              </a:solidFill>
              <a:latin typeface="Garamond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4579725" y="2094820"/>
            <a:ext cx="152977" cy="152680"/>
          </a:xfrm>
          <a:prstGeom prst="rect">
            <a:avLst/>
          </a:prstGeom>
          <a:solidFill>
            <a:srgbClr val="00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4" rIns="91429" bIns="45714" anchor="ctr"/>
          <a:lstStyle/>
          <a:p>
            <a:pPr algn="ctr">
              <a:defRPr/>
            </a:pPr>
            <a:endParaRPr lang="en-US" sz="1200">
              <a:solidFill>
                <a:srgbClr val="FFFFFF"/>
              </a:solidFill>
              <a:latin typeface="Garamond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5113701" y="2323139"/>
            <a:ext cx="151535" cy="152681"/>
          </a:xfrm>
          <a:prstGeom prst="rect">
            <a:avLst/>
          </a:prstGeom>
          <a:solidFill>
            <a:srgbClr val="00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4" rIns="91429" bIns="45714" anchor="ctr"/>
          <a:lstStyle/>
          <a:p>
            <a:pPr algn="ctr">
              <a:defRPr/>
            </a:pPr>
            <a:endParaRPr lang="en-US" sz="1200">
              <a:solidFill>
                <a:srgbClr val="FFFFFF"/>
              </a:solidFill>
              <a:latin typeface="Garamond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5799213" y="1485500"/>
            <a:ext cx="151534" cy="152681"/>
          </a:xfrm>
          <a:prstGeom prst="rect">
            <a:avLst/>
          </a:prstGeom>
          <a:solidFill>
            <a:srgbClr val="00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4" rIns="91429" bIns="45714" anchor="ctr"/>
          <a:lstStyle/>
          <a:p>
            <a:pPr algn="ctr">
              <a:defRPr/>
            </a:pPr>
            <a:endParaRPr lang="en-US" sz="1200">
              <a:solidFill>
                <a:srgbClr val="FFFFFF"/>
              </a:solidFill>
              <a:latin typeface="Garamond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5722725" y="2094820"/>
            <a:ext cx="152977" cy="152680"/>
          </a:xfrm>
          <a:prstGeom prst="rect">
            <a:avLst/>
          </a:prstGeom>
          <a:solidFill>
            <a:srgbClr val="00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4" rIns="91429" bIns="45714" anchor="ctr"/>
          <a:lstStyle/>
          <a:p>
            <a:pPr algn="ctr">
              <a:defRPr/>
            </a:pPr>
            <a:endParaRPr lang="en-US" sz="1200">
              <a:solidFill>
                <a:srgbClr val="FFFFFF"/>
              </a:solidFill>
              <a:latin typeface="Garamond" pitchFamily="18" charset="0"/>
            </a:endParaRPr>
          </a:p>
        </p:txBody>
      </p:sp>
      <p:sp>
        <p:nvSpPr>
          <p:cNvPr id="30" name="Isosceles Triangle 29"/>
          <p:cNvSpPr/>
          <p:nvPr/>
        </p:nvSpPr>
        <p:spPr>
          <a:xfrm>
            <a:off x="2827701" y="2171860"/>
            <a:ext cx="151535" cy="151279"/>
          </a:xfrm>
          <a:prstGeom prst="triangle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4" rIns="91429" bIns="45714" anchor="ctr"/>
          <a:lstStyle/>
          <a:p>
            <a:pPr algn="ctr">
              <a:defRPr/>
            </a:pPr>
            <a:endParaRPr lang="en-US" sz="1200">
              <a:solidFill>
                <a:srgbClr val="FFFFFF"/>
              </a:solidFill>
              <a:latin typeface="Garamond" pitchFamily="18" charset="0"/>
            </a:endParaRPr>
          </a:p>
        </p:txBody>
      </p:sp>
      <p:sp>
        <p:nvSpPr>
          <p:cNvPr id="31" name="Isosceles Triangle 30"/>
          <p:cNvSpPr/>
          <p:nvPr/>
        </p:nvSpPr>
        <p:spPr>
          <a:xfrm>
            <a:off x="3208701" y="1866500"/>
            <a:ext cx="151535" cy="152681"/>
          </a:xfrm>
          <a:prstGeom prst="triangle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4" rIns="91429" bIns="45714" anchor="ctr"/>
          <a:lstStyle/>
          <a:p>
            <a:pPr algn="ctr">
              <a:defRPr/>
            </a:pPr>
            <a:endParaRPr lang="en-US" sz="1200">
              <a:solidFill>
                <a:srgbClr val="FFFFFF"/>
              </a:solidFill>
              <a:latin typeface="Garamond" pitchFamily="18" charset="0"/>
            </a:endParaRPr>
          </a:p>
        </p:txBody>
      </p:sp>
      <p:sp>
        <p:nvSpPr>
          <p:cNvPr id="32" name="Isosceles Triangle 31"/>
          <p:cNvSpPr/>
          <p:nvPr/>
        </p:nvSpPr>
        <p:spPr>
          <a:xfrm>
            <a:off x="4122236" y="1485500"/>
            <a:ext cx="152977" cy="152681"/>
          </a:xfrm>
          <a:prstGeom prst="triangle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4" rIns="91429" bIns="45714" anchor="ctr"/>
          <a:lstStyle/>
          <a:p>
            <a:pPr algn="ctr">
              <a:defRPr/>
            </a:pPr>
            <a:endParaRPr lang="en-US" sz="1200">
              <a:solidFill>
                <a:srgbClr val="FFFFFF"/>
              </a:solidFill>
              <a:latin typeface="Garamond" pitchFamily="18" charset="0"/>
            </a:endParaRPr>
          </a:p>
        </p:txBody>
      </p:sp>
      <p:sp>
        <p:nvSpPr>
          <p:cNvPr id="33" name="Isosceles Triangle 32"/>
          <p:cNvSpPr/>
          <p:nvPr/>
        </p:nvSpPr>
        <p:spPr>
          <a:xfrm>
            <a:off x="3970701" y="2475820"/>
            <a:ext cx="151535" cy="152680"/>
          </a:xfrm>
          <a:prstGeom prst="triangle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4" rIns="91429" bIns="45714" anchor="ctr"/>
          <a:lstStyle/>
          <a:p>
            <a:pPr algn="ctr">
              <a:defRPr/>
            </a:pPr>
            <a:endParaRPr lang="en-US" sz="1200">
              <a:solidFill>
                <a:srgbClr val="FFFFFF"/>
              </a:solidFill>
              <a:latin typeface="Garamond" pitchFamily="18" charset="0"/>
            </a:endParaRPr>
          </a:p>
        </p:txBody>
      </p:sp>
      <p:pic>
        <p:nvPicPr>
          <p:cNvPr id="18450" name="Picture 65" descr="rdnw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1747" y="1143000"/>
            <a:ext cx="1612035" cy="185877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" name="Rectangle 67"/>
          <p:cNvSpPr/>
          <p:nvPr/>
        </p:nvSpPr>
        <p:spPr bwMode="auto">
          <a:xfrm>
            <a:off x="6399577" y="2234894"/>
            <a:ext cx="134215" cy="142875"/>
          </a:xfrm>
          <a:prstGeom prst="rect">
            <a:avLst/>
          </a:prstGeom>
          <a:solidFill>
            <a:srgbClr val="00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4" rIns="91429" bIns="45714" anchor="ctr"/>
          <a:lstStyle/>
          <a:p>
            <a:pPr algn="ctr">
              <a:defRPr/>
            </a:pPr>
            <a:endParaRPr lang="en-US" sz="1200">
              <a:solidFill>
                <a:srgbClr val="FFFFFF"/>
              </a:solidFill>
              <a:latin typeface="Garamond" pitchFamily="18" charset="0"/>
            </a:endParaRPr>
          </a:p>
        </p:txBody>
      </p:sp>
      <p:sp>
        <p:nvSpPr>
          <p:cNvPr id="69" name="Rectangle 68"/>
          <p:cNvSpPr/>
          <p:nvPr/>
        </p:nvSpPr>
        <p:spPr bwMode="auto">
          <a:xfrm>
            <a:off x="6871497" y="2449206"/>
            <a:ext cx="135659" cy="142875"/>
          </a:xfrm>
          <a:prstGeom prst="rect">
            <a:avLst/>
          </a:prstGeom>
          <a:solidFill>
            <a:srgbClr val="00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4" rIns="91429" bIns="45714" anchor="ctr"/>
          <a:lstStyle/>
          <a:p>
            <a:pPr algn="ctr">
              <a:defRPr/>
            </a:pPr>
            <a:endParaRPr lang="en-US" sz="1200">
              <a:solidFill>
                <a:srgbClr val="FFFFFF"/>
              </a:solidFill>
              <a:latin typeface="Garamond" pitchFamily="18" charset="0"/>
            </a:endParaRPr>
          </a:p>
        </p:txBody>
      </p:sp>
      <p:sp>
        <p:nvSpPr>
          <p:cNvPr id="70" name="Rectangle 69"/>
          <p:cNvSpPr/>
          <p:nvPr/>
        </p:nvSpPr>
        <p:spPr bwMode="auto">
          <a:xfrm>
            <a:off x="7479077" y="1663394"/>
            <a:ext cx="134215" cy="142875"/>
          </a:xfrm>
          <a:prstGeom prst="rect">
            <a:avLst/>
          </a:prstGeom>
          <a:solidFill>
            <a:srgbClr val="00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4" rIns="91429" bIns="45714" anchor="ctr"/>
          <a:lstStyle/>
          <a:p>
            <a:pPr algn="ctr">
              <a:defRPr/>
            </a:pPr>
            <a:endParaRPr lang="en-US" sz="1200">
              <a:solidFill>
                <a:srgbClr val="FFFFFF"/>
              </a:solidFill>
              <a:latin typeface="Garamond" pitchFamily="18" charset="0"/>
            </a:endParaRPr>
          </a:p>
        </p:txBody>
      </p:sp>
      <p:sp>
        <p:nvSpPr>
          <p:cNvPr id="71" name="Rectangle 70"/>
          <p:cNvSpPr/>
          <p:nvPr/>
        </p:nvSpPr>
        <p:spPr bwMode="auto">
          <a:xfrm>
            <a:off x="7409805" y="2234894"/>
            <a:ext cx="135659" cy="142875"/>
          </a:xfrm>
          <a:prstGeom prst="rect">
            <a:avLst/>
          </a:prstGeom>
          <a:solidFill>
            <a:srgbClr val="00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4" rIns="91429" bIns="45714" anchor="ctr"/>
          <a:lstStyle/>
          <a:p>
            <a:pPr algn="ctr">
              <a:defRPr/>
            </a:pPr>
            <a:endParaRPr lang="en-US" sz="1200">
              <a:solidFill>
                <a:srgbClr val="FFFFFF"/>
              </a:solidFill>
              <a:latin typeface="Garamond" pitchFamily="18" charset="0"/>
            </a:endParaRPr>
          </a:p>
        </p:txBody>
      </p:sp>
      <p:sp>
        <p:nvSpPr>
          <p:cNvPr id="76" name="Isosceles Triangle 75"/>
          <p:cNvSpPr/>
          <p:nvPr/>
        </p:nvSpPr>
        <p:spPr bwMode="auto">
          <a:xfrm>
            <a:off x="6601623" y="2377769"/>
            <a:ext cx="135659" cy="142875"/>
          </a:xfrm>
          <a:prstGeom prst="triangle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4" rIns="91429" bIns="45714" anchor="ctr"/>
          <a:lstStyle/>
          <a:p>
            <a:pPr algn="ctr">
              <a:defRPr/>
            </a:pPr>
            <a:endParaRPr lang="en-US" sz="1200">
              <a:solidFill>
                <a:srgbClr val="FFFFFF"/>
              </a:solidFill>
              <a:latin typeface="Garamond" pitchFamily="18" charset="0"/>
            </a:endParaRPr>
          </a:p>
        </p:txBody>
      </p:sp>
      <p:sp>
        <p:nvSpPr>
          <p:cNvPr id="77" name="Isosceles Triangle 76"/>
          <p:cNvSpPr/>
          <p:nvPr/>
        </p:nvSpPr>
        <p:spPr bwMode="auto">
          <a:xfrm>
            <a:off x="6939327" y="1877706"/>
            <a:ext cx="134215" cy="142875"/>
          </a:xfrm>
          <a:prstGeom prst="triangle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4" rIns="91429" bIns="45714" anchor="ctr"/>
          <a:lstStyle/>
          <a:p>
            <a:pPr algn="ctr">
              <a:defRPr/>
            </a:pPr>
            <a:endParaRPr lang="en-US" sz="1200">
              <a:solidFill>
                <a:srgbClr val="FFFFFF"/>
              </a:solidFill>
              <a:latin typeface="Garamond" pitchFamily="18" charset="0"/>
            </a:endParaRPr>
          </a:p>
        </p:txBody>
      </p:sp>
      <p:sp>
        <p:nvSpPr>
          <p:cNvPr id="78" name="Isosceles Triangle 77"/>
          <p:cNvSpPr/>
          <p:nvPr/>
        </p:nvSpPr>
        <p:spPr bwMode="auto">
          <a:xfrm>
            <a:off x="7748951" y="1447681"/>
            <a:ext cx="134216" cy="144275"/>
          </a:xfrm>
          <a:prstGeom prst="triangle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4" rIns="91429" bIns="45714" anchor="ctr"/>
          <a:lstStyle/>
          <a:p>
            <a:pPr algn="ctr">
              <a:defRPr/>
            </a:pPr>
            <a:endParaRPr lang="en-US" sz="1200">
              <a:solidFill>
                <a:srgbClr val="FFFFFF"/>
              </a:solidFill>
              <a:latin typeface="Garamond" pitchFamily="18" charset="0"/>
            </a:endParaRPr>
          </a:p>
        </p:txBody>
      </p:sp>
      <p:sp>
        <p:nvSpPr>
          <p:cNvPr id="79" name="Isosceles Triangle 78"/>
          <p:cNvSpPr/>
          <p:nvPr/>
        </p:nvSpPr>
        <p:spPr bwMode="auto">
          <a:xfrm>
            <a:off x="7613293" y="2449206"/>
            <a:ext cx="135659" cy="142875"/>
          </a:xfrm>
          <a:prstGeom prst="triangle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4" rIns="91429" bIns="45714" anchor="ctr"/>
          <a:lstStyle/>
          <a:p>
            <a:pPr algn="ctr">
              <a:defRPr/>
            </a:pPr>
            <a:endParaRPr lang="en-US" sz="1200">
              <a:solidFill>
                <a:srgbClr val="FFFFFF"/>
              </a:solidFill>
              <a:latin typeface="Garamond" pitchFamily="18" charset="0"/>
            </a:endParaRPr>
          </a:p>
        </p:txBody>
      </p:sp>
      <p:sp>
        <p:nvSpPr>
          <p:cNvPr id="84" name="Oval 83"/>
          <p:cNvSpPr/>
          <p:nvPr/>
        </p:nvSpPr>
        <p:spPr bwMode="auto">
          <a:xfrm>
            <a:off x="6669451" y="2234894"/>
            <a:ext cx="134216" cy="14287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4" rIns="91429" bIns="45714" anchor="ctr"/>
          <a:lstStyle/>
          <a:p>
            <a:pPr algn="ctr">
              <a:defRPr/>
            </a:pPr>
            <a:endParaRPr lang="en-US" sz="1200">
              <a:solidFill>
                <a:srgbClr val="FFFFFF"/>
              </a:solidFill>
              <a:latin typeface="Garamond" pitchFamily="18" charset="0"/>
            </a:endParaRPr>
          </a:p>
        </p:txBody>
      </p:sp>
      <p:sp>
        <p:nvSpPr>
          <p:cNvPr id="85" name="Oval 84"/>
          <p:cNvSpPr/>
          <p:nvPr/>
        </p:nvSpPr>
        <p:spPr bwMode="auto">
          <a:xfrm>
            <a:off x="7613293" y="2020581"/>
            <a:ext cx="135659" cy="14287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4" rIns="91429" bIns="45714" anchor="ctr"/>
          <a:lstStyle/>
          <a:p>
            <a:pPr algn="ctr">
              <a:defRPr/>
            </a:pPr>
            <a:endParaRPr lang="en-US" sz="1200">
              <a:solidFill>
                <a:srgbClr val="FFFFFF"/>
              </a:solidFill>
              <a:latin typeface="Garamond" pitchFamily="18" charset="0"/>
            </a:endParaRPr>
          </a:p>
        </p:txBody>
      </p:sp>
      <p:grpSp>
        <p:nvGrpSpPr>
          <p:cNvPr id="13341" name="Group 73"/>
          <p:cNvGrpSpPr>
            <a:grpSpLocks/>
          </p:cNvGrpSpPr>
          <p:nvPr/>
        </p:nvGrpSpPr>
        <p:grpSpPr bwMode="auto">
          <a:xfrm>
            <a:off x="685512" y="1143001"/>
            <a:ext cx="7239000" cy="2271123"/>
            <a:chOff x="686086" y="1007192"/>
            <a:chExt cx="7238714" cy="2271860"/>
          </a:xfrm>
        </p:grpSpPr>
        <p:sp>
          <p:nvSpPr>
            <p:cNvPr id="13356" name="TextBox 12"/>
            <p:cNvSpPr txBox="1">
              <a:spLocks noChangeArrowheads="1"/>
            </p:cNvSpPr>
            <p:nvPr/>
          </p:nvSpPr>
          <p:spPr bwMode="auto">
            <a:xfrm>
              <a:off x="686992" y="1107044"/>
              <a:ext cx="1752600" cy="277089"/>
            </a:xfrm>
            <a:prstGeom prst="rect">
              <a:avLst/>
            </a:prstGeom>
            <a:noFill/>
            <a:ln w="9525">
              <a:solidFill>
                <a:schemeClr val="accent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9pPr>
            </a:lstStyle>
            <a:p>
              <a:pPr algn="ctr"/>
              <a:r>
                <a:rPr lang="en-US" altLang="en-US" sz="1200" dirty="0">
                  <a:latin typeface="Times New Roman" pitchFamily="18" charset="0"/>
                  <a:cs typeface="Times New Roman" pitchFamily="18" charset="0"/>
                </a:rPr>
                <a:t>TimeT1</a:t>
              </a:r>
            </a:p>
          </p:txBody>
        </p:sp>
        <p:sp>
          <p:nvSpPr>
            <p:cNvPr id="59" name="Isosceles Triangle 58"/>
            <p:cNvSpPr/>
            <p:nvPr/>
          </p:nvSpPr>
          <p:spPr>
            <a:xfrm>
              <a:off x="2667496" y="3077631"/>
              <a:ext cx="151529" cy="152730"/>
            </a:xfrm>
            <a:prstGeom prst="triangle">
              <a:avLst/>
            </a:prstGeom>
            <a:solidFill>
              <a:srgbClr val="00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>
                <a:solidFill>
                  <a:srgbClr val="FFFFFF"/>
                </a:solidFill>
                <a:latin typeface="Garamond" pitchFamily="18" charset="0"/>
              </a:endParaRPr>
            </a:p>
          </p:txBody>
        </p:sp>
        <p:sp>
          <p:nvSpPr>
            <p:cNvPr id="60" name="Rectangle 59"/>
            <p:cNvSpPr/>
            <p:nvPr/>
          </p:nvSpPr>
          <p:spPr>
            <a:xfrm>
              <a:off x="4572421" y="3077631"/>
              <a:ext cx="151529" cy="152730"/>
            </a:xfrm>
            <a:prstGeom prst="rect">
              <a:avLst/>
            </a:prstGeom>
            <a:solidFill>
              <a:srgbClr val="0099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>
                <a:solidFill>
                  <a:srgbClr val="FFFFFF"/>
                </a:solidFill>
                <a:latin typeface="Garamond" pitchFamily="18" charset="0"/>
              </a:endParaRPr>
            </a:p>
          </p:txBody>
        </p:sp>
        <p:sp>
          <p:nvSpPr>
            <p:cNvPr id="61" name="Oval 60"/>
            <p:cNvSpPr/>
            <p:nvPr/>
          </p:nvSpPr>
          <p:spPr>
            <a:xfrm>
              <a:off x="837614" y="3077631"/>
              <a:ext cx="152971" cy="15273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200">
                <a:solidFill>
                  <a:srgbClr val="FFFFFF"/>
                </a:solidFill>
                <a:latin typeface="Garamond" pitchFamily="18" charset="0"/>
              </a:endParaRPr>
            </a:p>
          </p:txBody>
        </p:sp>
        <p:sp>
          <p:nvSpPr>
            <p:cNvPr id="13360" name="TextBox 61"/>
            <p:cNvSpPr txBox="1">
              <a:spLocks noChangeArrowheads="1"/>
            </p:cNvSpPr>
            <p:nvPr/>
          </p:nvSpPr>
          <p:spPr bwMode="auto">
            <a:xfrm>
              <a:off x="2895600" y="3001963"/>
              <a:ext cx="1143000" cy="2770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9pPr>
            </a:lstStyle>
            <a:p>
              <a:r>
                <a:rPr lang="en-US" altLang="en-US" sz="1200">
                  <a:latin typeface="Garamond" pitchFamily="18" charset="0"/>
                </a:rPr>
                <a:t>Assault(A)</a:t>
              </a:r>
            </a:p>
          </p:txBody>
        </p:sp>
        <p:sp>
          <p:nvSpPr>
            <p:cNvPr id="13361" name="TextBox 62"/>
            <p:cNvSpPr txBox="1">
              <a:spLocks noChangeArrowheads="1"/>
            </p:cNvSpPr>
            <p:nvPr/>
          </p:nvSpPr>
          <p:spPr bwMode="auto">
            <a:xfrm>
              <a:off x="4800600" y="3001963"/>
              <a:ext cx="1371600" cy="2770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9pPr>
            </a:lstStyle>
            <a:p>
              <a:r>
                <a:rPr lang="en-US" altLang="en-US" sz="1200">
                  <a:latin typeface="Garamond" pitchFamily="18" charset="0"/>
                </a:rPr>
                <a:t>Drunk Driving (C)</a:t>
              </a:r>
            </a:p>
          </p:txBody>
        </p:sp>
        <p:sp>
          <p:nvSpPr>
            <p:cNvPr id="13362" name="TextBox 63"/>
            <p:cNvSpPr txBox="1">
              <a:spLocks noChangeArrowheads="1"/>
            </p:cNvSpPr>
            <p:nvPr/>
          </p:nvSpPr>
          <p:spPr bwMode="auto">
            <a:xfrm>
              <a:off x="990600" y="3001963"/>
              <a:ext cx="1447800" cy="2770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9pPr>
            </a:lstStyle>
            <a:p>
              <a:r>
                <a:rPr lang="en-US" altLang="en-US" sz="1200">
                  <a:latin typeface="Garamond" pitchFamily="18" charset="0"/>
                </a:rPr>
                <a:t>Bar Closing(B)</a:t>
              </a:r>
            </a:p>
          </p:txBody>
        </p:sp>
        <p:sp>
          <p:nvSpPr>
            <p:cNvPr id="13363" name="TextBox 66"/>
            <p:cNvSpPr txBox="1">
              <a:spLocks noChangeArrowheads="1"/>
            </p:cNvSpPr>
            <p:nvPr/>
          </p:nvSpPr>
          <p:spPr bwMode="auto">
            <a:xfrm>
              <a:off x="6324600" y="1007192"/>
              <a:ext cx="1600200" cy="277089"/>
            </a:xfrm>
            <a:prstGeom prst="rect">
              <a:avLst/>
            </a:prstGeom>
            <a:noFill/>
            <a:ln w="9525">
              <a:solidFill>
                <a:schemeClr val="accent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9pPr>
            </a:lstStyle>
            <a:p>
              <a:r>
                <a:rPr lang="en-US" altLang="en-US" sz="1200" dirty="0">
                  <a:latin typeface="Garamond" pitchFamily="18" charset="0"/>
                  <a:cs typeface="Times New Roman" pitchFamily="18" charset="0"/>
                </a:rPr>
                <a:t>Aggregate(T1,T2,T3)</a:t>
              </a:r>
            </a:p>
          </p:txBody>
        </p:sp>
        <p:sp>
          <p:nvSpPr>
            <p:cNvPr id="13364" name="TextBox 12"/>
            <p:cNvSpPr txBox="1">
              <a:spLocks noChangeArrowheads="1"/>
            </p:cNvSpPr>
            <p:nvPr/>
          </p:nvSpPr>
          <p:spPr bwMode="auto">
            <a:xfrm>
              <a:off x="4316519" y="1034883"/>
              <a:ext cx="1752600" cy="277089"/>
            </a:xfrm>
            <a:prstGeom prst="rect">
              <a:avLst/>
            </a:prstGeom>
            <a:noFill/>
            <a:ln w="9525">
              <a:solidFill>
                <a:schemeClr val="accent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9pPr>
            </a:lstStyle>
            <a:p>
              <a:pPr algn="ctr"/>
              <a:r>
                <a:rPr lang="en-US" altLang="en-US" sz="1200" dirty="0">
                  <a:latin typeface="Times New Roman" pitchFamily="18" charset="0"/>
                  <a:cs typeface="Times New Roman" pitchFamily="18" charset="0"/>
                </a:rPr>
                <a:t>TimeT3</a:t>
              </a:r>
            </a:p>
          </p:txBody>
        </p:sp>
        <p:sp>
          <p:nvSpPr>
            <p:cNvPr id="13365" name="TextBox 12"/>
            <p:cNvSpPr txBox="1">
              <a:spLocks noChangeArrowheads="1"/>
            </p:cNvSpPr>
            <p:nvPr/>
          </p:nvSpPr>
          <p:spPr bwMode="auto">
            <a:xfrm>
              <a:off x="2514600" y="1034883"/>
              <a:ext cx="1752600" cy="277089"/>
            </a:xfrm>
            <a:prstGeom prst="rect">
              <a:avLst/>
            </a:prstGeom>
            <a:noFill/>
            <a:ln w="9525">
              <a:solidFill>
                <a:schemeClr val="accent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9pPr>
            </a:lstStyle>
            <a:p>
              <a:pPr algn="ctr"/>
              <a:r>
                <a:rPr lang="en-US" altLang="en-US" sz="1200" dirty="0">
                  <a:latin typeface="Times New Roman" pitchFamily="18" charset="0"/>
                  <a:cs typeface="Times New Roman" pitchFamily="18" charset="0"/>
                </a:rPr>
                <a:t>TimeT2</a:t>
              </a:r>
            </a:p>
          </p:txBody>
        </p:sp>
        <p:sp>
          <p:nvSpPr>
            <p:cNvPr id="93" name="Rectangle 92"/>
            <p:cNvSpPr/>
            <p:nvPr/>
          </p:nvSpPr>
          <p:spPr>
            <a:xfrm>
              <a:off x="686086" y="2971141"/>
              <a:ext cx="7238714" cy="305459"/>
            </a:xfrm>
            <a:prstGeom prst="rect">
              <a:avLst/>
            </a:prstGeom>
            <a:noFill/>
            <a:ln w="12700" cmpd="sng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sp>
        <p:nvSpPr>
          <p:cNvPr id="94" name="Down Arrow 93"/>
          <p:cNvSpPr/>
          <p:nvPr/>
        </p:nvSpPr>
        <p:spPr>
          <a:xfrm>
            <a:off x="7645977" y="3001776"/>
            <a:ext cx="229466" cy="83904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4" rIns="91429" bIns="45714" anchor="ctr"/>
          <a:lstStyle/>
          <a:p>
            <a:pPr algn="ctr">
              <a:defRPr/>
            </a:pPr>
            <a:endParaRPr lang="en-US"/>
          </a:p>
        </p:txBody>
      </p:sp>
      <p:grpSp>
        <p:nvGrpSpPr>
          <p:cNvPr id="3" name="Group 74"/>
          <p:cNvGrpSpPr>
            <a:grpSpLocks/>
          </p:cNvGrpSpPr>
          <p:nvPr/>
        </p:nvGrpSpPr>
        <p:grpSpPr bwMode="auto">
          <a:xfrm>
            <a:off x="6400512" y="3770781"/>
            <a:ext cx="1447511" cy="1495985"/>
            <a:chOff x="7010400" y="790575"/>
            <a:chExt cx="1447800" cy="1495425"/>
          </a:xfrm>
        </p:grpSpPr>
        <p:sp>
          <p:nvSpPr>
            <p:cNvPr id="13345" name="Rectangle 98"/>
            <p:cNvSpPr>
              <a:spLocks noChangeArrowheads="1"/>
            </p:cNvSpPr>
            <p:nvPr/>
          </p:nvSpPr>
          <p:spPr bwMode="auto">
            <a:xfrm>
              <a:off x="8077200" y="1219200"/>
              <a:ext cx="228600" cy="228600"/>
            </a:xfrm>
            <a:prstGeom prst="rect">
              <a:avLst/>
            </a:prstGeom>
            <a:solidFill>
              <a:srgbClr val="009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9pPr>
            </a:lstStyle>
            <a:p>
              <a:endParaRPr lang="en-US" altLang="en-US">
                <a:latin typeface="Times New Roman" pitchFamily="18" charset="0"/>
              </a:endParaRPr>
            </a:p>
          </p:txBody>
        </p:sp>
        <p:sp>
          <p:nvSpPr>
            <p:cNvPr id="13346" name="Oval 93"/>
            <p:cNvSpPr>
              <a:spLocks noChangeArrowheads="1"/>
            </p:cNvSpPr>
            <p:nvPr/>
          </p:nvSpPr>
          <p:spPr bwMode="auto">
            <a:xfrm>
              <a:off x="7086600" y="1828800"/>
              <a:ext cx="228600" cy="2286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9pPr>
            </a:lstStyle>
            <a:p>
              <a:endParaRPr lang="en-US" altLang="en-US">
                <a:latin typeface="Times New Roman" pitchFamily="18" charset="0"/>
              </a:endParaRPr>
            </a:p>
          </p:txBody>
        </p:sp>
        <p:sp>
          <p:nvSpPr>
            <p:cNvPr id="13347" name="AutoShape 92"/>
            <p:cNvSpPr>
              <a:spLocks noChangeArrowheads="1"/>
            </p:cNvSpPr>
            <p:nvPr/>
          </p:nvSpPr>
          <p:spPr bwMode="auto">
            <a:xfrm>
              <a:off x="7696200" y="1828800"/>
              <a:ext cx="304800" cy="228600"/>
            </a:xfrm>
            <a:prstGeom prst="triangle">
              <a:avLst>
                <a:gd name="adj" fmla="val 50000"/>
              </a:avLst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9pPr>
            </a:lstStyle>
            <a:p>
              <a:endParaRPr lang="en-US" altLang="en-US">
                <a:latin typeface="Times New Roman" pitchFamily="18" charset="0"/>
              </a:endParaRPr>
            </a:p>
          </p:txBody>
        </p:sp>
        <p:cxnSp>
          <p:nvCxnSpPr>
            <p:cNvPr id="13348" name="AutoShape 99"/>
            <p:cNvCxnSpPr>
              <a:cxnSpLocks noChangeShapeType="1"/>
              <a:stCxn id="13347" idx="1"/>
              <a:endCxn id="13346" idx="6"/>
            </p:cNvCxnSpPr>
            <p:nvPr/>
          </p:nvCxnSpPr>
          <p:spPr bwMode="auto">
            <a:xfrm rot="10800000">
              <a:off x="7315200" y="1943100"/>
              <a:ext cx="457200" cy="1588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 type="arrow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3349" name="AutoShape 103"/>
            <p:cNvCxnSpPr>
              <a:cxnSpLocks noChangeShapeType="1"/>
              <a:stCxn id="13347" idx="5"/>
              <a:endCxn id="13345" idx="2"/>
            </p:cNvCxnSpPr>
            <p:nvPr/>
          </p:nvCxnSpPr>
          <p:spPr bwMode="auto">
            <a:xfrm flipV="1">
              <a:off x="7924800" y="1447800"/>
              <a:ext cx="266700" cy="4953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3350" name="AutoShape 96"/>
            <p:cNvCxnSpPr>
              <a:cxnSpLocks noChangeShapeType="1"/>
              <a:stCxn id="13346" idx="7"/>
              <a:endCxn id="13345" idx="1"/>
            </p:cNvCxnSpPr>
            <p:nvPr/>
          </p:nvCxnSpPr>
          <p:spPr bwMode="auto">
            <a:xfrm rot="5400000" flipH="1" flipV="1">
              <a:off x="7415072" y="1200150"/>
              <a:ext cx="528778" cy="795478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3351" name="Text Box 129"/>
            <p:cNvSpPr txBox="1">
              <a:spLocks noChangeArrowheads="1"/>
            </p:cNvSpPr>
            <p:nvPr/>
          </p:nvSpPr>
          <p:spPr bwMode="auto">
            <a:xfrm>
              <a:off x="7086600" y="1981200"/>
              <a:ext cx="533400" cy="30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1400">
                  <a:latin typeface="Times New Roman" pitchFamily="18" charset="0"/>
                </a:rPr>
                <a:t>B</a:t>
              </a:r>
            </a:p>
          </p:txBody>
        </p:sp>
        <p:sp>
          <p:nvSpPr>
            <p:cNvPr id="13352" name="Text Box 121"/>
            <p:cNvSpPr txBox="1">
              <a:spLocks noChangeArrowheads="1"/>
            </p:cNvSpPr>
            <p:nvPr/>
          </p:nvSpPr>
          <p:spPr bwMode="auto">
            <a:xfrm>
              <a:off x="7848600" y="1981200"/>
              <a:ext cx="533400" cy="30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1400">
                  <a:latin typeface="Times New Roman" pitchFamily="18" charset="0"/>
                </a:rPr>
                <a:t>A</a:t>
              </a:r>
            </a:p>
          </p:txBody>
        </p:sp>
        <p:sp>
          <p:nvSpPr>
            <p:cNvPr id="13353" name="Text Box 133"/>
            <p:cNvSpPr txBox="1">
              <a:spLocks noChangeArrowheads="1"/>
            </p:cNvSpPr>
            <p:nvPr/>
          </p:nvSpPr>
          <p:spPr bwMode="auto">
            <a:xfrm>
              <a:off x="7696200" y="1143000"/>
              <a:ext cx="533400" cy="30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1400">
                  <a:latin typeface="Times New Roman" pitchFamily="18" charset="0"/>
                </a:rPr>
                <a:t>C</a:t>
              </a:r>
            </a:p>
          </p:txBody>
        </p:sp>
        <p:sp>
          <p:nvSpPr>
            <p:cNvPr id="13354" name="TextBox 15"/>
            <p:cNvSpPr txBox="1">
              <a:spLocks noChangeArrowheads="1"/>
            </p:cNvSpPr>
            <p:nvPr/>
          </p:nvSpPr>
          <p:spPr bwMode="auto">
            <a:xfrm>
              <a:off x="7010400" y="790575"/>
              <a:ext cx="1447800" cy="276895"/>
            </a:xfrm>
            <a:prstGeom prst="rect">
              <a:avLst/>
            </a:prstGeom>
            <a:noFill/>
            <a:ln w="9525">
              <a:solidFill>
                <a:schemeClr val="accent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MS PGothic" pitchFamily="34" charset="-128"/>
                </a:defRPr>
              </a:lvl9pPr>
            </a:lstStyle>
            <a:p>
              <a:pPr algn="ctr"/>
              <a:r>
                <a:rPr lang="en-US" altLang="en-US" sz="1200">
                  <a:latin typeface="Garamond" pitchFamily="18" charset="0"/>
                  <a:cs typeface="Times New Roman" pitchFamily="18" charset="0"/>
                </a:rPr>
                <a:t>CSTP: P1</a:t>
              </a:r>
            </a:p>
          </p:txBody>
        </p:sp>
        <p:sp>
          <p:nvSpPr>
            <p:cNvPr id="98" name="Rectangle 97"/>
            <p:cNvSpPr/>
            <p:nvPr/>
          </p:nvSpPr>
          <p:spPr>
            <a:xfrm>
              <a:off x="7010400" y="1066417"/>
              <a:ext cx="1447800" cy="1219583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sp>
        <p:nvSpPr>
          <p:cNvPr id="13344" name="TextBox 53"/>
          <p:cNvSpPr txBox="1">
            <a:spLocks noChangeArrowheads="1"/>
          </p:cNvSpPr>
          <p:nvPr/>
        </p:nvSpPr>
        <p:spPr bwMode="auto">
          <a:xfrm>
            <a:off x="76200" y="6172200"/>
            <a:ext cx="8580120" cy="307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9" tIns="45714" rIns="91429" bIns="45714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r>
              <a:rPr lang="en-US" altLang="en-US" sz="1400" b="1" dirty="0"/>
              <a:t>Details</a:t>
            </a:r>
            <a:r>
              <a:rPr lang="en-US" altLang="en-US" sz="1400" dirty="0"/>
              <a:t>: Cascading </a:t>
            </a:r>
            <a:r>
              <a:rPr lang="en-US" altLang="en-US" sz="1400" dirty="0" err="1"/>
              <a:t>Spatio</a:t>
            </a:r>
            <a:r>
              <a:rPr lang="en-US" altLang="en-US" sz="1400" dirty="0"/>
              <a:t>-Temporal Pattern Discovery, IEEE Trans. on Know. &amp; Data </a:t>
            </a:r>
            <a:r>
              <a:rPr lang="en-US" altLang="en-US" sz="1400" dirty="0" err="1"/>
              <a:t>Eng</a:t>
            </a:r>
            <a:r>
              <a:rPr lang="en-US" altLang="en-US" sz="1400" dirty="0"/>
              <a:t>, 24(11), 2012. </a:t>
            </a:r>
          </a:p>
        </p:txBody>
      </p:sp>
    </p:spTree>
    <p:extLst>
      <p:ext uri="{BB962C8B-B14F-4D97-AF65-F5344CB8AC3E}">
        <p14:creationId xmlns:p14="http://schemas.microsoft.com/office/powerpoint/2010/main" val="398202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184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6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2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8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1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2" grpId="0"/>
      <p:bldP spid="17" grpId="0" animBg="1"/>
      <p:bldP spid="18" grpId="0" animBg="1"/>
      <p:bldP spid="22" grpId="0" animBg="1"/>
      <p:bldP spid="23" grpId="0" animBg="1"/>
      <p:bldP spid="24" grpId="0" animBg="1"/>
      <p:bldP spid="25" grpId="0" animBg="1"/>
      <p:bldP spid="30" grpId="0" animBg="1"/>
      <p:bldP spid="31" grpId="0" animBg="1"/>
      <p:bldP spid="32" grpId="0" animBg="1"/>
      <p:bldP spid="33" grpId="0" animBg="1"/>
      <p:bldP spid="68" grpId="0" animBg="1"/>
      <p:bldP spid="69" grpId="0" animBg="1"/>
      <p:bldP spid="70" grpId="0" animBg="1"/>
      <p:bldP spid="71" grpId="0" animBg="1"/>
      <p:bldP spid="76" grpId="0" animBg="1"/>
      <p:bldP spid="77" grpId="0" animBg="1"/>
      <p:bldP spid="78" grpId="0" animBg="1"/>
      <p:bldP spid="79" grpId="0" animBg="1"/>
      <p:bldP spid="84" grpId="0" animBg="1"/>
      <p:bldP spid="85" grpId="0" animBg="1"/>
      <p:bldP spid="9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609600"/>
          </a:xfrm>
        </p:spPr>
        <p:txBody>
          <a:bodyPr/>
          <a:lstStyle/>
          <a:p>
            <a:r>
              <a:rPr lang="en-US" sz="2800" dirty="0"/>
              <a:t>Spatial Challenges: Traditional Data Science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9888" y="1273264"/>
            <a:ext cx="8711711" cy="1546136"/>
          </a:xfrm>
        </p:spPr>
        <p:txBody>
          <a:bodyPr/>
          <a:lstStyle/>
          <a:p>
            <a:r>
              <a:rPr lang="en-US" dirty="0"/>
              <a:t>Traditional methods not robust in face of</a:t>
            </a:r>
          </a:p>
          <a:p>
            <a:pPr lvl="1"/>
            <a:r>
              <a:rPr lang="en-US" dirty="0"/>
              <a:t>Challenge 1: Spatial continuity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Challenge 2: Auto-correlation, Heterogeneity , Edge-effect, …</a:t>
            </a:r>
          </a:p>
          <a:p>
            <a:pPr lvl="1"/>
            <a:r>
              <a:rPr lang="en-US" dirty="0"/>
              <a:t>Challenge 3: Noise</a:t>
            </a:r>
          </a:p>
          <a:p>
            <a:pPr lvl="1"/>
            <a:endParaRPr lang="en-US" sz="1600" dirty="0"/>
          </a:p>
          <a:p>
            <a:pPr>
              <a:buFont typeface="Arial" charset="0"/>
              <a:buChar char="•"/>
            </a:pPr>
            <a:endParaRPr lang="en-US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6F3ECDD-7479-084B-8F0E-E0DCDCCAA29C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B31336C2-2E66-5E44-A047-893913D4E2FF}"/>
              </a:ext>
            </a:extLst>
          </p:cNvPr>
          <p:cNvSpPr/>
          <p:nvPr/>
        </p:nvSpPr>
        <p:spPr bwMode="auto">
          <a:xfrm>
            <a:off x="2057400" y="2667000"/>
            <a:ext cx="6096000" cy="3471262"/>
          </a:xfrm>
          <a:prstGeom prst="rect">
            <a:avLst/>
          </a:prstGeom>
          <a:noFill/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E8C7D899-7C8B-974C-B398-7F786B08D4E6}"/>
              </a:ext>
            </a:extLst>
          </p:cNvPr>
          <p:cNvSpPr/>
          <p:nvPr/>
        </p:nvSpPr>
        <p:spPr>
          <a:xfrm>
            <a:off x="765167" y="6044625"/>
            <a:ext cx="769303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457200">
              <a:spcAft>
                <a:spcPts val="397"/>
              </a:spcAft>
              <a:buSzPts val="1068"/>
            </a:pPr>
            <a:r>
              <a:rPr lang="en-US" sz="1000" dirty="0">
                <a:solidFill>
                  <a:schemeClr val="lt1"/>
                </a:solidFill>
              </a:rPr>
              <a:t>[</a:t>
            </a:r>
            <a:r>
              <a:rPr lang="en-US" sz="1600" b="1" dirty="0"/>
              <a:t>Details:</a:t>
            </a:r>
            <a:r>
              <a:rPr lang="en-US" b="1" dirty="0">
                <a:solidFill>
                  <a:srgbClr val="3333FF"/>
                </a:solidFill>
              </a:rPr>
              <a:t> </a:t>
            </a:r>
            <a:r>
              <a:rPr lang="en-US" sz="1400" dirty="0">
                <a:solidFill>
                  <a:srgbClr val="3333FF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Data Science for Earth: The Earth Day Report</a:t>
            </a:r>
            <a:r>
              <a:rPr lang="en-US" sz="1400" dirty="0">
                <a:solidFill>
                  <a:srgbClr val="3333FF"/>
                </a:solidFill>
              </a:rPr>
              <a:t> </a:t>
            </a:r>
            <a:r>
              <a:rPr lang="en-US" sz="1400" dirty="0"/>
              <a:t>, E. </a:t>
            </a:r>
            <a:r>
              <a:rPr lang="en-US" sz="1400" dirty="0" err="1"/>
              <a:t>Eftelioglu</a:t>
            </a:r>
            <a:r>
              <a:rPr lang="en-US" sz="1400" dirty="0"/>
              <a:t>, S. Shekhar, J. Hudson, L. Joppa, C. </a:t>
            </a:r>
            <a:r>
              <a:rPr lang="en-US" sz="1400" dirty="0" err="1"/>
              <a:t>Baru</a:t>
            </a:r>
            <a:r>
              <a:rPr lang="en-US" sz="1400" dirty="0"/>
              <a:t>, V. </a:t>
            </a:r>
            <a:r>
              <a:rPr lang="en-US" sz="1400" dirty="0" err="1"/>
              <a:t>Janeja</a:t>
            </a:r>
            <a:r>
              <a:rPr lang="en-US" sz="1400" dirty="0"/>
              <a:t>, et al. ACM SIGKDD Explorations Newsletter, 22(1), May 2020</a:t>
            </a:r>
          </a:p>
        </p:txBody>
      </p:sp>
    </p:spTree>
    <p:extLst>
      <p:ext uri="{BB962C8B-B14F-4D97-AF65-F5344CB8AC3E}">
        <p14:creationId xmlns:p14="http://schemas.microsoft.com/office/powerpoint/2010/main" val="2462133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2413"/>
            <a:ext cx="8229600" cy="911987"/>
          </a:xfrm>
        </p:spPr>
        <p:txBody>
          <a:bodyPr>
            <a:noAutofit/>
          </a:bodyPr>
          <a:lstStyle/>
          <a:p>
            <a:pPr algn="l"/>
            <a:r>
              <a:rPr lang="en-US" dirty="0"/>
              <a:t>What has changed? </a:t>
            </a:r>
            <a:r>
              <a:rPr lang="en-US" b="1" dirty="0"/>
              <a:t>Spatial Data Revolution</a:t>
            </a: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22771894"/>
              </p:ext>
            </p:extLst>
          </p:nvPr>
        </p:nvGraphicFramePr>
        <p:xfrm>
          <a:off x="381000" y="1238318"/>
          <a:ext cx="8229600" cy="485857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600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19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10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27485">
                <a:tc>
                  <a:txBody>
                    <a:bodyPr/>
                    <a:lstStyle/>
                    <a:p>
                      <a:r>
                        <a:rPr lang="en-US" dirty="0"/>
                        <a:t>Spatial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Last</a:t>
                      </a:r>
                      <a:r>
                        <a:rPr lang="en-US" baseline="0" dirty="0"/>
                        <a:t> Century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Last Decade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27485">
                <a:tc>
                  <a:txBody>
                    <a:bodyPr/>
                    <a:lstStyle/>
                    <a:p>
                      <a:r>
                        <a:rPr lang="en-US" b="1" dirty="0"/>
                        <a:t>Data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Few satellites and sensors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Nano-satellites, Billions of GPS enabled smartphones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27485">
                <a:tc>
                  <a:txBody>
                    <a:bodyPr/>
                    <a:lstStyle/>
                    <a:p>
                      <a:r>
                        <a:rPr lang="en-US" b="1" dirty="0"/>
                        <a:t>Data Access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Need special hardware and network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34230">
                <a:tc>
                  <a:txBody>
                    <a:bodyPr/>
                    <a:lstStyle/>
                    <a:p>
                      <a:r>
                        <a:rPr lang="en-US" b="1" dirty="0"/>
                        <a:t>Spatial Platforms</a:t>
                      </a:r>
                      <a:endParaRPr lang="en-US" b="1" baseline="0" dirty="0"/>
                    </a:p>
                    <a:p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ESRI Arc/Info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27485">
                <a:tc>
                  <a:txBody>
                    <a:bodyPr/>
                    <a:lstStyle/>
                    <a:p>
                      <a:r>
                        <a:rPr lang="en-US" b="1" dirty="0"/>
                        <a:t>Spatial Data Science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Spatial Patterns, e.g., hotspots (</a:t>
                      </a:r>
                      <a:r>
                        <a:rPr lang="en-US" dirty="0" err="1"/>
                        <a:t>SatScan</a:t>
                      </a:r>
                      <a:r>
                        <a:rPr lang="en-US" dirty="0"/>
                        <a:t>, ESRI </a:t>
                      </a:r>
                      <a:r>
                        <a:rPr lang="en-US" dirty="0" err="1"/>
                        <a:t>Geostatistics</a:t>
                      </a:r>
                      <a:r>
                        <a:rPr lang="en-US" dirty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>
                        <a:buAutoNum type="alphaLcParenBoth"/>
                      </a:pP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27485">
                <a:tc>
                  <a:txBody>
                    <a:bodyPr/>
                    <a:lstStyle/>
                    <a:p>
                      <a:r>
                        <a:rPr lang="en-US" b="1" dirty="0"/>
                        <a:t>Spatial Visualization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Quilt, e.g., MS </a:t>
                      </a:r>
                      <a:r>
                        <a:rPr lang="en-US" dirty="0" err="1"/>
                        <a:t>Terraserver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lphaLcParenBoth"/>
                        <a:tabLst/>
                        <a:defRPr/>
                      </a:pP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39645831"/>
                  </a:ext>
                </a:extLst>
              </a:tr>
            </a:tbl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A5C18A93-A252-8249-8075-4CEF5B48010B}"/>
              </a:ext>
            </a:extLst>
          </p:cNvPr>
          <p:cNvSpPr/>
          <p:nvPr/>
        </p:nvSpPr>
        <p:spPr bwMode="auto">
          <a:xfrm>
            <a:off x="381000" y="1981200"/>
            <a:ext cx="8229600" cy="685800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5243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609600"/>
          </a:xfrm>
        </p:spPr>
        <p:txBody>
          <a:bodyPr/>
          <a:lstStyle/>
          <a:p>
            <a:r>
              <a:rPr lang="en-US" sz="2800" dirty="0"/>
              <a:t>Challenge 2: Spatial Auto-correlation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990600"/>
            <a:ext cx="8458200" cy="5143704"/>
          </a:xfrm>
        </p:spPr>
        <p:txBody>
          <a:bodyPr/>
          <a:lstStyle/>
          <a:p>
            <a:r>
              <a:rPr lang="en-US" sz="1800" dirty="0"/>
              <a:t>Traditional Statistics, ML, Data Mining</a:t>
            </a:r>
          </a:p>
          <a:p>
            <a:r>
              <a:rPr lang="en-US" dirty="0"/>
              <a:t>Ubiquitous </a:t>
            </a:r>
            <a:r>
              <a:rPr lang="en-US" dirty="0" err="1"/>
              <a:t>i</a:t>
            </a:r>
            <a:r>
              <a:rPr lang="en-US" dirty="0"/>
              <a:t>. </a:t>
            </a:r>
            <a:r>
              <a:rPr lang="en-US" dirty="0" err="1"/>
              <a:t>i</a:t>
            </a:r>
            <a:r>
              <a:rPr lang="en-US" dirty="0"/>
              <a:t>. d. assumption</a:t>
            </a:r>
          </a:p>
          <a:p>
            <a:pPr lvl="1"/>
            <a:r>
              <a:rPr lang="en-US" sz="1600" dirty="0"/>
              <a:t>Data samples</a:t>
            </a:r>
            <a:r>
              <a:rPr lang="en-US" sz="1600" dirty="0">
                <a:solidFill>
                  <a:srgbClr val="FF0000"/>
                </a:solidFill>
              </a:rPr>
              <a:t> i</a:t>
            </a:r>
            <a:r>
              <a:rPr lang="en-US" sz="1600" dirty="0"/>
              <a:t>ndependent of each other</a:t>
            </a:r>
          </a:p>
          <a:p>
            <a:pPr lvl="1"/>
            <a:r>
              <a:rPr lang="en-US" sz="1600" dirty="0"/>
              <a:t>From</a:t>
            </a:r>
            <a:r>
              <a:rPr lang="en-US" sz="1600" dirty="0">
                <a:solidFill>
                  <a:srgbClr val="FF0000"/>
                </a:solidFill>
              </a:rPr>
              <a:t> i</a:t>
            </a:r>
            <a:r>
              <a:rPr lang="en-US" sz="1600" dirty="0"/>
              <a:t>dentical </a:t>
            </a:r>
            <a:r>
              <a:rPr lang="en-US" sz="1600" dirty="0">
                <a:solidFill>
                  <a:srgbClr val="FF0000"/>
                </a:solidFill>
              </a:rPr>
              <a:t>d</a:t>
            </a:r>
            <a:r>
              <a:rPr lang="en-US" sz="1600" dirty="0"/>
              <a:t>istribution</a:t>
            </a:r>
          </a:p>
          <a:p>
            <a:r>
              <a:rPr lang="en-US" dirty="0"/>
              <a:t>Problem</a:t>
            </a:r>
          </a:p>
          <a:p>
            <a:pPr lvl="1"/>
            <a:r>
              <a:rPr lang="en-US" sz="1600" dirty="0"/>
              <a:t>Ignores auto-correlation, heterogeneity</a:t>
            </a:r>
          </a:p>
          <a:p>
            <a:pPr lvl="1"/>
            <a:r>
              <a:rPr lang="en-US" sz="1600" dirty="0"/>
              <a:t>Salt n Pepper noise </a:t>
            </a:r>
          </a:p>
          <a:p>
            <a:pPr marL="457200" lvl="1" indent="0">
              <a:buNone/>
            </a:pPr>
            <a:endParaRPr lang="en-US" sz="1600" dirty="0"/>
          </a:p>
          <a:p>
            <a:pPr lvl="1"/>
            <a:endParaRPr lang="en-US" sz="1600" dirty="0"/>
          </a:p>
          <a:p>
            <a:endParaRPr lang="en-US" dirty="0"/>
          </a:p>
          <a:p>
            <a:endParaRPr lang="en-US" sz="1800" dirty="0"/>
          </a:p>
          <a:p>
            <a:pPr marL="457200" lvl="1" indent="0">
              <a:buNone/>
            </a:pPr>
            <a:endParaRPr lang="en-US" sz="1600" dirty="0"/>
          </a:p>
          <a:p>
            <a:pPr lvl="1"/>
            <a:endParaRPr lang="en-US" sz="1600" dirty="0"/>
          </a:p>
          <a:p>
            <a:pPr>
              <a:buFont typeface="Arial" charset="0"/>
              <a:buChar char="•"/>
            </a:pPr>
            <a:endParaRPr lang="en-US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6F3ECDD-7479-084B-8F0E-E0DCDCCAA29C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  <p:pic>
        <p:nvPicPr>
          <p:cNvPr id="7170" name="Picture 2" descr="https://encrypted-tbn2.gstatic.com/images?q=tbn:ANd9GcSYKm2NWtKxWYbe4WrczjlviO6MfCQorAdEUWpK75h_JuN9HeAX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47" t="13982" r="24620" b="688"/>
          <a:stretch/>
        </p:blipFill>
        <p:spPr bwMode="auto">
          <a:xfrm>
            <a:off x="914400" y="4746171"/>
            <a:ext cx="1371600" cy="1959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ttp://ecx.images-amazon.com/images/I/51jLWyHGcVL._BO2,204,203,200_PIsitb-sticker-arrow-click,TopRight,35,-76_AA300_SH20_OU01_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82" t="14401" r="27817" b="12000"/>
          <a:stretch/>
        </p:blipFill>
        <p:spPr bwMode="auto">
          <a:xfrm>
            <a:off x="2773680" y="4579233"/>
            <a:ext cx="1463040" cy="2103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1071254"/>
            <a:ext cx="3017520" cy="23874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5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3599815"/>
            <a:ext cx="3139440" cy="24199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09044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0"/>
            <a:ext cx="8760178" cy="990600"/>
          </a:xfrm>
        </p:spPr>
        <p:txBody>
          <a:bodyPr/>
          <a:lstStyle/>
          <a:p>
            <a:r>
              <a:rPr lang="en-US" sz="36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Illustration of Location Prediction Problem</a:t>
            </a: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524" y="3793929"/>
            <a:ext cx="3499944" cy="19831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524" y="1705229"/>
            <a:ext cx="3484061" cy="1945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9463" y="1625479"/>
            <a:ext cx="3289738" cy="20254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2176" y="3793929"/>
            <a:ext cx="3257025" cy="19831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1178172" y="1717128"/>
            <a:ext cx="237197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rgbClr val="0033CC"/>
              </a:buClr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33CC"/>
              </a:buClr>
              <a:buFont typeface="Wingdings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33CC"/>
              </a:buClr>
              <a:buFont typeface="Wingdings" pitchFamily="2" charset="2"/>
              <a:buChar char="Ø"/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33CC"/>
              </a:buClr>
              <a:buFont typeface="Wingdings" pitchFamily="2" charset="2"/>
              <a:buChar char="Ø"/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33CC"/>
              </a:buClr>
              <a:buFont typeface="Wingdings" pitchFamily="2" charset="2"/>
              <a:buChar char="Ø"/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Wingdings" pitchFamily="2" charset="2"/>
              <a:buChar char="Ø"/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Wingdings" pitchFamily="2" charset="2"/>
              <a:buChar char="Ø"/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Wingdings" pitchFamily="2" charset="2"/>
              <a:buChar char="Ø"/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Wingdings" pitchFamily="2" charset="2"/>
              <a:buChar char="Ø"/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800" dirty="0">
                <a:effectLst/>
                <a:latin typeface="Microsoft Sans Serif" panose="020B0604020202020204" pitchFamily="34" charset="0"/>
                <a:cs typeface="Microsoft Sans Serif" panose="020B0604020202020204" pitchFamily="34" charset="0"/>
              </a:rPr>
              <a:t>Nest Locations</a:t>
            </a:r>
          </a:p>
        </p:txBody>
      </p:sp>
      <p:sp>
        <p:nvSpPr>
          <p:cNvPr id="11" name="Text Box 8"/>
          <p:cNvSpPr txBox="1">
            <a:spLocks noChangeArrowheads="1"/>
          </p:cNvSpPr>
          <p:nvPr/>
        </p:nvSpPr>
        <p:spPr bwMode="auto">
          <a:xfrm>
            <a:off x="6263375" y="3104331"/>
            <a:ext cx="257582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rgbClr val="0033CC"/>
              </a:buClr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33CC"/>
              </a:buClr>
              <a:buFont typeface="Wingdings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33CC"/>
              </a:buClr>
              <a:buFont typeface="Wingdings" pitchFamily="2" charset="2"/>
              <a:buChar char="Ø"/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33CC"/>
              </a:buClr>
              <a:buFont typeface="Wingdings" pitchFamily="2" charset="2"/>
              <a:buChar char="Ø"/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33CC"/>
              </a:buClr>
              <a:buFont typeface="Wingdings" pitchFamily="2" charset="2"/>
              <a:buChar char="Ø"/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Wingdings" pitchFamily="2" charset="2"/>
              <a:buChar char="Ø"/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Wingdings" pitchFamily="2" charset="2"/>
              <a:buChar char="Ø"/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Wingdings" pitchFamily="2" charset="2"/>
              <a:buChar char="Ø"/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Wingdings" pitchFamily="2" charset="2"/>
              <a:buChar char="Ø"/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None/>
            </a:pPr>
            <a:r>
              <a:rPr lang="en-US" altLang="en-US" sz="18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Vegetation Index</a:t>
            </a:r>
          </a:p>
        </p:txBody>
      </p:sp>
      <p:sp>
        <p:nvSpPr>
          <p:cNvPr id="12" name="Text Box 9"/>
          <p:cNvSpPr txBox="1">
            <a:spLocks noChangeArrowheads="1"/>
          </p:cNvSpPr>
          <p:nvPr/>
        </p:nvSpPr>
        <p:spPr bwMode="auto">
          <a:xfrm>
            <a:off x="1999099" y="5232058"/>
            <a:ext cx="179684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rgbClr val="0033CC"/>
              </a:buClr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33CC"/>
              </a:buClr>
              <a:buFont typeface="Wingdings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33CC"/>
              </a:buClr>
              <a:buFont typeface="Wingdings" pitchFamily="2" charset="2"/>
              <a:buChar char="Ø"/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33CC"/>
              </a:buClr>
              <a:buFont typeface="Wingdings" pitchFamily="2" charset="2"/>
              <a:buChar char="Ø"/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33CC"/>
              </a:buClr>
              <a:buFont typeface="Wingdings" pitchFamily="2" charset="2"/>
              <a:buChar char="Ø"/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Wingdings" pitchFamily="2" charset="2"/>
              <a:buChar char="Ø"/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Wingdings" pitchFamily="2" charset="2"/>
              <a:buChar char="Ø"/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Wingdings" pitchFamily="2" charset="2"/>
              <a:buChar char="Ø"/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Wingdings" pitchFamily="2" charset="2"/>
              <a:buChar char="Ø"/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None/>
            </a:pPr>
            <a:r>
              <a:rPr lang="en-US" altLang="en-US" sz="18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Water Depth</a:t>
            </a:r>
          </a:p>
        </p:txBody>
      </p:sp>
      <p:sp>
        <p:nvSpPr>
          <p:cNvPr id="13" name="Text Box 10"/>
          <p:cNvSpPr txBox="1">
            <a:spLocks noChangeArrowheads="1"/>
          </p:cNvSpPr>
          <p:nvPr/>
        </p:nvSpPr>
        <p:spPr bwMode="auto">
          <a:xfrm>
            <a:off x="5843410" y="5241890"/>
            <a:ext cx="270184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rgbClr val="0033CC"/>
              </a:buClr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33CC"/>
              </a:buClr>
              <a:buFont typeface="Wingdings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33CC"/>
              </a:buClr>
              <a:buFont typeface="Wingdings" pitchFamily="2" charset="2"/>
              <a:buChar char="Ø"/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33CC"/>
              </a:buClr>
              <a:buFont typeface="Wingdings" pitchFamily="2" charset="2"/>
              <a:buChar char="Ø"/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33CC"/>
              </a:buClr>
              <a:buFont typeface="Wingdings" pitchFamily="2" charset="2"/>
              <a:buChar char="Ø"/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Wingdings" pitchFamily="2" charset="2"/>
              <a:buChar char="Ø"/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Wingdings" pitchFamily="2" charset="2"/>
              <a:buChar char="Ø"/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Wingdings" pitchFamily="2" charset="2"/>
              <a:buChar char="Ø"/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Wingdings" pitchFamily="2" charset="2"/>
              <a:buChar char="Ø"/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None/>
            </a:pPr>
            <a:r>
              <a:rPr lang="en-US" altLang="en-US" sz="18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Distance to Open Water</a:t>
            </a:r>
          </a:p>
        </p:txBody>
      </p:sp>
      <p:pic>
        <p:nvPicPr>
          <p:cNvPr id="14" name="Picture 13" descr="logo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7000" y="5621054"/>
            <a:ext cx="1241778" cy="1089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849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Number Placeholder 6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15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557213" indent="-214313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57250" indent="-171450">
              <a:spcBef>
                <a:spcPct val="20000"/>
              </a:spcBef>
              <a:buChar char="•"/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200150" indent="-171450">
              <a:spcBef>
                <a:spcPct val="20000"/>
              </a:spcBef>
              <a:buChar char="–"/>
              <a:defRPr sz="105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1543050" indent="-171450">
              <a:spcBef>
                <a:spcPct val="20000"/>
              </a:spcBef>
              <a:buChar char="»"/>
              <a:defRPr sz="105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18859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5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2288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5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25717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5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2914650" indent="-1714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5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AC4CACC8-07B2-4A98-88B4-5C1340888EED}" type="slidenum">
              <a:rPr lang="en-US" altLang="en-US" sz="750"/>
              <a:pPr>
                <a:spcBef>
                  <a:spcPct val="0"/>
                </a:spcBef>
                <a:buFontTx/>
                <a:buNone/>
              </a:pPr>
              <a:t>32</a:t>
            </a:fld>
            <a:endParaRPr lang="en-US" altLang="en-US" sz="750"/>
          </a:p>
        </p:txBody>
      </p:sp>
      <p:sp>
        <p:nvSpPr>
          <p:cNvPr id="29699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152400"/>
            <a:ext cx="7898130" cy="457200"/>
          </a:xfrm>
        </p:spPr>
        <p:txBody>
          <a:bodyPr/>
          <a:lstStyle/>
          <a:p>
            <a:pPr eaLnBrk="1" hangingPunct="1"/>
            <a:r>
              <a:rPr lang="en-US" altLang="en-US" sz="2400" dirty="0"/>
              <a:t>Spatial Auto-Regression &amp; Parameter Estimation</a:t>
            </a:r>
          </a:p>
        </p:txBody>
      </p:sp>
      <p:graphicFrame>
        <p:nvGraphicFramePr>
          <p:cNvPr id="29700" name="Object 3"/>
          <p:cNvGraphicFramePr>
            <a:graphicFrameLocks noGrp="1" noChangeAspect="1"/>
          </p:cNvGraphicFramePr>
          <p:nvPr>
            <p:ph sz="quarter" idx="2"/>
          </p:nvPr>
        </p:nvGraphicFramePr>
        <p:xfrm>
          <a:off x="154019" y="1617093"/>
          <a:ext cx="5010150" cy="10632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669" name="Worksheet" r:id="rId4" imgW="7362825" imgH="1562100" progId="Excel.Sheet.8">
                  <p:embed/>
                </p:oleObj>
              </mc:Choice>
              <mc:Fallback>
                <p:oleObj name="Worksheet" r:id="rId4" imgW="7362825" imgH="1562100" progId="Excel.Sheet.8">
                  <p:embed/>
                  <p:pic>
                    <p:nvPicPr>
                      <p:cNvPr id="2970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4019" y="1617093"/>
                        <a:ext cx="5010150" cy="106322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701" name="Object 4"/>
          <p:cNvGraphicFramePr>
            <a:graphicFrameLocks noGrp="1" noChangeAspect="1"/>
          </p:cNvGraphicFramePr>
          <p:nvPr>
            <p:ph idx="1"/>
          </p:nvPr>
        </p:nvGraphicFramePr>
        <p:xfrm>
          <a:off x="4776136" y="1786032"/>
          <a:ext cx="4312444" cy="5131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670" name="Equation" r:id="rId6" imgW="3632200" imgH="431800" progId="Equation.3">
                  <p:embed/>
                </p:oleObj>
              </mc:Choice>
              <mc:Fallback>
                <p:oleObj name="Equation" r:id="rId6" imgW="3632200" imgH="431800" progId="Equation.3">
                  <p:embed/>
                  <p:pic>
                    <p:nvPicPr>
                      <p:cNvPr id="29701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76136" y="1786032"/>
                        <a:ext cx="4312444" cy="51316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71045" name="Group 5"/>
          <p:cNvGrpSpPr>
            <a:grpSpLocks/>
          </p:cNvGrpSpPr>
          <p:nvPr/>
        </p:nvGrpSpPr>
        <p:grpSpPr bwMode="auto">
          <a:xfrm>
            <a:off x="237150" y="3120991"/>
            <a:ext cx="8803981" cy="2377258"/>
            <a:chOff x="336" y="2735"/>
            <a:chExt cx="3408" cy="1658"/>
          </a:xfrm>
        </p:grpSpPr>
        <p:sp>
          <p:nvSpPr>
            <p:cNvPr id="29708" name="Rectangle 6"/>
            <p:cNvSpPr>
              <a:spLocks noChangeArrowheads="1"/>
            </p:cNvSpPr>
            <p:nvPr/>
          </p:nvSpPr>
          <p:spPr bwMode="auto">
            <a:xfrm>
              <a:off x="336" y="2735"/>
              <a:ext cx="3408" cy="16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</a:pPr>
              <a:r>
                <a:rPr lang="en-US" altLang="en-US" sz="1600" dirty="0"/>
                <a:t> </a:t>
              </a:r>
              <a:r>
                <a:rPr lang="en-US" altLang="en-US" sz="1600" b="1" u="sng" dirty="0"/>
                <a:t>Maximum Likelihood Estimation</a:t>
              </a:r>
            </a:p>
            <a:p>
              <a:pPr eaLnBrk="1" hangingPunct="1">
                <a:spcBef>
                  <a:spcPct val="0"/>
                </a:spcBef>
              </a:pPr>
              <a:endParaRPr lang="en-US" altLang="en-US" sz="1600" b="1" u="sng" dirty="0"/>
            </a:p>
            <a:p>
              <a:pPr eaLnBrk="1" hangingPunct="1">
                <a:spcBef>
                  <a:spcPct val="0"/>
                </a:spcBef>
              </a:pPr>
              <a:r>
                <a:rPr lang="en-US" altLang="en-US" sz="1600" dirty="0">
                  <a:solidFill>
                    <a:srgbClr val="CC0000"/>
                  </a:solidFill>
                </a:rPr>
                <a:t> Computing determinant of large matrix is a hard (open) problem!</a:t>
              </a:r>
            </a:p>
            <a:p>
              <a:pPr lvl="1" eaLnBrk="1">
                <a:spcBef>
                  <a:spcPct val="0"/>
                </a:spcBef>
              </a:pPr>
              <a:r>
                <a:rPr lang="en-US" altLang="en-US" sz="1600" dirty="0"/>
                <a:t> size(W) is </a:t>
              </a:r>
              <a:r>
                <a:rPr lang="en-US" altLang="en-US" sz="1600" dirty="0">
                  <a:solidFill>
                    <a:srgbClr val="FF0000"/>
                  </a:solidFill>
                </a:rPr>
                <a:t>quadratic</a:t>
              </a:r>
              <a:r>
                <a:rPr lang="en-US" altLang="en-US" sz="1600" dirty="0"/>
                <a:t> in number of locations/pixels.</a:t>
              </a:r>
            </a:p>
            <a:p>
              <a:pPr lvl="1" eaLnBrk="1">
                <a:spcBef>
                  <a:spcPct val="0"/>
                </a:spcBef>
              </a:pPr>
              <a:r>
                <a:rPr lang="en-US" altLang="en-US" sz="1600" dirty="0"/>
                <a:t> Typical raster image has Millions of pixels</a:t>
              </a:r>
            </a:p>
            <a:p>
              <a:pPr lvl="1" eaLnBrk="1">
                <a:spcBef>
                  <a:spcPct val="0"/>
                </a:spcBef>
              </a:pPr>
              <a:r>
                <a:rPr lang="en-US" altLang="en-US" sz="1600" dirty="0"/>
                <a:t> W is sparse but not banded.</a:t>
              </a:r>
            </a:p>
            <a:p>
              <a:pPr eaLnBrk="1" hangingPunct="1">
                <a:spcBef>
                  <a:spcPct val="0"/>
                </a:spcBef>
                <a:buNone/>
              </a:pPr>
              <a:endParaRPr lang="en-US" sz="1050" dirty="0"/>
            </a:p>
            <a:p>
              <a:pPr eaLnBrk="1" hangingPunct="1">
                <a:spcBef>
                  <a:spcPct val="0"/>
                </a:spcBef>
                <a:buNone/>
              </a:pPr>
              <a:endParaRPr lang="en-US" sz="1400" dirty="0"/>
            </a:p>
            <a:p>
              <a:pPr eaLnBrk="1" hangingPunct="1">
                <a:spcBef>
                  <a:spcPct val="0"/>
                </a:spcBef>
                <a:buNone/>
              </a:pPr>
              <a:r>
                <a:rPr lang="en-US" sz="1400" b="1" dirty="0"/>
                <a:t>Details:</a:t>
              </a:r>
              <a:r>
                <a:rPr lang="en-US" sz="1400" dirty="0"/>
                <a:t> A parallel formulation of the spatial auto-regression model for mining large geo-spatial datasets, SIAM Intl. Workshop on High Perf. and Distr. Data Mining, 2004. (with B. </a:t>
              </a:r>
              <a:r>
                <a:rPr lang="en-US" sz="1400" dirty="0" err="1"/>
                <a:t>Kazar</a:t>
              </a:r>
              <a:r>
                <a:rPr lang="en-US" sz="1400" dirty="0"/>
                <a:t>)</a:t>
              </a:r>
              <a:endParaRPr lang="en-US" altLang="en-US" sz="1400" dirty="0"/>
            </a:p>
          </p:txBody>
        </p:sp>
        <p:graphicFrame>
          <p:nvGraphicFramePr>
            <p:cNvPr id="29709" name="Object 7"/>
            <p:cNvGraphicFramePr>
              <a:graphicFrameLocks noChangeAspect="1"/>
            </p:cNvGraphicFramePr>
            <p:nvPr/>
          </p:nvGraphicFramePr>
          <p:xfrm>
            <a:off x="999" y="2974"/>
            <a:ext cx="139" cy="2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5671" name="Equation" r:id="rId8" imgW="114151" imgH="215619" progId="Equation.3">
                    <p:embed/>
                  </p:oleObj>
                </mc:Choice>
                <mc:Fallback>
                  <p:oleObj name="Equation" r:id="rId8" imgW="114151" imgH="215619" progId="Equation.3">
                    <p:embed/>
                    <p:pic>
                      <p:nvPicPr>
                        <p:cNvPr id="29709" name="Object 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999" y="2974"/>
                          <a:ext cx="139" cy="2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9710" name="Object 8"/>
            <p:cNvGraphicFramePr>
              <a:graphicFrameLocks noChangeAspect="1"/>
            </p:cNvGraphicFramePr>
            <p:nvPr/>
          </p:nvGraphicFramePr>
          <p:xfrm>
            <a:off x="776" y="3183"/>
            <a:ext cx="192" cy="18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5672" name="Equation" r:id="rId10" imgW="114151" imgH="215619" progId="Equation.3">
                    <p:embed/>
                  </p:oleObj>
                </mc:Choice>
                <mc:Fallback>
                  <p:oleObj name="Equation" r:id="rId10" imgW="114151" imgH="215619" progId="Equation.3">
                    <p:embed/>
                    <p:pic>
                      <p:nvPicPr>
                        <p:cNvPr id="29710" name="Object 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76" y="3183"/>
                          <a:ext cx="192" cy="18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9711" name="Object 9"/>
            <p:cNvGraphicFramePr>
              <a:graphicFrameLocks noChangeAspect="1"/>
            </p:cNvGraphicFramePr>
            <p:nvPr/>
          </p:nvGraphicFramePr>
          <p:xfrm>
            <a:off x="1166" y="2961"/>
            <a:ext cx="197" cy="25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5673" name="Equation" r:id="rId11" imgW="114151" imgH="215619" progId="Equation.3">
                    <p:embed/>
                  </p:oleObj>
                </mc:Choice>
                <mc:Fallback>
                  <p:oleObj name="Equation" r:id="rId11" imgW="114151" imgH="215619" progId="Equation.3">
                    <p:embed/>
                    <p:pic>
                      <p:nvPicPr>
                        <p:cNvPr id="29711" name="Object 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66" y="2961"/>
                          <a:ext cx="197" cy="25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9712" name="Object 10"/>
            <p:cNvGraphicFramePr>
              <a:graphicFrameLocks noChangeAspect="1"/>
            </p:cNvGraphicFramePr>
            <p:nvPr/>
          </p:nvGraphicFramePr>
          <p:xfrm>
            <a:off x="1166" y="3160"/>
            <a:ext cx="197" cy="25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5674" name="Equation" r:id="rId12" imgW="114151" imgH="215619" progId="Equation.3">
                    <p:embed/>
                  </p:oleObj>
                </mc:Choice>
                <mc:Fallback>
                  <p:oleObj name="Equation" r:id="rId12" imgW="114151" imgH="215619" progId="Equation.3">
                    <p:embed/>
                    <p:pic>
                      <p:nvPicPr>
                        <p:cNvPr id="29712" name="Object 1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66" y="3160"/>
                          <a:ext cx="197" cy="25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29703" name="Rectangle 11"/>
          <p:cNvSpPr>
            <a:spLocks noChangeArrowheads="1"/>
          </p:cNvSpPr>
          <p:nvPr/>
        </p:nvSpPr>
        <p:spPr bwMode="auto">
          <a:xfrm>
            <a:off x="1143002" y="707209"/>
            <a:ext cx="184731" cy="30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350"/>
          </a:p>
        </p:txBody>
      </p:sp>
      <p:sp>
        <p:nvSpPr>
          <p:cNvPr id="29704" name="Rectangle 12"/>
          <p:cNvSpPr>
            <a:spLocks noChangeArrowheads="1"/>
          </p:cNvSpPr>
          <p:nvPr/>
        </p:nvSpPr>
        <p:spPr bwMode="auto">
          <a:xfrm>
            <a:off x="1143002" y="942953"/>
            <a:ext cx="184731" cy="30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350"/>
          </a:p>
        </p:txBody>
      </p:sp>
      <p:grpSp>
        <p:nvGrpSpPr>
          <p:cNvPr id="29705" name="Group 13"/>
          <p:cNvGrpSpPr>
            <a:grpSpLocks/>
          </p:cNvGrpSpPr>
          <p:nvPr/>
        </p:nvGrpSpPr>
        <p:grpSpPr bwMode="auto">
          <a:xfrm>
            <a:off x="4171951" y="2893869"/>
            <a:ext cx="4509057" cy="590225"/>
            <a:chOff x="2544" y="1776"/>
            <a:chExt cx="2592" cy="420"/>
          </a:xfrm>
        </p:grpSpPr>
        <p:graphicFrame>
          <p:nvGraphicFramePr>
            <p:cNvPr id="29706" name="Object 14"/>
            <p:cNvGraphicFramePr>
              <a:graphicFrameLocks noChangeAspect="1"/>
            </p:cNvGraphicFramePr>
            <p:nvPr/>
          </p:nvGraphicFramePr>
          <p:xfrm>
            <a:off x="2544" y="1776"/>
            <a:ext cx="2592" cy="42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5675" name="Equation" r:id="rId13" imgW="1942257" imgH="317362" progId="Equation.3">
                    <p:embed/>
                  </p:oleObj>
                </mc:Choice>
                <mc:Fallback>
                  <p:oleObj name="Equation" r:id="rId13" imgW="1942257" imgH="317362" progId="Equation.3">
                    <p:embed/>
                    <p:pic>
                      <p:nvPicPr>
                        <p:cNvPr id="29706" name="Object 1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544" y="1776"/>
                          <a:ext cx="2592" cy="42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9707" name="Rectangle 15"/>
            <p:cNvSpPr>
              <a:spLocks noChangeArrowheads="1"/>
            </p:cNvSpPr>
            <p:nvPr/>
          </p:nvSpPr>
          <p:spPr bwMode="auto">
            <a:xfrm>
              <a:off x="2976" y="1812"/>
              <a:ext cx="576" cy="336"/>
            </a:xfrm>
            <a:prstGeom prst="rect">
              <a:avLst/>
            </a:prstGeom>
            <a:noFill/>
            <a:ln w="28575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1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1350"/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4218AD84-F751-7543-9EDC-67E0EBCF02E4}"/>
              </a:ext>
            </a:extLst>
          </p:cNvPr>
          <p:cNvSpPr/>
          <p:nvPr/>
        </p:nvSpPr>
        <p:spPr bwMode="auto">
          <a:xfrm>
            <a:off x="3657600" y="2591633"/>
            <a:ext cx="5257800" cy="989767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0C04D93-0DA5-9F4E-988E-030BD4E14C58}"/>
              </a:ext>
            </a:extLst>
          </p:cNvPr>
          <p:cNvSpPr/>
          <p:nvPr/>
        </p:nvSpPr>
        <p:spPr bwMode="auto">
          <a:xfrm>
            <a:off x="762000" y="3887033"/>
            <a:ext cx="5257800" cy="989767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205658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Comparing Traditional and Spatial Models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219200"/>
            <a:ext cx="8610600" cy="4085303"/>
          </a:xfrm>
        </p:spPr>
        <p:txBody>
          <a:bodyPr/>
          <a:lstStyle/>
          <a:p>
            <a:pPr marL="342900" lvl="1" indent="-342900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en-US" sz="18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Dataset: </a:t>
            </a:r>
            <a:r>
              <a:rPr lang="en-US" altLang="en-US" sz="16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Bird Nest prediction</a:t>
            </a:r>
            <a:endParaRPr lang="en-US" altLang="en-US" sz="2000" dirty="0">
              <a:latin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marL="342900" lvl="1" indent="-342900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en-US" sz="18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Linear Regression </a:t>
            </a:r>
          </a:p>
          <a:p>
            <a:pPr marL="742950" lvl="2" indent="-342900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en-US" sz="16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Lower prediction accuracy, coefficient of determination, </a:t>
            </a:r>
          </a:p>
          <a:p>
            <a:pPr marL="742950" lvl="2" indent="-342900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en-US" sz="16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Residual error with spatial auto-correlation</a:t>
            </a:r>
          </a:p>
          <a:p>
            <a:pPr marL="342900" lvl="1" indent="-342900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en-US" sz="18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Spatial Auto-regression outperformed linear regression</a:t>
            </a:r>
          </a:p>
          <a:p>
            <a:endParaRPr lang="en-US" dirty="0"/>
          </a:p>
        </p:txBody>
      </p:sp>
      <p:pic>
        <p:nvPicPr>
          <p:cNvPr id="6" name="Picture 8" descr="roc_s95_fig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821" y="2895764"/>
            <a:ext cx="3791607" cy="284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3048000" y="4010420"/>
            <a:ext cx="134702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rgbClr val="0033CC"/>
              </a:buClr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33CC"/>
              </a:buClr>
              <a:buFont typeface="Wingdings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33CC"/>
              </a:buClr>
              <a:buFont typeface="Wingdings" pitchFamily="2" charset="2"/>
              <a:buChar char="Ø"/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33CC"/>
              </a:buClr>
              <a:buFont typeface="Wingdings" pitchFamily="2" charset="2"/>
              <a:buChar char="Ø"/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33CC"/>
              </a:buClr>
              <a:buFont typeface="Wingdings" pitchFamily="2" charset="2"/>
              <a:buChar char="Ø"/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Wingdings" pitchFamily="2" charset="2"/>
              <a:buChar char="Ø"/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Wingdings" pitchFamily="2" charset="2"/>
              <a:buChar char="Ø"/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Wingdings" pitchFamily="2" charset="2"/>
              <a:buChar char="Ø"/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Wingdings" pitchFamily="2" charset="2"/>
              <a:buChar char="Ø"/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600" dirty="0">
                <a:effectLst/>
                <a:latin typeface="Microsoft Sans Serif" panose="020B0604020202020204" pitchFamily="34" charset="0"/>
                <a:cs typeface="Microsoft Sans Serif" panose="020B0604020202020204" pitchFamily="34" charset="0"/>
              </a:rPr>
              <a:t>ROC Curve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600" dirty="0">
                <a:effectLst/>
                <a:latin typeface="Microsoft Sans Serif" panose="020B0604020202020204" pitchFamily="34" charset="0"/>
                <a:cs typeface="Microsoft Sans Serif" panose="020B0604020202020204" pitchFamily="34" charset="0"/>
              </a:rPr>
              <a:t>for learning</a:t>
            </a:r>
          </a:p>
        </p:txBody>
      </p:sp>
      <p:pic>
        <p:nvPicPr>
          <p:cNvPr id="8" name="Picture 7" descr="roc_learn95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4249" y="2905596"/>
            <a:ext cx="3786352" cy="28176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10"/>
          <p:cNvSpPr txBox="1">
            <a:spLocks noChangeArrowheads="1"/>
          </p:cNvSpPr>
          <p:nvPr/>
        </p:nvSpPr>
        <p:spPr bwMode="auto">
          <a:xfrm>
            <a:off x="7072342" y="4133531"/>
            <a:ext cx="129554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rgbClr val="0033CC"/>
              </a:buClr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33CC"/>
              </a:buClr>
              <a:buFont typeface="Wingdings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33CC"/>
              </a:buClr>
              <a:buFont typeface="Wingdings" pitchFamily="2" charset="2"/>
              <a:buChar char="Ø"/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33CC"/>
              </a:buClr>
              <a:buFont typeface="Wingdings" pitchFamily="2" charset="2"/>
              <a:buChar char="Ø"/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33CC"/>
              </a:buClr>
              <a:buFont typeface="Wingdings" pitchFamily="2" charset="2"/>
              <a:buChar char="Ø"/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Wingdings" pitchFamily="2" charset="2"/>
              <a:buChar char="Ø"/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Wingdings" pitchFamily="2" charset="2"/>
              <a:buChar char="Ø"/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Wingdings" pitchFamily="2" charset="2"/>
              <a:buChar char="Ø"/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Wingdings" pitchFamily="2" charset="2"/>
              <a:buChar char="Ø"/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None/>
            </a:pPr>
            <a:r>
              <a:rPr lang="en-US" altLang="en-US" sz="16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ROC Curve </a:t>
            </a:r>
          </a:p>
          <a:p>
            <a:pPr eaLnBrk="1" hangingPunct="1">
              <a:spcBef>
                <a:spcPct val="0"/>
              </a:spcBef>
              <a:buClrTx/>
              <a:buNone/>
            </a:pPr>
            <a:r>
              <a:rPr lang="en-US" altLang="en-US" sz="16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for testing</a:t>
            </a:r>
          </a:p>
        </p:txBody>
      </p:sp>
      <p:pic>
        <p:nvPicPr>
          <p:cNvPr id="10" name="Picture 9" descr="logo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7000" y="5621054"/>
            <a:ext cx="1241778" cy="1089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1078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5532" y="228600"/>
            <a:ext cx="8610600" cy="620211"/>
          </a:xfrm>
        </p:spPr>
        <p:txBody>
          <a:bodyPr/>
          <a:lstStyle/>
          <a:p>
            <a:r>
              <a:rPr lang="en-US" sz="2400" dirty="0">
                <a:latin typeface="Arial" charset="0"/>
                <a:ea typeface="Arial" charset="0"/>
                <a:cs typeface="Arial" charset="0"/>
              </a:rPr>
              <a:t>Prediction Error and Bias Trade-off</a:t>
            </a:r>
          </a:p>
        </p:txBody>
      </p:sp>
      <p:pic>
        <p:nvPicPr>
          <p:cNvPr id="46" name="Picture 45" descr="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7000" y="5621054"/>
            <a:ext cx="1241778" cy="108981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77351" y="1583027"/>
            <a:ext cx="3754489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1600" dirty="0"/>
              <a:t>Linear Regression (LR)</a:t>
            </a:r>
          </a:p>
          <a:p>
            <a:pPr marL="285750" indent="-285750">
              <a:buFont typeface="Arial" charset="0"/>
              <a:buChar char="•"/>
            </a:pPr>
            <a:endParaRPr lang="en-US" sz="1600" dirty="0"/>
          </a:p>
          <a:p>
            <a:pPr marL="285750" indent="-285750">
              <a:buFont typeface="Arial" charset="0"/>
              <a:buChar char="•"/>
            </a:pPr>
            <a:endParaRPr lang="en-US" sz="1600" dirty="0"/>
          </a:p>
          <a:p>
            <a:pPr marL="285750" indent="-285750">
              <a:buFont typeface="Arial" charset="0"/>
              <a:buChar char="•"/>
            </a:pPr>
            <a:endParaRPr lang="en-US" sz="1600" dirty="0"/>
          </a:p>
          <a:p>
            <a:pPr marL="285750" indent="-285750">
              <a:buFont typeface="Arial" charset="0"/>
              <a:buChar char="•"/>
            </a:pPr>
            <a:r>
              <a:rPr lang="en-US" sz="1600" dirty="0"/>
              <a:t>LR with Auto-correlation </a:t>
            </a:r>
            <a:r>
              <a:rPr lang="en-US" sz="1600" dirty="0" err="1"/>
              <a:t>Regularizer</a:t>
            </a:r>
            <a:endParaRPr lang="en-US" sz="1600" dirty="0"/>
          </a:p>
          <a:p>
            <a:pPr marL="285750" indent="-285750">
              <a:buFont typeface="Arial" charset="0"/>
              <a:buChar char="•"/>
            </a:pPr>
            <a:endParaRPr lang="en-US" sz="1600" dirty="0"/>
          </a:p>
          <a:p>
            <a:pPr marL="285750" indent="-285750">
              <a:buFont typeface="Arial" charset="0"/>
              <a:buChar char="•"/>
            </a:pPr>
            <a:endParaRPr lang="en-US" sz="1600" dirty="0"/>
          </a:p>
          <a:p>
            <a:pPr marL="285750" indent="-285750">
              <a:buFont typeface="Arial" charset="0"/>
              <a:buChar char="•"/>
            </a:pPr>
            <a:endParaRPr lang="en-US" sz="1600" dirty="0"/>
          </a:p>
          <a:p>
            <a:pPr marL="285750" indent="-285750">
              <a:buFont typeface="Arial" charset="0"/>
              <a:buChar char="•"/>
            </a:pPr>
            <a:endParaRPr lang="en-US" sz="1600" dirty="0"/>
          </a:p>
          <a:p>
            <a:pPr marL="285750" indent="-285750">
              <a:buFont typeface="Arial" charset="0"/>
              <a:buChar char="•"/>
            </a:pPr>
            <a:r>
              <a:rPr lang="en-US" sz="1600" dirty="0"/>
              <a:t>Spatial Auto-Regression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52400" y="5558135"/>
            <a:ext cx="800747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Source: </a:t>
            </a:r>
            <a:r>
              <a:rPr lang="en-US" sz="1400" dirty="0"/>
              <a:t>Geospatial Data Science: A Transdisciplinary Approach. </a:t>
            </a:r>
          </a:p>
          <a:p>
            <a:r>
              <a:rPr lang="en-US" sz="1400" dirty="0"/>
              <a:t>In </a:t>
            </a:r>
            <a:r>
              <a:rPr lang="en-US" sz="1400" i="1" dirty="0"/>
              <a:t>Geospatial Data Science Techniques and Applications</a:t>
            </a:r>
            <a:r>
              <a:rPr lang="en-US" sz="1400" dirty="0"/>
              <a:t> (pp. 17-56). CRC Press, 2017 </a:t>
            </a:r>
          </a:p>
          <a:p>
            <a:r>
              <a:rPr lang="en-US" sz="1400" dirty="0"/>
              <a:t>(E. </a:t>
            </a:r>
            <a:r>
              <a:rPr lang="en-US" sz="1400" dirty="0" err="1"/>
              <a:t>Eftelioglu,R</a:t>
            </a:r>
            <a:r>
              <a:rPr lang="en-US" sz="1400" dirty="0"/>
              <a:t>.  Ali, X. Tang., Y. </a:t>
            </a:r>
            <a:r>
              <a:rPr lang="en-US" sz="1400" dirty="0" err="1"/>
              <a:t>Xie</a:t>
            </a:r>
            <a:r>
              <a:rPr lang="en-US" sz="1400" dirty="0"/>
              <a:t>, Y., Li and S. </a:t>
            </a:r>
            <a:r>
              <a:rPr lang="en-US" sz="1400" dirty="0" err="1"/>
              <a:t>Shekhar</a:t>
            </a:r>
            <a:r>
              <a:rPr lang="en-US" sz="1400" dirty="0"/>
              <a:t>).</a:t>
            </a:r>
            <a:endParaRPr lang="en-US" sz="1200" dirty="0"/>
          </a:p>
        </p:txBody>
      </p:sp>
      <p:grpSp>
        <p:nvGrpSpPr>
          <p:cNvPr id="5" name="Group 4"/>
          <p:cNvGrpSpPr/>
          <p:nvPr/>
        </p:nvGrpSpPr>
        <p:grpSpPr>
          <a:xfrm>
            <a:off x="3679829" y="1652615"/>
            <a:ext cx="5223317" cy="3622189"/>
            <a:chOff x="3679829" y="1652615"/>
            <a:chExt cx="5223317" cy="3622189"/>
          </a:xfrm>
        </p:grpSpPr>
        <p:grpSp>
          <p:nvGrpSpPr>
            <p:cNvPr id="4" name="Group 3"/>
            <p:cNvGrpSpPr/>
            <p:nvPr/>
          </p:nvGrpSpPr>
          <p:grpSpPr>
            <a:xfrm>
              <a:off x="4580052" y="1652615"/>
              <a:ext cx="4323094" cy="3622189"/>
              <a:chOff x="4145156" y="1652615"/>
              <a:chExt cx="4323094" cy="3622189"/>
            </a:xfrm>
          </p:grpSpPr>
          <p:pic>
            <p:nvPicPr>
              <p:cNvPr id="8" name="Picture 7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537" t="5377" r="2008"/>
              <a:stretch/>
            </p:blipFill>
            <p:spPr>
              <a:xfrm>
                <a:off x="4145156" y="1652615"/>
                <a:ext cx="4323094" cy="3622189"/>
              </a:xfrm>
              <a:prstGeom prst="rect">
                <a:avLst/>
              </a:prstGeom>
            </p:spPr>
          </p:pic>
          <p:sp>
            <p:nvSpPr>
              <p:cNvPr id="3" name="TextBox 2"/>
              <p:cNvSpPr txBox="1"/>
              <p:nvPr/>
            </p:nvSpPr>
            <p:spPr>
              <a:xfrm>
                <a:off x="7747000" y="4694663"/>
                <a:ext cx="63350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Bias</a:t>
                </a:r>
              </a:p>
            </p:txBody>
          </p:sp>
        </p:grpSp>
        <p:sp>
          <p:nvSpPr>
            <p:cNvPr id="10" name="TextBox 9"/>
            <p:cNvSpPr txBox="1"/>
            <p:nvPr/>
          </p:nvSpPr>
          <p:spPr>
            <a:xfrm>
              <a:off x="3679829" y="3447246"/>
              <a:ext cx="2210990" cy="369332"/>
            </a:xfrm>
            <a:prstGeom prst="rect">
              <a:avLst/>
            </a:prstGeom>
            <a:solidFill>
              <a:schemeClr val="bg1"/>
            </a:solidFill>
            <a:scene3d>
              <a:camera prst="orthographicFront">
                <a:rot lat="0" lon="0" rev="5400000"/>
              </a:camera>
              <a:lightRig rig="threePt" dir="t"/>
            </a:scene3d>
          </p:spPr>
          <p:txBody>
            <a:bodyPr wrap="none" rtlCol="0">
              <a:spAutoFit/>
              <a:scene3d>
                <a:camera prst="orthographicFront">
                  <a:rot lat="0" lon="0" rev="5400000"/>
                </a:camera>
                <a:lightRig rig="threePt" dir="t"/>
              </a:scene3d>
            </a:bodyPr>
            <a:lstStyle/>
            <a:p>
              <a:r>
                <a:rPr lang="en-US" dirty="0"/>
                <a:t>Prediction Accuracy</a:t>
              </a:r>
            </a:p>
          </p:txBody>
        </p:sp>
      </p:grpSp>
      <p:graphicFrame>
        <p:nvGraphicFramePr>
          <p:cNvPr id="11" name="Object 10"/>
          <p:cNvGraphicFramePr>
            <a:graphicFrameLocks noChangeAspect="1"/>
          </p:cNvGraphicFramePr>
          <p:nvPr/>
        </p:nvGraphicFramePr>
        <p:xfrm>
          <a:off x="1568790" y="1876971"/>
          <a:ext cx="1422078" cy="357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562" name="Equation" r:id="rId5" imgW="736600" imgH="203200" progId="Equation.3">
                  <p:embed/>
                </p:oleObj>
              </mc:Choice>
              <mc:Fallback>
                <p:oleObj name="Equation" r:id="rId5" imgW="736600" imgH="203200" progId="Equation.3">
                  <p:embed/>
                  <p:pic>
                    <p:nvPicPr>
                      <p:cNvPr id="11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68790" y="1876971"/>
                        <a:ext cx="1422078" cy="3579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/>
        </p:nvGraphicFramePr>
        <p:xfrm>
          <a:off x="957608" y="4089052"/>
          <a:ext cx="1707532" cy="3579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563" name="Equation" r:id="rId7" imgW="1257120" imgH="203040" progId="Equation.3">
                  <p:embed/>
                </p:oleObj>
              </mc:Choice>
              <mc:Fallback>
                <p:oleObj name="Equation" r:id="rId7" imgW="1257120" imgH="203040" progId="Equation.3">
                  <p:embed/>
                  <p:pic>
                    <p:nvPicPr>
                      <p:cNvPr id="12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57608" y="4089052"/>
                        <a:ext cx="1707532" cy="35793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6" name="Group 5"/>
          <p:cNvGrpSpPr/>
          <p:nvPr/>
        </p:nvGrpSpPr>
        <p:grpSpPr>
          <a:xfrm>
            <a:off x="747483" y="2927989"/>
            <a:ext cx="3576877" cy="687436"/>
            <a:chOff x="747483" y="2927989"/>
            <a:chExt cx="3576877" cy="68743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/>
                <p:cNvSpPr txBox="1"/>
                <p:nvPr/>
              </p:nvSpPr>
              <p:spPr>
                <a:xfrm>
                  <a:off x="747483" y="3241412"/>
                  <a:ext cx="3576877" cy="37401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 </m:t>
                        </m:r>
                        <m:r>
                          <a:rPr lang="en-US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𝜀</m:t>
                        </m:r>
                        <m:r>
                          <a:rPr lang="en-US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= </m:t>
                        </m:r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</m:ctrlPr>
                          </m:sSupPr>
                          <m:e>
                            <m:d>
                              <m:dPr>
                                <m:begChr m:val="‖"/>
                                <m:endChr m:val="‖"/>
                                <m:ctrlPr>
                                  <a:rPr lang="en-US" i="1">
                                    <a:latin typeface="Cambria Math" panose="02040503050406030204" pitchFamily="18" charset="0"/>
                                    <a:ea typeface="Cambria Math" charset="0"/>
                                    <a:cs typeface="Cambria Math" charset="0"/>
                                  </a:rPr>
                                </m:ctrlPr>
                              </m:dPr>
                              <m:e>
                                <m:r>
                                  <a:rPr lang="en-US" i="1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𝑦</m:t>
                                </m:r>
                                <m:r>
                                  <a:rPr lang="en-US" i="1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−</m:t>
                                </m:r>
                                <m:r>
                                  <a:rPr lang="en-US" i="1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𝑋</m:t>
                                </m:r>
                                <m:r>
                                  <a:rPr lang="en-US" i="1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𝛽</m:t>
                                </m:r>
                              </m:e>
                            </m:d>
                          </m:e>
                          <m:sup>
                            <m:r>
                              <a:rPr lang="en-US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2</m:t>
                            </m:r>
                          </m:sup>
                        </m:sSup>
                        <m:r>
                          <a:rPr lang="en-US" b="0" i="1" smtClean="0">
                            <a:latin typeface="Cambria Math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</m:ctrlPr>
                          </m:sSupPr>
                          <m:e>
                            <m:d>
                              <m:dPr>
                                <m:begChr m:val="‖"/>
                                <m:endChr m:val="‖"/>
                                <m:ctrlPr>
                                  <a:rPr lang="en-US" i="1">
                                    <a:latin typeface="Cambria Math" panose="02040503050406030204" pitchFamily="18" charset="0"/>
                                    <a:ea typeface="Cambria Math" charset="0"/>
                                    <a:cs typeface="Cambria Math" charset="0"/>
                                  </a:rPr>
                                </m:ctrlPr>
                              </m:dPr>
                              <m:e>
                                <m:r>
                                  <a:rPr lang="en-US" b="0" i="1" smtClean="0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𝑦</m:t>
                                </m:r>
                                <m:r>
                                  <a:rPr lang="en-US" b="0" i="1" smtClean="0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  <a:ea typeface="Cambria Math" charset="0"/>
                                        <a:cs typeface="Cambria Math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𝑦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𝑛𝑒𝑖𝑔h𝑏𝑜𝑟</m:t>
                                    </m:r>
                                  </m:sub>
                                </m:sSub>
                              </m:e>
                            </m:d>
                          </m:e>
                          <m:sup>
                            <m:r>
                              <a:rPr lang="en-US" b="0" i="1" smtClean="0">
                                <a:latin typeface="Cambria Math" charset="0"/>
                              </a:rPr>
                              <m:t>2</m:t>
                            </m:r>
                          </m:sup>
                        </m:sSup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3" name="TextBox 1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7483" y="3241412"/>
                  <a:ext cx="3576877" cy="374013"/>
                </a:xfrm>
                <a:prstGeom prst="rect">
                  <a:avLst/>
                </a:prstGeom>
                <a:blipFill rotWithShape="0">
                  <a:blip r:embed="rId9"/>
                  <a:stretch>
                    <a:fillRect l="-2048" t="-86885" r="-171" b="-12786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graphicFrame>
              <p:nvGraphicFramePr>
                <p:cNvPr id="14" name="Object 13"/>
                <p:cNvGraphicFramePr>
                  <a:graphicFrameLocks noChangeAspect="1"/>
                </p:cNvGraphicFramePr>
                <p:nvPr/>
              </p:nvGraphicFramePr>
              <p:xfrm>
                <a:off x="857751" y="2927989"/>
                <a:ext cx="1422078" cy="357938"/>
              </p:xfrm>
              <a:graphic>
                <a:graphicData uri="http://schemas.openxmlformats.org/presentationml/2006/ole">
                  <mc:AlternateContent>
                    <mc:Choice xmlns:v="urn:schemas-microsoft-com:vml" Requires="v">
                      <p:oleObj spid="_x0000_s18564" name="Equation" r:id="rId10" imgW="736600" imgH="203200" progId="Equation.3">
                        <p:embed/>
                      </p:oleObj>
                    </mc:Choice>
                    <mc:Fallback>
                      <p:oleObj name="Equation" r:id="rId10" imgW="736600" imgH="203200" progId="Equation.3">
                        <p:embed/>
                        <p:pic>
                          <p:nvPicPr>
                            <p:cNvPr id="14" name="Object 13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6">
                              <a:extLst>
                                <a:ext uri="{28A0092B-C50C-407E-A947-70E740481C1C}">
                                  <a14:useLocalDpi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857751" y="2927989"/>
                              <a:ext cx="1422078" cy="357938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="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="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="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mc:Choice>
          <mc:Fallback xmlns="">
            <p:graphicFrame>
              <p:nvGraphicFramePr>
                <p:cNvPr id="14" name="Object 13"/>
                <p:cNvGraphicFramePr>
                  <a:graphicFrameLocks noChangeAspect="1"/>
                </p:cNvGraphicFramePr>
                <p:nvPr>
                  <p:extLst/>
                </p:nvPr>
              </p:nvGraphicFramePr>
              <p:xfrm>
                <a:off x="857751" y="2927989"/>
                <a:ext cx="1422078" cy="357938"/>
              </p:xfrm>
              <a:graphic>
                <a:graphicData uri="http://schemas.openxmlformats.org/presentationml/2006/ole">
                  <mc:AlternateContent>
                    <mc:Choice xmlns:v="urn:schemas-microsoft-com:vml" Requires="v">
                      <p:oleObj spid="_x0000_s17432" name="Equation" r:id="rId11" imgW="736600" imgH="203200" progId="Equation.3">
                        <p:embed/>
                      </p:oleObj>
                    </mc:Choice>
                    <mc:Fallback>
                      <p:oleObj name="Equation" r:id="rId11" imgW="736600" imgH="203200" progId="Equation.3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2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857751" y="2927989"/>
                              <a:ext cx="1422078" cy="357938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=""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=""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=""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mc:Fallback>
        </mc:AlternateContent>
      </p:grpSp>
    </p:spTree>
    <p:extLst>
      <p:ext uri="{BB962C8B-B14F-4D97-AF65-F5344CB8AC3E}">
        <p14:creationId xmlns:p14="http://schemas.microsoft.com/office/powerpoint/2010/main" val="3464144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Research Needs for Location Prediction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563329"/>
            <a:ext cx="8610600" cy="4075471"/>
          </a:xfrm>
        </p:spPr>
        <p:txBody>
          <a:bodyPr/>
          <a:lstStyle/>
          <a:p>
            <a:pPr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altLang="en-US" sz="20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Spatial Auto-Regression</a:t>
            </a:r>
          </a:p>
          <a:p>
            <a:pPr lvl="1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altLang="en-US" sz="16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Estimate W</a:t>
            </a:r>
          </a:p>
          <a:p>
            <a:pPr lvl="1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altLang="en-US" sz="16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Scaling issue</a:t>
            </a:r>
          </a:p>
          <a:p>
            <a:pPr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altLang="en-US" sz="20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Spatial interest measure</a:t>
            </a:r>
          </a:p>
          <a:p>
            <a:pPr lvl="1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altLang="en-US" sz="16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e.g., distance(actual, predicted)</a:t>
            </a:r>
          </a:p>
          <a:p>
            <a:endParaRPr lang="en-US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2572345" y="2068274"/>
          <a:ext cx="1340894" cy="3406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37" name="Equation" r:id="rId3" imgW="799753" imgH="203112" progId="Equation.3">
                  <p:embed/>
                </p:oleObj>
              </mc:Choice>
              <mc:Fallback>
                <p:oleObj name="Equation" r:id="rId3" imgW="799753" imgH="203112" progId="Equation.3">
                  <p:embed/>
                  <p:pic>
                    <p:nvPicPr>
                      <p:cNvPr id="4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72345" y="2068274"/>
                        <a:ext cx="1340894" cy="34063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117" y="3309062"/>
            <a:ext cx="7924800" cy="168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776342" y="5001337"/>
            <a:ext cx="112236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rgbClr val="0033CC"/>
              </a:buClr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33CC"/>
              </a:buClr>
              <a:buFont typeface="Wingdings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33CC"/>
              </a:buClr>
              <a:buFont typeface="Wingdings" pitchFamily="2" charset="2"/>
              <a:buChar char="Ø"/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33CC"/>
              </a:buClr>
              <a:buFont typeface="Wingdings" pitchFamily="2" charset="2"/>
              <a:buChar char="Ø"/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33CC"/>
              </a:buClr>
              <a:buFont typeface="Wingdings" pitchFamily="2" charset="2"/>
              <a:buChar char="Ø"/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Wingdings" pitchFamily="2" charset="2"/>
              <a:buChar char="Ø"/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Wingdings" pitchFamily="2" charset="2"/>
              <a:buChar char="Ø"/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Wingdings" pitchFamily="2" charset="2"/>
              <a:buChar char="Ø"/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Wingdings" pitchFamily="2" charset="2"/>
              <a:buChar char="Ø"/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400">
                <a:effectLst/>
                <a:latin typeface="Arial" pitchFamily="34" charset="0"/>
              </a:rPr>
              <a:t>Actual Sites</a:t>
            </a:r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2430517" y="5002924"/>
            <a:ext cx="1071563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rgbClr val="0033CC"/>
              </a:buClr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33CC"/>
              </a:buClr>
              <a:buFont typeface="Wingdings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33CC"/>
              </a:buClr>
              <a:buFont typeface="Wingdings" pitchFamily="2" charset="2"/>
              <a:buChar char="Ø"/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33CC"/>
              </a:buClr>
              <a:buFont typeface="Wingdings" pitchFamily="2" charset="2"/>
              <a:buChar char="Ø"/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33CC"/>
              </a:buClr>
              <a:buFont typeface="Wingdings" pitchFamily="2" charset="2"/>
              <a:buChar char="Ø"/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Wingdings" pitchFamily="2" charset="2"/>
              <a:buChar char="Ø"/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Wingdings" pitchFamily="2" charset="2"/>
              <a:buChar char="Ø"/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Wingdings" pitchFamily="2" charset="2"/>
              <a:buChar char="Ø"/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Wingdings" pitchFamily="2" charset="2"/>
              <a:buChar char="Ø"/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400" dirty="0">
                <a:effectLst/>
                <a:latin typeface="Arial" pitchFamily="34" charset="0"/>
              </a:rPr>
              <a:t>Pixels with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400" dirty="0">
                <a:effectLst/>
                <a:latin typeface="Arial" pitchFamily="34" charset="0"/>
              </a:rPr>
              <a:t>actual sites</a:t>
            </a:r>
          </a:p>
        </p:txBody>
      </p:sp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4048180" y="5002924"/>
            <a:ext cx="11207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rgbClr val="0033CC"/>
              </a:buClr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33CC"/>
              </a:buClr>
              <a:buFont typeface="Wingdings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33CC"/>
              </a:buClr>
              <a:buFont typeface="Wingdings" pitchFamily="2" charset="2"/>
              <a:buChar char="Ø"/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33CC"/>
              </a:buClr>
              <a:buFont typeface="Wingdings" pitchFamily="2" charset="2"/>
              <a:buChar char="Ø"/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33CC"/>
              </a:buClr>
              <a:buFont typeface="Wingdings" pitchFamily="2" charset="2"/>
              <a:buChar char="Ø"/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Wingdings" pitchFamily="2" charset="2"/>
              <a:buChar char="Ø"/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Wingdings" pitchFamily="2" charset="2"/>
              <a:buChar char="Ø"/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Wingdings" pitchFamily="2" charset="2"/>
              <a:buChar char="Ø"/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Wingdings" pitchFamily="2" charset="2"/>
              <a:buChar char="Ø"/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400" dirty="0">
                <a:effectLst/>
                <a:latin typeface="Arial" pitchFamily="34" charset="0"/>
              </a:rPr>
              <a:t>Prediction 1</a:t>
            </a:r>
          </a:p>
        </p:txBody>
      </p:sp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5212158" y="4990224"/>
            <a:ext cx="2194833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rgbClr val="0033CC"/>
              </a:buClr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33CC"/>
              </a:buClr>
              <a:buFont typeface="Wingdings" pitchFamily="2" charset="2"/>
              <a:buBlip>
                <a:blip r:embed="rId6"/>
              </a:buBlip>
              <a:defRPr sz="20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33CC"/>
              </a:buClr>
              <a:buFont typeface="Wingdings" pitchFamily="2" charset="2"/>
              <a:buChar char="Ø"/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33CC"/>
              </a:buClr>
              <a:buFont typeface="Wingdings" pitchFamily="2" charset="2"/>
              <a:buChar char="Ø"/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33CC"/>
              </a:buClr>
              <a:buFont typeface="Wingdings" pitchFamily="2" charset="2"/>
              <a:buChar char="Ø"/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Wingdings" pitchFamily="2" charset="2"/>
              <a:buChar char="Ø"/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Wingdings" pitchFamily="2" charset="2"/>
              <a:buChar char="Ø"/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Wingdings" pitchFamily="2" charset="2"/>
              <a:buChar char="Ø"/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33CC"/>
              </a:buClr>
              <a:buFont typeface="Wingdings" pitchFamily="2" charset="2"/>
              <a:buChar char="Ø"/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400" dirty="0">
                <a:effectLst/>
                <a:latin typeface="Arial" pitchFamily="34" charset="0"/>
              </a:rPr>
              <a:t>Prediction 2.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400" dirty="0">
                <a:solidFill>
                  <a:srgbClr val="FF0000"/>
                </a:solidFill>
                <a:effectLst/>
                <a:latin typeface="Arial" pitchFamily="34" charset="0"/>
              </a:rPr>
              <a:t>Spatially more </a:t>
            </a:r>
            <a:r>
              <a:rPr lang="en-US" altLang="en-US" sz="1400" dirty="0">
                <a:solidFill>
                  <a:srgbClr val="FF0000"/>
                </a:solidFill>
                <a:latin typeface="Arial" pitchFamily="34" charset="0"/>
              </a:rPr>
              <a:t>interesting</a:t>
            </a:r>
            <a:endParaRPr lang="en-US" altLang="en-US" sz="1400" dirty="0">
              <a:solidFill>
                <a:srgbClr val="FF0000"/>
              </a:solidFill>
              <a:effectLst/>
              <a:latin typeface="Arial" pitchFamily="34" charset="0"/>
            </a:endParaRP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400" dirty="0">
                <a:solidFill>
                  <a:srgbClr val="FF0000"/>
                </a:solidFill>
                <a:effectLst/>
                <a:latin typeface="Arial" pitchFamily="34" charset="0"/>
              </a:rPr>
              <a:t>than Prediction 1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en-US" altLang="en-US" sz="1400" dirty="0">
              <a:effectLst/>
              <a:latin typeface="Arial" pitchFamily="34" charset="0"/>
            </a:endParaRPr>
          </a:p>
        </p:txBody>
      </p:sp>
      <p:pic>
        <p:nvPicPr>
          <p:cNvPr id="10" name="Picture 9" descr="logo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7000" y="5621054"/>
            <a:ext cx="1241778" cy="1089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388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5600" y="196222"/>
            <a:ext cx="8686800" cy="609600"/>
          </a:xfrm>
        </p:spPr>
        <p:txBody>
          <a:bodyPr/>
          <a:lstStyle/>
          <a:p>
            <a:r>
              <a:rPr lang="en-US" sz="3600" dirty="0"/>
              <a:t>Salt n Pepper Noise</a:t>
            </a:r>
          </a:p>
        </p:txBody>
      </p:sp>
      <p:pic>
        <p:nvPicPr>
          <p:cNvPr id="4" name="Content Placeholder 3" descr="introegtruth.p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" r="-632"/>
          <a:stretch/>
        </p:blipFill>
        <p:spPr>
          <a:xfrm>
            <a:off x="3750759" y="1774893"/>
            <a:ext cx="1635934" cy="2286000"/>
          </a:xfrm>
        </p:spPr>
      </p:pic>
      <p:pic>
        <p:nvPicPr>
          <p:cNvPr id="6" name="Picture 5" descr="introegFnaip0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6188" y="1774893"/>
            <a:ext cx="1594105" cy="2286000"/>
          </a:xfrm>
          <a:prstGeom prst="rect">
            <a:avLst/>
          </a:prstGeom>
        </p:spPr>
      </p:pic>
      <p:pic>
        <p:nvPicPr>
          <p:cNvPr id="9" name="Picture 8" descr="eg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93" y="1774893"/>
            <a:ext cx="1688676" cy="2286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83317" y="4072561"/>
            <a:ext cx="15647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(a) aerial photo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245249" y="4060893"/>
            <a:ext cx="15647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(b) aerial photo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539305" y="4072561"/>
            <a:ext cx="2209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(c) true classes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382327" y="4027139"/>
            <a:ext cx="1905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(d) DT prediction (Salt n Pepper Noise)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294967295"/>
          </p:nvPr>
        </p:nvSpPr>
        <p:spPr>
          <a:xfrm>
            <a:off x="152400" y="6324600"/>
            <a:ext cx="2133600" cy="365125"/>
          </a:xfrm>
          <a:prstGeom prst="rect">
            <a:avLst/>
          </a:prstGeom>
        </p:spPr>
        <p:txBody>
          <a:bodyPr/>
          <a:lstStyle/>
          <a:p>
            <a:fld id="{4B1FE366-8AE6-344D-A219-B0EE0B015E08}" type="slidenum">
              <a:rPr lang="en-US" smtClean="0"/>
              <a:pPr/>
              <a:t>36</a:t>
            </a:fld>
            <a:endParaRPr lang="en-US" dirty="0"/>
          </a:p>
        </p:txBody>
      </p:sp>
      <p:grpSp>
        <p:nvGrpSpPr>
          <p:cNvPr id="21" name="Group 20"/>
          <p:cNvGrpSpPr/>
          <p:nvPr/>
        </p:nvGrpSpPr>
        <p:grpSpPr>
          <a:xfrm>
            <a:off x="6172199" y="980587"/>
            <a:ext cx="2743200" cy="369332"/>
            <a:chOff x="5562600" y="4495800"/>
            <a:chExt cx="2743200" cy="369332"/>
          </a:xfrm>
        </p:grpSpPr>
        <p:grpSp>
          <p:nvGrpSpPr>
            <p:cNvPr id="18" name="Group 17"/>
            <p:cNvGrpSpPr/>
            <p:nvPr/>
          </p:nvGrpSpPr>
          <p:grpSpPr>
            <a:xfrm>
              <a:off x="5562600" y="4495800"/>
              <a:ext cx="1371600" cy="369332"/>
              <a:chOff x="5791200" y="4572000"/>
              <a:chExt cx="1371600" cy="369332"/>
            </a:xfrm>
          </p:grpSpPr>
          <p:sp>
            <p:nvSpPr>
              <p:cNvPr id="8" name="Rectangle 7"/>
              <p:cNvSpPr/>
              <p:nvPr/>
            </p:nvSpPr>
            <p:spPr>
              <a:xfrm>
                <a:off x="5867400" y="4572000"/>
                <a:ext cx="1295400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800" dirty="0"/>
                  <a:t>wetland</a:t>
                </a:r>
                <a:endParaRPr lang="en-US" sz="2000" dirty="0"/>
              </a:p>
            </p:txBody>
          </p:sp>
          <p:sp>
            <p:nvSpPr>
              <p:cNvPr id="14" name="Rectangle 13"/>
              <p:cNvSpPr>
                <a:spLocks noChangeAspect="1"/>
              </p:cNvSpPr>
              <p:nvPr/>
            </p:nvSpPr>
            <p:spPr bwMode="auto">
              <a:xfrm>
                <a:off x="5791200" y="4667310"/>
                <a:ext cx="210312" cy="210312"/>
              </a:xfrm>
              <a:prstGeom prst="rect">
                <a:avLst/>
              </a:prstGeom>
              <a:solidFill>
                <a:srgbClr val="2FF03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</p:grpSp>
        <p:grpSp>
          <p:nvGrpSpPr>
            <p:cNvPr id="19" name="Group 18"/>
            <p:cNvGrpSpPr/>
            <p:nvPr/>
          </p:nvGrpSpPr>
          <p:grpSpPr>
            <a:xfrm>
              <a:off x="6934200" y="4495800"/>
              <a:ext cx="1371600" cy="369332"/>
              <a:chOff x="7010400" y="4572000"/>
              <a:chExt cx="1371600" cy="369332"/>
            </a:xfrm>
          </p:grpSpPr>
          <p:sp>
            <p:nvSpPr>
              <p:cNvPr id="15" name="Rectangle 14"/>
              <p:cNvSpPr>
                <a:spLocks noChangeAspect="1"/>
              </p:cNvSpPr>
              <p:nvPr/>
            </p:nvSpPr>
            <p:spPr bwMode="auto">
              <a:xfrm>
                <a:off x="7010400" y="4685598"/>
                <a:ext cx="210312" cy="210312"/>
              </a:xfrm>
              <a:prstGeom prst="rect">
                <a:avLst/>
              </a:prstGeom>
              <a:solidFill>
                <a:srgbClr val="FF00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charset="0"/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7" name="Rectangle 16"/>
              <p:cNvSpPr/>
              <p:nvPr/>
            </p:nvSpPr>
            <p:spPr>
              <a:xfrm>
                <a:off x="7086600" y="4572000"/>
                <a:ext cx="1295400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800" dirty="0"/>
                  <a:t>dry land</a:t>
                </a:r>
              </a:p>
            </p:txBody>
          </p:sp>
        </p:grpSp>
      </p:grpSp>
      <p:sp>
        <p:nvSpPr>
          <p:cNvPr id="16" name="TextBox 15"/>
          <p:cNvSpPr txBox="1"/>
          <p:nvPr/>
        </p:nvSpPr>
        <p:spPr>
          <a:xfrm>
            <a:off x="2139696" y="1397475"/>
            <a:ext cx="9547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Input: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946746" y="1440907"/>
            <a:ext cx="11941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Output:</a:t>
            </a:r>
          </a:p>
        </p:txBody>
      </p:sp>
      <p:pic>
        <p:nvPicPr>
          <p:cNvPr id="25" name="Picture 24" descr="probEgDT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7794" y="1774893"/>
            <a:ext cx="1619794" cy="2286000"/>
          </a:xfrm>
          <a:prstGeom prst="rect">
            <a:avLst/>
          </a:prstGeom>
        </p:spPr>
      </p:pic>
      <p:pic>
        <p:nvPicPr>
          <p:cNvPr id="26" name="Picture 25" descr="probEgSDT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9581" y="1774893"/>
            <a:ext cx="1614407" cy="2286000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7084743" y="4027139"/>
            <a:ext cx="2133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(e) </a:t>
            </a:r>
            <a:r>
              <a:rPr lang="en-US" sz="1600" dirty="0">
                <a:solidFill>
                  <a:srgbClr val="C00000"/>
                </a:solidFill>
              </a:rPr>
              <a:t>SDT prediction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5715000" y="4267200"/>
            <a:ext cx="3429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  <a:p>
            <a:r>
              <a:rPr lang="en-US" sz="1600" dirty="0"/>
              <a:t>DT: decision tree</a:t>
            </a:r>
          </a:p>
          <a:p>
            <a:r>
              <a:rPr lang="en-US" sz="1600" dirty="0">
                <a:solidFill>
                  <a:srgbClr val="C00000"/>
                </a:solidFill>
              </a:rPr>
              <a:t>SDT: spatial decision tree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36325" y="4469043"/>
            <a:ext cx="533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Training samples</a:t>
            </a:r>
            <a:r>
              <a:rPr lang="en-US" sz="1600" dirty="0"/>
              <a:t>: upper half</a:t>
            </a:r>
          </a:p>
          <a:p>
            <a:r>
              <a:rPr lang="en-US" sz="1600" b="1" dirty="0"/>
              <a:t>Test samples</a:t>
            </a:r>
            <a:r>
              <a:rPr lang="en-US" sz="1600" dirty="0"/>
              <a:t>: lower half</a:t>
            </a:r>
          </a:p>
          <a:p>
            <a:r>
              <a:rPr lang="en-US" sz="1600" b="1" dirty="0"/>
              <a:t>Spatial neighborhood</a:t>
            </a:r>
            <a:r>
              <a:rPr lang="en-US" sz="1600" dirty="0"/>
              <a:t>: maximum 11 pixels by11 pixels</a:t>
            </a:r>
          </a:p>
        </p:txBody>
      </p:sp>
      <p:cxnSp>
        <p:nvCxnSpPr>
          <p:cNvPr id="31" name="Straight Connector 30"/>
          <p:cNvCxnSpPr>
            <a:stCxn id="9" idx="1"/>
            <a:endCxn id="9" idx="3"/>
          </p:cNvCxnSpPr>
          <p:nvPr/>
        </p:nvCxnSpPr>
        <p:spPr bwMode="auto">
          <a:xfrm>
            <a:off x="357493" y="2917893"/>
            <a:ext cx="1688676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33" name="Straight Connector 32"/>
          <p:cNvCxnSpPr/>
          <p:nvPr/>
        </p:nvCxnSpPr>
        <p:spPr bwMode="auto">
          <a:xfrm>
            <a:off x="2033893" y="2917893"/>
            <a:ext cx="1688676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34" name="Straight Connector 33"/>
          <p:cNvCxnSpPr/>
          <p:nvPr/>
        </p:nvCxnSpPr>
        <p:spPr bwMode="auto">
          <a:xfrm>
            <a:off x="3698017" y="2917893"/>
            <a:ext cx="1688676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35" name="Straight Connector 34"/>
          <p:cNvCxnSpPr/>
          <p:nvPr/>
        </p:nvCxnSpPr>
        <p:spPr bwMode="auto">
          <a:xfrm>
            <a:off x="5561594" y="2917893"/>
            <a:ext cx="1688676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36" name="Straight Connector 35"/>
          <p:cNvCxnSpPr/>
          <p:nvPr/>
        </p:nvCxnSpPr>
        <p:spPr bwMode="auto">
          <a:xfrm>
            <a:off x="7243381" y="2917893"/>
            <a:ext cx="1688676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38" name="Straight Connector 37"/>
          <p:cNvCxnSpPr/>
          <p:nvPr/>
        </p:nvCxnSpPr>
        <p:spPr bwMode="auto">
          <a:xfrm>
            <a:off x="5504988" y="1671739"/>
            <a:ext cx="0" cy="3890861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40" name="TextBox 39"/>
          <p:cNvSpPr txBox="1"/>
          <p:nvPr/>
        </p:nvSpPr>
        <p:spPr>
          <a:xfrm>
            <a:off x="-120804" y="2155893"/>
            <a:ext cx="683601" cy="400110"/>
          </a:xfrm>
          <a:prstGeom prst="rect">
            <a:avLst/>
          </a:prstGeom>
          <a:noFill/>
          <a:scene3d>
            <a:camera prst="orthographicFront">
              <a:rot lat="0" lon="0" rev="5400000"/>
            </a:camera>
            <a:lightRig rig="threePt" dir="t"/>
          </a:scene3d>
        </p:spPr>
        <p:txBody>
          <a:bodyPr wrap="none" rtlCol="0">
            <a:spAutoFit/>
          </a:bodyPr>
          <a:lstStyle/>
          <a:p>
            <a:r>
              <a:rPr lang="en-US" sz="2000" dirty="0"/>
              <a:t>train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-76200" y="3279783"/>
            <a:ext cx="598065" cy="400110"/>
          </a:xfrm>
          <a:prstGeom prst="rect">
            <a:avLst/>
          </a:prstGeom>
          <a:noFill/>
          <a:scene3d>
            <a:camera prst="orthographicFront">
              <a:rot lat="0" lon="0" rev="5400000"/>
            </a:camera>
            <a:lightRig rig="threePt" dir="t"/>
          </a:scene3d>
        </p:spPr>
        <p:txBody>
          <a:bodyPr wrap="none" rtlCol="0">
            <a:spAutoFit/>
          </a:bodyPr>
          <a:lstStyle/>
          <a:p>
            <a:r>
              <a:rPr lang="en-US" sz="2000" dirty="0"/>
              <a:t>test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42891" y="5768907"/>
            <a:ext cx="88095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1600" dirty="0"/>
              <a:t>Details: </a:t>
            </a:r>
            <a:r>
              <a:rPr lang="en-US" sz="1400" dirty="0"/>
              <a:t>Focal-Test-Based Spatial Decision Tree Learning. </a:t>
            </a:r>
            <a:r>
              <a:rPr lang="en-US" sz="1400" dirty="0">
                <a:hlinkClick r:id="rId7"/>
              </a:rPr>
              <a:t>IEEE Trans. Knowl. Data Eng. 27(6)</a:t>
            </a:r>
            <a:r>
              <a:rPr lang="en-US" sz="1400" dirty="0"/>
              <a:t>: 1547-1559, 2015 </a:t>
            </a:r>
            <a:r>
              <a:rPr lang="en-US" altLang="en-US" sz="1400" dirty="0"/>
              <a:t>(summary in Proc. IEEE Intl. Conf. on Data Mining, 2013).(w/ Z. Jiang et al.)</a:t>
            </a:r>
          </a:p>
          <a:p>
            <a:endParaRPr lang="en-US" sz="1600" dirty="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4E8DC765-0887-3F4A-96B4-8BB77B0F0955}"/>
              </a:ext>
            </a:extLst>
          </p:cNvPr>
          <p:cNvSpPr/>
          <p:nvPr/>
        </p:nvSpPr>
        <p:spPr bwMode="auto">
          <a:xfrm>
            <a:off x="7304302" y="1739777"/>
            <a:ext cx="1664269" cy="233278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7476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7" grpId="1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extBox 2"/>
          <p:cNvSpPr txBox="1">
            <a:spLocks noChangeArrowheads="1"/>
          </p:cNvSpPr>
          <p:nvPr/>
        </p:nvSpPr>
        <p:spPr bwMode="auto">
          <a:xfrm>
            <a:off x="137995" y="152400"/>
            <a:ext cx="8875059" cy="581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itchFamily="34" charset="-128"/>
              </a:defRPr>
            </a:lvl9pPr>
          </a:lstStyle>
          <a:p>
            <a:pPr algn="ctr"/>
            <a:r>
              <a:rPr lang="en-US" altLang="en-US" sz="3177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Spatial Decision Tree</a:t>
            </a:r>
          </a:p>
        </p:txBody>
      </p:sp>
      <p:pic>
        <p:nvPicPr>
          <p:cNvPr id="14341" name="Picture 5" descr="DTVSSDT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919" y="1441437"/>
            <a:ext cx="8357183" cy="4300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tabl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504" y="5477256"/>
            <a:ext cx="2667000" cy="1219200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 bwMode="auto">
          <a:xfrm>
            <a:off x="5408241" y="1538869"/>
            <a:ext cx="2219194" cy="30108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23" name="Rectangle 22"/>
          <p:cNvSpPr/>
          <p:nvPr/>
        </p:nvSpPr>
        <p:spPr bwMode="auto">
          <a:xfrm>
            <a:off x="1378933" y="1516566"/>
            <a:ext cx="2219194" cy="30108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05FA064-8FCE-2245-B9F0-E087D31FCA9C}"/>
              </a:ext>
            </a:extLst>
          </p:cNvPr>
          <p:cNvSpPr/>
          <p:nvPr/>
        </p:nvSpPr>
        <p:spPr bwMode="auto">
          <a:xfrm>
            <a:off x="5867400" y="2547738"/>
            <a:ext cx="2924681" cy="3091061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4677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7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76200" y="3124200"/>
          <a:ext cx="7650429" cy="235186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230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273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08955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Traditional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Spatial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704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9282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78999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Neural Networks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Convolutional Neural Networks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78999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Decision Trees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Spatial Decision Trees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11466810"/>
                  </a:ext>
                </a:extLst>
              </a:tr>
            </a:tbl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Location Prediction Models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143000"/>
            <a:ext cx="8610600" cy="1520620"/>
          </a:xfrm>
        </p:spPr>
        <p:txBody>
          <a:bodyPr/>
          <a:lstStyle/>
          <a:p>
            <a:pPr marL="342900" lvl="1" indent="-342900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en-US" sz="20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Traditional Models, </a:t>
            </a:r>
            <a:r>
              <a:rPr lang="en-US" altLang="en-US" sz="16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e.g., Regression  (with Logit or </a:t>
            </a:r>
            <a:r>
              <a:rPr lang="en-US" altLang="en-US" sz="1600" dirty="0" err="1">
                <a:latin typeface="Microsoft Sans Serif" panose="020B0604020202020204" pitchFamily="34" charset="0"/>
                <a:cs typeface="Microsoft Sans Serif" panose="020B0604020202020204" pitchFamily="34" charset="0"/>
              </a:rPr>
              <a:t>Probit</a:t>
            </a:r>
            <a:r>
              <a:rPr lang="en-US" altLang="en-US" sz="16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), </a:t>
            </a:r>
          </a:p>
          <a:p>
            <a:pPr marL="742950" lvl="2" indent="-342900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en-US" sz="16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Linear Regression, Bayes Classifier</a:t>
            </a:r>
            <a:r>
              <a:rPr lang="en-US" altLang="en-US" sz="12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, …</a:t>
            </a:r>
          </a:p>
          <a:p>
            <a:pPr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altLang="en-US" sz="20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Semi-Spatial : </a:t>
            </a:r>
            <a:r>
              <a:rPr lang="en-US" altLang="en-US" sz="16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auto-correlation </a:t>
            </a:r>
            <a:r>
              <a:rPr lang="en-US" altLang="en-US" sz="1600" dirty="0" err="1">
                <a:latin typeface="Microsoft Sans Serif" panose="020B0604020202020204" pitchFamily="34" charset="0"/>
                <a:cs typeface="Microsoft Sans Serif" panose="020B0604020202020204" pitchFamily="34" charset="0"/>
              </a:rPr>
              <a:t>regularizer</a:t>
            </a:r>
            <a:endParaRPr lang="en-US" altLang="en-US" sz="1600" dirty="0">
              <a:latin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altLang="en-US" sz="20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Spatial Models</a:t>
            </a:r>
          </a:p>
          <a:p>
            <a:pPr lvl="1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altLang="en-US" sz="16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Spatial autoregressive model (SAR)</a:t>
            </a:r>
          </a:p>
          <a:p>
            <a:pPr lvl="1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altLang="en-US" sz="16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Markov random field (MRF) based Bayesian Classifier</a:t>
            </a: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984057" y="3482421"/>
          <a:ext cx="1422400" cy="358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561" name="Equation" r:id="rId3" imgW="736600" imgH="203200" progId="Equation.3">
                  <p:embed/>
                </p:oleObj>
              </mc:Choice>
              <mc:Fallback>
                <p:oleObj name="Equation" r:id="rId3" imgW="736600" imgH="203200" progId="Equation.3">
                  <p:embed/>
                  <p:pic>
                    <p:nvPicPr>
                      <p:cNvPr id="4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84057" y="3482421"/>
                        <a:ext cx="1422400" cy="358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156996" y="3891506"/>
          <a:ext cx="3130755" cy="4941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562" name="Equation" r:id="rId5" imgW="1841500" imgH="419100" progId="Equation.3">
                  <p:embed/>
                </p:oleObj>
              </mc:Choice>
              <mc:Fallback>
                <p:oleObj name="Equation" r:id="rId5" imgW="1841500" imgH="419100" progId="Equation.3">
                  <p:embed/>
                  <p:pic>
                    <p:nvPicPr>
                      <p:cNvPr id="5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6996" y="3891506"/>
                        <a:ext cx="3130755" cy="49417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/>
        </p:nvGraphicFramePr>
        <p:xfrm>
          <a:off x="4780619" y="3482889"/>
          <a:ext cx="1707532" cy="3579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563" name="Equation" r:id="rId7" imgW="1257120" imgH="203040" progId="Equation.3">
                  <p:embed/>
                </p:oleObj>
              </mc:Choice>
              <mc:Fallback>
                <p:oleObj name="Equation" r:id="rId7" imgW="1257120" imgH="203040" progId="Equation.3">
                  <p:embed/>
                  <p:pic>
                    <p:nvPicPr>
                      <p:cNvPr id="6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80619" y="3482889"/>
                        <a:ext cx="1707532" cy="35793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/>
        </p:nvGraphicFramePr>
        <p:xfrm>
          <a:off x="3644590" y="3899532"/>
          <a:ext cx="3925230" cy="5448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564" name="Equation" r:id="rId9" imgW="2247900" imgH="431800" progId="Equation.3">
                  <p:embed/>
                </p:oleObj>
              </mc:Choice>
              <mc:Fallback>
                <p:oleObj name="Equation" r:id="rId9" imgW="2247900" imgH="431800" progId="Equation.3">
                  <p:embed/>
                  <p:pic>
                    <p:nvPicPr>
                      <p:cNvPr id="7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44590" y="3899532"/>
                        <a:ext cx="3925230" cy="54485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Picture 8" descr="logo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7000" y="5323628"/>
            <a:ext cx="1241778" cy="108981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4990159" y="1753085"/>
                <a:ext cx="3892797" cy="37401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 </m:t>
                      </m:r>
                      <m:r>
                        <a:rPr lang="en-US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𝜀</m:t>
                      </m:r>
                      <m:r>
                        <a:rPr lang="en-US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= 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sSupPr>
                        <m:e>
                          <m:d>
                            <m:dPr>
                              <m:begChr m:val="‖"/>
                              <m:endChr m:val="‖"/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𝑦</m:t>
                              </m:r>
                              <m:r>
                                <a:rPr lang="en-US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−</m:t>
                              </m:r>
                              <m:r>
                                <a:rPr lang="en-US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𝛽</m:t>
                              </m:r>
                              <m:r>
                                <a:rPr lang="en-US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𝑋</m:t>
                              </m:r>
                            </m:e>
                          </m:d>
                        </m:e>
                        <m:sup>
                          <m:r>
                            <a:rPr lang="en-US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2</m:t>
                          </m:r>
                        </m:sup>
                      </m:sSup>
                      <m:r>
                        <a:rPr lang="en-US" b="0" i="1" smtClean="0">
                          <a:latin typeface="Cambria Math" charset="0"/>
                        </a:rPr>
                        <m:t>+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sSupPr>
                        <m:e>
                          <m:d>
                            <m:dPr>
                              <m:begChr m:val="‖"/>
                              <m:endChr m:val="‖"/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𝛽</m:t>
                              </m:r>
                              <m:r>
                                <a:rPr lang="en-US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𝑋</m:t>
                              </m:r>
                              <m:r>
                                <a:rPr lang="en-US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𝛽</m:t>
                                  </m:r>
                                  <m:r>
                                    <a:rPr lang="en-US" b="0" i="1" smtClean="0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charset="0"/>
                                      <a:ea typeface="Cambria Math" charset="0"/>
                                      <a:cs typeface="Cambria Math" charset="0"/>
                                    </a:rPr>
                                    <m:t>𝑛𝑒𝑖𝑔h𝑏𝑜𝑟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lang="en-US" b="0" i="1" smtClean="0">
                              <a:latin typeface="Cambria Math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90159" y="1753085"/>
                <a:ext cx="3892797" cy="374013"/>
              </a:xfrm>
              <a:prstGeom prst="rect">
                <a:avLst/>
              </a:prstGeom>
              <a:blipFill>
                <a:blip r:embed="rId12"/>
                <a:stretch>
                  <a:fillRect l="-1629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32533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274" y="304800"/>
            <a:ext cx="7772400" cy="424543"/>
          </a:xfrm>
        </p:spPr>
        <p:txBody>
          <a:bodyPr/>
          <a:lstStyle/>
          <a:p>
            <a:r>
              <a:rPr lang="en-US" sz="2400" b="1" dirty="0"/>
              <a:t>Spatial Variability Challenge:  Amorphous Features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6294" y="1295400"/>
            <a:ext cx="8031480" cy="1894157"/>
          </a:xfrm>
        </p:spPr>
        <p:txBody>
          <a:bodyPr/>
          <a:lstStyle/>
          <a:p>
            <a:pPr marL="0" indent="0">
              <a:buNone/>
            </a:pPr>
            <a:r>
              <a:rPr lang="en-US" sz="1600" b="1" dirty="0"/>
              <a:t>Q1.</a:t>
            </a:r>
            <a:r>
              <a:rPr lang="en-US" sz="1600" dirty="0"/>
              <a:t> Which images show snow ?</a:t>
            </a:r>
          </a:p>
          <a:p>
            <a:pPr marL="0" indent="0">
              <a:buNone/>
            </a:pPr>
            <a:endParaRPr lang="en-US" sz="1650" dirty="0"/>
          </a:p>
          <a:p>
            <a:pPr marL="0" indent="0">
              <a:buNone/>
            </a:pPr>
            <a:endParaRPr lang="en-US" sz="1650" dirty="0"/>
          </a:p>
          <a:p>
            <a:pPr marL="0" indent="0">
              <a:buNone/>
            </a:pPr>
            <a:endParaRPr lang="en-US" sz="1650" dirty="0"/>
          </a:p>
          <a:p>
            <a:pPr marL="0" indent="0">
              <a:buNone/>
            </a:pPr>
            <a:endParaRPr lang="en-US" sz="1650" dirty="0"/>
          </a:p>
          <a:p>
            <a:pPr marL="0" indent="0">
              <a:buNone/>
            </a:pPr>
            <a:endParaRPr lang="en-US" sz="1650" dirty="0"/>
          </a:p>
          <a:p>
            <a:pPr marL="0" indent="0">
              <a:buNone/>
            </a:pPr>
            <a:endParaRPr lang="en-US" sz="1650" dirty="0"/>
          </a:p>
          <a:p>
            <a:pPr marL="0" indent="0">
              <a:buNone/>
            </a:pPr>
            <a:endParaRPr lang="en-US" sz="1650" b="1" dirty="0"/>
          </a:p>
          <a:p>
            <a:pPr marL="0" indent="0">
              <a:buNone/>
            </a:pPr>
            <a:r>
              <a:rPr lang="en-US" sz="1650" b="1" dirty="0"/>
              <a:t>Q2. </a:t>
            </a:r>
            <a:r>
              <a:rPr lang="en-US" sz="1650" dirty="0"/>
              <a:t>Which geo-challenges are addressed by Convolutional Neural Network (CNN) ?</a:t>
            </a:r>
            <a:endParaRPr lang="en-US" sz="1800" dirty="0"/>
          </a:p>
          <a:p>
            <a:pPr marL="0" indent="0">
              <a:buNone/>
            </a:pPr>
            <a:r>
              <a:rPr lang="en-US" sz="1500" dirty="0"/>
              <a:t>(a) High Cost of spurious and missed patterns  (b) Spatial Auto-correlation </a:t>
            </a:r>
          </a:p>
          <a:p>
            <a:pPr marL="0" indent="0">
              <a:buNone/>
            </a:pPr>
            <a:r>
              <a:rPr lang="en-US" sz="1500" dirty="0"/>
              <a:t>(c) Spatial Heterogeneity                                     (d) Teleconnections</a:t>
            </a:r>
          </a:p>
          <a:p>
            <a:pPr marL="0" indent="0">
              <a:buNone/>
            </a:pPr>
            <a:endParaRPr lang="en-US" sz="1500" dirty="0"/>
          </a:p>
        </p:txBody>
      </p:sp>
      <p:sp>
        <p:nvSpPr>
          <p:cNvPr id="4" name="Google Shape;60;p1">
            <a:extLst>
              <a:ext uri="{FF2B5EF4-FFF2-40B4-BE49-F238E27FC236}">
                <a16:creationId xmlns:a16="http://schemas.microsoft.com/office/drawing/2014/main" id="{F9F0FE67-16DA-264A-9C0C-F0118D97881A}"/>
              </a:ext>
            </a:extLst>
          </p:cNvPr>
          <p:cNvSpPr txBox="1"/>
          <p:nvPr/>
        </p:nvSpPr>
        <p:spPr>
          <a:xfrm>
            <a:off x="167892" y="5537732"/>
            <a:ext cx="8808217" cy="4820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pPr lvl="0"/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Details: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Towards Spatial Variability Aware Deep Neural Networks (SVANN): A Summary of Results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 J. Gupta, Y. Xie, and S. Shekhar, DeepSpatial2020 (1st ACM SIGKDD Workshop on Deep Learning for Spatiotemporal Data, Applications, and Systems). </a:t>
            </a:r>
            <a:r>
              <a:rPr lang="en-US" sz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Best paper award.</a:t>
            </a:r>
            <a:endParaRPr sz="1350" dirty="0">
              <a:solidFill>
                <a:srgbClr val="FF0000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  <a:sym typeface="Times New Roman"/>
            </a:endParaRPr>
          </a:p>
        </p:txBody>
      </p:sp>
      <p:pic>
        <p:nvPicPr>
          <p:cNvPr id="5" name="Google Shape;74;g8dc6bb79cc_0_1">
            <a:extLst>
              <a:ext uri="{FF2B5EF4-FFF2-40B4-BE49-F238E27FC236}">
                <a16:creationId xmlns:a16="http://schemas.microsoft.com/office/drawing/2014/main" id="{053E1B59-E08C-9E4F-88D6-8974B79B70FB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90282" y="4040593"/>
            <a:ext cx="2009701" cy="1072141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3F63658-9D5B-654C-BA55-BA7A1AB093B2}"/>
              </a:ext>
            </a:extLst>
          </p:cNvPr>
          <p:cNvSpPr txBox="1"/>
          <p:nvPr/>
        </p:nvSpPr>
        <p:spPr>
          <a:xfrm>
            <a:off x="6988271" y="2999601"/>
            <a:ext cx="5677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Snow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78426B5-9362-D241-BBBE-01A0EB9DA998}"/>
              </a:ext>
            </a:extLst>
          </p:cNvPr>
          <p:cNvSpPr txBox="1"/>
          <p:nvPr/>
        </p:nvSpPr>
        <p:spPr>
          <a:xfrm>
            <a:off x="362495" y="2819400"/>
            <a:ext cx="222830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Runn of Kutch, Gujarat, India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5515ACC-857B-CD40-90F9-F9610BB3AA28}"/>
              </a:ext>
            </a:extLst>
          </p:cNvPr>
          <p:cNvGrpSpPr/>
          <p:nvPr/>
        </p:nvGrpSpPr>
        <p:grpSpPr>
          <a:xfrm>
            <a:off x="737548" y="1676400"/>
            <a:ext cx="1624652" cy="1100736"/>
            <a:chOff x="167891" y="954308"/>
            <a:chExt cx="1624652" cy="1100736"/>
          </a:xfrm>
        </p:grpSpPr>
        <p:pic>
          <p:nvPicPr>
            <p:cNvPr id="1028" name="Picture 4" descr="White Rann of Kutch – Salt desert in Gujarat | Let's Travel!">
              <a:extLst>
                <a:ext uri="{FF2B5EF4-FFF2-40B4-BE49-F238E27FC236}">
                  <a16:creationId xmlns:a16="http://schemas.microsoft.com/office/drawing/2014/main" id="{492C0A92-AB19-7143-9278-8280B0C21B8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0999"/>
            <a:stretch/>
          </p:blipFill>
          <p:spPr bwMode="auto">
            <a:xfrm>
              <a:off x="167891" y="1173460"/>
              <a:ext cx="1624652" cy="8815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C405593C-B092-BA43-AFE0-FC72E392CFE9}"/>
                </a:ext>
              </a:extLst>
            </p:cNvPr>
            <p:cNvSpPr txBox="1"/>
            <p:nvPr/>
          </p:nvSpPr>
          <p:spPr>
            <a:xfrm>
              <a:off x="839561" y="954308"/>
              <a:ext cx="37221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(a)</a:t>
              </a:r>
            </a:p>
          </p:txBody>
        </p:sp>
      </p:grpSp>
      <p:pic>
        <p:nvPicPr>
          <p:cNvPr id="22530" name="Picture 2" descr="White Sands National Monument Wall Art for Sale">
            <a:extLst>
              <a:ext uri="{FF2B5EF4-FFF2-40B4-BE49-F238E27FC236}">
                <a16:creationId xmlns:a16="http://schemas.microsoft.com/office/drawing/2014/main" id="{D1D5AEAD-ACA8-E840-B5CF-58D5DD6392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5096" y="1895551"/>
            <a:ext cx="1486504" cy="882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59EDE165-70E4-B840-8C62-E4838DFAE4F4}"/>
              </a:ext>
            </a:extLst>
          </p:cNvPr>
          <p:cNvSpPr txBox="1"/>
          <p:nvPr/>
        </p:nvSpPr>
        <p:spPr>
          <a:xfrm>
            <a:off x="3581400" y="2895600"/>
            <a:ext cx="1828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White Sands, NM, USA</a:t>
            </a:r>
          </a:p>
        </p:txBody>
      </p:sp>
      <p:pic>
        <p:nvPicPr>
          <p:cNvPr id="22532" name="Picture 4" descr="White snowy fields under a blue sky">
            <a:extLst>
              <a:ext uri="{FF2B5EF4-FFF2-40B4-BE49-F238E27FC236}">
                <a16:creationId xmlns:a16="http://schemas.microsoft.com/office/drawing/2014/main" id="{3F60B762-61B9-E54F-9C17-034B1C569D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4058" y="1877199"/>
            <a:ext cx="1623142" cy="1034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7A204760-3B4A-084B-A90E-662D134D8D7C}"/>
              </a:ext>
            </a:extLst>
          </p:cNvPr>
          <p:cNvSpPr txBox="1"/>
          <p:nvPr/>
        </p:nvSpPr>
        <p:spPr>
          <a:xfrm>
            <a:off x="4230563" y="1628001"/>
            <a:ext cx="3722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(b)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3A9F95E-1D57-B240-AECF-3C479AB558E1}"/>
              </a:ext>
            </a:extLst>
          </p:cNvPr>
          <p:cNvSpPr txBox="1"/>
          <p:nvPr/>
        </p:nvSpPr>
        <p:spPr>
          <a:xfrm>
            <a:off x="7120782" y="1551801"/>
            <a:ext cx="3642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(c)</a:t>
            </a:r>
          </a:p>
        </p:txBody>
      </p:sp>
    </p:spTree>
    <p:extLst>
      <p:ext uri="{BB962C8B-B14F-4D97-AF65-F5344CB8AC3E}">
        <p14:creationId xmlns:p14="http://schemas.microsoft.com/office/powerpoint/2010/main" val="852178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4" grpId="0"/>
      <p:bldP spid="2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E8D520-79FD-E740-88B6-B84DF37662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494" y="152400"/>
            <a:ext cx="8606118" cy="642080"/>
          </a:xfrm>
        </p:spPr>
        <p:txBody>
          <a:bodyPr/>
          <a:lstStyle/>
          <a:p>
            <a:r>
              <a:rPr lang="en-US" sz="2400" dirty="0"/>
              <a:t>Spatial Computing is Ubiquitous Today!</a:t>
            </a:r>
            <a:endParaRPr lang="en-US" sz="3200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65E4E19-E336-4F40-B63E-7E86335292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239000" y="1287086"/>
            <a:ext cx="1763579" cy="216843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2E1D369-D610-D147-BEDD-2DB5094B9C4A}"/>
              </a:ext>
            </a:extLst>
          </p:cNvPr>
          <p:cNvSpPr/>
          <p:nvPr/>
        </p:nvSpPr>
        <p:spPr>
          <a:xfrm>
            <a:off x="262694" y="1098589"/>
            <a:ext cx="8099422" cy="33855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cs typeface="Arial" panose="020B0604020202020204" pitchFamily="34" charset="0"/>
              </a:rPr>
              <a:t>2 billion GPS receivers in use, will hit 7 billion by 2022.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cs typeface="Arial" panose="020B0604020202020204" pitchFamily="34" charset="0"/>
              </a:rPr>
              <a:t>Besides location, it </a:t>
            </a:r>
            <a:r>
              <a:rPr lang="en-US" sz="1800" dirty="0">
                <a:solidFill>
                  <a:srgbClr val="FF0000"/>
                </a:solidFill>
                <a:cs typeface="Arial" panose="020B0604020202020204" pitchFamily="34" charset="0"/>
              </a:rPr>
              <a:t>reference time </a:t>
            </a:r>
            <a:r>
              <a:rPr lang="en-US" sz="1800" dirty="0">
                <a:cs typeface="Arial" panose="020B0604020202020204" pitchFamily="34" charset="0"/>
              </a:rPr>
              <a:t>for critical infrastructure</a:t>
            </a:r>
          </a:p>
          <a:p>
            <a:pPr marL="742950" lvl="1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cs typeface="Arial" panose="020B0604020202020204" pitchFamily="34" charset="0"/>
              </a:rPr>
              <a:t>Telecommunications industry</a:t>
            </a:r>
          </a:p>
          <a:p>
            <a:pPr marL="742950" lvl="1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cs typeface="Arial" panose="020B0604020202020204" pitchFamily="34" charset="0"/>
              </a:rPr>
              <a:t>Banks</a:t>
            </a:r>
          </a:p>
          <a:p>
            <a:pPr marL="742950" lvl="1" indent="-28575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cs typeface="Arial" panose="020B0604020202020204" pitchFamily="34" charset="0"/>
              </a:rPr>
              <a:t>Airlines...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GPS is the </a:t>
            </a:r>
            <a:r>
              <a:rPr lang="en-US" sz="1600" dirty="0">
                <a:solidFill>
                  <a:schemeClr val="tx2">
                    <a:lumMod val="75000"/>
                  </a:schemeClr>
                </a:solidFill>
              </a:rPr>
              <a:t>single point of failure</a:t>
            </a:r>
            <a:r>
              <a:rPr lang="en-US" sz="1600" dirty="0"/>
              <a:t> for the entire modern economy.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50,000 incidents of deliberate (GPS) jamming last two years</a:t>
            </a:r>
          </a:p>
          <a:p>
            <a:pPr marL="742950" lvl="1" indent="-28575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Against Ubers, Waymo’s self-driving cars, delivery drones from Amazon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56D5E2C-F900-4467-8F0C-384C8C895306}"/>
              </a:ext>
            </a:extLst>
          </p:cNvPr>
          <p:cNvSpPr/>
          <p:nvPr/>
        </p:nvSpPr>
        <p:spPr>
          <a:xfrm>
            <a:off x="146570" y="5864423"/>
            <a:ext cx="864604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i="1" dirty="0"/>
              <a:t>Source:  </a:t>
            </a:r>
            <a:r>
              <a:rPr lang="en-US" sz="1300" i="1" dirty="0">
                <a:latin typeface="Times New Roman" charset="0"/>
                <a:ea typeface="Times New Roman" charset="0"/>
                <a:cs typeface="Times New Roman" charset="0"/>
              </a:rPr>
              <a:t>https://</a:t>
            </a:r>
            <a:r>
              <a:rPr lang="en-US" sz="1300" i="1" dirty="0" err="1">
                <a:latin typeface="Times New Roman" charset="0"/>
                <a:ea typeface="Times New Roman" charset="0"/>
                <a:cs typeface="Times New Roman" charset="0"/>
              </a:rPr>
              <a:t>www.bloomberg.com</a:t>
            </a:r>
            <a:r>
              <a:rPr lang="en-US" sz="1300" i="1" dirty="0">
                <a:latin typeface="Times New Roman" charset="0"/>
                <a:ea typeface="Times New Roman" charset="0"/>
                <a:cs typeface="Times New Roman" charset="0"/>
              </a:rPr>
              <a:t>/news/features/2018-07-25/the-world-economy-runs-on-</a:t>
            </a:r>
            <a:r>
              <a:rPr lang="en-US" sz="1300" i="1" dirty="0" err="1">
                <a:latin typeface="Times New Roman" charset="0"/>
                <a:ea typeface="Times New Roman" charset="0"/>
                <a:cs typeface="Times New Roman" charset="0"/>
              </a:rPr>
              <a:t>gps</a:t>
            </a:r>
            <a:r>
              <a:rPr lang="en-US" sz="1300" i="1" dirty="0">
                <a:latin typeface="Times New Roman" charset="0"/>
                <a:ea typeface="Times New Roman" charset="0"/>
                <a:cs typeface="Times New Roman" charset="0"/>
              </a:rPr>
              <a:t>-it-needs-a-backup-plan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209" y="4927665"/>
            <a:ext cx="4025900" cy="3175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208" y="5342764"/>
            <a:ext cx="3230222" cy="34002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4672628"/>
            <a:ext cx="3751801" cy="1185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999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Modeling Spatial Heterogeneity: GWR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02658"/>
            <a:ext cx="8610600" cy="4036142"/>
          </a:xfrm>
        </p:spPr>
        <p:txBody>
          <a:bodyPr/>
          <a:lstStyle/>
          <a:p>
            <a:pPr marL="342900" lvl="1" indent="-342900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en-US" sz="24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Geographically Weighted Regression (</a:t>
            </a:r>
            <a:r>
              <a:rPr lang="en-US" altLang="en-US" sz="20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GWR</a:t>
            </a:r>
            <a:r>
              <a:rPr lang="en-US" altLang="en-US" sz="24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)</a:t>
            </a:r>
          </a:p>
          <a:p>
            <a:pPr lvl="1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altLang="en-US" sz="20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Goal: Model spatially varying relationships </a:t>
            </a:r>
          </a:p>
          <a:p>
            <a:pPr lvl="1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altLang="en-US" sz="20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Example:</a:t>
            </a:r>
          </a:p>
          <a:p>
            <a:pPr marL="457200" lvl="1" indent="0">
              <a:lnSpc>
                <a:spcPct val="80000"/>
              </a:lnSpc>
              <a:buNone/>
            </a:pPr>
            <a:r>
              <a:rPr lang="en-US" altLang="en-US" sz="20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	Where                   are location dependent</a:t>
            </a:r>
          </a:p>
          <a:p>
            <a:pPr lvl="1">
              <a:lnSpc>
                <a:spcPct val="80000"/>
              </a:lnSpc>
              <a:buFont typeface="Arial" panose="020B0604020202020204" pitchFamily="34" charset="0"/>
              <a:buChar char="•"/>
            </a:pPr>
            <a:endParaRPr lang="en-US" altLang="en-US" sz="2000" dirty="0">
              <a:latin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marL="0" indent="0">
              <a:buNone/>
            </a:pPr>
            <a:endParaRPr lang="en-US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2208212" y="2146118"/>
          <a:ext cx="1542855" cy="4862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25" name="Equation" r:id="rId3" imgW="685800" imgH="215640" progId="Equation.3">
                  <p:embed/>
                </p:oleObj>
              </mc:Choice>
              <mc:Fallback>
                <p:oleObj name="Equation" r:id="rId3" imgW="685800" imgH="215640" progId="Equation.3">
                  <p:embed/>
                  <p:pic>
                    <p:nvPicPr>
                      <p:cNvPr id="4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08212" y="2146118"/>
                        <a:ext cx="1542855" cy="48624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2094712" y="2490230"/>
          <a:ext cx="1106442" cy="4338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26" name="Equation" r:id="rId5" imgW="583947" imgH="228501" progId="Equation.3">
                  <p:embed/>
                </p:oleObj>
              </mc:Choice>
              <mc:Fallback>
                <p:oleObj name="Equation" r:id="rId5" imgW="583947" imgH="228501" progId="Equation.3">
                  <p:embed/>
                  <p:pic>
                    <p:nvPicPr>
                      <p:cNvPr id="5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94712" y="2490230"/>
                        <a:ext cx="1106442" cy="43389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5" descr="logo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7000" y="5621054"/>
            <a:ext cx="1241778" cy="1089812"/>
          </a:xfrm>
          <a:prstGeom prst="rect">
            <a:avLst/>
          </a:prstGeom>
        </p:spPr>
      </p:pic>
      <p:pic>
        <p:nvPicPr>
          <p:cNvPr id="11695" name="Picture 431" descr="Geographically Weighted Regression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9" t="19864" r="2519" b="15797"/>
          <a:stretch/>
        </p:blipFill>
        <p:spPr bwMode="auto">
          <a:xfrm>
            <a:off x="580740" y="3197331"/>
            <a:ext cx="7787149" cy="2276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846847" y="5412449"/>
            <a:ext cx="290015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Source: resources.arcgis.com</a:t>
            </a:r>
          </a:p>
        </p:txBody>
      </p:sp>
    </p:spTree>
    <p:extLst>
      <p:ext uri="{BB962C8B-B14F-4D97-AF65-F5344CB8AC3E}">
        <p14:creationId xmlns:p14="http://schemas.microsoft.com/office/powerpoint/2010/main" val="3496389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7483" y="137652"/>
            <a:ext cx="8851125" cy="851680"/>
          </a:xfrm>
        </p:spPr>
        <p:txBody>
          <a:bodyPr/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Spatial Variability Aware Neural Networks (SVANN)</a:t>
            </a:r>
          </a:p>
        </p:txBody>
      </p:sp>
      <p:pic>
        <p:nvPicPr>
          <p:cNvPr id="4" name="Picture 3" descr="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2786" y="5889522"/>
            <a:ext cx="955823" cy="831176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9F61DA06-F362-FB46-90FE-D988BC4E7398}"/>
              </a:ext>
            </a:extLst>
          </p:cNvPr>
          <p:cNvSpPr/>
          <p:nvPr/>
        </p:nvSpPr>
        <p:spPr bwMode="auto">
          <a:xfrm>
            <a:off x="877570" y="2743200"/>
            <a:ext cx="530860" cy="520700"/>
          </a:xfrm>
          <a:prstGeom prst="ellipse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56BE80A8-DBFD-A94F-9EFC-1ED22F1EBB3B}"/>
              </a:ext>
            </a:extLst>
          </p:cNvPr>
          <p:cNvSpPr/>
          <p:nvPr/>
        </p:nvSpPr>
        <p:spPr bwMode="auto">
          <a:xfrm>
            <a:off x="877570" y="3673988"/>
            <a:ext cx="530860" cy="520700"/>
          </a:xfrm>
          <a:prstGeom prst="ellipse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54A65BD9-E264-174D-AF07-13F2C58925A5}"/>
              </a:ext>
            </a:extLst>
          </p:cNvPr>
          <p:cNvSpPr/>
          <p:nvPr/>
        </p:nvSpPr>
        <p:spPr bwMode="auto">
          <a:xfrm>
            <a:off x="2147570" y="2743200"/>
            <a:ext cx="530860" cy="520700"/>
          </a:xfrm>
          <a:prstGeom prst="ellipse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371D1D5B-E1F6-2C41-8B54-19411A30C2B1}"/>
              </a:ext>
            </a:extLst>
          </p:cNvPr>
          <p:cNvSpPr/>
          <p:nvPr/>
        </p:nvSpPr>
        <p:spPr bwMode="auto">
          <a:xfrm>
            <a:off x="2147570" y="3673988"/>
            <a:ext cx="530860" cy="520700"/>
          </a:xfrm>
          <a:prstGeom prst="ellipse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7E6CC666-0439-D14C-ACB8-99988F4BA00D}"/>
              </a:ext>
            </a:extLst>
          </p:cNvPr>
          <p:cNvSpPr/>
          <p:nvPr/>
        </p:nvSpPr>
        <p:spPr bwMode="auto">
          <a:xfrm>
            <a:off x="3277870" y="3163734"/>
            <a:ext cx="530860" cy="520700"/>
          </a:xfrm>
          <a:prstGeom prst="ellipse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CBC0CF35-A0FB-5245-BAFF-4ABFC7AA7C5C}"/>
              </a:ext>
            </a:extLst>
          </p:cNvPr>
          <p:cNvCxnSpPr>
            <a:cxnSpLocks/>
            <a:stCxn id="5" idx="6"/>
            <a:endCxn id="8" idx="2"/>
          </p:cNvCxnSpPr>
          <p:nvPr/>
        </p:nvCxnSpPr>
        <p:spPr bwMode="auto">
          <a:xfrm>
            <a:off x="1408430" y="3003550"/>
            <a:ext cx="739140" cy="93078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FC7993FC-6F12-E042-8818-E423291F61DB}"/>
              </a:ext>
            </a:extLst>
          </p:cNvPr>
          <p:cNvCxnSpPr>
            <a:cxnSpLocks/>
            <a:stCxn id="5" idx="6"/>
            <a:endCxn id="7" idx="2"/>
          </p:cNvCxnSpPr>
          <p:nvPr/>
        </p:nvCxnSpPr>
        <p:spPr bwMode="auto">
          <a:xfrm>
            <a:off x="1408430" y="3003550"/>
            <a:ext cx="739140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454EECED-0CE0-9246-AE4C-AA84C3CC6DEA}"/>
              </a:ext>
            </a:extLst>
          </p:cNvPr>
          <p:cNvCxnSpPr>
            <a:cxnSpLocks/>
            <a:stCxn id="6" idx="6"/>
            <a:endCxn id="7" idx="2"/>
          </p:cNvCxnSpPr>
          <p:nvPr/>
        </p:nvCxnSpPr>
        <p:spPr bwMode="auto">
          <a:xfrm flipV="1">
            <a:off x="1408430" y="3003550"/>
            <a:ext cx="739140" cy="93078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8A078A1D-9662-7B4E-9784-F896FE71ED94}"/>
              </a:ext>
            </a:extLst>
          </p:cNvPr>
          <p:cNvCxnSpPr>
            <a:cxnSpLocks/>
            <a:stCxn id="6" idx="6"/>
            <a:endCxn id="8" idx="2"/>
          </p:cNvCxnSpPr>
          <p:nvPr/>
        </p:nvCxnSpPr>
        <p:spPr bwMode="auto">
          <a:xfrm>
            <a:off x="1408430" y="3934338"/>
            <a:ext cx="739140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0C1EBD32-3FAC-D941-A3E9-75C37BFF36B2}"/>
              </a:ext>
            </a:extLst>
          </p:cNvPr>
          <p:cNvCxnSpPr>
            <a:cxnSpLocks/>
            <a:stCxn id="7" idx="6"/>
            <a:endCxn id="9" idx="2"/>
          </p:cNvCxnSpPr>
          <p:nvPr/>
        </p:nvCxnSpPr>
        <p:spPr bwMode="auto">
          <a:xfrm>
            <a:off x="2678430" y="3003550"/>
            <a:ext cx="599440" cy="42053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CB6872A5-66A7-3644-84FA-9F32A6B071E3}"/>
              </a:ext>
            </a:extLst>
          </p:cNvPr>
          <p:cNvCxnSpPr>
            <a:cxnSpLocks/>
            <a:stCxn id="8" idx="6"/>
            <a:endCxn id="9" idx="2"/>
          </p:cNvCxnSpPr>
          <p:nvPr/>
        </p:nvCxnSpPr>
        <p:spPr bwMode="auto">
          <a:xfrm flipV="1">
            <a:off x="2678430" y="3424084"/>
            <a:ext cx="599440" cy="51025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9" name="Oval 28">
            <a:extLst>
              <a:ext uri="{FF2B5EF4-FFF2-40B4-BE49-F238E27FC236}">
                <a16:creationId xmlns:a16="http://schemas.microsoft.com/office/drawing/2014/main" id="{8CC7A375-C050-294E-8BF7-600FE85C858A}"/>
              </a:ext>
            </a:extLst>
          </p:cNvPr>
          <p:cNvSpPr/>
          <p:nvPr/>
        </p:nvSpPr>
        <p:spPr bwMode="auto">
          <a:xfrm>
            <a:off x="5003800" y="2667000"/>
            <a:ext cx="530860" cy="520700"/>
          </a:xfrm>
          <a:prstGeom prst="ellipse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8738B8F1-6513-0B4E-9AB9-FEDAFD812401}"/>
              </a:ext>
            </a:extLst>
          </p:cNvPr>
          <p:cNvSpPr/>
          <p:nvPr/>
        </p:nvSpPr>
        <p:spPr bwMode="auto">
          <a:xfrm>
            <a:off x="5041900" y="3597788"/>
            <a:ext cx="530860" cy="520700"/>
          </a:xfrm>
          <a:prstGeom prst="ellipse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A412E24A-CC8B-5444-A3E2-1D7F19FED81B}"/>
              </a:ext>
            </a:extLst>
          </p:cNvPr>
          <p:cNvSpPr/>
          <p:nvPr/>
        </p:nvSpPr>
        <p:spPr bwMode="auto">
          <a:xfrm>
            <a:off x="6731000" y="2667000"/>
            <a:ext cx="530860" cy="520700"/>
          </a:xfrm>
          <a:prstGeom prst="ellipse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C3B50778-8B2E-FA44-8B49-4E67785C6605}"/>
              </a:ext>
            </a:extLst>
          </p:cNvPr>
          <p:cNvSpPr/>
          <p:nvPr/>
        </p:nvSpPr>
        <p:spPr bwMode="auto">
          <a:xfrm>
            <a:off x="6731000" y="3597788"/>
            <a:ext cx="530860" cy="520700"/>
          </a:xfrm>
          <a:prstGeom prst="ellipse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1BA80698-629D-4044-A833-8A52084DE855}"/>
              </a:ext>
            </a:extLst>
          </p:cNvPr>
          <p:cNvSpPr/>
          <p:nvPr/>
        </p:nvSpPr>
        <p:spPr bwMode="auto">
          <a:xfrm>
            <a:off x="8166100" y="3087534"/>
            <a:ext cx="530860" cy="520700"/>
          </a:xfrm>
          <a:prstGeom prst="ellipse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9C13268E-6B04-504F-A835-38858E37D1A1}"/>
              </a:ext>
            </a:extLst>
          </p:cNvPr>
          <p:cNvCxnSpPr>
            <a:cxnSpLocks/>
            <a:stCxn id="29" idx="6"/>
            <a:endCxn id="32" idx="2"/>
          </p:cNvCxnSpPr>
          <p:nvPr/>
        </p:nvCxnSpPr>
        <p:spPr bwMode="auto">
          <a:xfrm>
            <a:off x="5534660" y="2927350"/>
            <a:ext cx="1196340" cy="93078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EE631B59-0E84-0149-BBE8-FD727A077FF2}"/>
              </a:ext>
            </a:extLst>
          </p:cNvPr>
          <p:cNvCxnSpPr>
            <a:cxnSpLocks/>
            <a:stCxn id="29" idx="6"/>
            <a:endCxn id="31" idx="2"/>
          </p:cNvCxnSpPr>
          <p:nvPr/>
        </p:nvCxnSpPr>
        <p:spPr bwMode="auto">
          <a:xfrm>
            <a:off x="5534660" y="2927350"/>
            <a:ext cx="1196340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F9578AFA-16E4-4444-9538-ADCF87AA9A26}"/>
              </a:ext>
            </a:extLst>
          </p:cNvPr>
          <p:cNvCxnSpPr>
            <a:cxnSpLocks/>
            <a:stCxn id="30" idx="6"/>
            <a:endCxn id="31" idx="2"/>
          </p:cNvCxnSpPr>
          <p:nvPr/>
        </p:nvCxnSpPr>
        <p:spPr bwMode="auto">
          <a:xfrm flipV="1">
            <a:off x="5572760" y="2927350"/>
            <a:ext cx="1158240" cy="93078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51838AF4-CC84-3C45-B82E-8D6E2A0F4871}"/>
              </a:ext>
            </a:extLst>
          </p:cNvPr>
          <p:cNvCxnSpPr>
            <a:cxnSpLocks/>
            <a:stCxn id="30" idx="6"/>
            <a:endCxn id="32" idx="2"/>
          </p:cNvCxnSpPr>
          <p:nvPr/>
        </p:nvCxnSpPr>
        <p:spPr bwMode="auto">
          <a:xfrm>
            <a:off x="5572760" y="3858138"/>
            <a:ext cx="1158240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CAABD4DB-6BCC-1549-86FA-40A8620FC850}"/>
              </a:ext>
            </a:extLst>
          </p:cNvPr>
          <p:cNvCxnSpPr>
            <a:cxnSpLocks/>
            <a:stCxn id="31" idx="6"/>
            <a:endCxn id="33" idx="2"/>
          </p:cNvCxnSpPr>
          <p:nvPr/>
        </p:nvCxnSpPr>
        <p:spPr bwMode="auto">
          <a:xfrm>
            <a:off x="7261860" y="2927350"/>
            <a:ext cx="904240" cy="42053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F6B95145-BB76-F64C-950D-EDF4C1A8FABE}"/>
              </a:ext>
            </a:extLst>
          </p:cNvPr>
          <p:cNvCxnSpPr>
            <a:cxnSpLocks/>
            <a:stCxn id="32" idx="6"/>
            <a:endCxn id="33" idx="2"/>
          </p:cNvCxnSpPr>
          <p:nvPr/>
        </p:nvCxnSpPr>
        <p:spPr bwMode="auto">
          <a:xfrm flipV="1">
            <a:off x="7261860" y="3347884"/>
            <a:ext cx="904240" cy="51025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C3D512D0-F629-314F-B716-62D758C53C8F}"/>
              </a:ext>
            </a:extLst>
          </p:cNvPr>
          <p:cNvSpPr txBox="1"/>
          <p:nvPr/>
        </p:nvSpPr>
        <p:spPr>
          <a:xfrm>
            <a:off x="419734" y="2057400"/>
            <a:ext cx="38398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A Neural Network (NN)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FEC8312C-3307-A045-B6CB-47AF4E000B1A}"/>
              </a:ext>
            </a:extLst>
          </p:cNvPr>
          <p:cNvSpPr txBox="1"/>
          <p:nvPr/>
        </p:nvSpPr>
        <p:spPr>
          <a:xfrm>
            <a:off x="4140200" y="2057400"/>
            <a:ext cx="48584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SVANN</a:t>
            </a:r>
            <a:endParaRPr 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3" name="Picture 42" descr="A picture containing food, table&#10;&#10;Description automatically generated">
            <a:extLst>
              <a:ext uri="{FF2B5EF4-FFF2-40B4-BE49-F238E27FC236}">
                <a16:creationId xmlns:a16="http://schemas.microsoft.com/office/drawing/2014/main" id="{AB6F8B77-A2B0-454E-981C-734F80FB35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5000" y="2971800"/>
            <a:ext cx="395816" cy="335583"/>
          </a:xfrm>
          <a:prstGeom prst="rect">
            <a:avLst/>
          </a:prstGeom>
        </p:spPr>
      </p:pic>
      <p:pic>
        <p:nvPicPr>
          <p:cNvPr id="45" name="Picture 44" descr="A screen shot of a computer&#10;&#10;Description automatically generated">
            <a:extLst>
              <a:ext uri="{FF2B5EF4-FFF2-40B4-BE49-F238E27FC236}">
                <a16:creationId xmlns:a16="http://schemas.microsoft.com/office/drawing/2014/main" id="{2E14331C-206F-BD4D-8F74-F87E7281A5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15000" y="3429000"/>
            <a:ext cx="404419" cy="335582"/>
          </a:xfrm>
          <a:prstGeom prst="rect">
            <a:avLst/>
          </a:prstGeom>
        </p:spPr>
      </p:pic>
      <p:pic>
        <p:nvPicPr>
          <p:cNvPr id="47" name="Picture 46" descr="A flat screen television&#10;&#10;Description automatically generated">
            <a:extLst>
              <a:ext uri="{FF2B5EF4-FFF2-40B4-BE49-F238E27FC236}">
                <a16:creationId xmlns:a16="http://schemas.microsoft.com/office/drawing/2014/main" id="{7B433F1F-2469-6A4C-BCEB-122AFAF15F2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86995" y="2590800"/>
            <a:ext cx="366845" cy="309607"/>
          </a:xfrm>
          <a:prstGeom prst="rect">
            <a:avLst/>
          </a:prstGeom>
        </p:spPr>
      </p:pic>
      <p:sp>
        <p:nvSpPr>
          <p:cNvPr id="49" name="Rectangle 48">
            <a:extLst>
              <a:ext uri="{FF2B5EF4-FFF2-40B4-BE49-F238E27FC236}">
                <a16:creationId xmlns:a16="http://schemas.microsoft.com/office/drawing/2014/main" id="{CDB59DF8-721F-1040-8B09-FD4451F4F316}"/>
              </a:ext>
            </a:extLst>
          </p:cNvPr>
          <p:cNvSpPr/>
          <p:nvPr/>
        </p:nvSpPr>
        <p:spPr bwMode="auto">
          <a:xfrm>
            <a:off x="5791200" y="3945381"/>
            <a:ext cx="410778" cy="324669"/>
          </a:xfrm>
          <a:prstGeom prst="rect">
            <a:avLst/>
          </a:prstGeom>
          <a:blipFill>
            <a:blip r:embed="rId7"/>
            <a:tile tx="0" ty="0" sx="100000" sy="100000" flip="none" algn="tl"/>
          </a:blip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32F23AE6-A092-3B42-BE56-23FDD97AF99D}"/>
              </a:ext>
            </a:extLst>
          </p:cNvPr>
          <p:cNvSpPr/>
          <p:nvPr/>
        </p:nvSpPr>
        <p:spPr bwMode="auto">
          <a:xfrm>
            <a:off x="7554796" y="2667000"/>
            <a:ext cx="293804" cy="338554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6A074C95-3C4B-794D-93F0-AFC5B94AC502}"/>
              </a:ext>
            </a:extLst>
          </p:cNvPr>
          <p:cNvSpPr/>
          <p:nvPr/>
        </p:nvSpPr>
        <p:spPr bwMode="auto">
          <a:xfrm>
            <a:off x="7575116" y="3660362"/>
            <a:ext cx="349684" cy="302038"/>
          </a:xfrm>
          <a:prstGeom prst="rect">
            <a:avLst/>
          </a:prstGeom>
          <a:blipFill>
            <a:blip r:embed="rId9"/>
            <a:tile tx="0" ty="0" sx="100000" sy="100000" flip="none" algn="tl"/>
          </a:blip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FCD9FB1E-F3E1-4E45-B20B-E3AC2132DE2E}"/>
              </a:ext>
            </a:extLst>
          </p:cNvPr>
          <p:cNvSpPr txBox="1"/>
          <p:nvPr/>
        </p:nvSpPr>
        <p:spPr>
          <a:xfrm>
            <a:off x="1524394" y="2743200"/>
            <a:ext cx="4627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0.3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F507EF71-311B-9147-8737-527369ED49EE}"/>
              </a:ext>
            </a:extLst>
          </p:cNvPr>
          <p:cNvSpPr txBox="1"/>
          <p:nvPr/>
        </p:nvSpPr>
        <p:spPr>
          <a:xfrm>
            <a:off x="1232294" y="3124200"/>
            <a:ext cx="4627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0.5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F1D92FE3-33B3-0246-B0DF-8F28927D9BF4}"/>
              </a:ext>
            </a:extLst>
          </p:cNvPr>
          <p:cNvSpPr txBox="1"/>
          <p:nvPr/>
        </p:nvSpPr>
        <p:spPr>
          <a:xfrm>
            <a:off x="1257694" y="3441700"/>
            <a:ext cx="4627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0.8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FFF41C56-E2D2-664E-A74B-D4CA03AEF91C}"/>
              </a:ext>
            </a:extLst>
          </p:cNvPr>
          <p:cNvSpPr txBox="1"/>
          <p:nvPr/>
        </p:nvSpPr>
        <p:spPr>
          <a:xfrm>
            <a:off x="1473594" y="3911600"/>
            <a:ext cx="4627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0.6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BB981513-8B83-C04B-B8A4-2446B69087EA}"/>
              </a:ext>
            </a:extLst>
          </p:cNvPr>
          <p:cNvSpPr txBox="1"/>
          <p:nvPr/>
        </p:nvSpPr>
        <p:spPr>
          <a:xfrm>
            <a:off x="2768994" y="2884190"/>
            <a:ext cx="462715" cy="2797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0.3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70D22C91-09C8-624E-8DF2-A0F02D185211}"/>
              </a:ext>
            </a:extLst>
          </p:cNvPr>
          <p:cNvSpPr txBox="1"/>
          <p:nvPr/>
        </p:nvSpPr>
        <p:spPr>
          <a:xfrm>
            <a:off x="2781694" y="3696990"/>
            <a:ext cx="4627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0.5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36634FE6-F4FE-A844-8813-376A255AD97C}"/>
              </a:ext>
            </a:extLst>
          </p:cNvPr>
          <p:cNvSpPr txBox="1"/>
          <p:nvPr/>
        </p:nvSpPr>
        <p:spPr>
          <a:xfrm>
            <a:off x="304800" y="1181939"/>
            <a:ext cx="8602363" cy="43704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0000"/>
                </a:solidFill>
              </a:rPr>
              <a:t>Each NN parameter is a map i.e., a function of location</a:t>
            </a:r>
            <a:r>
              <a:rPr lang="en-US" dirty="0"/>
              <a:t>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Similar to Geographically Weighted Regression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Evaluation Task: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Urban Garden Detection across Hennepin County, MN and Fulton County, GA.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SVANN outperformed OSFA by 14.34% on F1-scores. 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B55A7AA8-3BB9-034B-8898-BB94760DE73F}"/>
              </a:ext>
            </a:extLst>
          </p:cNvPr>
          <p:cNvSpPr txBox="1"/>
          <p:nvPr/>
        </p:nvSpPr>
        <p:spPr>
          <a:xfrm>
            <a:off x="76201" y="5587425"/>
            <a:ext cx="80899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Details:</a:t>
            </a:r>
            <a:r>
              <a:rPr lang="en-US" sz="1600" dirty="0"/>
              <a:t> </a:t>
            </a:r>
            <a:r>
              <a:rPr lang="en-US" sz="1400" dirty="0"/>
              <a:t>J. Gupta, Y, </a:t>
            </a:r>
            <a:r>
              <a:rPr lang="en-US" sz="1400" dirty="0" err="1"/>
              <a:t>Xie</a:t>
            </a:r>
            <a:r>
              <a:rPr lang="en-US" sz="1400" dirty="0"/>
              <a:t> and S. Shekhar,</a:t>
            </a:r>
            <a:r>
              <a:rPr lang="en-US" sz="1600" dirty="0"/>
              <a:t> </a:t>
            </a:r>
          </a:p>
          <a:p>
            <a:r>
              <a:rPr lang="en-US" sz="1400" dirty="0"/>
              <a:t>Towards Spatial Variability Aware Deep Neural Networks (SVANN): A Summary of Results,</a:t>
            </a:r>
          </a:p>
          <a:p>
            <a:r>
              <a:rPr lang="en-US" sz="1400" dirty="0"/>
              <a:t>ACM SIGKDD Workshop on Deep Learning for Spatiotemporal Data, Applications, </a:t>
            </a:r>
          </a:p>
          <a:p>
            <a:r>
              <a:rPr lang="en-US" sz="1400" dirty="0"/>
              <a:t>and Systems (</a:t>
            </a:r>
            <a:r>
              <a:rPr lang="en-US" sz="1400" dirty="0" err="1"/>
              <a:t>Deepspatial</a:t>
            </a:r>
            <a:r>
              <a:rPr lang="en-US" sz="1400" dirty="0"/>
              <a:t> 2020), 2020. (Best Paper Award). </a:t>
            </a:r>
            <a:r>
              <a:rPr lang="en-US" sz="1400" dirty="0">
                <a:hlinkClick r:id="rId10"/>
              </a:rPr>
              <a:t>arXiv:2011.08992v1</a:t>
            </a:r>
            <a:r>
              <a:rPr lang="en-US" sz="1400" b="1" dirty="0"/>
              <a:t> </a:t>
            </a:r>
          </a:p>
          <a:p>
            <a:r>
              <a:rPr lang="en-US" sz="1400" dirty="0"/>
              <a:t>Full paper accepted for ACM Transaction on Intelligent Systems and Technology.</a:t>
            </a:r>
          </a:p>
        </p:txBody>
      </p:sp>
    </p:spTree>
    <p:extLst>
      <p:ext uri="{BB962C8B-B14F-4D97-AF65-F5344CB8AC3E}">
        <p14:creationId xmlns:p14="http://schemas.microsoft.com/office/powerpoint/2010/main" val="2095964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609600"/>
          </a:xfrm>
        </p:spPr>
        <p:txBody>
          <a:bodyPr/>
          <a:lstStyle/>
          <a:p>
            <a:r>
              <a:rPr lang="en-US" sz="2800" dirty="0"/>
              <a:t>Spatial Challenges: Traditional Data Science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9888" y="1273264"/>
            <a:ext cx="8711711" cy="1546136"/>
          </a:xfrm>
        </p:spPr>
        <p:txBody>
          <a:bodyPr/>
          <a:lstStyle/>
          <a:p>
            <a:r>
              <a:rPr lang="en-US" dirty="0"/>
              <a:t>Traditional methods not robust in face of</a:t>
            </a:r>
          </a:p>
          <a:p>
            <a:pPr lvl="1"/>
            <a:r>
              <a:rPr lang="en-US" dirty="0"/>
              <a:t>Challenge 1: Spatial continuity</a:t>
            </a:r>
          </a:p>
          <a:p>
            <a:pPr lvl="1"/>
            <a:r>
              <a:rPr lang="en-US" dirty="0"/>
              <a:t>Challenge 2: Auto-correlation, Heterogeneity , Edge-effect, …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Challenge 3: Noise</a:t>
            </a:r>
          </a:p>
          <a:p>
            <a:pPr lvl="2"/>
            <a:r>
              <a:rPr lang="en-US" dirty="0">
                <a:solidFill>
                  <a:srgbClr val="FF0000"/>
                </a:solidFill>
              </a:rPr>
              <a:t>High cost of spurious patterns</a:t>
            </a:r>
          </a:p>
          <a:p>
            <a:pPr lvl="1"/>
            <a:endParaRPr lang="en-US" sz="1600" dirty="0"/>
          </a:p>
          <a:p>
            <a:pPr>
              <a:buFont typeface="Arial" charset="0"/>
              <a:buChar char="•"/>
            </a:pPr>
            <a:endParaRPr lang="en-US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6F3ECDD-7479-084B-8F0E-E0DCDCCAA29C}" type="slidenum">
              <a:rPr lang="en-US" smtClean="0"/>
              <a:pPr>
                <a:defRPr/>
              </a:pPr>
              <a:t>42</a:t>
            </a:fld>
            <a:endParaRPr lang="en-US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B31336C2-2E66-5E44-A047-893913D4E2FF}"/>
              </a:ext>
            </a:extLst>
          </p:cNvPr>
          <p:cNvSpPr/>
          <p:nvPr/>
        </p:nvSpPr>
        <p:spPr bwMode="auto">
          <a:xfrm>
            <a:off x="2057400" y="2667000"/>
            <a:ext cx="6096000" cy="3471262"/>
          </a:xfrm>
          <a:prstGeom prst="rect">
            <a:avLst/>
          </a:prstGeom>
          <a:noFill/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E8C7D899-7C8B-974C-B398-7F786B08D4E6}"/>
              </a:ext>
            </a:extLst>
          </p:cNvPr>
          <p:cNvSpPr/>
          <p:nvPr/>
        </p:nvSpPr>
        <p:spPr>
          <a:xfrm>
            <a:off x="765167" y="6044625"/>
            <a:ext cx="769303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457200">
              <a:spcAft>
                <a:spcPts val="397"/>
              </a:spcAft>
              <a:buSzPts val="1068"/>
            </a:pPr>
            <a:r>
              <a:rPr lang="en-US" sz="1000" dirty="0">
                <a:solidFill>
                  <a:schemeClr val="lt1"/>
                </a:solidFill>
              </a:rPr>
              <a:t>[</a:t>
            </a:r>
            <a:r>
              <a:rPr lang="en-US" sz="1600" b="1" dirty="0"/>
              <a:t>Details:</a:t>
            </a:r>
            <a:r>
              <a:rPr lang="en-US" b="1" dirty="0">
                <a:solidFill>
                  <a:srgbClr val="3333FF"/>
                </a:solidFill>
              </a:rPr>
              <a:t> </a:t>
            </a:r>
            <a:r>
              <a:rPr lang="en-US" sz="1400" dirty="0">
                <a:solidFill>
                  <a:srgbClr val="3333FF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Data Science for Earth: The Earth Day Report</a:t>
            </a:r>
            <a:r>
              <a:rPr lang="en-US" sz="1400" dirty="0">
                <a:solidFill>
                  <a:srgbClr val="3333FF"/>
                </a:solidFill>
              </a:rPr>
              <a:t> </a:t>
            </a:r>
            <a:r>
              <a:rPr lang="en-US" sz="1400" dirty="0"/>
              <a:t>, E. </a:t>
            </a:r>
            <a:r>
              <a:rPr lang="en-US" sz="1400" dirty="0" err="1"/>
              <a:t>Eftelioglu</a:t>
            </a:r>
            <a:r>
              <a:rPr lang="en-US" sz="1400" dirty="0"/>
              <a:t>, S. Shekhar, J. Hudson, L. Joppa, C. </a:t>
            </a:r>
            <a:r>
              <a:rPr lang="en-US" sz="1400" dirty="0" err="1"/>
              <a:t>Baru</a:t>
            </a:r>
            <a:r>
              <a:rPr lang="en-US" sz="1400" dirty="0"/>
              <a:t>, V. </a:t>
            </a:r>
            <a:r>
              <a:rPr lang="en-US" sz="1400" dirty="0" err="1"/>
              <a:t>Janeja</a:t>
            </a:r>
            <a:r>
              <a:rPr lang="en-US" sz="1400" dirty="0"/>
              <a:t>, et al. ACM SIGKDD Explorations Newsletter, 22(1), May 2020</a:t>
            </a:r>
          </a:p>
        </p:txBody>
      </p:sp>
    </p:spTree>
    <p:extLst>
      <p:ext uri="{BB962C8B-B14F-4D97-AF65-F5344CB8AC3E}">
        <p14:creationId xmlns:p14="http://schemas.microsoft.com/office/powerpoint/2010/main" val="3298874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609600"/>
          </a:xfrm>
        </p:spPr>
        <p:txBody>
          <a:bodyPr/>
          <a:lstStyle/>
          <a:p>
            <a:r>
              <a:rPr lang="en-US" sz="2800" dirty="0"/>
              <a:t>Dealing with Noise &amp;  Spurious Chance Patterns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990600"/>
            <a:ext cx="8458200" cy="5143704"/>
          </a:xfrm>
        </p:spPr>
        <p:txBody>
          <a:bodyPr/>
          <a:lstStyle/>
          <a:p>
            <a:endParaRPr lang="en-US" sz="1800" dirty="0"/>
          </a:p>
          <a:p>
            <a:r>
              <a:rPr lang="en-US" sz="1800" dirty="0"/>
              <a:t>Statistics: Deal with Noise</a:t>
            </a:r>
          </a:p>
          <a:p>
            <a:pPr lvl="1"/>
            <a:r>
              <a:rPr lang="en-US" sz="1400" dirty="0"/>
              <a:t>Quantify uncertainty, confidence, …</a:t>
            </a:r>
          </a:p>
          <a:p>
            <a:pPr lvl="1"/>
            <a:r>
              <a:rPr lang="en-US" sz="1600" dirty="0"/>
              <a:t>Is it (statistically) significant? </a:t>
            </a:r>
          </a:p>
          <a:p>
            <a:pPr lvl="1"/>
            <a:r>
              <a:rPr lang="en-US" sz="1600" dirty="0"/>
              <a:t>Is it different from a chance event or rest of dataset?</a:t>
            </a:r>
          </a:p>
          <a:p>
            <a:pPr lvl="2"/>
            <a:r>
              <a:rPr lang="en-US" sz="1400" dirty="0"/>
              <a:t>e.g.,  </a:t>
            </a:r>
            <a:r>
              <a:rPr lang="en-US" sz="1400" dirty="0" err="1"/>
              <a:t>SaTScan</a:t>
            </a:r>
            <a:r>
              <a:rPr lang="en-US" sz="1400" dirty="0"/>
              <a:t> finds circular hot-spots</a:t>
            </a:r>
          </a:p>
          <a:p>
            <a:pPr marL="457200" lvl="1" indent="0">
              <a:buNone/>
            </a:pPr>
            <a:endParaRPr lang="en-US" sz="1600" dirty="0"/>
          </a:p>
          <a:p>
            <a:r>
              <a:rPr lang="en-US" sz="1800" dirty="0"/>
              <a:t>Spatial Statistics, Spatial Data Mining</a:t>
            </a:r>
          </a:p>
          <a:p>
            <a:pPr lvl="1"/>
            <a:r>
              <a:rPr lang="en-US" sz="1600" dirty="0"/>
              <a:t>Auto-correlation, Heterogeneity, Edge-effect, …</a:t>
            </a:r>
          </a:p>
          <a:p>
            <a:pPr>
              <a:buFont typeface="Arial" charset="0"/>
              <a:buChar char="•"/>
            </a:pPr>
            <a:endParaRPr lang="en-US" sz="1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0905" y="1103671"/>
            <a:ext cx="2750695" cy="2706329"/>
          </a:xfrm>
          <a:prstGeom prst="rect">
            <a:avLst/>
          </a:prstGeom>
        </p:spPr>
      </p:pic>
      <p:pic>
        <p:nvPicPr>
          <p:cNvPr id="2050" name="Picture 2" descr="Östersund ma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4073058"/>
            <a:ext cx="1484595" cy="1422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SaTScan™ - Software for the spatial, temporal, and space-time scan statistics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8926" y="5586880"/>
            <a:ext cx="3015028" cy="737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New York City map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1482" y="4073058"/>
            <a:ext cx="1400118" cy="1437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/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1570640"/>
            <a:ext cx="3092450" cy="2239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355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Spatial Scan Statistics (</a:t>
            </a:r>
            <a:r>
              <a:rPr lang="en-US" sz="3600" dirty="0" err="1">
                <a:latin typeface="Microsoft Sans Serif" panose="020B0604020202020204" pitchFamily="34" charset="0"/>
                <a:cs typeface="Microsoft Sans Serif" panose="020B0604020202020204" pitchFamily="34" charset="0"/>
              </a:rPr>
              <a:t>SatScan</a:t>
            </a:r>
            <a:r>
              <a:rPr lang="en-US" sz="36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573161"/>
            <a:ext cx="8760178" cy="4065639"/>
          </a:xfrm>
        </p:spPr>
        <p:txBody>
          <a:bodyPr/>
          <a:lstStyle/>
          <a:p>
            <a:pPr marL="342900" lvl="1" indent="-342900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en-US" sz="20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Goal: </a:t>
            </a:r>
            <a:r>
              <a:rPr lang="en-US" altLang="en-US" sz="18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Omit chance clusters</a:t>
            </a:r>
          </a:p>
          <a:p>
            <a:pPr marL="342900" lvl="1" indent="-342900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endParaRPr lang="en-US" altLang="en-US" sz="2000" dirty="0">
              <a:latin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marL="342900" lvl="1" indent="-342900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en-US" sz="20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Ideas: </a:t>
            </a:r>
            <a:r>
              <a:rPr lang="en-US" altLang="en-US" sz="16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Likelihood Ratio, Statistical Significance</a:t>
            </a:r>
          </a:p>
          <a:p>
            <a:pPr marL="342900" lvl="1" indent="-342900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endParaRPr lang="en-US" altLang="en-US" sz="2000" dirty="0">
              <a:latin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marL="342900" lvl="1" indent="-342900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en-US" sz="20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Steps</a:t>
            </a:r>
          </a:p>
          <a:p>
            <a:pPr marL="742950" lvl="2" indent="-342900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en-US" sz="16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Enumerate candidate zones &amp; choose zone </a:t>
            </a:r>
            <a:r>
              <a:rPr lang="en-US" altLang="en-US" sz="1600" dirty="0">
                <a:solidFill>
                  <a:srgbClr val="00B0F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X</a:t>
            </a:r>
            <a:r>
              <a:rPr lang="en-US" altLang="en-US" sz="16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 with highest likelihood ratio (LR)</a:t>
            </a:r>
          </a:p>
          <a:p>
            <a:pPr marL="1200150" lvl="3" indent="-342900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en-US" sz="16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LR(</a:t>
            </a:r>
            <a:r>
              <a:rPr lang="en-US" altLang="en-US" sz="1600" dirty="0">
                <a:solidFill>
                  <a:srgbClr val="00B0F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X</a:t>
            </a:r>
            <a:r>
              <a:rPr lang="en-US" altLang="en-US" sz="16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) = p(</a:t>
            </a:r>
            <a:r>
              <a:rPr lang="en-US" altLang="en-US" sz="1600" dirty="0">
                <a:solidFill>
                  <a:srgbClr val="FF000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H1</a:t>
            </a:r>
            <a:r>
              <a:rPr lang="en-US" altLang="en-US" sz="16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|data) </a:t>
            </a:r>
            <a:r>
              <a:rPr lang="en-US" altLang="en-US" sz="1600" b="1" dirty="0">
                <a:solidFill>
                  <a:srgbClr val="FF000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/</a:t>
            </a:r>
            <a:r>
              <a:rPr lang="en-US" altLang="en-US" sz="16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 p(</a:t>
            </a:r>
            <a:r>
              <a:rPr lang="en-US" altLang="en-US" sz="1600" dirty="0">
                <a:solidFill>
                  <a:srgbClr val="FF000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H0</a:t>
            </a:r>
            <a:r>
              <a:rPr lang="en-US" altLang="en-US" sz="16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|data)</a:t>
            </a:r>
          </a:p>
          <a:p>
            <a:pPr marL="1200150" lvl="3" indent="-342900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en-US" sz="1600" dirty="0">
                <a:solidFill>
                  <a:srgbClr val="FF000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H0</a:t>
            </a:r>
            <a:r>
              <a:rPr lang="en-US" altLang="en-US" sz="16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: points in zone </a:t>
            </a:r>
            <a:r>
              <a:rPr lang="en-US" altLang="en-US" sz="1600" dirty="0">
                <a:solidFill>
                  <a:srgbClr val="00B0F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X</a:t>
            </a:r>
            <a:r>
              <a:rPr lang="en-US" altLang="en-US" sz="16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 show complete spatial randomness (CSR)</a:t>
            </a:r>
            <a:endParaRPr lang="en-US" altLang="en-US" sz="1600" dirty="0">
              <a:solidFill>
                <a:srgbClr val="00B0F0"/>
              </a:solidFill>
              <a:latin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marL="1200150" lvl="3" indent="-342900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en-US" sz="1600" dirty="0">
                <a:solidFill>
                  <a:srgbClr val="FF000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H1</a:t>
            </a:r>
            <a:r>
              <a:rPr lang="en-US" altLang="en-US" sz="16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: points in zone </a:t>
            </a:r>
            <a:r>
              <a:rPr lang="en-US" altLang="en-US" sz="1600" dirty="0">
                <a:solidFill>
                  <a:srgbClr val="00B0F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X</a:t>
            </a:r>
            <a:r>
              <a:rPr lang="en-US" altLang="en-US" sz="16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 are clustered </a:t>
            </a:r>
            <a:endParaRPr lang="en-US" altLang="en-US" sz="1600" dirty="0">
              <a:solidFill>
                <a:srgbClr val="00B0F0"/>
              </a:solidFill>
              <a:latin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marL="1200150" lvl="3" indent="-342900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endParaRPr lang="en-US" altLang="en-US" sz="1600" dirty="0">
              <a:latin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marL="742950" lvl="2" indent="-342900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en-US" sz="18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If LR(</a:t>
            </a:r>
            <a:r>
              <a:rPr lang="en-US" altLang="en-US" sz="1800" dirty="0">
                <a:solidFill>
                  <a:srgbClr val="00B0F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Z</a:t>
            </a:r>
            <a:r>
              <a:rPr lang="en-US" altLang="en-US" sz="18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) &gt;&gt; 1 then test statistical significance</a:t>
            </a:r>
          </a:p>
          <a:p>
            <a:pPr marL="1200150" lvl="3" indent="-342900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en-US" sz="16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Check how often is LR( </a:t>
            </a:r>
            <a:r>
              <a:rPr lang="en-US" altLang="en-US" sz="1600" dirty="0">
                <a:solidFill>
                  <a:srgbClr val="00B0F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CSR</a:t>
            </a:r>
            <a:r>
              <a:rPr lang="en-US" altLang="en-US" sz="16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 ) &gt; LR(</a:t>
            </a:r>
            <a:r>
              <a:rPr lang="en-US" altLang="en-US" sz="1600" dirty="0">
                <a:solidFill>
                  <a:srgbClr val="00B0F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Z</a:t>
            </a:r>
            <a:r>
              <a:rPr lang="en-US" altLang="en-US" sz="16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) </a:t>
            </a:r>
          </a:p>
          <a:p>
            <a:pPr marL="1314450" lvl="4" indent="0">
              <a:lnSpc>
                <a:spcPct val="80000"/>
              </a:lnSpc>
              <a:buNone/>
              <a:defRPr/>
            </a:pPr>
            <a:r>
              <a:rPr lang="en-US" altLang="en-US" sz="16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using 1000 Monte Carlo simulations</a:t>
            </a:r>
          </a:p>
          <a:p>
            <a:pPr marL="1200150" lvl="3" indent="-342900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endParaRPr lang="en-US" altLang="en-US" sz="1600" dirty="0">
              <a:latin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pic>
        <p:nvPicPr>
          <p:cNvPr id="4" name="Picture 3" descr="log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7000" y="5621054"/>
            <a:ext cx="1241778" cy="1089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1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Beyond </a:t>
            </a:r>
            <a:r>
              <a:rPr lang="en-US" sz="2400" dirty="0" err="1">
                <a:latin typeface="Microsoft Sans Serif" panose="020B0604020202020204" pitchFamily="34" charset="0"/>
                <a:cs typeface="Microsoft Sans Serif" panose="020B0604020202020204" pitchFamily="34" charset="0"/>
              </a:rPr>
              <a:t>SatScan</a:t>
            </a:r>
            <a:r>
              <a:rPr lang="en-US" sz="24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: Spatial Concept/Theory-Aware Hotspots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143000"/>
            <a:ext cx="8610600" cy="4075471"/>
          </a:xfrm>
        </p:spPr>
        <p:txBody>
          <a:bodyPr/>
          <a:lstStyle/>
          <a:p>
            <a:pPr marL="342900" lvl="1" indent="-342900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en-US" sz="20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Geographic features, e.g., rivers, streams, roads,  …</a:t>
            </a:r>
          </a:p>
          <a:p>
            <a:pPr marL="742950" lvl="2" indent="-342900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en-US" sz="16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Hot-spots =&gt; Hot Geographic-features, e.g., </a:t>
            </a:r>
            <a:r>
              <a:rPr lang="en-US" altLang="en-US" sz="1600" dirty="0">
                <a:solidFill>
                  <a:srgbClr val="C00000"/>
                </a:solidFill>
                <a:latin typeface="Microsoft Sans Serif" panose="020B0604020202020204" pitchFamily="34" charset="0"/>
                <a:cs typeface="Microsoft Sans Serif" panose="020B0604020202020204" pitchFamily="34" charset="0"/>
              </a:rPr>
              <a:t>Linear Hotspots</a:t>
            </a:r>
          </a:p>
          <a:p>
            <a:pPr marL="342900" lvl="1" indent="-342900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en-US" sz="20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Spatial Theories, </a:t>
            </a:r>
            <a:r>
              <a:rPr lang="en-US" altLang="en-US" sz="2000" dirty="0" err="1">
                <a:latin typeface="Microsoft Sans Serif" panose="020B0604020202020204" pitchFamily="34" charset="0"/>
                <a:cs typeface="Microsoft Sans Serif" panose="020B0604020202020204" pitchFamily="34" charset="0"/>
              </a:rPr>
              <a:t>e.g</a:t>
            </a:r>
            <a:r>
              <a:rPr lang="en-US" altLang="en-US" sz="20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,, environmental criminology</a:t>
            </a:r>
          </a:p>
          <a:p>
            <a:pPr marL="742950" lvl="2" indent="-342900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en-US" sz="16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Circles </a:t>
            </a:r>
            <a:r>
              <a:rPr lang="en-US" altLang="en-US" sz="1600" dirty="0">
                <a:latin typeface="Microsoft Sans Serif" panose="020B0604020202020204" pitchFamily="34" charset="0"/>
                <a:cs typeface="Microsoft Sans Serif" panose="020B0604020202020204" pitchFamily="34" charset="0"/>
                <a:sym typeface="Wingdings" pitchFamily="2" charset="2"/>
              </a:rPr>
              <a:t> </a:t>
            </a:r>
            <a:r>
              <a:rPr lang="en-US" altLang="en-US" sz="16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Doughnut holes</a:t>
            </a:r>
            <a:endParaRPr lang="en-US" altLang="en-US" sz="1800" dirty="0">
              <a:latin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marL="742950" lvl="2" indent="-342900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endParaRPr lang="en-US" altLang="en-US" sz="1600" dirty="0">
              <a:solidFill>
                <a:srgbClr val="C00000"/>
              </a:solidFill>
              <a:latin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endParaRPr lang="en-US" sz="2800" dirty="0"/>
          </a:p>
        </p:txBody>
      </p:sp>
      <p:pic>
        <p:nvPicPr>
          <p:cNvPr id="46" name="Picture 45" descr="log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7000" y="5621054"/>
            <a:ext cx="1241778" cy="1089812"/>
          </a:xfrm>
          <a:prstGeom prst="rect">
            <a:avLst/>
          </a:prstGeom>
        </p:spPr>
      </p:pic>
      <p:sp>
        <p:nvSpPr>
          <p:cNvPr id="47" name="TextBox 46"/>
          <p:cNvSpPr txBox="1"/>
          <p:nvPr/>
        </p:nvSpPr>
        <p:spPr>
          <a:xfrm>
            <a:off x="302183" y="4293655"/>
            <a:ext cx="27877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Pedestrian fatalities Orlando, FL</a:t>
            </a:r>
          </a:p>
        </p:txBody>
      </p:sp>
      <p:pic>
        <p:nvPicPr>
          <p:cNvPr id="48" name="Picture 47" descr="slhd_Figure8a-eps-converted-to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079" y="2675650"/>
            <a:ext cx="2352210" cy="1643418"/>
          </a:xfrm>
          <a:prstGeom prst="rect">
            <a:avLst/>
          </a:prstGeom>
        </p:spPr>
      </p:pic>
      <p:grpSp>
        <p:nvGrpSpPr>
          <p:cNvPr id="49" name="Group 48"/>
          <p:cNvGrpSpPr/>
          <p:nvPr/>
        </p:nvGrpSpPr>
        <p:grpSpPr>
          <a:xfrm>
            <a:off x="2678884" y="2559035"/>
            <a:ext cx="3054723" cy="2398352"/>
            <a:chOff x="2678884" y="2575933"/>
            <a:chExt cx="3054723" cy="2398352"/>
          </a:xfrm>
        </p:grpSpPr>
        <p:sp>
          <p:nvSpPr>
            <p:cNvPr id="50" name="TextBox 49"/>
            <p:cNvSpPr txBox="1"/>
            <p:nvPr/>
          </p:nvSpPr>
          <p:spPr>
            <a:xfrm>
              <a:off x="3731944" y="4389510"/>
              <a:ext cx="182136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/>
                <a:t>Circular hotspots </a:t>
              </a:r>
            </a:p>
            <a:p>
              <a:pPr algn="ctr"/>
              <a:r>
                <a:rPr lang="en-US" sz="1600" dirty="0"/>
                <a:t>by </a:t>
              </a:r>
              <a:r>
                <a:rPr lang="en-US" sz="1600" dirty="0" err="1"/>
                <a:t>SatScan</a:t>
              </a:r>
              <a:endParaRPr lang="en-US" sz="1600" dirty="0"/>
            </a:p>
          </p:txBody>
        </p:sp>
        <p:pic>
          <p:nvPicPr>
            <p:cNvPr id="51" name="Picture 50" descr="case_b-eps-converted-to.pdf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767" t="4465" r="3931" b="2752"/>
            <a:stretch/>
          </p:blipFill>
          <p:spPr>
            <a:xfrm>
              <a:off x="2678884" y="2575933"/>
              <a:ext cx="3054723" cy="1804637"/>
            </a:xfrm>
            <a:prstGeom prst="rect">
              <a:avLst/>
            </a:prstGeom>
          </p:spPr>
        </p:pic>
      </p:grpSp>
      <p:grpSp>
        <p:nvGrpSpPr>
          <p:cNvPr id="52" name="Group 51"/>
          <p:cNvGrpSpPr/>
          <p:nvPr/>
        </p:nvGrpSpPr>
        <p:grpSpPr>
          <a:xfrm>
            <a:off x="5881655" y="2514600"/>
            <a:ext cx="3040217" cy="2287985"/>
            <a:chOff x="5881655" y="2531498"/>
            <a:chExt cx="3040217" cy="2287985"/>
          </a:xfrm>
        </p:grpSpPr>
        <p:sp>
          <p:nvSpPr>
            <p:cNvPr id="53" name="TextBox 52"/>
            <p:cNvSpPr txBox="1"/>
            <p:nvPr/>
          </p:nvSpPr>
          <p:spPr>
            <a:xfrm>
              <a:off x="7010619" y="4480929"/>
              <a:ext cx="180538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rgbClr val="C00000"/>
                  </a:solidFill>
                </a:rPr>
                <a:t>Linear hotspots</a:t>
              </a:r>
            </a:p>
          </p:txBody>
        </p:sp>
        <p:pic>
          <p:nvPicPr>
            <p:cNvPr id="54" name="Picture 53" descr="case_d-eps-converted-to.pdf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843" r="1880" b="2753"/>
            <a:stretch/>
          </p:blipFill>
          <p:spPr>
            <a:xfrm>
              <a:off x="5881655" y="2531498"/>
              <a:ext cx="3040217" cy="1891465"/>
            </a:xfrm>
            <a:prstGeom prst="rect">
              <a:avLst/>
            </a:prstGeom>
          </p:spPr>
        </p:pic>
      </p:grpSp>
      <p:sp>
        <p:nvSpPr>
          <p:cNvPr id="55" name="TextBox 54"/>
          <p:cNvSpPr txBox="1"/>
          <p:nvPr/>
        </p:nvSpPr>
        <p:spPr>
          <a:xfrm>
            <a:off x="189381" y="5279680"/>
            <a:ext cx="8763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Details: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Significant Linear Hotspot Discovery, IEEE Transactions on Big Data, 3(2):140-153, 2017. </a:t>
            </a:r>
          </a:p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	(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Summary in Proc. </a:t>
            </a:r>
            <a:r>
              <a:rPr lang="en-US" sz="1200" dirty="0"/>
              <a:t>Geographic Info. Sc., Springer LNCS 8728, pp. 284-300, 2014.)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7804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76200"/>
            <a:ext cx="8915400" cy="110789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151490"/>
            <a:ext cx="3581400" cy="5630310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1941654" y="1151490"/>
            <a:ext cx="7049946" cy="5630310"/>
            <a:chOff x="1941654" y="1151490"/>
            <a:chExt cx="7049946" cy="563031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86847" y="1151490"/>
              <a:ext cx="5404753" cy="5630310"/>
            </a:xfrm>
            <a:prstGeom prst="rect">
              <a:avLst/>
            </a:prstGeom>
          </p:spPr>
        </p:pic>
        <p:cxnSp>
          <p:nvCxnSpPr>
            <p:cNvPr id="3" name="Straight Arrow Connector 2"/>
            <p:cNvCxnSpPr/>
            <p:nvPr/>
          </p:nvCxnSpPr>
          <p:spPr bwMode="auto">
            <a:xfrm flipV="1">
              <a:off x="1941654" y="2514600"/>
              <a:ext cx="3468546" cy="1981200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448752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304800"/>
            <a:ext cx="8610600" cy="576146"/>
          </a:xfrm>
        </p:spPr>
        <p:txBody>
          <a:bodyPr>
            <a:noAutofit/>
          </a:bodyPr>
          <a:lstStyle/>
          <a:p>
            <a:r>
              <a:rPr lang="en-US" sz="3200" dirty="0"/>
              <a:t>Legionnaires’ Disease Outbreak in New York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420" y="1066800"/>
            <a:ext cx="7851160" cy="4525963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C41E998A-9537-4549-AE34-742C37FAC2FD}" type="slidenum">
              <a:rPr lang="en-US" smtClean="0"/>
              <a:pPr>
                <a:defRPr/>
              </a:pPr>
              <a:t>47</a:t>
            </a:fld>
            <a:endParaRPr lang="en-US"/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70985" y="6077167"/>
            <a:ext cx="8426595" cy="565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2058" tIns="41029" rIns="82058" bIns="41029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>
              <a:spcBef>
                <a:spcPts val="404"/>
              </a:spcBef>
              <a:buClr>
                <a:srgbClr val="FF9900"/>
              </a:buClr>
              <a:buSzPct val="111000"/>
            </a:pPr>
            <a:r>
              <a:rPr lang="en-US" altLang="en-US" sz="1400" u="sng" dirty="0">
                <a:ea typeface="Gulim" pitchFamily="34" charset="-127"/>
              </a:rPr>
              <a:t>Details: Ring-Shaped Hotspot Detection,</a:t>
            </a:r>
            <a:r>
              <a:rPr lang="en-US" altLang="en-US" sz="1400" dirty="0">
                <a:ea typeface="Gulim" pitchFamily="34" charset="-127"/>
              </a:rPr>
              <a:t> IEEE Trans. Know. &amp; Data Eng., 28(12), 2016. </a:t>
            </a:r>
          </a:p>
          <a:p>
            <a:pPr algn="ctr">
              <a:spcBef>
                <a:spcPts val="404"/>
              </a:spcBef>
              <a:buClr>
                <a:srgbClr val="FF9900"/>
              </a:buClr>
              <a:buSzPct val="111000"/>
            </a:pPr>
            <a:r>
              <a:rPr lang="en-US" altLang="en-US" sz="1400" dirty="0">
                <a:ea typeface="Gulim" pitchFamily="34" charset="-127"/>
              </a:rPr>
              <a:t>(A Summary in Proc. IEEE ICDM 2014) (w/ E. </a:t>
            </a:r>
            <a:r>
              <a:rPr lang="en-US" altLang="en-US" sz="1400" dirty="0" err="1">
                <a:ea typeface="Gulim" pitchFamily="34" charset="-127"/>
              </a:rPr>
              <a:t>Eftelioglu</a:t>
            </a:r>
            <a:r>
              <a:rPr lang="en-US" altLang="en-US" sz="1400" dirty="0">
                <a:ea typeface="Gulim" pitchFamily="34" charset="-127"/>
              </a:rPr>
              <a:t> et al.) </a:t>
            </a:r>
            <a:endParaRPr lang="en-US" altLang="en-US" sz="14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F77E738-21E9-9646-B4A7-D474D44CE4FE}"/>
              </a:ext>
            </a:extLst>
          </p:cNvPr>
          <p:cNvSpPr/>
          <p:nvPr/>
        </p:nvSpPr>
        <p:spPr bwMode="auto">
          <a:xfrm>
            <a:off x="5867400" y="1006680"/>
            <a:ext cx="2971800" cy="4022519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8493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8D3F7A-602E-4F5E-BF4E-F3465D9687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789" y="51158"/>
            <a:ext cx="8875059" cy="613845"/>
          </a:xfrm>
        </p:spPr>
        <p:txBody>
          <a:bodyPr/>
          <a:lstStyle/>
          <a:p>
            <a:r>
              <a:rPr lang="en-US" sz="3177" b="1" dirty="0"/>
              <a:t>Robust Clustering (Hotspot Detection)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2D147BF-4AE8-4FFC-802A-865DB8B6B24C}"/>
              </a:ext>
            </a:extLst>
          </p:cNvPr>
          <p:cNvSpPr/>
          <p:nvPr/>
        </p:nvSpPr>
        <p:spPr>
          <a:xfrm>
            <a:off x="79536" y="1023433"/>
            <a:ext cx="4437529" cy="15115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2575" indent="-302575">
              <a:buClr>
                <a:schemeClr val="folHlink"/>
              </a:buClr>
              <a:buSzPts val="1540"/>
              <a:buFont typeface="Noto Sans Symbols"/>
              <a:buChar char="•"/>
            </a:pPr>
            <a:r>
              <a:rPr lang="en-US" sz="1412" b="1" dirty="0"/>
              <a:t>Problem definition</a:t>
            </a:r>
          </a:p>
          <a:p>
            <a:pPr marL="752235" lvl="1" indent="-302575">
              <a:spcBef>
                <a:spcPts val="282"/>
              </a:spcBef>
              <a:buClr>
                <a:schemeClr val="folHlink"/>
              </a:buClr>
              <a:buSzPts val="1600"/>
              <a:buFont typeface="Noto Sans Symbols"/>
              <a:buChar char="•"/>
            </a:pPr>
            <a:r>
              <a:rPr lang="en-US" sz="1412" b="1" dirty="0"/>
              <a:t>Inputs: </a:t>
            </a:r>
            <a:r>
              <a:rPr lang="en-US" sz="1412" dirty="0"/>
              <a:t>Collection of event locations, Test statistic; Significance level</a:t>
            </a:r>
          </a:p>
          <a:p>
            <a:pPr marL="752235" lvl="1" indent="-302575">
              <a:spcBef>
                <a:spcPts val="282"/>
              </a:spcBef>
              <a:buClr>
                <a:schemeClr val="folHlink"/>
              </a:buClr>
              <a:buSzPts val="1600"/>
              <a:buFont typeface="Noto Sans Symbols"/>
              <a:buChar char="•"/>
            </a:pPr>
            <a:r>
              <a:rPr lang="en-US" sz="1412" b="1" dirty="0"/>
              <a:t>Output: </a:t>
            </a:r>
            <a:r>
              <a:rPr lang="en-US" sz="1412" dirty="0"/>
              <a:t>Significant clusters (hotspots)</a:t>
            </a:r>
          </a:p>
          <a:p>
            <a:pPr marL="752235" lvl="1" indent="-302575">
              <a:spcBef>
                <a:spcPts val="282"/>
              </a:spcBef>
              <a:buClr>
                <a:schemeClr val="folHlink"/>
              </a:buClr>
              <a:buSzPts val="1600"/>
              <a:buFont typeface="Noto Sans Symbols"/>
              <a:buChar char="•"/>
            </a:pPr>
            <a:r>
              <a:rPr lang="en-US" sz="1412" b="1" dirty="0"/>
              <a:t>Constraints: </a:t>
            </a:r>
            <a:r>
              <a:rPr lang="en-US" sz="1412" dirty="0"/>
              <a:t>Avoid chance patterns despite non-trivial noise in data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7E776F7-7256-4016-B0B3-D5B392F8F183}"/>
              </a:ext>
            </a:extLst>
          </p:cNvPr>
          <p:cNvSpPr/>
          <p:nvPr/>
        </p:nvSpPr>
        <p:spPr>
          <a:xfrm>
            <a:off x="4392706" y="942711"/>
            <a:ext cx="4522694" cy="10384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2575" indent="-302575">
              <a:buClr>
                <a:schemeClr val="folHlink"/>
              </a:buClr>
              <a:buSzPts val="1540"/>
              <a:buFont typeface="Noto Sans Symbols"/>
              <a:buChar char="•"/>
            </a:pPr>
            <a:r>
              <a:rPr lang="en-US" sz="1412" b="1" dirty="0"/>
              <a:t>Limitations of Related Work</a:t>
            </a:r>
          </a:p>
          <a:p>
            <a:pPr marL="752235" lvl="1" indent="-302575">
              <a:spcBef>
                <a:spcPts val="282"/>
              </a:spcBef>
              <a:buClr>
                <a:schemeClr val="folHlink"/>
              </a:buClr>
              <a:buSzPts val="1600"/>
              <a:buFont typeface="Noto Sans Symbols"/>
              <a:buChar char="•"/>
            </a:pPr>
            <a:r>
              <a:rPr lang="en-US" sz="1412" dirty="0"/>
              <a:t>DBSCAN cannot avoid chance patterns</a:t>
            </a:r>
          </a:p>
          <a:p>
            <a:pPr marL="752235" lvl="1" indent="-302575">
              <a:spcBef>
                <a:spcPts val="282"/>
              </a:spcBef>
              <a:buClr>
                <a:schemeClr val="folHlink"/>
              </a:buClr>
              <a:buSzPts val="1600"/>
              <a:buFont typeface="Noto Sans Symbols"/>
              <a:buChar char="•"/>
            </a:pPr>
            <a:r>
              <a:rPr lang="en-US" sz="1412" dirty="0" err="1"/>
              <a:t>SaTScan</a:t>
            </a:r>
            <a:r>
              <a:rPr lang="en-US" sz="1412" dirty="0"/>
              <a:t> cannot detect clusters of arbitrary shapes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315C94D-5661-44DB-9D86-90A63E58201C}"/>
              </a:ext>
            </a:extLst>
          </p:cNvPr>
          <p:cNvSpPr/>
          <p:nvPr/>
        </p:nvSpPr>
        <p:spPr>
          <a:xfrm>
            <a:off x="4392706" y="1905000"/>
            <a:ext cx="4370294" cy="8211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2575" indent="-302575">
              <a:buClr>
                <a:schemeClr val="folHlink"/>
              </a:buClr>
              <a:buSzPts val="1540"/>
              <a:buFont typeface="Noto Sans Symbols"/>
              <a:buChar char="•"/>
            </a:pPr>
            <a:r>
              <a:rPr lang="en-US" sz="1412" b="1" dirty="0"/>
              <a:t>Contributions</a:t>
            </a:r>
          </a:p>
          <a:p>
            <a:pPr marL="752235" lvl="1" indent="-302575">
              <a:spcBef>
                <a:spcPts val="282"/>
              </a:spcBef>
              <a:buClr>
                <a:schemeClr val="folHlink"/>
              </a:buClr>
              <a:buSzPts val="1600"/>
              <a:buFont typeface="Noto Sans Symbols"/>
              <a:buChar char="•"/>
            </a:pPr>
            <a:r>
              <a:rPr lang="en-US" sz="1412" dirty="0"/>
              <a:t>Significance modeling in DBSCAN</a:t>
            </a:r>
          </a:p>
          <a:p>
            <a:pPr marL="752235" lvl="1" indent="-302575">
              <a:spcBef>
                <a:spcPts val="282"/>
              </a:spcBef>
              <a:buClr>
                <a:schemeClr val="folHlink"/>
              </a:buClr>
              <a:buSzPts val="1600"/>
              <a:buFont typeface="Noto Sans Symbols"/>
              <a:buChar char="•"/>
            </a:pPr>
            <a:r>
              <a:rPr lang="en-US" sz="1412" dirty="0"/>
              <a:t>A fast dual-convergence algorithm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739C5BC-C02A-49A6-9F4D-C613B60DCC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2086" y="2726187"/>
            <a:ext cx="6437514" cy="354720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B83D169-F667-42CE-8CE7-36C58AB62C0D}"/>
              </a:ext>
            </a:extLst>
          </p:cNvPr>
          <p:cNvSpPr txBox="1"/>
          <p:nvPr/>
        </p:nvSpPr>
        <p:spPr>
          <a:xfrm>
            <a:off x="0" y="3133648"/>
            <a:ext cx="167263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Complete Spatial Random</a:t>
            </a:r>
          </a:p>
          <a:p>
            <a:pPr algn="ctr"/>
            <a:r>
              <a:rPr lang="en-US" sz="1600" dirty="0"/>
              <a:t>(no significant hotspots)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A9D2FEC-D437-4390-916E-72F92CE46461}"/>
              </a:ext>
            </a:extLst>
          </p:cNvPr>
          <p:cNvSpPr txBox="1"/>
          <p:nvPr/>
        </p:nvSpPr>
        <p:spPr>
          <a:xfrm>
            <a:off x="241305" y="4820223"/>
            <a:ext cx="11900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Significant Hotspots with Noise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35CBFDDD-9B17-41E7-9B31-C26F653DBE39}"/>
              </a:ext>
            </a:extLst>
          </p:cNvPr>
          <p:cNvSpPr/>
          <p:nvPr/>
        </p:nvSpPr>
        <p:spPr>
          <a:xfrm>
            <a:off x="120789" y="6213444"/>
            <a:ext cx="8875059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  <a:buSzPts val="1068"/>
            </a:pPr>
            <a:r>
              <a:rPr lang="en-US" sz="1600" b="1" dirty="0"/>
              <a:t>Details</a:t>
            </a:r>
            <a:r>
              <a:rPr lang="en-US" sz="1600" dirty="0"/>
              <a:t>: </a:t>
            </a:r>
            <a:r>
              <a:rPr lang="en-US" sz="1400" dirty="0"/>
              <a:t>Significant DBSCAN towards Statistically Robust Clustering, (w/ </a:t>
            </a:r>
            <a:r>
              <a:rPr lang="en-US" sz="1400" dirty="0" err="1"/>
              <a:t>Yiqun</a:t>
            </a:r>
            <a:r>
              <a:rPr lang="en-US" sz="1400" dirty="0"/>
              <a:t> </a:t>
            </a:r>
            <a:r>
              <a:rPr lang="en-US" sz="1400" dirty="0" err="1"/>
              <a:t>Xie</a:t>
            </a:r>
            <a:r>
              <a:rPr lang="en-US" sz="1400" dirty="0"/>
              <a:t>),</a:t>
            </a:r>
          </a:p>
          <a:p>
            <a:pPr>
              <a:spcAft>
                <a:spcPts val="0"/>
              </a:spcAft>
              <a:buSzPts val="1068"/>
            </a:pPr>
            <a:r>
              <a:rPr lang="en-US" sz="1400" dirty="0"/>
              <a:t>In Proc. 16th Intl. Symposium on Spatial and Temporal Databases (SSTD), 2019, ACM. </a:t>
            </a:r>
            <a:r>
              <a:rPr lang="en-US" sz="1400" b="1" dirty="0"/>
              <a:t>(Best Paper Award)</a:t>
            </a:r>
            <a:endParaRPr lang="en-US" b="1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462BB7E-F08A-354F-8DFF-00BD4FE818C2}"/>
              </a:ext>
            </a:extLst>
          </p:cNvPr>
          <p:cNvSpPr/>
          <p:nvPr/>
        </p:nvSpPr>
        <p:spPr bwMode="auto">
          <a:xfrm>
            <a:off x="6172200" y="2659435"/>
            <a:ext cx="2730495" cy="361395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7172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10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Number Placeholder 2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639CBAE-7E70-4F66-8F29-C874D3529EA5}" type="slidenum">
              <a:rPr lang="en-US" altLang="en-US" sz="1000" smtClean="0"/>
              <a:pPr>
                <a:spcBef>
                  <a:spcPct val="0"/>
                </a:spcBef>
                <a:buFontTx/>
                <a:buNone/>
              </a:pPr>
              <a:t>49</a:t>
            </a:fld>
            <a:endParaRPr lang="en-US" altLang="en-US" sz="1000"/>
          </a:p>
        </p:txBody>
      </p:sp>
      <p:sp>
        <p:nvSpPr>
          <p:cNvPr id="6553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152400"/>
            <a:ext cx="9144000" cy="381000"/>
          </a:xfrm>
        </p:spPr>
        <p:txBody>
          <a:bodyPr anchor="t"/>
          <a:lstStyle/>
          <a:p>
            <a:pPr eaLnBrk="1" hangingPunct="1">
              <a:defRPr/>
            </a:pPr>
            <a:r>
              <a:rPr lang="en-US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Limitation of Traditional Clustering</a:t>
            </a:r>
            <a:endParaRPr lang="en-US" sz="2800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32772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76200" y="990600"/>
            <a:ext cx="8153400" cy="5105400"/>
          </a:xfrm>
        </p:spPr>
        <p:txBody>
          <a:bodyPr/>
          <a:lstStyle/>
          <a:p>
            <a:pPr eaLnBrk="1" hangingPunct="1"/>
            <a:r>
              <a:rPr lang="en-US" altLang="en-US" sz="1600" dirty="0"/>
              <a:t>Challenge: </a:t>
            </a:r>
            <a:r>
              <a:rPr lang="en-US" altLang="en-US" sz="1600" dirty="0">
                <a:solidFill>
                  <a:srgbClr val="FF0000"/>
                </a:solidFill>
              </a:rPr>
              <a:t>One size does not fit all</a:t>
            </a:r>
          </a:p>
          <a:p>
            <a:pPr lvl="1"/>
            <a:r>
              <a:rPr lang="en-US" altLang="en-US" sz="1600" dirty="0"/>
              <a:t>Prediction error vs. model bias, Cost of false positives, …</a:t>
            </a:r>
          </a:p>
          <a:p>
            <a:pPr eaLnBrk="1" hangingPunct="1"/>
            <a:r>
              <a:rPr lang="en-US" altLang="en-US" sz="1600" dirty="0"/>
              <a:t>Example. Clustering: Find groups of points</a:t>
            </a:r>
          </a:p>
        </p:txBody>
      </p:sp>
      <p:pic>
        <p:nvPicPr>
          <p:cNvPr id="32773" name="Picture 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395538"/>
            <a:ext cx="5105400" cy="438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5" name="Text Box 18"/>
          <p:cNvSpPr txBox="1">
            <a:spLocks noChangeArrowheads="1"/>
          </p:cNvSpPr>
          <p:nvPr/>
        </p:nvSpPr>
        <p:spPr bwMode="auto">
          <a:xfrm>
            <a:off x="5562600" y="4114800"/>
            <a:ext cx="307167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 dirty="0"/>
              <a:t>Traditional Clustering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 dirty="0"/>
              <a:t>(K-means always finds clusters</a:t>
            </a:r>
            <a:r>
              <a:rPr lang="en-US" altLang="en-US" sz="1400" dirty="0"/>
              <a:t>)</a:t>
            </a:r>
          </a:p>
        </p:txBody>
      </p:sp>
      <p:sp>
        <p:nvSpPr>
          <p:cNvPr id="32776" name="Text Box 19"/>
          <p:cNvSpPr txBox="1">
            <a:spLocks noChangeArrowheads="1"/>
          </p:cNvSpPr>
          <p:nvPr/>
        </p:nvSpPr>
        <p:spPr bwMode="auto">
          <a:xfrm>
            <a:off x="5544474" y="5579477"/>
            <a:ext cx="308879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 dirty="0"/>
              <a:t>Spatial Clustering begs to differ!</a:t>
            </a:r>
          </a:p>
        </p:txBody>
      </p:sp>
    </p:spTree>
    <p:extLst>
      <p:ext uri="{BB962C8B-B14F-4D97-AF65-F5344CB8AC3E}">
        <p14:creationId xmlns:p14="http://schemas.microsoft.com/office/powerpoint/2010/main" val="350419672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75" grpId="0"/>
      <p:bldP spid="3277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147483" y="2819400"/>
            <a:ext cx="8278250" cy="3810000"/>
            <a:chOff x="147483" y="2819400"/>
            <a:chExt cx="8278250" cy="3810000"/>
          </a:xfrm>
        </p:grpSpPr>
        <p:pic>
          <p:nvPicPr>
            <p:cNvPr id="1026" name="Picture 2" descr="https://lh6.googleusercontent.com/ppYB8jIOs4JNPg4D_qsHzFbW-QbIBVDdmYJ7bXI0A6jaO7VCK_MDWwOQEyYYzMRAb5nbJK0nek71OJwLPROI3CrkFgJyQG155PP7TUjqgF5Ed3t1EzyubY9AATVO_qIzIjktsfGRtnM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35" t="16188" r="2377" b="9179"/>
            <a:stretch/>
          </p:blipFill>
          <p:spPr bwMode="auto">
            <a:xfrm>
              <a:off x="147483" y="2819400"/>
              <a:ext cx="8278250" cy="381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Box 4"/>
            <p:cNvSpPr txBox="1"/>
            <p:nvPr/>
          </p:nvSpPr>
          <p:spPr>
            <a:xfrm>
              <a:off x="1170878" y="3590695"/>
              <a:ext cx="4438185" cy="4385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Source: </a:t>
              </a:r>
              <a:r>
                <a:rPr lang="en-US" sz="1200" dirty="0" err="1"/>
                <a:t>WorldView</a:t>
              </a:r>
              <a:r>
                <a:rPr lang="en-US" sz="1200" dirty="0"/>
                <a:t> FAQ, </a:t>
              </a:r>
              <a:r>
                <a:rPr lang="en-US" sz="1050" dirty="0" err="1"/>
                <a:t>blog.digitalglobe.com</a:t>
              </a:r>
              <a:r>
                <a:rPr lang="en-US" sz="1050" dirty="0"/>
                <a:t>/news/frequently-asked-questions-about-worldview-4/</a:t>
              </a:r>
              <a:endParaRPr lang="en-US" sz="1200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7483" y="137651"/>
            <a:ext cx="8851125" cy="776749"/>
          </a:xfrm>
        </p:spPr>
        <p:txBody>
          <a:bodyPr/>
          <a:lstStyle/>
          <a:p>
            <a:r>
              <a:rPr lang="en-US" sz="3200" dirty="0">
                <a:latin typeface="+mn-lt"/>
                <a:cs typeface="Microsoft Sans Serif"/>
              </a:rPr>
              <a:t>Large Constellations of Small Satellites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1989" y="1066800"/>
            <a:ext cx="8851125" cy="4237703"/>
          </a:xfrm>
        </p:spPr>
        <p:txBody>
          <a:bodyPr/>
          <a:lstStyle/>
          <a:p>
            <a:r>
              <a:rPr lang="en-US" sz="1600" dirty="0">
                <a:solidFill>
                  <a:prstClr val="black"/>
                </a:solidFill>
                <a:cs typeface="Arial"/>
              </a:rPr>
              <a:t>Hi-frequency (e.g., daily </a:t>
            </a:r>
            <a:r>
              <a:rPr lang="en-US" sz="1400" dirty="0">
                <a:solidFill>
                  <a:prstClr val="black"/>
                </a:solidFill>
                <a:cs typeface="Arial"/>
              </a:rPr>
              <a:t>or hourly</a:t>
            </a:r>
            <a:r>
              <a:rPr lang="en-US" sz="1600" dirty="0">
                <a:solidFill>
                  <a:prstClr val="black"/>
                </a:solidFill>
                <a:cs typeface="Arial"/>
              </a:rPr>
              <a:t>) time-series of imagery of entire earth</a:t>
            </a:r>
          </a:p>
          <a:p>
            <a:r>
              <a:rPr lang="en-US" sz="1600" dirty="0">
                <a:solidFill>
                  <a:srgbClr val="7A0019"/>
                </a:solidFill>
                <a:cs typeface="Microsoft Sans Serif"/>
              </a:rPr>
              <a:t>Small Satellites:</a:t>
            </a:r>
            <a:r>
              <a:rPr lang="en-US" sz="1400" dirty="0">
                <a:solidFill>
                  <a:srgbClr val="7A0019"/>
                </a:solidFill>
                <a:cs typeface="Microsoft Sans Serif"/>
              </a:rPr>
              <a:t> video (5-minutes</a:t>
            </a:r>
            <a:r>
              <a:rPr lang="en-US" sz="1600" dirty="0">
                <a:solidFill>
                  <a:srgbClr val="7A0019"/>
                </a:solidFill>
                <a:cs typeface="Microsoft Sans Serif"/>
              </a:rPr>
              <a:t>): </a:t>
            </a:r>
            <a:r>
              <a:rPr lang="en-US" sz="1200" dirty="0">
                <a:solidFill>
                  <a:srgbClr val="7A0019"/>
                </a:solidFill>
                <a:cs typeface="Microsoft Sans Serif"/>
                <a:hlinkClick r:id="rId4"/>
              </a:rPr>
              <a:t>https://geospatialstream.com/sciencecasts-nasa-embraces-small-satellites/</a:t>
            </a:r>
            <a:endParaRPr lang="en-US" sz="1600" dirty="0">
              <a:solidFill>
                <a:srgbClr val="7A0019"/>
              </a:solidFill>
              <a:cs typeface="Microsoft Sans Serif"/>
            </a:endParaRPr>
          </a:p>
          <a:p>
            <a:r>
              <a:rPr lang="en-US" sz="1600" dirty="0">
                <a:solidFill>
                  <a:srgbClr val="7A0019"/>
                </a:solidFill>
                <a:cs typeface="Microsoft Sans Serif"/>
              </a:rPr>
              <a:t>Large Constellations </a:t>
            </a:r>
          </a:p>
          <a:p>
            <a:pPr lvl="1"/>
            <a:r>
              <a:rPr lang="en-US" sz="1600" dirty="0">
                <a:solidFill>
                  <a:prstClr val="black"/>
                </a:solidFill>
                <a:cs typeface="Arial"/>
              </a:rPr>
              <a:t>2021: Planet Labs: 200+ satellites: daily Earth scan (1m resolution, </a:t>
            </a:r>
            <a:r>
              <a:rPr lang="en-US" sz="1600" dirty="0" err="1">
                <a:solidFill>
                  <a:prstClr val="black"/>
                </a:solidFill>
                <a:cs typeface="Arial"/>
              </a:rPr>
              <a:t>visible+NIR</a:t>
            </a:r>
            <a:r>
              <a:rPr lang="en-US" sz="1600" dirty="0">
                <a:solidFill>
                  <a:prstClr val="black"/>
                </a:solidFill>
                <a:cs typeface="Arial"/>
              </a:rPr>
              <a:t> bands)</a:t>
            </a:r>
          </a:p>
          <a:p>
            <a:endParaRPr lang="en-US" sz="1800" dirty="0">
              <a:solidFill>
                <a:prstClr val="black"/>
              </a:solidFill>
              <a:cs typeface="Arial"/>
            </a:endParaRPr>
          </a:p>
          <a:p>
            <a:pPr lvl="1"/>
            <a:endParaRPr lang="en-US" sz="2000" dirty="0">
              <a:solidFill>
                <a:srgbClr val="7A0019"/>
              </a:solidFill>
              <a:latin typeface="Georgia" panose="02040502050405020303" pitchFamily="18" charset="0"/>
              <a:cs typeface="Microsoft Sans Serif"/>
            </a:endParaRPr>
          </a:p>
          <a:p>
            <a:pPr marL="457200" indent="-457200">
              <a:buFont typeface="+mj-lt"/>
              <a:buAutoNum type="arabicPeriod"/>
            </a:pPr>
            <a:endParaRPr lang="en-US" sz="2400" dirty="0">
              <a:solidFill>
                <a:srgbClr val="7A0019"/>
              </a:solidFill>
              <a:latin typeface="Georgia" panose="02040502050405020303" pitchFamily="18" charset="0"/>
            </a:endParaRPr>
          </a:p>
          <a:p>
            <a:pPr marL="0" indent="0">
              <a:buNone/>
            </a:pPr>
            <a:endParaRPr lang="en-US" sz="2400" dirty="0">
              <a:latin typeface="Georgia" panose="02040502050405020303" pitchFamily="18" charset="0"/>
              <a:cs typeface="Microsoft Sans Serif"/>
            </a:endParaRPr>
          </a:p>
          <a:p>
            <a:endParaRPr lang="en-US" dirty="0">
              <a:latin typeface="Georgia" panose="02040502050405020303" pitchFamily="18" charset="0"/>
              <a:cs typeface="Microsoft Sans Serif"/>
            </a:endParaRPr>
          </a:p>
          <a:p>
            <a:pPr marL="457200" lvl="1" indent="0">
              <a:buNone/>
            </a:pPr>
            <a:endParaRPr lang="en-US" dirty="0">
              <a:latin typeface="Georgia" panose="02040502050405020303" pitchFamily="18" charset="0"/>
              <a:cs typeface="Microsoft Sans Serif"/>
            </a:endParaRPr>
          </a:p>
        </p:txBody>
      </p:sp>
      <p:pic>
        <p:nvPicPr>
          <p:cNvPr id="4" name="Picture 3" descr="logo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2786" y="5889522"/>
            <a:ext cx="955823" cy="831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5683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2413"/>
            <a:ext cx="8229600" cy="911987"/>
          </a:xfrm>
        </p:spPr>
        <p:txBody>
          <a:bodyPr>
            <a:noAutofit/>
          </a:bodyPr>
          <a:lstStyle/>
          <a:p>
            <a:pPr algn="l"/>
            <a:r>
              <a:rPr lang="en-US" dirty="0"/>
              <a:t>What has changed? </a:t>
            </a:r>
            <a:r>
              <a:rPr lang="en-US" b="1" dirty="0"/>
              <a:t>Spatial Data Revolution</a:t>
            </a: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28786661"/>
              </p:ext>
            </p:extLst>
          </p:nvPr>
        </p:nvGraphicFramePr>
        <p:xfrm>
          <a:off x="381000" y="1238318"/>
          <a:ext cx="8229600" cy="540721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600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19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10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27485">
                <a:tc>
                  <a:txBody>
                    <a:bodyPr/>
                    <a:lstStyle/>
                    <a:p>
                      <a:r>
                        <a:rPr lang="en-US" dirty="0"/>
                        <a:t>Spatial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Last</a:t>
                      </a:r>
                      <a:r>
                        <a:rPr lang="en-US" baseline="0" dirty="0"/>
                        <a:t> Century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Last Decade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27485">
                <a:tc>
                  <a:txBody>
                    <a:bodyPr/>
                    <a:lstStyle/>
                    <a:p>
                      <a:r>
                        <a:rPr lang="en-US" b="1" dirty="0"/>
                        <a:t>Data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Few satellites and sensors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Nano-satellites, Billions of GPS enabled smartphones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27485">
                <a:tc>
                  <a:txBody>
                    <a:bodyPr/>
                    <a:lstStyle/>
                    <a:p>
                      <a:r>
                        <a:rPr lang="en-US" b="1" dirty="0"/>
                        <a:t>Data Access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Need special hardware and network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Cloud based repositories, e.g., Earth on AWS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34230">
                <a:tc>
                  <a:txBody>
                    <a:bodyPr/>
                    <a:lstStyle/>
                    <a:p>
                      <a:r>
                        <a:rPr lang="en-US" b="1" dirty="0"/>
                        <a:t>Spatial Platforms</a:t>
                      </a:r>
                      <a:endParaRPr lang="en-US" b="1" baseline="0" dirty="0"/>
                    </a:p>
                    <a:p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ESRI Arc/Info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SQL3/OGC, e.g., </a:t>
                      </a:r>
                      <a:r>
                        <a:rPr lang="en-US" dirty="0" err="1"/>
                        <a:t>Postgis</a:t>
                      </a:r>
                      <a:r>
                        <a:rPr lang="en-US" dirty="0"/>
                        <a:t>,</a:t>
                      </a:r>
                    </a:p>
                    <a:p>
                      <a:r>
                        <a:rPr lang="en-US" dirty="0"/>
                        <a:t>ESRI GIS Tools for Hadoop,</a:t>
                      </a:r>
                    </a:p>
                    <a:p>
                      <a:r>
                        <a:rPr lang="en-US" dirty="0"/>
                        <a:t>Google Earth Engine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27485">
                <a:tc>
                  <a:txBody>
                    <a:bodyPr/>
                    <a:lstStyle/>
                    <a:p>
                      <a:r>
                        <a:rPr lang="en-US" b="1" dirty="0"/>
                        <a:t>Spatial Data Science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Spatial Patterns, e.g., hotspots (</a:t>
                      </a:r>
                      <a:r>
                        <a:rPr lang="en-US" dirty="0" err="1"/>
                        <a:t>SatScan</a:t>
                      </a:r>
                      <a:r>
                        <a:rPr lang="en-US" dirty="0"/>
                        <a:t>, ESRI </a:t>
                      </a:r>
                      <a:r>
                        <a:rPr lang="en-US" dirty="0" err="1"/>
                        <a:t>Geostatistics</a:t>
                      </a:r>
                      <a:r>
                        <a:rPr lang="en-US" dirty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>
                        <a:buAutoNum type="alphaLcParenBoth"/>
                      </a:pPr>
                      <a:r>
                        <a:rPr lang="en-US" dirty="0"/>
                        <a:t>Spatial Network Patterns, e.g., linear hotspots</a:t>
                      </a: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lphaLcParenBoth"/>
                        <a:tabLst/>
                        <a:defRPr/>
                      </a:pPr>
                      <a:r>
                        <a:rPr lang="en-US" dirty="0" err="1"/>
                        <a:t>Spatio</a:t>
                      </a:r>
                      <a:r>
                        <a:rPr lang="en-US" dirty="0"/>
                        <a:t>-temporal (ST) patterns, e.g., Change time-series (Google </a:t>
                      </a:r>
                      <a:r>
                        <a:rPr lang="en-US" dirty="0" err="1"/>
                        <a:t>Timelapse</a:t>
                      </a:r>
                      <a:r>
                        <a:rPr lang="en-US" dirty="0"/>
                        <a:t>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27485">
                <a:tc>
                  <a:txBody>
                    <a:bodyPr/>
                    <a:lstStyle/>
                    <a:p>
                      <a:r>
                        <a:rPr lang="en-US" b="1" dirty="0"/>
                        <a:t>Spatial Visualization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Quilt: MS </a:t>
                      </a:r>
                      <a:r>
                        <a:rPr lang="en-US" dirty="0" err="1"/>
                        <a:t>Terraserver</a:t>
                      </a:r>
                      <a:endParaRPr lang="en-US" dirty="0"/>
                    </a:p>
                    <a:p>
                      <a:r>
                        <a:rPr lang="en-US" dirty="0"/>
                        <a:t>Fly through: Google Earth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lphaLcParenBoth"/>
                        <a:tabLst/>
                        <a:defRPr/>
                      </a:pPr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Space time: </a:t>
                      </a:r>
                      <a:r>
                        <a:rPr lang="en-US" dirty="0" err="1">
                          <a:solidFill>
                            <a:srgbClr val="FF0000"/>
                          </a:solidFill>
                        </a:rPr>
                        <a:t>Timelapse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lphaLcParenBoth"/>
                        <a:tabLst/>
                        <a:defRPr/>
                      </a:pPr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There Dimensions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39645831"/>
                  </a:ext>
                </a:extLst>
              </a:tr>
            </a:tbl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9BB30178-A1AD-9F4F-81F3-E88424EDD6FF}"/>
              </a:ext>
            </a:extLst>
          </p:cNvPr>
          <p:cNvSpPr/>
          <p:nvPr/>
        </p:nvSpPr>
        <p:spPr bwMode="auto">
          <a:xfrm>
            <a:off x="381000" y="5943600"/>
            <a:ext cx="8229600" cy="609600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7653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Towards Time-Travel and Depth in Virtual Globes 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4495800" cy="5410200"/>
          </a:xfrm>
        </p:spPr>
        <p:txBody>
          <a:bodyPr anchor="t"/>
          <a:lstStyle/>
          <a:p>
            <a:r>
              <a:rPr lang="en-US" sz="2000" dirty="0"/>
              <a:t>Virtual globes are snapshots</a:t>
            </a:r>
          </a:p>
          <a:p>
            <a:endParaRPr lang="en-US" sz="2000" dirty="0"/>
          </a:p>
          <a:p>
            <a:r>
              <a:rPr lang="en-US" sz="2000" dirty="0"/>
              <a:t>How to add time? depth?</a:t>
            </a:r>
          </a:p>
          <a:p>
            <a:pPr lvl="1"/>
            <a:r>
              <a:rPr lang="en-US" sz="1600" dirty="0"/>
              <a:t>Ex. Google Earth Engine, NASA NEX</a:t>
            </a:r>
          </a:p>
          <a:p>
            <a:pPr lvl="1"/>
            <a:r>
              <a:rPr lang="en-US" sz="1600" dirty="0"/>
              <a:t>Ex. Google </a:t>
            </a:r>
            <a:r>
              <a:rPr lang="en-US" sz="1600" dirty="0" err="1"/>
              <a:t>Timelapse</a:t>
            </a:r>
            <a:r>
              <a:rPr lang="en-US" sz="1600" dirty="0"/>
              <a:t>: 260,000 CPU core-hours for global 30+frame video</a:t>
            </a:r>
          </a:p>
          <a:p>
            <a:pPr lvl="1"/>
            <a:r>
              <a:rPr lang="en-US" sz="1400" dirty="0">
                <a:solidFill>
                  <a:srgbClr val="3333FF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https://earthengine.google.com/timelapse/</a:t>
            </a:r>
            <a:endParaRPr lang="en-US" sz="1400" dirty="0">
              <a:solidFill>
                <a:srgbClr val="3333FF"/>
              </a:solidFill>
            </a:endParaRPr>
          </a:p>
          <a:p>
            <a:pPr lvl="1"/>
            <a:r>
              <a:rPr lang="en-US" sz="1400" dirty="0">
                <a:solidFill>
                  <a:schemeClr val="accent2">
                    <a:lumMod val="75000"/>
                  </a:schemeClr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Doha, Qatar</a:t>
            </a:r>
            <a:r>
              <a:rPr lang="en-US" sz="1400" dirty="0">
                <a:solidFill>
                  <a:schemeClr val="accent2">
                    <a:lumMod val="75000"/>
                  </a:schemeClr>
                </a:solidFill>
              </a:rPr>
              <a:t> ; </a:t>
            </a:r>
            <a:endParaRPr lang="en-US" sz="1400" dirty="0">
              <a:solidFill>
                <a:schemeClr val="accent2">
                  <a:lumMod val="75000"/>
                </a:schemeClr>
              </a:solidFill>
              <a:hlinkClick r:id="rId4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lvl="1"/>
            <a:r>
              <a:rPr lang="en-US" sz="1400" dirty="0">
                <a:solidFill>
                  <a:schemeClr val="accent2">
                    <a:lumMod val="75000"/>
                  </a:schemeClr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Marina Center, Singapore</a:t>
            </a:r>
            <a:r>
              <a:rPr lang="en-US" sz="1400" dirty="0">
                <a:solidFill>
                  <a:schemeClr val="accent2">
                    <a:lumMod val="75000"/>
                  </a:schemeClr>
                </a:solidFill>
              </a:rPr>
              <a:t> (</a:t>
            </a:r>
            <a:r>
              <a:rPr lang="en-US" sz="1400" dirty="0">
                <a:solidFill>
                  <a:schemeClr val="accent2">
                    <a:lumMod val="75000"/>
                  </a:schemeClr>
                </a:solidFill>
                <a:hlinkClick r:id="rId5"/>
              </a:rPr>
              <a:t>Wikipedia entry</a:t>
            </a:r>
            <a:r>
              <a:rPr lang="en-US" sz="1400" dirty="0">
                <a:solidFill>
                  <a:schemeClr val="accent2">
                    <a:lumMod val="75000"/>
                  </a:schemeClr>
                </a:solidFill>
              </a:rPr>
              <a:t>)</a:t>
            </a:r>
            <a:endParaRPr lang="en-US" sz="1400" dirty="0">
              <a:solidFill>
                <a:schemeClr val="accent2">
                  <a:lumMod val="75000"/>
                </a:schemeClr>
              </a:solidFill>
              <a:hlinkClick r:id="rId6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lvl="1"/>
            <a:r>
              <a:rPr lang="en-US" sz="1400" dirty="0">
                <a:solidFill>
                  <a:schemeClr val="accent2">
                    <a:lumMod val="75000"/>
                  </a:schemeClr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Salt Lake, Bidhannagar, Kolkata, WB, India</a:t>
            </a:r>
            <a:r>
              <a:rPr lang="en-US" sz="1400" dirty="0">
                <a:solidFill>
                  <a:schemeClr val="accent2">
                    <a:lumMod val="75000"/>
                  </a:schemeClr>
                </a:solidFill>
              </a:rPr>
              <a:t> </a:t>
            </a:r>
          </a:p>
          <a:p>
            <a:pPr lvl="1"/>
            <a:r>
              <a:rPr lang="en-US" sz="1400" dirty="0">
                <a:solidFill>
                  <a:srgbClr val="3333FF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UMN, </a:t>
            </a:r>
            <a:r>
              <a:rPr lang="en-US" sz="1400" dirty="0" err="1">
                <a:solidFill>
                  <a:srgbClr val="3333FF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Minneapolis</a:t>
            </a:r>
            <a:r>
              <a:rPr lang="en-US" sz="1400" dirty="0" err="1">
                <a:solidFill>
                  <a:schemeClr val="accent2">
                    <a:lumMod val="75000"/>
                  </a:schemeClr>
                </a:solidFill>
              </a:rPr>
              <a:t>;</a:t>
            </a:r>
            <a:r>
              <a:rPr lang="en-US" sz="1400" dirty="0" err="1">
                <a:solidFill>
                  <a:srgbClr val="3333FF"/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airport</a:t>
            </a:r>
            <a:r>
              <a:rPr lang="en-US" sz="1400" dirty="0">
                <a:solidFill>
                  <a:srgbClr val="3333FF"/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, MN,USA</a:t>
            </a:r>
            <a:endParaRPr lang="en-US" sz="1400" dirty="0">
              <a:solidFill>
                <a:srgbClr val="3333FF"/>
              </a:solidFill>
            </a:endParaRPr>
          </a:p>
          <a:p>
            <a:pPr marL="0" indent="0">
              <a:buNone/>
            </a:pPr>
            <a:endParaRPr lang="en-US" sz="1600" dirty="0"/>
          </a:p>
          <a:p>
            <a:r>
              <a:rPr lang="en-US" sz="1600" dirty="0"/>
              <a:t>How may one convey provenance, accuracy, age, and data semantics? </a:t>
            </a:r>
          </a:p>
          <a:p>
            <a:r>
              <a:rPr lang="en-US" sz="1600" dirty="0"/>
              <a:t>What techniques are needed to integrate and reason about diverse available sources? </a:t>
            </a:r>
          </a:p>
        </p:txBody>
      </p:sp>
      <p:pic>
        <p:nvPicPr>
          <p:cNvPr id="6" name="Picture 5" descr="Dubai_400.gi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1066800"/>
            <a:ext cx="4064000" cy="26670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572000" y="3962400"/>
            <a:ext cx="4572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000" dirty="0"/>
              <a:t>http://</a:t>
            </a:r>
            <a:r>
              <a:rPr lang="en-US" sz="1000" dirty="0" err="1"/>
              <a:t>googleblog.blogspot.com</a:t>
            </a:r>
            <a:r>
              <a:rPr lang="en-US" sz="1000" dirty="0"/>
              <a:t>/2013/05/a-picture-of-earth-through-</a:t>
            </a:r>
            <a:r>
              <a:rPr lang="en-US" sz="1000" dirty="0" err="1"/>
              <a:t>time.html</a:t>
            </a:r>
            <a:endParaRPr lang="en-US" sz="1000" dirty="0"/>
          </a:p>
        </p:txBody>
      </p:sp>
      <p:pic>
        <p:nvPicPr>
          <p:cNvPr id="12294" name="Picture 6" descr="https://encrypted-tbn0.gstatic.com/images?q=tbn:ANd9GcS_cGwgoPbKdMjLPbjYHkI7QPlahWFbVecgBYhXTbuoHpbP3tB0YQ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4343400"/>
            <a:ext cx="4822257" cy="2292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2" descr="crime_ani"/>
          <p:cNvPicPr>
            <a:picLocks noChangeAspect="1" noChangeArrowheads="1" noCrop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9662" y="3826758"/>
            <a:ext cx="3677138" cy="2812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80912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41" y="1397088"/>
            <a:ext cx="9103659" cy="151178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08872"/>
            <a:ext cx="9144000" cy="1967928"/>
          </a:xfrm>
          <a:prstGeom prst="rect">
            <a:avLst/>
          </a:prstGeom>
        </p:spPr>
      </p:pic>
      <p:sp>
        <p:nvSpPr>
          <p:cNvPr id="9218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8077200" y="5810777"/>
            <a:ext cx="685800" cy="3048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defRPr/>
            </a:pPr>
            <a:fld id="{218BBFEA-6253-A242-BC3B-5A6A9CAF671A}" type="slidenum">
              <a:rPr lang="en-US" smtClean="0"/>
              <a:pPr>
                <a:defRPr/>
              </a:pPr>
              <a:t>52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839" y="-24491"/>
            <a:ext cx="8834717" cy="81012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720" y="5426666"/>
            <a:ext cx="4374052" cy="8381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4365" y="5540966"/>
            <a:ext cx="1544320" cy="3048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 bwMode="auto">
          <a:xfrm>
            <a:off x="3660099" y="2000580"/>
            <a:ext cx="4417101" cy="249702"/>
          </a:xfrm>
          <a:prstGeom prst="rect">
            <a:avLst/>
          </a:prstGeom>
          <a:noFill/>
          <a:ln w="19050" cap="flat" cmpd="sng" algn="ctr">
            <a:solidFill>
              <a:srgbClr val="7030A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9" name="Rectangle 18"/>
          <p:cNvSpPr/>
          <p:nvPr/>
        </p:nvSpPr>
        <p:spPr bwMode="auto">
          <a:xfrm>
            <a:off x="783420" y="2250282"/>
            <a:ext cx="3255180" cy="273944"/>
          </a:xfrm>
          <a:prstGeom prst="rect">
            <a:avLst/>
          </a:prstGeom>
          <a:noFill/>
          <a:ln w="19050" cap="flat" cmpd="sng" algn="ctr">
            <a:solidFill>
              <a:srgbClr val="7030A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0" name="Rectangle 19"/>
          <p:cNvSpPr/>
          <p:nvPr/>
        </p:nvSpPr>
        <p:spPr bwMode="auto">
          <a:xfrm>
            <a:off x="2440746" y="2608040"/>
            <a:ext cx="4722053" cy="245734"/>
          </a:xfrm>
          <a:prstGeom prst="rect">
            <a:avLst/>
          </a:prstGeom>
          <a:noFill/>
          <a:ln w="19050" cap="flat" cmpd="sng" algn="ctr">
            <a:solidFill>
              <a:srgbClr val="7030A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1" name="Rectangle 20"/>
          <p:cNvSpPr/>
          <p:nvPr/>
        </p:nvSpPr>
        <p:spPr bwMode="auto">
          <a:xfrm>
            <a:off x="3276600" y="2893444"/>
            <a:ext cx="4191000" cy="304497"/>
          </a:xfrm>
          <a:prstGeom prst="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6" name="Rectangle 25"/>
          <p:cNvSpPr/>
          <p:nvPr/>
        </p:nvSpPr>
        <p:spPr bwMode="auto">
          <a:xfrm>
            <a:off x="3007752" y="3475143"/>
            <a:ext cx="4459848" cy="286255"/>
          </a:xfrm>
          <a:prstGeom prst="rect">
            <a:avLst/>
          </a:prstGeom>
          <a:noFill/>
          <a:ln w="1905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40341" y="3761398"/>
            <a:ext cx="9027459" cy="810602"/>
            <a:chOff x="40341" y="3761398"/>
            <a:chExt cx="9027459" cy="810602"/>
          </a:xfrm>
        </p:grpSpPr>
        <p:cxnSp>
          <p:nvCxnSpPr>
            <p:cNvPr id="11" name="Straight Connector 10"/>
            <p:cNvCxnSpPr/>
            <p:nvPr/>
          </p:nvCxnSpPr>
          <p:spPr bwMode="auto">
            <a:xfrm>
              <a:off x="8305800" y="3761398"/>
              <a:ext cx="762000" cy="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9" name="Straight Connector 28"/>
            <p:cNvCxnSpPr/>
            <p:nvPr/>
          </p:nvCxnSpPr>
          <p:spPr bwMode="auto">
            <a:xfrm>
              <a:off x="175679" y="4038600"/>
              <a:ext cx="8739721" cy="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1" name="Straight Connector 30"/>
            <p:cNvCxnSpPr/>
            <p:nvPr/>
          </p:nvCxnSpPr>
          <p:spPr bwMode="auto">
            <a:xfrm>
              <a:off x="40341" y="4267200"/>
              <a:ext cx="3160059" cy="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3" name="Straight Connector 32"/>
            <p:cNvCxnSpPr/>
            <p:nvPr/>
          </p:nvCxnSpPr>
          <p:spPr bwMode="auto">
            <a:xfrm>
              <a:off x="226195" y="4572000"/>
              <a:ext cx="8384405" cy="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18" name="Rectangle 17"/>
          <p:cNvSpPr/>
          <p:nvPr/>
        </p:nvSpPr>
        <p:spPr bwMode="auto">
          <a:xfrm>
            <a:off x="76200" y="1676400"/>
            <a:ext cx="2667000" cy="304497"/>
          </a:xfrm>
          <a:prstGeom prst="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2" name="Rectangle 21"/>
          <p:cNvSpPr/>
          <p:nvPr/>
        </p:nvSpPr>
        <p:spPr bwMode="auto">
          <a:xfrm>
            <a:off x="4876800" y="1676400"/>
            <a:ext cx="2590800" cy="273944"/>
          </a:xfrm>
          <a:prstGeom prst="rect">
            <a:avLst/>
          </a:prstGeom>
          <a:noFill/>
          <a:ln w="19050" cap="flat" cmpd="sng" algn="ctr">
            <a:solidFill>
              <a:srgbClr val="7030A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344402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9" grpId="0" animBg="1"/>
      <p:bldP spid="20" grpId="0" animBg="1"/>
      <p:bldP spid="21" grpId="0" animBg="1"/>
      <p:bldP spid="26" grpId="0" animBg="1"/>
      <p:bldP spid="18" grpId="0" animBg="1"/>
      <p:bldP spid="22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8077200" y="5810777"/>
            <a:ext cx="685800" cy="3048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defRPr/>
            </a:pPr>
            <a:fld id="{218BBFEA-6253-A242-BC3B-5A6A9CAF671A}" type="slidenum">
              <a:rPr lang="en-US" smtClean="0"/>
              <a:pPr>
                <a:defRPr/>
              </a:pPr>
              <a:t>53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424" y="5122250"/>
            <a:ext cx="8834717" cy="81012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026" y="5963177"/>
            <a:ext cx="4374052" cy="8381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4280" y="6496576"/>
            <a:ext cx="1544320" cy="304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611"/>
          <a:stretch/>
        </p:blipFill>
        <p:spPr>
          <a:xfrm>
            <a:off x="0" y="1219201"/>
            <a:ext cx="9144000" cy="3048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 bwMode="auto">
          <a:xfrm>
            <a:off x="0" y="1543577"/>
            <a:ext cx="1597701" cy="304800"/>
          </a:xfrm>
          <a:prstGeom prst="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9" name="Rectangle 18"/>
          <p:cNvSpPr/>
          <p:nvPr/>
        </p:nvSpPr>
        <p:spPr bwMode="auto">
          <a:xfrm>
            <a:off x="6781800" y="2610377"/>
            <a:ext cx="2133600" cy="304800"/>
          </a:xfrm>
          <a:prstGeom prst="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0" name="Rectangle 19"/>
          <p:cNvSpPr/>
          <p:nvPr/>
        </p:nvSpPr>
        <p:spPr bwMode="auto">
          <a:xfrm>
            <a:off x="2133600" y="3143776"/>
            <a:ext cx="3886200" cy="341069"/>
          </a:xfrm>
          <a:prstGeom prst="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1" name="Rectangle 20"/>
          <p:cNvSpPr/>
          <p:nvPr/>
        </p:nvSpPr>
        <p:spPr bwMode="auto">
          <a:xfrm>
            <a:off x="5257800" y="3753377"/>
            <a:ext cx="3733800" cy="304800"/>
          </a:xfrm>
          <a:prstGeom prst="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3" name="Rectangle 22"/>
          <p:cNvSpPr/>
          <p:nvPr/>
        </p:nvSpPr>
        <p:spPr bwMode="auto">
          <a:xfrm>
            <a:off x="990600" y="1219201"/>
            <a:ext cx="4953000" cy="324376"/>
          </a:xfrm>
          <a:prstGeom prst="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50670"/>
          </a:xfrm>
        </p:spPr>
        <p:txBody>
          <a:bodyPr>
            <a:normAutofit/>
          </a:bodyPr>
          <a:lstStyle/>
          <a:p>
            <a:pPr algn="ctr"/>
            <a:r>
              <a:rPr lang="en-US" sz="3000" dirty="0"/>
              <a:t> One Size Data Science Does not Fit All Data!</a:t>
            </a:r>
          </a:p>
        </p:txBody>
      </p:sp>
    </p:spTree>
    <p:extLst>
      <p:ext uri="{BB962C8B-B14F-4D97-AF65-F5344CB8AC3E}">
        <p14:creationId xmlns:p14="http://schemas.microsoft.com/office/powerpoint/2010/main" val="153656222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9" grpId="0" animBg="1"/>
      <p:bldP spid="20" grpId="0" animBg="1"/>
      <p:bldP spid="21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8077200" y="5810777"/>
            <a:ext cx="685800" cy="3048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defRPr/>
            </a:pPr>
            <a:fld id="{218BBFEA-6253-A242-BC3B-5A6A9CAF671A}" type="slidenum">
              <a:rPr lang="en-US" smtClean="0"/>
              <a:pPr>
                <a:defRPr/>
              </a:pPr>
              <a:t>54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679" y="5140579"/>
            <a:ext cx="8834717" cy="81012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026" y="5963177"/>
            <a:ext cx="4374052" cy="8381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4280" y="6496576"/>
            <a:ext cx="1544320" cy="304800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0" y="1371600"/>
            <a:ext cx="9144000" cy="1177165"/>
            <a:chOff x="0" y="1676400"/>
            <a:chExt cx="9144000" cy="1177165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389"/>
            <a:stretch/>
          </p:blipFill>
          <p:spPr>
            <a:xfrm>
              <a:off x="0" y="1676400"/>
              <a:ext cx="9144000" cy="1162577"/>
            </a:xfrm>
            <a:prstGeom prst="rect">
              <a:avLst/>
            </a:prstGeom>
          </p:spPr>
        </p:pic>
        <p:grpSp>
          <p:nvGrpSpPr>
            <p:cNvPr id="13" name="Group 12"/>
            <p:cNvGrpSpPr/>
            <p:nvPr/>
          </p:nvGrpSpPr>
          <p:grpSpPr>
            <a:xfrm>
              <a:off x="175679" y="1981200"/>
              <a:ext cx="8602189" cy="872365"/>
              <a:chOff x="175679" y="4572000"/>
              <a:chExt cx="8602189" cy="872365"/>
            </a:xfrm>
          </p:grpSpPr>
          <p:cxnSp>
            <p:nvCxnSpPr>
              <p:cNvPr id="14" name="Straight Connector 13"/>
              <p:cNvCxnSpPr/>
              <p:nvPr/>
            </p:nvCxnSpPr>
            <p:spPr bwMode="auto">
              <a:xfrm flipV="1">
                <a:off x="175679" y="5429777"/>
                <a:ext cx="2338921" cy="14588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00B05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5" name="Straight Connector 14"/>
              <p:cNvCxnSpPr/>
              <p:nvPr/>
            </p:nvCxnSpPr>
            <p:spPr bwMode="auto">
              <a:xfrm>
                <a:off x="1600200" y="4572000"/>
                <a:ext cx="5486400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00B05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6" name="Straight Connector 15"/>
              <p:cNvCxnSpPr/>
              <p:nvPr/>
            </p:nvCxnSpPr>
            <p:spPr bwMode="auto">
              <a:xfrm>
                <a:off x="5617809" y="4800600"/>
                <a:ext cx="3160059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00B05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17" name="Straight Connector 16"/>
              <p:cNvCxnSpPr/>
              <p:nvPr/>
            </p:nvCxnSpPr>
            <p:spPr bwMode="auto">
              <a:xfrm>
                <a:off x="226195" y="5105400"/>
                <a:ext cx="8384405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rgbClr val="00B05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</p:grpSp>
      <p:pic>
        <p:nvPicPr>
          <p:cNvPr id="24" name="Picture 2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76" y="3309112"/>
            <a:ext cx="9144000" cy="1285592"/>
          </a:xfrm>
          <a:prstGeom prst="rect">
            <a:avLst/>
          </a:prstGeom>
        </p:spPr>
      </p:pic>
      <p:sp>
        <p:nvSpPr>
          <p:cNvPr id="2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762000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dirty="0"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</a:rPr>
              <a:t>Spatial Data Science Tools</a:t>
            </a:r>
          </a:p>
        </p:txBody>
      </p:sp>
    </p:spTree>
    <p:extLst>
      <p:ext uri="{BB962C8B-B14F-4D97-AF65-F5344CB8AC3E}">
        <p14:creationId xmlns:p14="http://schemas.microsoft.com/office/powerpoint/2010/main" val="66249656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0" y="6553200"/>
            <a:ext cx="381000" cy="304800"/>
          </a:xfrm>
          <a:prstGeom prst="rect">
            <a:avLst/>
          </a:prstGeom>
          <a:noFill/>
        </p:spPr>
        <p:txBody>
          <a:bodyPr/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040979B-9B4D-4682-B937-896268A35891}" type="slidenum">
              <a:rPr lang="en-US" altLang="en-US" sz="1000" smtClean="0"/>
              <a:pPr>
                <a:spcBef>
                  <a:spcPct val="0"/>
                </a:spcBef>
                <a:buFontTx/>
                <a:buNone/>
              </a:pPr>
              <a:t>55</a:t>
            </a:fld>
            <a:endParaRPr lang="en-US" altLang="en-US" sz="1000"/>
          </a:p>
        </p:txBody>
      </p:sp>
      <p:sp>
        <p:nvSpPr>
          <p:cNvPr id="7171" name="Rectangle 5"/>
          <p:cNvSpPr>
            <a:spLocks noChangeArrowheads="1"/>
          </p:cNvSpPr>
          <p:nvPr/>
        </p:nvSpPr>
        <p:spPr bwMode="auto">
          <a:xfrm>
            <a:off x="304798" y="547781"/>
            <a:ext cx="8458199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2400" b="1" dirty="0">
                <a:solidFill>
                  <a:schemeClr val="tx2"/>
                </a:solidFill>
                <a:latin typeface="Times New Roman" pitchFamily="18" charset="0"/>
              </a:rPr>
              <a:t>Summary : </a:t>
            </a:r>
            <a:r>
              <a:rPr lang="en-US" altLang="en-US" sz="2400" dirty="0">
                <a:solidFill>
                  <a:srgbClr val="FF0000"/>
                </a:solidFill>
              </a:rPr>
              <a:t>One size data science does not fit all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2400" b="1" dirty="0">
              <a:solidFill>
                <a:schemeClr val="tx2"/>
              </a:solidFill>
              <a:latin typeface="Times New Roman" pitchFamily="18" charset="0"/>
            </a:endParaRP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263701" y="1544824"/>
            <a:ext cx="8540393" cy="2769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1800" dirty="0">
                <a:latin typeface="+mj-lt"/>
              </a:rPr>
              <a:t> </a:t>
            </a:r>
            <a:r>
              <a:rPr lang="en-US" altLang="en-US" dirty="0">
                <a:latin typeface="+mj-lt"/>
              </a:rPr>
              <a:t> Spatial Data are ubiquitous &amp; important </a:t>
            </a:r>
          </a:p>
          <a:p>
            <a:pPr>
              <a:spcBef>
                <a:spcPct val="0"/>
              </a:spcBef>
            </a:pPr>
            <a:endParaRPr lang="en-US" altLang="en-US" dirty="0">
              <a:latin typeface="+mj-lt"/>
            </a:endParaRPr>
          </a:p>
          <a:p>
            <a:pPr>
              <a:spcBef>
                <a:spcPct val="0"/>
              </a:spcBef>
            </a:pPr>
            <a:r>
              <a:rPr lang="en-US" altLang="en-US" dirty="0">
                <a:latin typeface="+mj-lt"/>
              </a:rPr>
              <a:t> Traditional Data Science Tools are inadequate </a:t>
            </a:r>
          </a:p>
          <a:p>
            <a:pPr lvl="1">
              <a:spcBef>
                <a:spcPct val="0"/>
              </a:spcBef>
            </a:pPr>
            <a:r>
              <a:rPr lang="en-US" altLang="en-US" sz="1600" dirty="0">
                <a:latin typeface="+mj-lt"/>
              </a:rPr>
              <a:t> Gerrymandering, Spatial Auto-correlation, </a:t>
            </a:r>
            <a:r>
              <a:rPr lang="mr-IN" altLang="en-US" sz="1600" dirty="0">
                <a:latin typeface="+mj-lt"/>
              </a:rPr>
              <a:t>…</a:t>
            </a:r>
            <a:endParaRPr lang="en-US" altLang="en-US" sz="1600" dirty="0">
              <a:latin typeface="+mj-lt"/>
            </a:endParaRPr>
          </a:p>
          <a:p>
            <a:pPr>
              <a:spcBef>
                <a:spcPct val="0"/>
              </a:spcBef>
            </a:pPr>
            <a:endParaRPr lang="en-US" altLang="en-US" dirty="0">
              <a:solidFill>
                <a:srgbClr val="00B050"/>
              </a:solidFill>
            </a:endParaRPr>
          </a:p>
          <a:p>
            <a:pPr>
              <a:spcBef>
                <a:spcPct val="0"/>
              </a:spcBef>
            </a:pPr>
            <a:r>
              <a:rPr lang="en-US" altLang="en-US" dirty="0">
                <a:solidFill>
                  <a:srgbClr val="00B050"/>
                </a:solidFill>
              </a:rPr>
              <a:t> </a:t>
            </a:r>
            <a:r>
              <a:rPr lang="en-US" altLang="en-US" b="1" dirty="0">
                <a:solidFill>
                  <a:srgbClr val="00B050"/>
                </a:solidFill>
              </a:rPr>
              <a:t>Ask: </a:t>
            </a:r>
            <a:endParaRPr lang="en-US" altLang="en-US" sz="1800" dirty="0">
              <a:solidFill>
                <a:srgbClr val="00B050"/>
              </a:solidFill>
            </a:endParaRPr>
          </a:p>
          <a:p>
            <a:pPr lvl="1">
              <a:spcBef>
                <a:spcPct val="0"/>
              </a:spcBef>
            </a:pPr>
            <a:r>
              <a:rPr lang="en-US" altLang="en-US" sz="1600" dirty="0">
                <a:solidFill>
                  <a:srgbClr val="00B050"/>
                </a:solidFill>
              </a:rPr>
              <a:t> Spatial Data Science Methods</a:t>
            </a:r>
          </a:p>
          <a:p>
            <a:pPr lvl="1">
              <a:spcBef>
                <a:spcPct val="0"/>
              </a:spcBef>
            </a:pPr>
            <a:r>
              <a:rPr lang="en-US" altLang="en-US" sz="1600" dirty="0">
                <a:solidFill>
                  <a:srgbClr val="00B050"/>
                </a:solidFill>
              </a:rPr>
              <a:t> Spatial Statistics, Spatial Data Mining, SDBMS, </a:t>
            </a:r>
            <a:r>
              <a:rPr lang="mr-IN" altLang="en-US" sz="1600" dirty="0">
                <a:solidFill>
                  <a:srgbClr val="00B050"/>
                </a:solidFill>
              </a:rPr>
              <a:t>…</a:t>
            </a:r>
            <a:endParaRPr lang="en-US" altLang="en-US" sz="1600" dirty="0">
              <a:solidFill>
                <a:srgbClr val="00B050"/>
              </a:solidFill>
            </a:endParaRPr>
          </a:p>
          <a:p>
            <a:pPr>
              <a:spcBef>
                <a:spcPct val="0"/>
              </a:spcBef>
            </a:pPr>
            <a:endParaRPr lang="en-US" altLang="en-US" dirty="0">
              <a:solidFill>
                <a:srgbClr val="00B050"/>
              </a:solidFill>
            </a:endParaRPr>
          </a:p>
        </p:txBody>
      </p:sp>
      <p:sp>
        <p:nvSpPr>
          <p:cNvPr id="7173" name="AutoShape 6" descr="data:image/jpeg;base64,/9j/4AAQSkZJRgABAQAAAQABAAD/2wCEAAkGBxQTEhQUExQWFhUWGBwZGBcYGBocGhgdHCAYFx0YHBgaHCggGRwlHB0VITEhJSkrLi4uHB8zODMsNygtLisBCgoKDg0OGxAQGzUkICQsLywsNCwsLCwsLCwsLCwsLCwsLCwsLCwsLCwsLCwsLCwsLCwsLCwsLCwsLCwsLCwsLP/AABEIARQAtwMBEQACEQEDEQH/xAAcAAABBAMBAAAAAAAAAAAAAAAGAwQFBwABAgj/xABNEAACAQIEAgUHBwkFCAEFAAABAgMAEQQFEiEGMQcTIkFRMlJhcYGRsRQjM3KhstIWNEJTYoKSwdE1c5Oi4RUXQ2N0o7PwVSQlg8Lx/8QAGgEAAgMBAQAAAAAAAAAAAAAAAwQAAQIFBv/EADoRAAICAQQAAwUHAwMDBQEAAAECAAMRBBIhMRNBUTJhcYGhBRQiM5GxwRXR8CNS4TRCciRTkrLxYv/aAAwDAQACEQMRAD8AtjDYCFYYyUXyV7h3geit5JMzgCOY8shIB6tfcP6VWTLxNjAw+Yv8I/pVZMk7GWxeYv8ACP6VMmXibXLYh/w0/hX+lTJknXyCL9Wn8K/0qsySpeP8ZGs7xqq3DEGwGwsPRXZ0deUBM5eqtw2BBzC5mqjdRcegb001WYst+IScFYlJcwiGgWKubEC2yt3WpXV17aT8oxprN1ols/IYv1afwr/SuNmdWZ8gj/Vp/Cv9Kkkz5BH+rT+Ff6VJIP8AH+DjGXYohEB0c9I8R6KY0n5ywOo/KaUCFHot7K9Dj3ThZM6MNudh66rAkywiYYDwqsTWTNXHo+yptkyYb9EUCnHkMFI6hzuAf0o6S14xV845omzZ8pdXyGL9Wn8K/wBK4uZ1YBZr0g4OCaSFsIxMblCQsViQbXFzenk0TsobPcVfVKpIIhLwrmUGOg66OAIuorZlS9xbfa476WuqNTbSYaqwWLkSY+Qxfq0/hX+lCzCSPz7BRiB7Rp+j+iPOX0VYMkf5et4o7+YvwFTzkjm1VJGao2+3efCr4lR4g2FVLnJksQPGpJOqkkGcy4Fwk8ryyK5dzc2kYDw5DlTVestRQo6Huiz6Wt23EcxqejXA+ZJ/iNW/v93r9Jn7lV6fWPcn4JwuGlWaJXDqCBdyRuLHY0OzV2WLtbr4TdemrRtwEJBS0YkNxbisRFhmfCprmBWy6S1wSAeyPRejUKjWAOcCCuZ1TKDJnfC+Jnkw0b4ldEx1a106bdpgOz3bWqrlRXITqXSzMgLdyVZb7GhQk46lfNHuFXkysCZ1K+aPcKmTJgRHGFI43kKiyKWNgL2UE7e6rXJIAlHAGYP8M8X4bGyGOKN1IXXd1UC1wO5jvuKYu01lQyxgKb0sOFEJ1iA5Ae6lcxnE6NSSUfxPwZjpMZiJEw7MjysykMm4J2O7V2adTUtYBbynLtosLkgSw+jHKpsNg+rnQo/WM2kkHY6bHYkeNIax1ezKnIxHNMjKmGjXpgmZMCpRmU9cm6kg8n7xWtCAbefSVqyRXx6ylZswmIN5Zf8AEf8ArXWKLjqc8M2e56MwGbwCOMGaO+hdta35D01wTU/+0zreIvrJRHBAINwdwR30Pqbm7VJJupJNWqSTdSSZUkgtk/FbTY6bCmHSIw/zmq+rSyr5OkWvfx7qas04SoWZ7i1eoLWFMdQoFKxmbqSTLVJJlSSB3EHGEmHxRhESsoRW1FiDc32sB6Kcp0osr3Z84rZeyPtxGQ49k2vCgBv+md/VtRPuS+RmfvJ8xJnhTij5W8qaAvVhTcG99WoezlQdRp/CAOe4Sm7xCR6SfxcAkR0byXUqbc7EEH40spwciHIyMSF4f4Qw+DcvCH1FdHaa4tcHw9Ao92pe0YaBr06VnKwgpeHmjUkjfB42OW5jdXCmx0sDY+BtyNaZWXsYlBgeo4tWZcBOmb8wX+/T4PTug/N+UV1n5fzlIy8jXXPU5oPMszJcrZ061yUsBue/b/330o9oXCjmMJVnLHiWlk4tBEL3+bXfx2Fcmzlz8Z0k9kR5WJqZUkmVJJlSSZUkmtNSSIYzHRxLqldY1va7sFF/C57+daVWY4UZmWYKMkxLBZvBKxWKaORgLkI6sbcr2B9VW1br7QxKWxW6OY9rE3MqSQC4swOrF6+/QoH20/p3xXiKWrl8wY4hwdlBbu5WvTdL5OBF7V4k30TteTE7WAWP4yUD7QH4V+f8QmjP4m+X8yyRXMj8ypJMqSTRqSSPyfJIcKHEK6Q7am7TG55X7RNqJZa9mNx6mErVM7fOSNDm41zDLop10TRpIt76XUMLjvse/c1pWZTlTiZZQ3BkBnfCmCWByuFgB23Ea+cPRRRfb/uP6zHg1+gkZjsQUjjKrcWUWI2OwF/QaYqUN2YG1iOoZZUT1MVxY6FuPDYbUk/tGMp7IjqszUq/MOkDFJLIgWKyuyi6tewYgfp+iusmhrKgkmcxtZYCQMQp4Ez+XGRytKEBRwo0gjawO9yfGk9XQtTAL5iNaW5rQS3kYT0rGZBcWcSpgY0d0Zg7aQFIvyLd59FH0+na4kA4xAX3ioAkSZgk1KG8QD796BjEMDkQT6T8DJNhFSJGdutU2UEm2lxfbu3FO6F1S3LHHEV1iMyYUZ5g90XZPPDipGlhkjUxEAspAJ1IbXPfzpjX3I9YCnPMX0VTpYSwxxLRrlTpzV6kkgs5yl5JNa6eQG5I/lR67AowYJ0JORITF8M4p7j5q3d2j9vZo66ioesC1TmO+COG5sK87SlCJAunSSbWLE3uB41nVahbQoXyl6elkJLecLqTjUY5zNIkLtCuqQDsqQTc3HcCCdr1usKWAbqZckLx3EeG8VNJArYhNEt2BUAiwDEDYkncWNXaqK+EORM1liuW7kjI1gT4ChzZgBwr0gyYvFRwmJFDarkFriylu/1V0b9EKqy2YjTrDY4XEsKudH4KcJ8NT4afESS4jrVl8lbudHaLfpG3IgbeFM33LYqgLjEBVUysSTnMms//ADd/3fvLS69w8ZYTKiyRHUNOhdregc6J4ncGUk3EllA8ABQoSd1JJVGY8D4x5ZWCJZndh2xyLEj7K7CaykKAT5ek5TaS0sSP3hb0f5JNhY5VmABZ9Qs19tIH8qS1ly2sCvkI3pKmrUhvMwqpSNTiWFW8pQfWAfjVgkdSiAe50BVS5lSSbtUkmVJI2wmDWMuVv221G5J35bX5D0VosTjPlKAAjmsy40zHGCFNZBI8Bb+daVdxwJlmwMxDJs3XEayqkaCAb23uL9xrVlZTGZSOG6klQ5uZapJMqSTTC9SSRWB4awkLiSLDxo63syrYi4sfsor32OMM2RBrSinIHMlqFCTKkkjuIPzd/wB37y1Y7kjjL/oo/qL8BVGSAUnSoilr4cgKSL9ZzsbctFdIfZxIzu+k5Z+0sNtC8/GMG6ZV7sI3+KPwVP6cf930ja6jI5E0vTKpIHyQ/wCKPwVP6cf930mzdhScR5D0rgmxwjADm3WAgf5Kn9OP+6Jf1NcezHuX9KmGkbS8csfp7LL9hv8AZWG+z7B0QYQfaFYGWBELMpzuDEgmGVXtzAPaX1qdx7RSdlT1nDDEbrtSwZU5i8MLB2Je6nkvhWSRibA5nWOxHVoWte1tr25m1QDJkJxIv/b+9jH/AJv9K1s98zvnTZ8PM/zf6VNkm+JTcR2G0d/3v9K0K8zJsxJuCTUqtyuAbevehmEERzDBLMmh72vfY25VaOVORKZQwwY1yfJ48KH0FrMdTFze1hbwFhWrLWsIzMpWKwcQb4h6T8HhiVTVO47ox2R/+RrA/u3o9eisfk8fGRbkb2TmCOJ6ZZyfm8NEo/admP2BaZXQL5mXunMHTLiAe3homH7Lsvx1VD9nr5MZN0Jsn6W8JIQsyyQE97DWn8S7j1lRS76GxfZ5lhhDvB4xJUDxOro3JlIIPqIpQgg4M1F6qSBvSVxJNgo4Wg0Xdyp1rfYC/iKc0dC2sQ0V1VzVKCsrnG9JeNdCrdTY2/4Z8QfPp9tBUBkZ/WJjXWE4l35f9FH9RfgK4hnWnmTMD87J9dvia9KnsicMgbj8Y0NWYzWQBNKKqas6JhHlBiRCxYksCum3I7b+rb7apwxOBOUWAJ3D3TnRE1lVT1l+fdfw9Va5zk9QY9kCI4XDYhcWBE+iYE2dD5Nue45iw79jQ3KlMt1OhQyoNijke+X/AMOYx5IVMunrQBr08j6QO69cG1VDHb1OtWWKjd3HGc/RN6x8RWV7m26gtIaMIEzSmrk6ieJ5E1FlN1DBNXULotq0ra/LkKBxu5huccTb4oRxa5iBYDUe6/o9tQDccLITgZMrjjbiJ5EIBtHyC+Ppbx9XKujpaQG985muvOzAlbTsjKfRzrqTlUixWG35SIbntWZ6GsMFG7uaqTc0akklOHeIp8FJrw76bntId0f6y/zG48aDbStgwwlg4l/cF8WRY+HWnZkWwkiJ3QnvHip3sfgQRXGupapsHryhAcyO6S+HZsbHCsAUlHLHU2nYi1G0d6VMS0V1dLWqAsrnG9G2ORGYrHYW5SekDwp9tfSR5/pEhobQfKXhl/0Uf1F+AriGdieY8w+lk+u3xNelT2ROGfaMbEVqFVpyDWYbGRiLYe5OxtViLahQgyRmLdW4J3Pr7zerixZCBxDrhXKlumrUSFBO2xLb8+ZP+lI6i1guBGdNUrPu93ylg5JPplVRya4+wkfCuY4yMzqrwcSYz9rQN6x8RQ07mnOBAg5mlrlu8j2j4054TekVNyjnM3hMxSTdWBqmqZexIlyvypjmaWwrIHMIzQ3wZ+bT6o+ApVu4wOpUvSDxU0mJ6mM/NxEj0M/Jj6bch7fGuxo9MFTc3ZnC12pZrMKeF/eDeaTmVVAuQOYtt76ZrTaeYrZdvwR5Qbxkpvp32ohM6GioBxYTGtVOlMqSTLVJJzaqEkluGM8kwWISdL9k2dR+mh8pT7Nx6QKHdSLVKmWDiemMHiVlRJEN0dQynxBFwfdXnyCDgwsa8Qfm7/u/eWrHckcZf9FH9RfgKoyTzJmH0sn12+Jr0yeyJwW9oxsaswyYnFZjCywjw5hzkaYzTonW51gnt/OlNLC9jtax57CkRe41Ozy/4hbKVeqBGXy7i9zvsBT85erqAPA4hqua/JsNtvJz5g6PAE+qlDV4r+6aS011hF5Y/STPRxn0uKxKgqLKCzMPVYfaRS+rpSuvIMb09lpt2N6SwuJr/J2t4r8RSFXtR6z2ZXs8CgIrEk3NvTzp4MeSIiyjgEzvBwRxu2n9I3t4WFrCo7MyjMutERiR5xnmWb6ZGQ7EXI8LemiVU5UMIC7UhXKmWPNjuqwIkvYiFSD6SoA+0iucE3W7ffOkX21bj6SlswIvZSCb+i59N67tefSebu25wDFsNC5Uh+yg32O/rJrLMA2V7hURimG4WC2bRqJDpfV6aKMnkx/SOyoQBkCEHCnR7icavWArFFuA7gkvbbsoNyPSSPRelbtWlR29mdBPxAGSWc9EuLhQvFImItuUVSjn6oJIY+i4oaa5GOCMTZWV/TsxMq5JlSSX30O48y5cqk3MLtH7NnX3KwHsri61dtufXmEU8Qn4g/N3/d+8tKr3NRxl/wBFH9RfgKoyTz9CIw8uqNHbW+zHncnlvzH869HtJUYOJ5p7SrniR2Oji0qUBVt7re49HOtgHzlpYxOBIo1DOmrHzj3EZvM8EeHaQ9SlykewF7kljbdtyed7UMVqGLAcw27jERgRlAex0+NEER1Do5KDuKYzMGkA1E3qYAHElOmIsDHkCW90OYeOOBtiJXN7n9JRy07bC9/Xz9XJ+0GJYDyEc0hDZfGCf2hVxpjBFhHc3IBXYellHfS2nTfYFhdTYK6yxlR47iQSKVF1bmDt7q61em2nmca3Usy8DEHZsfZvKbUPTTPHUFXRYw3Ad+cZYzMpHJJY8rVQwOp0k0SbcvyZc/Hs5XJEIPNcOPeY65Gl/wCp/WOX1769sp2LEAC+q9dmcSzTtuxtjxs10rpuWDc/R6qyVGcyqdPa4IHA98iLBnAvYEgX9Zteox4zOvp6ig/F3PVGEwyxRpGgsqKFUDuAFgPdXmySTkx0cSGxPGWAjdkfFwq6EqylwCpGxBHiDRRp7SMhTKyJW/EGSZVicTLOuaRR9YdRQaSAbC5B1Dmbn1k09XZeiBShOPjMkCR/5I5Z/wDMR/wr+KiePf8A+3+8rAmfkjlf/wAvH/Cv4qnj3/8At/vJgSxOjDLMPh4Zlw2KXEq0upmUABW0qNOxPcAfbSOqsd2BdccTSgDqEXEH5u/7v3lpZe5qOMv+ij+ovwFUZJ5vxtlldrm/WPy+sa9Onsj4TzVhLOwkfJzNXCocRFhVGOKZceT4OGTh354CyxTMGNrqytIVZT3G9vhXHtZl1f4fUR1MGvmU+uJa2k7jwrr5iJ0ik7lODOE5i3OpCONqENCLhniSSDEQszdlXW+/cTZh/CaFdUroQYtXWVdShPB+XpLb6WpCuVzEedF9siCuTovzh8/2nVvrDptM8/3rtTGxcYxMJqS1UKMCcvyNSWZf3FmCM2RsoFyuHjkA/uwknwU1xKW26jPvP1hD7MoWNR3kV3MRK2xwPwgzkiqhkzjkYmiKk3Lw4K6SMPLCkeKkWGZAFLPsj221BuQJ7wbb8r1x9Ro3VsoMibVuOZUfFUqvjcUykMrTyFWBuCCxIII5iunSCK1B9JkmR8MRY2FFxF77hWm6EmVcLs/lcvH+l6E9ypES91x4/CJNxcIRKLkEn08vdS51J8ofw324LGH3RnlgghmUfpSX/wAqj+VJauzewPujWkQopBOYrxbnxjWWPq72076rd6nlasV0bhnMI1m04hJl/wBFH9RfgKXMNPNOasTLJ9dvia9Mnsj4TzjDDGM7Vc0DNNGbX7qkNXYM4j2bPcQ2HTDGQ9Qm4jAABJJa7Ebtub7m1C8JQ5fHMbVzjHlI01uFBmla24qS2VWGGmwCxA7ybe01D1NKAowJfnS7/ZUv1ov/ACJXF0X5w+f7QzdSga7UHMqSTT8jUkPU9RZMgbCQKRcGFAR4goARXnXOHPxhR1POfE+Stg8VLA17I10PnId0b3bH0g13abRYgb/MwZGJFUWVNtUmUJI/FNVJonHcIeHcnZ2BZdudz4eFYssCLOTa51FgC+zDvLuHYASerBJ5ki/uvyrnPqHPnHE0yYxiTEWDVeQoBcmMBAJ0y1UhEIOEx2JPr/yFDt7EJX5wQ46m+dmXw0/BKd04/wBMGL2n8csPL/oo/qL8BXNMcnmnMvppf7x/vGvSp7I+E88/tGNg5HKtTIHrOCakIoxEyKoxlWmqqHUzmpDdwo6N8hbF42Pb5uEiWQ93ZN1X1swG3gG8KW1VorrPqeBNqMmWt0v/ANlzfXi/8iVztD+cPn+0I3UoCu1BzKkk0/I1JD1PUuQ/m2H/ALqP7q152z2j8YUdQZ6SuDvl0QeKwxEQOju1rzMZP2g9x9BNH0uo8JsHo/5mURmUN8mfX1ZUhw2kqRYhuViO412gQRmBdggyZOScKyRqzzdlB4G5J7gKGtyMcLFLrrVXIXEmuHOEL6JHHPe3gO6g3aoLkLMLXZeAbDx6Q2iy9FACgC3opAuW7jgrUDAjnDi1YabAxFSazLiTVuUZPcLLZH+t/IUKzuETzgrxdlZM00njpH2IKaqtxWFi9leXzDzL/oo/qL8BSJjc805mR10u4+kf7xr09fsj4Tzr+0Y0LDxFWZQBnJYeIqTfMUeIBb3FTEi3HdtxOMPh3kNo0Zz4IpY+5RWGIHJOI6jZ6hfw90ZYzEEGVfk8feX3cj9mMH71vbSlutrQfh5P0jSoxlu5HgMLl6x4aMhWkJI1HtysObE95tb0AbDauW7WXEufL6Q25VIXPJkX0vC+VzW86L/yJRdF+cPn+0ljBVyZ5+LDxrtYgwcjImax41MSAg9TbWsbm21WBA2XAD8PM9Q5M+nCQt4Qofcgrzj8ufjG84XMj+F+K0xpkCxOnVhSdenfVq8CfCjajTNTjJzmBo1AtJAGMRXNOF4JpROUCzAW1gbkeDeNvHmKGl7qu0HibepWIY9iReYZW6g6kuviBcf6VpX9JTL6wdxmeRxELe7HYKOdMpQz8+UVs1KV8efpJfCsWAJ2uOVAYYOIwhJEfYXLJHOwsvidvs5mslgJsKYpmeE6tgq3PZuT6bmsqcyEYkeVPgfca3Mwi4aHYf638hQ7O4RJA8WyEGXey9nfu/Ro1QysG5O6FuX/AEUf1F+ApUw876pPNX3CryZWBN9Snmr7hUyZMCZ1CeavuFVuMmBNfJ08xfcKvJkwJG8S484bDSSxqupdNgRtuyr3W8aLRWLLApgr3NaFhIfgviiXFySLIqAKoI0gg87b3Y0fVaZalBUwOm1DWsQYUS4NGdXZFLpfSxAJW/Ox7qTDEDAMaKgnJEXI8aqanPVjwHuqSTOrHgPdUzJM6tfAe6pmSbIFrd1SSIYXBRx36tFS9r6QBe3LlVly3ZlBQOp3iYywGltO/wD6KgIkMVqsy43mwUbm7Rox7iVBPvIrQcjozJRSckRSOFV5KB6gBWczWIpUkmVJJl6kkypJKb6Ts9b5RNALWUre/fsjV2NHQDUHM5Wq1BFm0S3Mv+ij+ovwFcczqzzdjZW6yTtHy27z4mvToo2iebdjuPMb9e3nN7zV7F9JYc+s6jzCVTdZZFPirsPgayyL5iaFjDowoyLpIxmHIEjdfH3rJ5XskG/vvSluiqfrgxqvWOvB5lq5LneFzOFgLMNusibZlN7i4B3FxsRsbVy3rs07+noZ0FdL1xJPLskggJaGJUJFiRfcc/GsPc78MczaVInKjEpvpUzaVcwkWOaZAqoNKSuq+SG5KQL711dGi+ECR6xaxm8QjyxJHhHO5XivJM507bufXub3rGppUN+ERXT2tyGPRkzm+emOLWJG/iO/q3oFVO5sYjF1+xNwMBeE8/nOZ4cvPMUaYAqZXK9q620k25kd1O6ipfCYADr0m9LkoCTJTpmxDrj1Cu6jqE2ViB5UncDQtCoNXI84w3cF8himncqJZBsf02/rTblEGSPpENUxLBE7hJmWUNBGHWaXbn22Po8fGg1Wq7YKxXU12Ku7dmOeE8+ZwyNIxN7qS29qHqaAPxATeluYE1ufhGfFSyxtrV30Nzs7c/ftRdOVZcEc/CC1KsrbgeD74KTZnMG2lf8Ajb+tHKL6Q2nr8ROSZafRLmzvhcYzsT1djub/AKLHa/LlXM1yDeoA7/vHaKmqDZOR5QOl4kxBUWllB8ese/xroDToD19JxG1NjDGT+phZkGZysnaeTbvZm395pHUVqrcTpaWxmT8UQzzPjHv1zgr3Bzv6xerpp3eUl9wBAB5kj0P59JiDixK7MQY2W5JsG1ja528kUPXVqm3aI7p0ZR+I5Jhtn8S9Q5sL9ne2/lLSCmHwJxwxhZI8PGsknWNYHUb8iBYb+FbudWbKjExUpUYY5lAZjhHEr3RgSzEXBFxcm/ur0aMConnbOGOYyKVuZBiZFQjM2DOSKzLjzJc1kwsyTQmzKeXcw71bxB/oeYFDtrWxSrQ1dhRsiejsizNMTBHPH5Mig27weRU+kG49leesrNbFT5TuI4dQwlB9JEmrM8Uf2wPciD+VdvSj/RX/ADziTn8ZkDDi3UaQx087d1MCKW0K+TjmOps1Zl0kkr3X7vUKnAORBLpGwMmNstxGieGTzJUa/wBVlasOMqfgZ1KxtAENOmv+0F/uE+9LSmg/K+cM55gVl2MMThgeVO8EYMT1NRcAr2JN51xN1yKoFh3+uhV0qhzANXdcQCMASDwOLMbhh3UXsYMY1Gn8RRjsSTzLiR5V0lRasJWqdQJ0ttntsPlIRjetx1ECLtEsfo4xGjLM1bzYyf8AtvSGqGbqx/nc0EGG98A4McRzvXRzOXboDn8MmH4nkCjSfZag+CkquvUsdvUZYnDzzAvp2axsN73/APeVEyAMS6WprbJyT644h70MYKSLETaxpEkWwPPssN/8xrn68goMes6NNwd8Af58Id47GyOkyspAW1jpIB7agbnntXPKgAEQ6sSSDJvL/oo/qL8BQjNwYzDCxNfUoJ3F+/386YR2XowFlaN2ILYjh28DQow3OxKb2vqsW92/op0an8Ycj6xD7nivYp8/SQeU8ATYmKV0dQ8Uhj6tgRqsFa4buvfa4pizWrWwBHBGYGnStYpOeRxiCGIhZGZGBVlJBB5gjYg+2mwQwyIAjBwYiaqQS4OhPGlsPPCTtHIGHoDjce9SfbXI+0Vw4b1E6uhbKEekrLi6XVjsWf8AnyD3MV/lXSoGKl+Ai7t/qH4xCTBWwcctuc8iX9SRMPt1VA2bCvuz9TCA/hzI2tzQInEoNjbwqxCg5nobMOFsFjkjxWIRmYwobh3HZsX5KR4muCl9lZKKfOMkAjJkVlHA2UYpDJDG7KDa/WTLvYHkWB5EUazUams4bg/AQVRrdcryJVHGeXph8diIYhaONgFBJNgVRuZNzuTXRoYtWGPZlnuQtGkzDDovyGDGYqSPEKWRYiwAZl3DIvNSDyJpTV2tWgK+s0oyYT5zlOS4aZ4Xw2ILJa5WRrbgN3yjx8KHV95sUMGH+fKL2aquttpEneJuH8PgcrxwwyFBKg1XdmuSQg8om3Pupam17b03eUaPAlEyGwJ8BXYEESJPZxl6RY2WJrhYyuw5+QrervodB3ID/ncV1ljIuAO+PhCDKTLKygHSqd4Fr1i7agJ8zObpzZYQM8CHvCeG0TqT3hh7xf8AlXMubK4nYpTDZhTn/wCbv+795aVXuNxxl/0Uf1F+AqjJB2Qi/toozBHEbYjFKASTYDnWlQ54mGYAcx5wRjlkincWCiUi52uAido/+8gK1qayjKp7x/eD0tq2KzjrP+GUtxZi1mxmIkTyWkJX0jlf22v7a7WnQrWqn0nMvcPYSJEEUUwUtXoOgOnFP3Exr7QHJ+8K5X2keVHxnU0A4YysM1fVPM3nSOfexNdJBhAPcIozfiM6lzNzh1wx09WshlG3a1EaTc35W7rVXhgPv88YmxYduIwtW5sGarMODPR/AcvWZbhCd/mVU/ujQR9lcHUjFzfGNpyokxgsBHCumJFRb3soAF+V7D1ChM7Mcscy1RUGFGJ566R/7Txf11+4ldzTfkr/AJ5wDD8eYNi3fR5l9/G2WH0Ij/66X/p2+/HSP2h+WPjC1Ek8yxM64FgxMzzO8oZ7XClbbAL3qe4UpVrXrTYAIKzRpY24mNOl2TTlco8WiX/Ov9KrRDNw+f7RluBKDBrtQXGcyUxmYvisQ80hUSPa+kWBsFQWBJ7gKzUgQbREte+E6yPOHWQ4BhYX7HMkcyfX4UpfYp+MDpKWXjyhnlItKh/aH27fzrnPyJ1F4hBn/wCbv+795aCvcNHGX/RR/UX4CqMkrLifPxG2hO0d7+A/rXV02m3Dc3U4+s1gQ7U5MDWzqXUx1ntHl3eGwroeCmMYnN8WzOc99zrDySiFlZ5BCSTpU2Qtt5Q7+Q51CF3Z8/4mRYwTaM4/mQ86+G9EmlPrGxqGGl9dHuUnCZeuoWdwZXHeNQ2B9IUKPXeuBqrBZbx11O3pq/Dq5+MoEknfx3rvTj55klLlVsGmJ1HtzNFptt2VD6r+0i3ooQszYU92YbZ+AP75F2oktWnJFUYUNL76IZ9WWRDzHkX/ADsw+wiuJrhi4/KdCg5SF02IVSoZgC5soJsWPOw8Ta9KgE9eUISB3PO/SN/aeM/vF+5HXd035K/55xdj+IyCw0Go0yBmJ6rUGvqWD0LoBmEwH6hvvx1z/tAf6Y+P94xo7C6At3LqrkR2AvTDvgkXzpk+wOf5U99njNvyMS19myrPvlJ5nhwvk87Hauzic/R6gsTvkrm2UfJcS8IDPoKgPYAnUqty9bW9lDpcOgYytaSXKBvlLIyHBFI1Dc7Dn3VytRYGc4j+lrKIMyfw1gQfSKVMaEmc/wDzd/3fvLWF7hY4y/6KP6i/AVRknnjGS/OP9Zvia9QnsieSsUbz8Y3JHhWpXMkMZmAaJIwdhv4b8vdQlrwxYzZclQvpIdzeizSiWHwDwC7uuIxSaUWzJGR2nI3BYdyjnY7n1c+Xq9YMFE79Z1NLpDne/XpLMz+TRhcQ3mxSH3Ka5lYy4HvnSsOFJ908zAbV6SeehbjorZJhj44qQ/Yy/wD60qp/9S3wEdb8gfGCBpqLgzVSbBlzdB898LOnmzX9jKn8wa5H2iP9QH3TpaQ5Uyw5IgSCQCVNxccjyuPA1z8mM4E879Io/wDueL+uv3Erv6X8lf8APOI2uQ/EhUxICgbn00xOc1DO5Y8Q66FDfHSn/kH78dIfaH5Y+P8AedLRjaNsuyuPHpX3TC3zECj9YT7lI/nXR+zR+Nj7py/tRgK1HvleZHCGxEIIv2t/CulcdtZnJ0wzYAfWWjnWFX5S7W32+6BXFRztxPRNWu/OJqOsGai4aqxLBkznL3wzHxCn7VrA7hY7y/6KP6i/AVkyQMl6LsOxJMs1ySead+/m10B9o2AYwJzj9m1k5JM4/wB1OG/XT+9PwVP6lZ6D6yv6ZX6mdR9FWFB3knI8LoPglUftGzyAml+zawezJnJ+H8BhpQkUadcF1dolnty1Ate2/hag2XXWLuY8fSHrqprbavf1hHS0ZjTNcEJ4ZIWJUSIUJFrgEWJF++tI5Rgw8pl13KV9YDnojw36+f3x/gp7+o2f7R9Yl/T09TJXEcAQPg4sGZJdETmQN2dRJ17Hs2t2j3dwoI1biw2YHMMdKpQJnqRH+6HC/r5/+3+Cjf1Kz0H1gvuCepjR+jPLw2k4xw17W1w3v4W08639+uxnZ+8r7rUDjd9YXcIcIx5eJBFJI4k0k69O2m/LSo8fspO/UNdjI6jNVIr6hEaBDQHz3oyw+KxEk7yzK0hBIUpYWAXa6E9wpyvWuiBQBxANpwxzmMP9z2F/X4j/ALf4K3/UH9B9ZX3YesmuFOA4cBK0sckrlkKWfTaxKtfsqN9qDfqmtAUibSoIcgyfyvGNKGLoUsbAG+/p3AoLqF6M0jE9xvxDw/HjFCylgFvbTbvt6PRWqrmqOVmLqFtGGkJlnR5h4HDq8psQQCVI+7R7Na7rtIEWr+z60cOCeIQYvKFdy5LAnwt6vClQxAjpXM4jyZLbMx939Km4ybROjk6ec32f0qbjJtE1nMenDMvgFH+ZaodzUd5d9FH9RfgKoyRzUkmVJJlSSJfJk169K67adVhqtztfnb0Ve44x5StozmKGqlwSy3K8WuNMjlup1ObGS4sdWnsX9Ip2yyo07R3x5RJK7RbuPXxhdSUdmVJJlSSA2YcFO+JaYOtmk12tyF725710E1oWvZjyxEG0ZNm/PnmHBrnx+NMHjxIzgK40mxLCwO5G2+/KtMhXGZlX3R5WZqC+WtjvlriXV8mu+nZLWv2dx2uVN2eB4I2+1x6xRPG8Y7vZ5hPSkbmWqSRPEhipCEBu4nlVjGeZRz5TMOGCqHN2sNRHInvNqhxniQZxzFaqXMqSRnmjEJtfn3e2tL3KMhMRITFNe/Jed/OFbI6lLEuCc5lnuj6bJGtrC3o8aPqaFrAI84tp7msYgyR4m4mhwKo02rtkhQoudhcncjbl7xQKaWtOFhrblqGWmcM8Tw45XaHV2CAwYAHcXB2J25+6pdS1Rw0lVy2jKx9nWZphoXmkvoQAnSLncgbC/prKIXYKPObdwi7jBIdKuC8Jv4B+KmvuFvu/WK/fqpMPxlhvkhxaszxBgraV7SsSFsVNrHceyg/drPE8PzhfvCbN/lIf/ergvNm/gH4qN9wt936wX32qO8b0h4WJIXZZdMyF0IQcgSpB7WxuPtFYXSWMSB5TbapFAJ847zLjTDw4eHENrKT+QFUFuV9xfa3KsJpnZyg7E0+oRVDHoznE8cYaPDR4ly6rLfq0K9t7GxIUHl6SbbjxqxprC5QeXco6lAgc+ci8v6UsHI4VhJEDsGcLp9pVjYem1qI+htUZ7g011bHHUleJONMPgpFjmEhLLrGhQRa5HMkeFCq0z2jKwtuoSs4aTeXYhZYklQWWRVcXFjZhqF/TvQWBU4MMpBGRB7BcfYaXEjDKJesLmPdRput776uWxphtK6pvPUAupQvsHc6w3HeGfFfJVEnWa2j3Uabre++rlse6qbSuE3+Ui6lC+wdyOPSpghtpm/gH4qJ9xt936zH32qO8r6RMLOzKgluqPIbqBsg1H9LnasvpLEGTNJqkc4Ec8OcbYfGyGKESBgpc6lAFgQOYY77is26Z6hlpqrUJYcLIzM+lDBxOUUSS2NiyBdPsLML+sbURNDYwz1Bvra1OO5NZNxdh8TDJLEx+aUs6EWdQAW5d97GxBtQbKHrYK3nC13o6ll8ohw7xvhsZIY4tYcLqs6gXHfbc3ttWrdNZUMtKq1KWHCzXD3G+HxkxhiEgcKW7SgCwIB3ufEVLdM9a7mlV6lLG2iS2fj/6d/3fvLQF7jEFejjyn/u1roa32FnP0fttBjpaxJnx8GGU+SFX1NKw/kE99F0Q21Fz/mIPWnfYEET6IsX1OOlgJ+kVl9bRkkfZrqa5d1Qf0/mVom22FZYHSR/ZuJ+qv30pHS/nLHtT+U0o/CTqMNiFMOpnMemW30VixIvbbWNuYvauywJdTn149ZxlICMCPT5QmwOHC5FiWDhi88d1F+xZkFjcczz225UuxJ1S8eR/mMoANMefONOCEZrgZemKUyKGkZSerBsCNh4b1rU4HO/bM6bP+zMNeljI0XAxNEgVcO9gqiwCPsQB9bRSeitPiEE9iN62seFkeUrfFY9sRBgsMty0RdQPEyONP8hXQChGdz5/xOez71RB5Sc6VMMIZ8NAvkxYVFUepnBPtsKDoW3KzephtaNrKo8hGXG+BjjGB6tFXXhI2awtqY3ux8T6a3pmJL5PnMalQoXA8p3x25ZMvJNycFHc+1qrSjlx/wD0ZepOQhPpLm4V/MsL/cR/cWuRf+Y3xM61P5a/ASm+Gv7aT/qZPjJXXu/6Y/ATl1f9R84tkf8Abo/6qX4yVm0f+m+Q/iSv/qfnHvS3ksGGbDdREsesSatPfYx2v7z76xobGcNuOepvW1qm3aPWEfDGSQLlXygRKJmw0t5P0jcOD9gFL3WMb9pPGYzTWop3Y5xAfo+cq2NI2IwUxB/hp3Vchf8AyEQ0nbf+JnHAOBjlfFCRFcLhJWXUL6WGmzDwI8avVMVC4PmJNKoYtn0nfR256zFC+xwc1/TYLaq1Y/Cv/kJek7b4GQGVYySCRJ473jYG/dvfsn0MAw9V6YdQylT5wCMyncPKF/Q+18wY/wDJf70dKa78r5iNaE5tJ90tviD83f8Ad+8tche514K9HPlP/drXQ1vsLOfo/aaQ+N6PcRisfJNiCghkdidD3fSAVQAFbXsEB9tWurSuoKvf0lNpGe3c3UTy7o9xWGx6TQlDDHKCup+2UOzAgLa+ksKt9Wj1FW7IkTSOlm5eoe8YZa+Jwc0MdtbgAajYbMp3NvAGkaHCWBjHLkLoVEA8p6PsUmDxkLmIPN1RSzkj5tmYgnTtzFPPq6zYrDyzEk0jitlPnidYDgTFpl+JwxEWuWSN0Ic2spGoE6dth9tU2qrNqv6Ay10ziop6yOwXAOawgiKZYwTchJ3UE+JstFbV6dvaGflBrpb19k4+csHDZJK+W/JcQ2qVomVmLFu0blTqO5t2fdXPNgF29Osx4Vk1bG7xAvg/o6xMOLhln6rRGdVlcsSwB07aR32Psp2/WI1ZVezFKNGyOGaEHSLwW2N0SwsolQadLbB1ve1wNiDf0b0vpdT4WQejD6rTeLgjuCEXR5mE7xjEOqoihAzOGKoOSqq8/bamjrKUBKDkxX7pa5G89Sc464EnxDwDDCMRxQrENbkHsk2/RN9rUHS6pUB39k5htTpWfG3yEbZHwlm0U0Baf5mN0ugncjQpF1C2sRba1bt1GnZTheT7pmvT3qwyePjEuIOj3FpimxGCYG7mRe1pdGYkkb7EXJ7+WxHjKtZWa9lg90qzSWB96GO+COAsRHihisWy3UswUNqZna92YjYDcnmbms6jVq1exJrT6Vlfe8k+kvhTEY0wGDR82HDa2t5Wi1tj4Gh6S9Ks7vOE1VDW42+UmMoyaSPLBhW09b1LpsezdtVt7ctx3UGyxWu3jrMMiEVbT3iCvAnAmIw00pxAjMckLRnS5JOor3aR3A01qdUrqNnYOYrptKyMd3RGJDTdHeYYeR/krhkdSmoOEYo3NWB5d3Ki/fKXA3iCOjtQnYYQ8IcAyYaHENIUM8sLxKqnsoGB5tbck6e7a3fS+o1YsYAdA5h6NKa1JPZEacK9HcqR4qLFaNM0aqpRtRVlJYNuByNjW79YpZWTymadIQrK3nFuj3gnFYPFGWbq9BjZey5JuShGxUbbGq1WqS1ML6y9LpnqfJhzn/5u/wC795aQXuPxHIMqjhRWQEFkW+5PcD30Sy134MGlSocrBTHZ5mS5iMGrYez3kS6NtHdtib+VpU91r0ytdJp8Q5/5ixttFuziRGO6RcQgmUNF1iYrq0Uob9UOsBJGrc3CC/poq6NTjvGM/ODbVsMgeuPlJrMeM5UzVMKNHUakjclTq1Otx2r2G5Xu7jQU0wNBc9wragi7Z5RPJM8zKTMGwkjYe0OlpSqsLqdBIQ352Ycx41dlVIqDjPPUqu202lDjic8acZYjB4maJer09Qrw3XfUWVDc33FusNXp9MliA+/mVfqGrYj3cRhi+PsV1GJnj6rTG0KJdCd3Qs9+1vuK2ukTeqnzz+/Eo6l9pYeWITcM8QTT43GQPp0QhNFlsd+dzfelralWtWHZh67Szsp8p30e59NjIJXm06llKDSLCwCnfc77mpqqlrYBfSTT2tYpJ9ZEZ7nmYx49cLG2HtNdotSsbKNR7Zvz7J5A91FrrpNRcg8dwdllotCDHMjJuPcWuLeIdSyriepEek9YylmFwQ3dYC9uZG1EGkrNYPPWc+UEdU4fHHeJLY7jSVc2XCjR1GtI2OntanW4s1/OKi1u40JdMpo3+fcK2oIu2eUhcZ0j4hHxEXzYdMRoj7J3QM6MCL7sLIb+ujDRoQreWOfjBHVsCV8wZJni3GNmT4depVUlCdS/Zd497yK5Ni1rEAeI2NjQvArFO7nrv+ITx7DaV98TyDi/FzTT6pMPogMhaKxErogO67kWvpF6u7ToijAOTjnykqvdmPI4/WNMk49xjyR9b1RSeOZ0CqQYzGJLb37QunLwPdW7NLWAcZ4x8+v7zFepckZ88/LEzhzj7FzPpfqXDQyyHQpBiMYcgv2iLEqu3gwqXaWtRkZ7HzzJVqnY+XR+WJH/AO9DFfJ7/Ndd1nmG3V6b3tq87von3FN/u/mD++vtz5/xDHjDiabDYTCzIUDSsgcstxZkLGwvtuKUopV7GU+WY1dcURWHnB/EdIs4jxrp1brHMiQsFNtLGU6jv2uygty50caNcoD6ZP0gDq2wxHkcCabjrGpDiNXVGTDTojuENmRjIh2vsdSjfwPKp91rLLjzBljUvg58jHOU8eTz4mOFDH28W6eT/wABRqB8ryrBt6y+lVELH0+s0mpZ22j1+kO8/wDzd/3fvLSC9x6OMu+ij+ovwFUZJC4nhxmzKPG9YAqRGPRp3Pl76r7eV4d1HF2KjXjzgDTm0WZg1iujRnEvzyanxHXBurN1Xt/N31X5sD7OVMDW4xx5YgG0mc8+eYrj+jySSaSf5TaRsQJlGg6AFvpBGq5YbDVflfbeqXWAKF28YxLbSktuz55k/lvDbR5hiMYZARMgUJp3WwQX1X38nw76A1waoV46hlpxYX9Y34q4OGMxOHmLgLECHUrfWL3Avfbv99ap1BqUqPOZu04sYE+UiI+jlhl7YQTrqeYSmTQbbALbTq/nRfvn+qLMeWIMaTFezPnmPIOEMTHjJMRDi1RZWUunVAllW3Z1E7XF9x41g6hDWFZevfNihw5ZW7nfCPCWJwUn50rQFmZohGBqJFgdRJItZfdVX6hLR7PPrmSmhqz7XEkcy4caXMMPjBIAIVKlNJu1w4vqvt5Xh3VhLttRrx3NtVmwPnqD2M6OWeSaQToGfEidT1ZuoBkJS+q++pd/2aONYAAMeWIE6TJJz55m8Z0eSPO+I+U2kbECYDR2AFuVUi9yw2Gq9rX23qLrAF2bfLEttKS27d55nON6Nus6w9codsS06toOytuYz2t9wpv6OW9RdbjHHliUdJn9cxzjeBpZcUsr4nVEs3WqGUmVN9XVq5OyXtt6BtesrqlWvAXnGPd8ZptOzPknjOffJDhvg5cOMUJGV2nZ+2EsyK+xUEkmh26jeVx5TdVATOfOQuT9HDxSKXxAZYkkSIBLH5wOLsb92tjYUazWBhwvJxn5QSaQqck9ZxOst6OmiMJE6Xjjmja0ZGvrBIAfK/R1jnfyaj6zdnjsj6S10u3GD0D9Y2fotJQjr1DGFY79WfKDhi9tXeoC29da+/c5x55mDo8jvyhFxPwo2Kw2HgEir1LIxJUkNpUpa1xa96BTqPDZmx3D20+IoXPUh8R0b6kxa9cqieVZIwqWEekydki+4s9trcqKusxt46GII6TIbnuLYTgBvk2MSWYNNimVi4SyqVbWLLfftE+FU2r/ABqQOFljS/hYE8md8OcADDYqGfrFYRxaCoS13tpL3vte52qrdWXQrjsy69KEcN6Qpz/83f8Ad+8tKL3G44y/6KP6i/AVRklPcXZti4MTjMOks27rKhDt2ECvIwG+y9obDzK61FVbIrED0+c5V9tiuyg+/wCU1mGdYh8DNixNMnWYwKgEjDSio5sLHYXIvbzatKkFgTA4X098jWuai+ezD3hUEYKZuulkchyesmSZoyFsAHj2FwA1vTSF3NgGP0GI7V7BOfrmD3DmeM2TYjViCcQEmK3kvKLC4IudW3O9M21AakADjj4QFVhNByeeZFz5ziMPBl2LMsrK8cqOC7EMwMgUkE2J7XP9geFEFSOz1gDPH8QRtZER8+USzXEYmKHLFbET6pld5LTFGOooVGtzpFlIF22G9Wi1lrCAOOuMyOzqEyTzLO4adFgij68ysVLXeRXkNyb3ZdmCm63G21c23JYnGPoJ0K8BQM5lZ8a5rioMXjII5ZvnNEkdnbsKFMjad9h5Q27lro6eut0VyOuD74hfY6uyg9xHFcRYpsHicSssqiWeOJe0ewqozNp37JJ03IrS0VixUIHAJmDc5rLgnkgTeIzieKHMYkxMrrDJF1chkJcXcg9sb2IHLltUFaMyMVHIOZZsdVcA9YxOcPnOJGGx4OInBRYCgkcmRdTpqYMOQIPIHkRUNdZdDgefXUniOEfk8Y77k/0bZu80874mZx1UMemN3ITTpAMp1GxJspufPJ76Bq6gigIOyf8A8htLaXYlj0IQ9JGbmHAs0b6XlZURwbWudRYMP2A24oGlr328jqH1Nm2vg9wFfiGdsqss8nXR4vq+sVzqZWV2U6r3K3uBfzRTvgoL+RwRmJ+K5p4PIOI3PEmKkizCRpJUdRANIdhoYOsb6Rfs3Ia4HjateBWrIMZHPz4mTc5VyTgjEIejvNZjjGgM7zxnDpLd21lXKxEgN3WLstvQO8Uvqq18MMBg5Ih9NY3ibc5GMxLPsDN/taPDLjMUqYgNIdMhGi/WnSg5ADSBV1MvgFyo44lWK3jBNxwZDZ/n2KSTMkV5iomUK4kIEIDvtz21ctvCjVU1kIcDr9YGy1wXAz2PlHWMzecTYsddLZcAjga22YphzqG+zbtv6TWFrTapwPa/vNtY29hn/t/tGuRcRYqSWNJJJQUws36bdv5uSSNyO9rFe16BW7KKwpIHmPlyMiZqudmAb0PzjngDOJ58XhY555QipIyAu1pm1Me0Se0AL/4dqzq6kRGKj0+UvTWMzqGP/MtLP/zd/wB37y1y17nUjjLvoo/qL8BVGSN8VkeHkkMrwo0hQoWI3KkFSvqIJHtrYscDAPEwa1JyREm4bwphEBgTqlbUEt2Qxvv69zV+M+7dnmV4SY244i2X5NBAjJFEsaPuyqNjcW39m1U1jMcsZaoqjAEZQcI4JL6cNGLqVNhzVhYj1EXrR1Fh7aZFNY6EczcP4V4VgaFDEhuqEbA77j3t76oWuG3A8yzWhG3HEzMsgw0+jroUfQLLqHkjbYe4VS3OmdpxLapW7ETwfDsEUsckaBOrjaNFXZQHbW3p5+nvPjVtczAgnOZQqVTkRfE5NBJJ1rxI0gUprI30kMCvqszD2mqFjAbQeJZrUnJHM4XIMKIThxAnUk3Mduzfnf18t6nivu3Z5leGm3bjiIw8LYNYmhXDxiNiCy28ojkSTubVo3vu3buZBUgGMcTp+GcIdd4EPWBVfbygunSD420r7qgvfjnqQ1J6RPE8K4VlcCJULxdSWUb6LBQu9xYALzHcKgvcefnn5yjUnpHc2TwOkSSRq6w2MYbfSVAAPrsKyLGBJB7mti4APlG78M4Q674ePtuHbbmw1WY+ntN76sXWevUrwk9J3Pw7hXMpaCMmaxk28vSbgn1HeoLnGMHqQ1Ic8dxXK8lw+Hv1EKR6uZVbE25XPOqe139o5lrWq+yJ3NlcLTLO0amVBZXPlAb7A+1vfVCxgu0Hgyyi7t2OY2m4bwrdbqgQ9cQ0lx5ZBJBPtJNbF1gxg9dTJqQ5yO5tuHMKSzGBLugjY28pAFAU+iyr7hVeM/HPXMnhJ3ibHDuGurdQl1j6pTbcJYro9ViR7aniv6++X4a94moeG8KhjKwIpiv1ZA8i5LG3rJJ9pqG5znJ77lCpBjA6mZ/ik6iQa1vttqF/KFUqnPU1uX1imS4+OREVGBIRbjfbYCo9bLyRKWxWOAZJVibmVJJF8RTSJEHjvcMLgC97gqPtKn2UrrHdE3J6/wDH78xrRoj2bX9P+f2yIzzHEyp1wUklUiK7DdizBu7vAFAustXcAeguPjnmGoqpfYW8y2fhjibw80jHCHW1nVusGkbkC++229xVo9jeEcnkHPHu/vKdKwLRtHBGOff/AGjKLMJzHiDqbUoW3ZA0sXZSo7O/ZCnv50Bb7ylnJ4xjjo5IwOPTEYbT0B6xgYOc89jaDk8+uZKQ4iT5GXJPWCNjewvcX7rfyptXf7tuPtYP6xNq0+87R7OR+ki8Hmk7JOW1ArGgQaR5e6FhtvdhekqtTeyOW7CjHHn0T+sdt0tCvWF6JOefLsD9I8gxMrHCHUQHBEg0jmgv4bXII9tMq9reEc9+18ou9dS+Lx1jHwP+ZjV8dNoxFmbUJQqiw2Bcry0eHfvQDddsfB5DYHwz8PT4wopp31gjgqSfjj4+vwktl2KkaOK6sdSAs/ZABtyK3v7h305TY5Rcjscnjv4dxO+tA7YOMHgc9fHqREWYTdTdncHrgrOq37JFyVGgG17DcE0mt9vhZZjncATjyx5DHXyjrUVeLhVGNuQM45z589/OOhjJvlJS5MYLW2/5asBy5X35+iii23xyv/bz/wDUfzBGmn7uG/7uP/sR+0YYDFzCAldRbrI7XW17qupNxyvtel6bbhTleTlex7hkRm6qk3YbgYbz95wf5iozGa+E3azjtjSN+2Bv2dtr+HjRPHuzV3z3x7/Pj0gzp6QLeOuufd8Zt8dNoxBDtqWUKuw2XWV2Gjw7+1UN12ywg87sD4bsenp7zKFNO+vIGCuT8dufX1+E7TMJteGBLEOiFuyBqJJDX7JtYW22rQvt3V5J5Azx2T3njy+UpqKtthAHBOOegBxjnz+cTfHTdXPZ21CUKuw2Bcrt2PDv7XsrBuv8NyDzuwPhnHp6fGaFNPiICBjbk/HHx9fhCDKpGaGNmN2KKSbW3tvt3V0aGLVKW7wJzr1C2sq9AmO6NBTKkkqHidPnMR/eN9+u3Wf9MfCcSz8w/GH/AAzlBiAcuG1RqLWtbkfGuZddvGMTp1U7DnMnqXjE4hiCiw8SeZPM376snMoDE3LIFFyQB4k2qgM9SEgdzEYEXBBB7xU6k4M6tUlzLVJIPx8QMYpZBGPm3CWudyTbuF7bju8a5o1xNbOF6OO/+J0ToQLFTd2Cevd8YrPnpSSOMpu4jPM7F20kbi+w33t7K2+t2WKhHJx9Tj6TFei31s4PAz9BmcJxBd5V0bxLIx356CAO7v39VqyuvyzLj2Q30P8AP0mjoMKjZ9oqP/l/aLR5rIeo+bX54kHtMNNrtyKgnsg+Hd662NS5Ff4fa9548/T0gzpkBs/F7PuHPl6+pneV5v1sjx6badW++9nZO8eAv9lao1XiuUx1n6Ej+JV+l8JA+e8fsD/n6znE5sy/KCEGmEc9W7Gwa1rbCx51T6pl8Q44T39nAP8AMtNKreGM8t7uhkj+Ihic/KqDoBJlaIdrbsmwN7d591YfWlVBx2xX9IRNCGJG7/tDdesVx2cMnW2QEo6INzvqAN9gT38gDWrdWU3YGcED9QPdMVaMPtyewT+h+InSZsflAh0Ddb6rnnbVyI/19FaGpPj+Fjy/jMydKBR4ufP+cSSnmVBqY2HjTgGYmcCKCpLm7VJJlSSRmImmE6hR83tc29+9EAXb74Mlt2PKSlDhJU/FCEPPfvdvvV2aj/pj4Tj2giw/GHmBz6ARxjUfIX9FvAeiub93s9J0fvFfrJXCYpZF1Ibj1W5euhMpU4MKrhhkReszUSxEIcaTyq1Yg5EogEYM1hYAihRyH/8AajMWOTIq7RgRaqlzKkkY/wCyorMvVizW1DxsSR9poH3arBG3gw33m3IO7kdTiXCwhkDKNRsE2J+juw37rXPPxrX3dDzt6x9Opn7w44z3n69xX/Zse50DcMD6Qxuw9pqvAr9PX69/rL8ezj8XWPp1+k3Fl8ahAFACElfQTcEj2E1YpRQAB11Ka6xiST33751h8EiEsqgE3ufWSx+0k1a1IpyB/nf7yNa7DDHP/wCY/acvl0ZZ2KAlxpY+cOVj9lUaKyScd9++WLrAAAeByPdODlUWkJ1a6Rcgek8zWfu1W0Lt4l/ebd27dzOpsujbUGQHUQW9JGwPsFqtqK2ByO+/lKW+xSCD11850uAjDBwo1DYHv2Gn4VYpQNuxzKNrldueI4ZQRuL+uiwc0ZB4ipKyJnWjxHvqYMmRO6kuZUkmVJIGcR8L3WWQy82vbTyuw2vf006mrwAuIm2kLNndAiLPJAqjSnkjubw+tTMCEBMI8j4qlWIALHzPc34qTvXLxygYWSB4vm82P3N+KhbBDRtl/GM5U3EZ37w3o/arTVjMypyI5/K+bzY/c34qzsE1M/K+bzY/c34qmwSTPyvm82P3N+KpsEkz8r5vNj9zfiqbBJM/K6bzY/c34qnhiSZ+V83mx+5vxVNgkmflfN5sfub8VTYJJn5XzebH7m/FU2CSZ+V83mx+5vxVNgkmflfN5sfub8VTYJJn5XzebH7m/FU2CSZ+V83mx+5vxVNgkmHi+bzY/c34qooJRglnWfSNM5KpuR3HwH7VdGg4rE5t6/6hjL/bT+anuP4qLuMCFGYdDi6bzY/c34q5WwGdkTPyvm82P3N+KpsEkz8r5vNj9zfiqbBJGeb8VzNCwKx93c3iP2qmwCSf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5862" r="22414"/>
          <a:stretch/>
        </p:blipFill>
        <p:spPr>
          <a:xfrm>
            <a:off x="6682902" y="3631608"/>
            <a:ext cx="2335826" cy="1881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5906064"/>
      </p:ext>
    </p:extLst>
  </p:cSld>
  <p:clrMapOvr>
    <a:masterClrMapping/>
  </p:clrMapOvr>
  <p:transition spd="slow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2703" y="228600"/>
            <a:ext cx="8229023" cy="470647"/>
          </a:xfrm>
        </p:spPr>
        <p:txBody>
          <a:bodyPr/>
          <a:lstStyle/>
          <a:p>
            <a:pPr>
              <a:defRPr/>
            </a:pPr>
            <a:r>
              <a:rPr lang="en-US" altLang="en-US" sz="4000" dirty="0">
                <a:solidFill>
                  <a:srgbClr val="C00000"/>
                </a:solidFill>
                <a:latin typeface="Arial" pitchFamily="34" charset="0"/>
              </a:rPr>
              <a:t>References :Surveys, Overviews</a:t>
            </a:r>
          </a:p>
        </p:txBody>
      </p:sp>
      <p:sp>
        <p:nvSpPr>
          <p:cNvPr id="35843" name="TextBox 4"/>
          <p:cNvSpPr txBox="1">
            <a:spLocks noChangeArrowheads="1"/>
          </p:cNvSpPr>
          <p:nvPr/>
        </p:nvSpPr>
        <p:spPr bwMode="auto">
          <a:xfrm>
            <a:off x="189571" y="1519166"/>
            <a:ext cx="8575288" cy="46276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2058" tIns="41029" rIns="82058" bIns="41029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marL="285750" indent="-285750" algn="just">
              <a:spcBef>
                <a:spcPts val="200"/>
              </a:spcBef>
              <a:spcAft>
                <a:spcPts val="200"/>
              </a:spcAft>
              <a:buFont typeface="Arial" charset="0"/>
              <a:buChar char="•"/>
            </a:pPr>
            <a:r>
              <a:rPr lang="en-US" sz="1600" dirty="0">
                <a:solidFill>
                  <a:srgbClr val="C00000"/>
                </a:solidFill>
              </a:rPr>
              <a:t>Spatial Computing, </a:t>
            </a:r>
            <a:r>
              <a:rPr lang="en-US" sz="1600" dirty="0"/>
              <a:t>MIT Press </a:t>
            </a:r>
            <a:r>
              <a:rPr lang="en-US" sz="1400" dirty="0"/>
              <a:t>(Essential Knowledge Series)</a:t>
            </a:r>
            <a:r>
              <a:rPr lang="en-US" sz="1600" dirty="0"/>
              <a:t>, 2020. </a:t>
            </a:r>
            <a:r>
              <a:rPr lang="en-US" sz="1400" dirty="0"/>
              <a:t>(ISBN: 9780262538046).</a:t>
            </a:r>
            <a:endParaRPr lang="en-US" sz="1600" dirty="0"/>
          </a:p>
          <a:p>
            <a:pPr marL="285750" indent="-285750" algn="just">
              <a:spcBef>
                <a:spcPts val="200"/>
              </a:spcBef>
              <a:spcAft>
                <a:spcPts val="200"/>
              </a:spcAft>
              <a:buFont typeface="Arial" charset="0"/>
              <a:buChar char="•"/>
            </a:pPr>
            <a:r>
              <a:rPr lang="en-US" sz="1600" dirty="0">
                <a:solidFill>
                  <a:srgbClr val="C00000"/>
                </a:solidFill>
              </a:rPr>
              <a:t>Spatial Computing </a:t>
            </a:r>
            <a:r>
              <a:rPr lang="en-US" sz="1600" dirty="0"/>
              <a:t>( </a:t>
            </a:r>
            <a:r>
              <a:rPr lang="en-US" sz="1600" dirty="0">
                <a:hlinkClick r:id="rId3"/>
              </a:rPr>
              <a:t>html </a:t>
            </a:r>
            <a:r>
              <a:rPr lang="en-US" sz="1600" dirty="0"/>
              <a:t>, </a:t>
            </a:r>
            <a:r>
              <a:rPr lang="en-US" sz="1600" dirty="0">
                <a:hlinkClick r:id="rId4"/>
              </a:rPr>
              <a:t>short video </a:t>
            </a:r>
            <a:r>
              <a:rPr lang="en-US" sz="1600" dirty="0"/>
              <a:t>, </a:t>
            </a:r>
            <a:r>
              <a:rPr lang="en-US" sz="1600" dirty="0">
                <a:hlinkClick r:id="rId5"/>
              </a:rPr>
              <a:t>tweet </a:t>
            </a:r>
            <a:r>
              <a:rPr lang="en-US" sz="1600" dirty="0"/>
              <a:t>), Communications of the ACM, 59(1):72-81, January, 2016.</a:t>
            </a:r>
          </a:p>
          <a:p>
            <a:pPr marL="285750" indent="-285750" algn="just">
              <a:spcBef>
                <a:spcPts val="200"/>
              </a:spcBef>
              <a:spcAft>
                <a:spcPts val="200"/>
              </a:spcAft>
              <a:buFont typeface="Arial" charset="0"/>
              <a:buChar char="•"/>
            </a:pPr>
            <a:r>
              <a:rPr lang="en-US" sz="1600" dirty="0">
                <a:solidFill>
                  <a:srgbClr val="C00000"/>
                </a:solidFill>
              </a:rPr>
              <a:t>Transdisciplinary Foundations of Geospatial Data Science </a:t>
            </a:r>
            <a:r>
              <a:rPr lang="en-US" sz="1600" dirty="0"/>
              <a:t>( </a:t>
            </a:r>
            <a:r>
              <a:rPr lang="en-US" sz="1600" dirty="0">
                <a:hlinkClick r:id="rId6"/>
              </a:rPr>
              <a:t>html </a:t>
            </a:r>
            <a:r>
              <a:rPr lang="en-US" sz="1600" dirty="0"/>
              <a:t>, </a:t>
            </a:r>
            <a:r>
              <a:rPr lang="en-US" sz="1600" dirty="0">
                <a:hlinkClick r:id="rId7"/>
              </a:rPr>
              <a:t>pdf </a:t>
            </a:r>
            <a:r>
              <a:rPr lang="en-US" sz="1600" dirty="0"/>
              <a:t>), ISPRS Intl. Jr. of Geo-Informatics, 6(12):395-429, 2017. ( doi:10.3390/ijgi6120395 ) </a:t>
            </a:r>
          </a:p>
          <a:p>
            <a:pPr marL="285750" indent="-285750" algn="just">
              <a:spcBef>
                <a:spcPts val="200"/>
              </a:spcBef>
              <a:spcAft>
                <a:spcPts val="200"/>
              </a:spcAft>
              <a:buFont typeface="Arial" charset="0"/>
              <a:buChar char="•"/>
            </a:pPr>
            <a:r>
              <a:rPr lang="en-US" sz="1600" dirty="0">
                <a:hlinkClick r:id="rId8"/>
              </a:rPr>
              <a:t>Spatiotemporal Data Mining: A Computational Perspective </a:t>
            </a:r>
            <a:r>
              <a:rPr lang="en-US" sz="1600" dirty="0"/>
              <a:t>, ISPRS Intl. Jr. on Geo-Information, 4(4):2306-2338, 2015 (DOI: 10.3390/ijgi4042306).</a:t>
            </a:r>
          </a:p>
          <a:p>
            <a:pPr marL="285750" indent="-285750" algn="just">
              <a:spcBef>
                <a:spcPts val="200"/>
              </a:spcBef>
              <a:spcAft>
                <a:spcPts val="200"/>
              </a:spcAft>
              <a:buFont typeface="Arial" charset="0"/>
              <a:buChar char="•"/>
            </a:pPr>
            <a:r>
              <a:rPr lang="en-US" sz="1600" dirty="0"/>
              <a:t>Identifying patterns in spatial information: a survey of methods (</a:t>
            </a:r>
            <a:r>
              <a:rPr lang="en-US" sz="1600" dirty="0">
                <a:hlinkClick r:id="rId9"/>
              </a:rPr>
              <a:t> pdf </a:t>
            </a:r>
            <a:r>
              <a:rPr lang="en-US" sz="1600" dirty="0"/>
              <a:t>), </a:t>
            </a:r>
            <a:r>
              <a:rPr lang="en-US" sz="1600" dirty="0">
                <a:hlinkClick r:id="rId10"/>
              </a:rPr>
              <a:t>Wiley Interdisciplinary Reviews: Data Mining and Knowledge Discovery</a:t>
            </a:r>
            <a:r>
              <a:rPr lang="en-US" sz="1600" dirty="0"/>
              <a:t>, 1(3):193-214, May/June 2011. (DOI: 10.1002/widm.25).</a:t>
            </a:r>
          </a:p>
          <a:p>
            <a:pPr marL="285750" indent="-285750" algn="just">
              <a:spcBef>
                <a:spcPts val="200"/>
              </a:spcBef>
              <a:spcAft>
                <a:spcPts val="200"/>
              </a:spcAft>
              <a:buFont typeface="Arial" charset="0"/>
              <a:buChar char="•"/>
            </a:pPr>
            <a:r>
              <a:rPr lang="en-US" sz="1600" dirty="0">
                <a:hlinkClick r:id="rId11"/>
              </a:rPr>
              <a:t>Theory-Guided Data Science: A New Paradigm for Scientific Discovery from Data</a:t>
            </a:r>
            <a:r>
              <a:rPr lang="en-US" sz="1600" dirty="0"/>
              <a:t>, IEEE Transactions on Knowledge and </a:t>
            </a:r>
            <a:r>
              <a:rPr lang="en-US" sz="1600" dirty="0" err="1"/>
              <a:t>Dat</a:t>
            </a:r>
            <a:r>
              <a:rPr lang="en-US" sz="1600" dirty="0"/>
              <a:t> Mining, 29(10):2318-2331, June 2017. ( DOI: 10.1109/TKDE.2017.2720168 ). </a:t>
            </a:r>
          </a:p>
          <a:p>
            <a:pPr marL="285750" indent="-285750" algn="just">
              <a:spcBef>
                <a:spcPts val="200"/>
              </a:spcBef>
              <a:spcAft>
                <a:spcPts val="200"/>
              </a:spcAft>
              <a:buFont typeface="Arial" charset="0"/>
              <a:buChar char="•"/>
            </a:pPr>
            <a:r>
              <a:rPr lang="en-US" sz="1600" dirty="0">
                <a:solidFill>
                  <a:srgbClr val="C00000"/>
                </a:solidFill>
                <a:hlinkClick r:id="rId12"/>
              </a:rPr>
              <a:t>Parallel Processing over Spatial-Temporal Datasets from Geo, Bio, Climate and Social Science Communities</a:t>
            </a:r>
            <a:r>
              <a:rPr lang="en-US" sz="1600" dirty="0">
                <a:solidFill>
                  <a:srgbClr val="C00000"/>
                </a:solidFill>
              </a:rPr>
              <a:t>: A Research Roadmap</a:t>
            </a:r>
            <a:r>
              <a:rPr lang="en-US" sz="1600" dirty="0"/>
              <a:t>. IEEE </a:t>
            </a:r>
            <a:r>
              <a:rPr lang="en-US" sz="1600" dirty="0">
                <a:hlinkClick r:id="rId13"/>
              </a:rPr>
              <a:t>BigData Congress 2017</a:t>
            </a:r>
            <a:r>
              <a:rPr lang="en-US" sz="1600" dirty="0"/>
              <a:t>: 232-250.</a:t>
            </a:r>
          </a:p>
          <a:p>
            <a:pPr marL="285750" indent="-285750" algn="just">
              <a:spcBef>
                <a:spcPts val="200"/>
              </a:spcBef>
              <a:spcAft>
                <a:spcPts val="200"/>
              </a:spcAft>
              <a:buFont typeface="Arial" charset="0"/>
              <a:buChar char="•"/>
            </a:pPr>
            <a:r>
              <a:rPr lang="en-US" sz="1600" dirty="0">
                <a:solidFill>
                  <a:srgbClr val="C00000"/>
                </a:solidFill>
              </a:rPr>
              <a:t>Spatial Databases: Accomplishments and Research Needs, </a:t>
            </a:r>
            <a:r>
              <a:rPr lang="en-US" sz="1600" dirty="0"/>
              <a:t>IEEE Transactions on Knowledge and Data Engineering, 11(1):45-55, 1999.</a:t>
            </a:r>
            <a:endParaRPr lang="en-US" altLang="en-US" sz="1600" dirty="0"/>
          </a:p>
        </p:txBody>
      </p:sp>
    </p:spTree>
    <p:extLst>
      <p:ext uri="{BB962C8B-B14F-4D97-AF65-F5344CB8AC3E}">
        <p14:creationId xmlns:p14="http://schemas.microsoft.com/office/powerpoint/2010/main" val="1394558643"/>
      </p:ext>
    </p:extLst>
  </p:cSld>
  <p:clrMapOvr>
    <a:masterClrMapping/>
  </p:clrMapOvr>
  <p:transition spd="slow"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228600"/>
            <a:ext cx="8355330" cy="605100"/>
          </a:xfrm>
        </p:spPr>
        <p:txBody>
          <a:bodyPr/>
          <a:lstStyle/>
          <a:p>
            <a:pPr algn="ctr"/>
            <a:r>
              <a:rPr lang="en-US" sz="2400" dirty="0">
                <a:latin typeface="Microsoft Sans Serif" panose="020B0604020202020204" pitchFamily="34" charset="0"/>
                <a:cs typeface="Microsoft Sans Serif" panose="020B0604020202020204" pitchFamily="34" charset="0"/>
              </a:rPr>
              <a:t>C3. Auto-correlation and Heterogeneity in Prediction</a:t>
            </a:r>
          </a:p>
        </p:txBody>
      </p:sp>
      <p:graphicFrame>
        <p:nvGraphicFramePr>
          <p:cNvPr id="5" name="Table 6">
            <a:extLst>
              <a:ext uri="{FF2B5EF4-FFF2-40B4-BE49-F238E27FC236}">
                <a16:creationId xmlns:a16="http://schemas.microsoft.com/office/drawing/2014/main" id="{5E16F20F-A713-714C-AE4C-23C4599B830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5704985"/>
              </p:ext>
            </p:extLst>
          </p:nvPr>
        </p:nvGraphicFramePr>
        <p:xfrm>
          <a:off x="333574" y="2362200"/>
          <a:ext cx="8496099" cy="222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32033">
                  <a:extLst>
                    <a:ext uri="{9D8B030D-6E8A-4147-A177-3AD203B41FA5}">
                      <a16:colId xmlns:a16="http://schemas.microsoft.com/office/drawing/2014/main" val="2744156969"/>
                    </a:ext>
                  </a:extLst>
                </a:gridCol>
                <a:gridCol w="2832033">
                  <a:extLst>
                    <a:ext uri="{9D8B030D-6E8A-4147-A177-3AD203B41FA5}">
                      <a16:colId xmlns:a16="http://schemas.microsoft.com/office/drawing/2014/main" val="2202941665"/>
                    </a:ext>
                  </a:extLst>
                </a:gridCol>
                <a:gridCol w="2832033">
                  <a:extLst>
                    <a:ext uri="{9D8B030D-6E8A-4147-A177-3AD203B41FA5}">
                      <a16:colId xmlns:a16="http://schemas.microsoft.com/office/drawing/2014/main" val="263527073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Traditional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Spatial Autocorrelation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Spatial Heterogeneity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316900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Linear Regression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Spatial Auto-Regression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GWR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5633397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Bayesian Classifier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600" dirty="0"/>
                        <a:t>Neighborhood Based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600" dirty="0"/>
                        <a:t>Bayesian Classifier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6152963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Decision Trees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Spatial Decision Trees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Spatial Ensemble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483559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Neural Networks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Convolutional Neural Networks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SVANN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4677130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B261E14E-1BC4-F14F-AACE-B26D1268F020}"/>
              </a:ext>
            </a:extLst>
          </p:cNvPr>
          <p:cNvSpPr txBox="1"/>
          <p:nvPr/>
        </p:nvSpPr>
        <p:spPr>
          <a:xfrm>
            <a:off x="3200400" y="3750221"/>
            <a:ext cx="5410200" cy="228600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endParaRPr lang="en-US" sz="105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E08B588-E134-814E-B3AC-9E4D9A6B4579}"/>
              </a:ext>
            </a:extLst>
          </p:cNvPr>
          <p:cNvSpPr txBox="1"/>
          <p:nvPr/>
        </p:nvSpPr>
        <p:spPr>
          <a:xfrm>
            <a:off x="3200400" y="4060184"/>
            <a:ext cx="5410200" cy="527055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endParaRPr lang="en-US" sz="1050"/>
          </a:p>
        </p:txBody>
      </p:sp>
    </p:spTree>
    <p:extLst>
      <p:ext uri="{BB962C8B-B14F-4D97-AF65-F5344CB8AC3E}">
        <p14:creationId xmlns:p14="http://schemas.microsoft.com/office/powerpoint/2010/main" val="959390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0"/>
          <p:cNvSpPr txBox="1">
            <a:spLocks noGrp="1"/>
          </p:cNvSpPr>
          <p:nvPr>
            <p:ph type="title"/>
          </p:nvPr>
        </p:nvSpPr>
        <p:spPr>
          <a:xfrm>
            <a:off x="311700" y="152400"/>
            <a:ext cx="8520600" cy="572700"/>
          </a:xfrm>
          <a:prstGeom prst="rect">
            <a:avLst/>
          </a:prstGeom>
        </p:spPr>
        <p:txBody>
          <a:bodyPr spcFirstLastPara="1" vert="horz" wrap="square" lIns="91425" tIns="91425" rIns="91425" bIns="91425" numCol="1" anchor="t" anchorCtr="0" compatLnSpc="1">
            <a:prstTxWarp prst="textNoShape">
              <a:avLst/>
            </a:prstTxWarp>
            <a:noAutofit/>
          </a:bodyPr>
          <a:lstStyle/>
          <a:p>
            <a:pPr algn="l"/>
            <a:r>
              <a:rPr lang="en" b="1" dirty="0">
                <a:latin typeface="+mn-lt"/>
              </a:rPr>
              <a:t>Spatial Data Revolution</a:t>
            </a:r>
            <a:endParaRPr b="1" dirty="0">
              <a:latin typeface="+mn-lt"/>
            </a:endParaRPr>
          </a:p>
        </p:txBody>
      </p:sp>
      <p:sp>
        <p:nvSpPr>
          <p:cNvPr id="102" name="Google Shape;102;p20"/>
          <p:cNvSpPr txBox="1">
            <a:spLocks noGrp="1"/>
          </p:cNvSpPr>
          <p:nvPr>
            <p:ph type="body" idx="1"/>
          </p:nvPr>
        </p:nvSpPr>
        <p:spPr>
          <a:xfrm>
            <a:off x="14241" y="990600"/>
            <a:ext cx="8520600" cy="3416400"/>
          </a:xfrm>
          <a:prstGeom prst="rect">
            <a:avLst/>
          </a:prstGeom>
        </p:spPr>
        <p:txBody>
          <a:bodyPr spcFirstLastPara="1" vert="horz" wrap="square" lIns="91425" tIns="91425" rIns="91425" bIns="91425" numCol="1" anchor="t" anchorCtr="0" compatLnSpc="1">
            <a:prstTxWarp prst="textNoShape">
              <a:avLst/>
            </a:prstTxWarp>
            <a:noAutofit/>
          </a:bodyPr>
          <a:lstStyle/>
          <a:p>
            <a:pPr>
              <a:buFont typeface="+mj-lt"/>
              <a:buAutoNum type="arabicPeriod"/>
            </a:pPr>
            <a:r>
              <a:rPr lang="en" sz="1800" b="1" dirty="0">
                <a:solidFill>
                  <a:srgbClr val="C00000"/>
                </a:solidFill>
              </a:rPr>
              <a:t>GPS &amp; Location traces</a:t>
            </a:r>
          </a:p>
          <a:p>
            <a:pPr marL="857250" lvl="1" indent="-285750">
              <a:spcBef>
                <a:spcPts val="0"/>
              </a:spcBef>
              <a:buSzPts val="1800"/>
              <a:buFont typeface="Arial" panose="020B0604020202020204" pitchFamily="34" charset="0"/>
              <a:buChar char="•"/>
            </a:pPr>
            <a:r>
              <a:rPr lang="en-US" sz="1600" dirty="0"/>
              <a:t>2 billion GPS receivers today (7 billion by 2022)</a:t>
            </a:r>
            <a:endParaRPr lang="en-US" dirty="0">
              <a:latin typeface="+mn-lt"/>
            </a:endParaRPr>
          </a:p>
          <a:p>
            <a:pPr marL="869950" lvl="1" indent="-285750">
              <a:spcBef>
                <a:spcPts val="0"/>
              </a:spcBef>
              <a:buSzPts val="1600"/>
              <a:buFont typeface="Arial" panose="020B0604020202020204" pitchFamily="34" charset="0"/>
              <a:buChar char="•"/>
            </a:pPr>
            <a:r>
              <a:rPr lang="en-US" sz="1600" dirty="0"/>
              <a:t>Reference clock for telecom, banks, …</a:t>
            </a:r>
          </a:p>
          <a:p>
            <a:pPr marL="869950" lvl="1" indent="-285750">
              <a:spcBef>
                <a:spcPts val="0"/>
              </a:spcBef>
              <a:buSzPts val="1600"/>
              <a:buFont typeface="Arial" panose="020B0604020202020204" pitchFamily="34" charset="0"/>
              <a:buChar char="•"/>
            </a:pPr>
            <a:r>
              <a:rPr lang="en-US" sz="1600" dirty="0"/>
              <a:t>Help understand </a:t>
            </a:r>
            <a:r>
              <a:rPr lang="en-US" sz="1600" dirty="0" err="1"/>
              <a:t>Spatio</a:t>
            </a:r>
            <a:r>
              <a:rPr lang="en-US" sz="1600" dirty="0"/>
              <a:t>-temporal patterns of life</a:t>
            </a:r>
          </a:p>
          <a:p>
            <a:pPr marL="869950" lvl="1" indent="-285750">
              <a:spcBef>
                <a:spcPts val="0"/>
              </a:spcBef>
              <a:buSzPts val="1600"/>
              <a:buFont typeface="Arial" panose="020B0604020202020204" pitchFamily="34" charset="0"/>
              <a:buChar char="•"/>
            </a:pPr>
            <a:endParaRPr lang="en" dirty="0">
              <a:latin typeface="+mn-lt"/>
            </a:endParaRPr>
          </a:p>
          <a:p>
            <a:pPr marL="571500" indent="-457200">
              <a:buFont typeface="+mj-lt"/>
              <a:buAutoNum type="arabicPeriod"/>
            </a:pPr>
            <a:r>
              <a:rPr lang="en" sz="1900" b="1" dirty="0">
                <a:solidFill>
                  <a:srgbClr val="C00000"/>
                </a:solidFill>
              </a:rPr>
              <a:t>(Nano-)Satellite Imagery</a:t>
            </a:r>
            <a:r>
              <a:rPr lang="en" sz="1900" dirty="0">
                <a:solidFill>
                  <a:srgbClr val="C00000"/>
                </a:solidFill>
              </a:rPr>
              <a:t>, …</a:t>
            </a:r>
          </a:p>
          <a:p>
            <a:pPr marL="412750" indent="-285750">
              <a:buSzPts val="1600"/>
              <a:buFont typeface="Arial" panose="020B0604020202020204" pitchFamily="34" charset="0"/>
              <a:buChar char="•"/>
            </a:pPr>
            <a:endParaRPr dirty="0"/>
          </a:p>
          <a:p>
            <a:pPr marL="0" indent="0">
              <a:spcBef>
                <a:spcPts val="1600"/>
              </a:spcBef>
              <a:spcAft>
                <a:spcPts val="1600"/>
              </a:spcAft>
              <a:buNone/>
            </a:pPr>
            <a:endParaRPr dirty="0"/>
          </a:p>
        </p:txBody>
      </p:sp>
      <p:pic>
        <p:nvPicPr>
          <p:cNvPr id="106" name="Google Shape;106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85685" y="1953300"/>
            <a:ext cx="2023675" cy="234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083847" y="2310299"/>
            <a:ext cx="1832537" cy="2325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20">
            <a:hlinkClick r:id="rId5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366925" y="1180933"/>
            <a:ext cx="2642434" cy="663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04;p20">
            <a:extLst>
              <a:ext uri="{FF2B5EF4-FFF2-40B4-BE49-F238E27FC236}">
                <a16:creationId xmlns:a16="http://schemas.microsoft.com/office/drawing/2014/main" id="{4278FFA8-6C51-8B48-8290-AB285D773CA4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526332" y="1102945"/>
            <a:ext cx="732151" cy="9676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05;p20">
            <a:hlinkClick r:id="rId8"/>
            <a:extLst>
              <a:ext uri="{FF2B5EF4-FFF2-40B4-BE49-F238E27FC236}">
                <a16:creationId xmlns:a16="http://schemas.microsoft.com/office/drawing/2014/main" id="{CFD00B05-AC09-0F46-89C2-C6E24FB2E82C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27794" y="3049756"/>
            <a:ext cx="3935159" cy="258904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92AEBE3F-F41A-F147-A271-71D3979809A1}"/>
              </a:ext>
            </a:extLst>
          </p:cNvPr>
          <p:cNvGrpSpPr/>
          <p:nvPr/>
        </p:nvGrpSpPr>
        <p:grpSpPr>
          <a:xfrm>
            <a:off x="4499890" y="3077756"/>
            <a:ext cx="4599506" cy="2637244"/>
            <a:chOff x="4499890" y="2182593"/>
            <a:chExt cx="4599506" cy="2637244"/>
          </a:xfrm>
        </p:grpSpPr>
        <p:pic>
          <p:nvPicPr>
            <p:cNvPr id="109" name="Google Shape;109;p20">
              <a:hlinkClick r:id="rId10"/>
            </p:cNvPr>
            <p:cNvPicPr preferRelativeResize="0"/>
            <p:nvPr/>
          </p:nvPicPr>
          <p:blipFill>
            <a:blip r:embed="rId11">
              <a:alphaModFix/>
            </a:blip>
            <a:stretch>
              <a:fillRect/>
            </a:stretch>
          </p:blipFill>
          <p:spPr>
            <a:xfrm>
              <a:off x="4499890" y="2182593"/>
              <a:ext cx="4599506" cy="22839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0" name="Google Shape;110;p20"/>
            <p:cNvPicPr preferRelativeResize="0"/>
            <p:nvPr/>
          </p:nvPicPr>
          <p:blipFill>
            <a:blip r:embed="rId12">
              <a:alphaModFix/>
            </a:blip>
            <a:stretch>
              <a:fillRect/>
            </a:stretch>
          </p:blipFill>
          <p:spPr>
            <a:xfrm>
              <a:off x="6633766" y="4247137"/>
              <a:ext cx="1867500" cy="5727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8821E522-563B-B145-8C2A-60BB2AC2188A}"/>
                </a:ext>
              </a:extLst>
            </p:cNvPr>
            <p:cNvSpPr/>
            <p:nvPr/>
          </p:nvSpPr>
          <p:spPr>
            <a:xfrm>
              <a:off x="4572000" y="2821259"/>
              <a:ext cx="2810107" cy="301082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38EA8C2B-9519-4648-8E7B-49BF6225B6C0}"/>
              </a:ext>
            </a:extLst>
          </p:cNvPr>
          <p:cNvSpPr txBox="1"/>
          <p:nvPr/>
        </p:nvSpPr>
        <p:spPr>
          <a:xfrm>
            <a:off x="129210" y="6107668"/>
            <a:ext cx="8627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Source:</a:t>
            </a:r>
            <a:r>
              <a:rPr lang="en-US" sz="1200" dirty="0"/>
              <a:t> Y. </a:t>
            </a:r>
            <a:r>
              <a:rPr lang="en-US" sz="1200" dirty="0" err="1"/>
              <a:t>Xie</a:t>
            </a:r>
            <a:r>
              <a:rPr lang="en-US" sz="1200" dirty="0"/>
              <a:t> et al., </a:t>
            </a:r>
            <a:r>
              <a:rPr lang="en-US" sz="1200" dirty="0">
                <a:hlinkClick r:id="rId13"/>
              </a:rPr>
              <a:t>Transforming Smart Cities With Spatial Computing</a:t>
            </a:r>
            <a:r>
              <a:rPr lang="en-US" sz="1200" dirty="0"/>
              <a:t>, Proc. </a:t>
            </a:r>
            <a:r>
              <a:rPr lang="en-US" sz="1200" dirty="0">
                <a:hlinkClick r:id="rId14"/>
              </a:rPr>
              <a:t>IEEE Intl. Conf. on Smart Cities</a:t>
            </a:r>
            <a:r>
              <a:rPr lang="en-US" sz="1200" dirty="0"/>
              <a:t>, 2018.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8979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1240631" y="967724"/>
            <a:ext cx="6281738" cy="618929"/>
          </a:xfrm>
        </p:spPr>
        <p:txBody>
          <a:bodyPr>
            <a:normAutofit/>
          </a:bodyPr>
          <a:lstStyle/>
          <a:p>
            <a:pPr marL="0" indent="0" defTabSz="684807">
              <a:buNone/>
              <a:defRPr/>
            </a:pPr>
            <a:r>
              <a:rPr lang="en-US" sz="1350" dirty="0">
                <a:latin typeface="Arial" panose="020B0604020202020204" pitchFamily="34" charset="0"/>
                <a:cs typeface="Arial" panose="020B0604020202020204" pitchFamily="34" charset="0"/>
              </a:rPr>
              <a:t>Spatially oriented datasets exceeding capacity of current routing systems</a:t>
            </a:r>
          </a:p>
          <a:p>
            <a:pPr marL="513159" lvl="1" indent="-214313" defTabSz="684807">
              <a:buClr>
                <a:srgbClr val="FFFB3F"/>
              </a:buClr>
              <a:buFont typeface="Wingdings" panose="05000000000000000000" pitchFamily="2" charset="2"/>
              <a:buChar char="Ø"/>
              <a:defRPr/>
            </a:pPr>
            <a:r>
              <a:rPr lang="en-US" sz="1350" dirty="0">
                <a:latin typeface="Arial" panose="020B0604020202020204" pitchFamily="34" charset="0"/>
                <a:cs typeface="Arial" panose="020B0604020202020204" pitchFamily="34" charset="0"/>
              </a:rPr>
              <a:t>Due to Volume, Velocity (Update-rate) and, Variety</a:t>
            </a:r>
          </a:p>
          <a:p>
            <a:pPr marL="0" indent="0" defTabSz="684807">
              <a:buNone/>
              <a:defRPr/>
            </a:pPr>
            <a:endParaRPr lang="en-US" dirty="0"/>
          </a:p>
        </p:txBody>
      </p:sp>
      <p:pic>
        <p:nvPicPr>
          <p:cNvPr id="15" name="Picture 14" descr="Y:\CTS_scholars_talk\BIg-Data-cloud-illustratio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095" y="4007356"/>
            <a:ext cx="2909505" cy="1476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2"/>
          <p:cNvSpPr txBox="1">
            <a:spLocks noChangeArrowheads="1"/>
          </p:cNvSpPr>
          <p:nvPr/>
        </p:nvSpPr>
        <p:spPr bwMode="auto">
          <a:xfrm>
            <a:off x="476199" y="228600"/>
            <a:ext cx="7945906" cy="4538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68540" tIns="34270" rIns="68540" bIns="34270" numCol="1" anchor="ctr" anchorCtr="0" compatLnSpc="1">
            <a:prstTxWarp prst="textNoShape">
              <a:avLst/>
            </a:prstTxWarp>
          </a:bodyPr>
          <a:lstStyle>
            <a:lvl1pPr algn="ctr" defTabSz="912813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MS PGothic" pitchFamily="34" charset="-128"/>
                <a:cs typeface="MS PGothic" charset="0"/>
              </a:defRPr>
            </a:lvl1pPr>
            <a:lvl2pPr algn="ctr" defTabSz="912813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MS PGothic" pitchFamily="34" charset="-128"/>
                <a:cs typeface="MS PGothic" charset="0"/>
              </a:defRPr>
            </a:lvl2pPr>
            <a:lvl3pPr algn="ctr" defTabSz="912813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MS PGothic" pitchFamily="34" charset="-128"/>
                <a:cs typeface="MS PGothic" charset="0"/>
              </a:defRPr>
            </a:lvl3pPr>
            <a:lvl4pPr algn="ctr" defTabSz="912813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MS PGothic" pitchFamily="34" charset="-128"/>
                <a:cs typeface="MS PGothic" charset="0"/>
              </a:defRPr>
            </a:lvl4pPr>
            <a:lvl5pPr algn="ctr" defTabSz="912813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MS PGothic" pitchFamily="34" charset="-128"/>
                <a:cs typeface="MS PGothic" charset="0"/>
              </a:defRPr>
            </a:lvl5pPr>
            <a:lvl6pPr marL="410195" algn="ctr" defTabSz="914394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6pPr>
            <a:lvl7pPr marL="820391" algn="ctr" defTabSz="914394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7pPr>
            <a:lvl8pPr marL="1230586" algn="ctr" defTabSz="914394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8pPr>
            <a:lvl9pPr marL="1640781" algn="ctr" defTabSz="914394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9pPr>
          </a:lstStyle>
          <a:p>
            <a:pPr eaLnBrk="1" hangingPunct="1">
              <a:tabLst>
                <a:tab pos="0" algn="l"/>
                <a:tab pos="604100" algn="l"/>
                <a:tab pos="1209250" algn="l"/>
                <a:tab pos="1814399" algn="l"/>
                <a:tab pos="2419550" algn="l"/>
                <a:tab pos="3024699" algn="l"/>
                <a:tab pos="3629849" algn="l"/>
                <a:tab pos="4235000" algn="l"/>
                <a:tab pos="4840149" algn="l"/>
                <a:tab pos="5445299" algn="l"/>
                <a:tab pos="6050449" algn="l"/>
                <a:tab pos="6655599" algn="l"/>
              </a:tabLst>
              <a:defRPr/>
            </a:pPr>
            <a:r>
              <a:rPr lang="en-US" altLang="en-US" sz="2400" dirty="0">
                <a:solidFill>
                  <a:srgbClr val="C00000"/>
                </a:solidFill>
                <a:latin typeface="Arial" pitchFamily="34" charset="0"/>
              </a:rPr>
              <a:t>Next Generation Navigation App </a:t>
            </a:r>
          </a:p>
          <a:p>
            <a:pPr eaLnBrk="1" hangingPunct="1">
              <a:tabLst>
                <a:tab pos="0" algn="l"/>
                <a:tab pos="604100" algn="l"/>
                <a:tab pos="1209250" algn="l"/>
                <a:tab pos="1814399" algn="l"/>
                <a:tab pos="2419550" algn="l"/>
                <a:tab pos="3024699" algn="l"/>
                <a:tab pos="3629849" algn="l"/>
                <a:tab pos="4235000" algn="l"/>
                <a:tab pos="4840149" algn="l"/>
                <a:tab pos="5445299" algn="l"/>
                <a:tab pos="6050449" algn="l"/>
                <a:tab pos="6655599" algn="l"/>
              </a:tabLst>
              <a:defRPr/>
            </a:pPr>
            <a:r>
              <a:rPr lang="en-US" altLang="en-US" sz="2400" dirty="0">
                <a:solidFill>
                  <a:srgbClr val="C00000"/>
                </a:solidFill>
                <a:latin typeface="Arial" pitchFamily="34" charset="0"/>
              </a:rPr>
              <a:t>to </a:t>
            </a:r>
            <a:r>
              <a:rPr lang="en-US" altLang="en-US" sz="2400" dirty="0">
                <a:solidFill>
                  <a:srgbClr val="00B050"/>
                </a:solidFill>
                <a:latin typeface="Arial" pitchFamily="34" charset="0"/>
              </a:rPr>
              <a:t>Reduce</a:t>
            </a:r>
            <a:r>
              <a:rPr lang="en-US" altLang="en-US" sz="2400" dirty="0">
                <a:solidFill>
                  <a:srgbClr val="C00000"/>
                </a:solidFill>
                <a:latin typeface="Arial" pitchFamily="34" charset="0"/>
              </a:rPr>
              <a:t> Emission, Energy use</a:t>
            </a:r>
            <a:r>
              <a:rPr lang="en-US" altLang="en-US" sz="2400" b="1" dirty="0">
                <a:solidFill>
                  <a:srgbClr val="C00000"/>
                </a:solidFill>
                <a:latin typeface="Arial" pitchFamily="34" charset="0"/>
              </a:rPr>
              <a:t>  </a:t>
            </a:r>
          </a:p>
        </p:txBody>
      </p:sp>
      <p:pic>
        <p:nvPicPr>
          <p:cNvPr id="18" name="Picture 5" descr="C:\Users\raameshd\Desktop\vis\gps-icon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373" y="1521023"/>
            <a:ext cx="3278827" cy="2209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image2.png">
            <a:extLst>
              <a:ext uri="{FF2B5EF4-FFF2-40B4-BE49-F238E27FC236}">
                <a16:creationId xmlns:a16="http://schemas.microsoft.com/office/drawing/2014/main" id="{0EFCE9FF-BBAC-C94B-96AA-3D90DDE54C95}"/>
              </a:ext>
            </a:extLst>
          </p:cNvPr>
          <p:cNvPicPr/>
          <p:nvPr/>
        </p:nvPicPr>
        <p:blipFill>
          <a:blip r:embed="rId5"/>
          <a:srcRect/>
          <a:stretch>
            <a:fillRect/>
          </a:stretch>
        </p:blipFill>
        <p:spPr>
          <a:xfrm>
            <a:off x="5105400" y="1737785"/>
            <a:ext cx="3585413" cy="3824815"/>
          </a:xfrm>
          <a:prstGeom prst="rect">
            <a:avLst/>
          </a:prstGeom>
          <a:ln/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12315E9-0E2E-F54D-A53A-B62913B749B1}"/>
              </a:ext>
            </a:extLst>
          </p:cNvPr>
          <p:cNvSpPr txBox="1"/>
          <p:nvPr/>
        </p:nvSpPr>
        <p:spPr>
          <a:xfrm>
            <a:off x="152400" y="6029980"/>
            <a:ext cx="8839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Details: </a:t>
            </a:r>
            <a:r>
              <a:rPr lang="en-US" sz="1400" dirty="0"/>
              <a:t>Y. Li, P. Kotwal, P. Wang, Y. </a:t>
            </a:r>
            <a:r>
              <a:rPr lang="en-US" sz="1400" dirty="0" err="1"/>
              <a:t>Xie</a:t>
            </a:r>
            <a:r>
              <a:rPr lang="en-US" sz="1400" dirty="0"/>
              <a:t>, S. Shekhar, and W. Northrop, </a:t>
            </a:r>
            <a:r>
              <a:rPr lang="en-US" sz="1400" dirty="0">
                <a:solidFill>
                  <a:schemeClr val="accent2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Physics-guided Energy-efficient Path Selection Using On-board Diagnostics Data</a:t>
            </a:r>
            <a:r>
              <a:rPr lang="en-US" sz="1400" dirty="0"/>
              <a:t>, ACM/IMS Trans. Data Sc. 1(3):1-28, Article 22, Oct. 2020.</a:t>
            </a:r>
          </a:p>
        </p:txBody>
      </p:sp>
      <p:sp>
        <p:nvSpPr>
          <p:cNvPr id="5" name="Left Arrow 4">
            <a:extLst>
              <a:ext uri="{FF2B5EF4-FFF2-40B4-BE49-F238E27FC236}">
                <a16:creationId xmlns:a16="http://schemas.microsoft.com/office/drawing/2014/main" id="{0372748D-AE89-5644-A9EC-C10CC1AA10E3}"/>
              </a:ext>
            </a:extLst>
          </p:cNvPr>
          <p:cNvSpPr/>
          <p:nvPr/>
        </p:nvSpPr>
        <p:spPr>
          <a:xfrm>
            <a:off x="3457071" y="2590800"/>
            <a:ext cx="962529" cy="286665"/>
          </a:xfrm>
          <a:prstGeom prst="lef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EEE48B7-290F-9443-BB5D-2E023AFE89F0}"/>
              </a:ext>
            </a:extLst>
          </p:cNvPr>
          <p:cNvSpPr txBox="1"/>
          <p:nvPr/>
        </p:nvSpPr>
        <p:spPr>
          <a:xfrm>
            <a:off x="533400" y="5483423"/>
            <a:ext cx="3733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C00000"/>
                </a:solidFill>
              </a:rPr>
              <a:t>GPS Tracks + On Board Diagnostics Data</a:t>
            </a:r>
          </a:p>
        </p:txBody>
      </p:sp>
    </p:spTree>
    <p:extLst>
      <p:ext uri="{BB962C8B-B14F-4D97-AF65-F5344CB8AC3E}">
        <p14:creationId xmlns:p14="http://schemas.microsoft.com/office/powerpoint/2010/main" val="621610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2413"/>
            <a:ext cx="8229600" cy="911987"/>
          </a:xfrm>
        </p:spPr>
        <p:txBody>
          <a:bodyPr>
            <a:noAutofit/>
          </a:bodyPr>
          <a:lstStyle/>
          <a:p>
            <a:pPr algn="l"/>
            <a:r>
              <a:rPr lang="en-US" dirty="0"/>
              <a:t>What has changed? </a:t>
            </a:r>
            <a:r>
              <a:rPr lang="en-US" b="1" dirty="0"/>
              <a:t>Spatial Data Access</a:t>
            </a: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88905112"/>
              </p:ext>
            </p:extLst>
          </p:nvPr>
        </p:nvGraphicFramePr>
        <p:xfrm>
          <a:off x="381000" y="1238318"/>
          <a:ext cx="8229600" cy="485857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600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19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10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27485">
                <a:tc>
                  <a:txBody>
                    <a:bodyPr/>
                    <a:lstStyle/>
                    <a:p>
                      <a:r>
                        <a:rPr lang="en-US" dirty="0"/>
                        <a:t>Spatial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Last</a:t>
                      </a:r>
                      <a:r>
                        <a:rPr lang="en-US" baseline="0" dirty="0"/>
                        <a:t> Century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Last Decade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27485">
                <a:tc>
                  <a:txBody>
                    <a:bodyPr/>
                    <a:lstStyle/>
                    <a:p>
                      <a:r>
                        <a:rPr lang="en-US" b="1" dirty="0"/>
                        <a:t>Data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Few satellites and sensors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Nano-satellites, Billions of GPS enabled smartphones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27485">
                <a:tc>
                  <a:txBody>
                    <a:bodyPr/>
                    <a:lstStyle/>
                    <a:p>
                      <a:r>
                        <a:rPr lang="en-US" b="1" dirty="0"/>
                        <a:t>Data Access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Need special hardware and network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Cloud based repositories and analytics (e.g., DARPA GCA)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34230">
                <a:tc>
                  <a:txBody>
                    <a:bodyPr/>
                    <a:lstStyle/>
                    <a:p>
                      <a:r>
                        <a:rPr lang="en-US" b="1" dirty="0"/>
                        <a:t>Spatial Platforms</a:t>
                      </a:r>
                      <a:endParaRPr lang="en-US" b="1" baseline="0" dirty="0"/>
                    </a:p>
                    <a:p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ESRI Arc/Info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27485">
                <a:tc>
                  <a:txBody>
                    <a:bodyPr/>
                    <a:lstStyle/>
                    <a:p>
                      <a:r>
                        <a:rPr lang="en-US" b="1" dirty="0"/>
                        <a:t>Spatial Data Science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Spatial Patterns, e.g., hotspots (</a:t>
                      </a:r>
                      <a:r>
                        <a:rPr lang="en-US" dirty="0" err="1"/>
                        <a:t>SatScan</a:t>
                      </a:r>
                      <a:r>
                        <a:rPr lang="en-US" dirty="0"/>
                        <a:t>, ESRI </a:t>
                      </a:r>
                      <a:r>
                        <a:rPr lang="en-US" dirty="0" err="1"/>
                        <a:t>Geostatistics</a:t>
                      </a:r>
                      <a:r>
                        <a:rPr lang="en-US" dirty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>
                        <a:buAutoNum type="alphaLcParenBoth"/>
                      </a:pP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27485">
                <a:tc>
                  <a:txBody>
                    <a:bodyPr/>
                    <a:lstStyle/>
                    <a:p>
                      <a:r>
                        <a:rPr lang="en-US" b="1" dirty="0"/>
                        <a:t>Spatial Visualization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Quilt, e.g., MS </a:t>
                      </a:r>
                      <a:r>
                        <a:rPr lang="en-US" dirty="0" err="1"/>
                        <a:t>Terraserver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lphaLcParenBoth"/>
                        <a:tabLst/>
                        <a:defRPr/>
                      </a:pP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39645831"/>
                  </a:ext>
                </a:extLst>
              </a:tr>
            </a:tbl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8D0AEF5A-EC1E-9442-8D47-03B65B71B818}"/>
              </a:ext>
            </a:extLst>
          </p:cNvPr>
          <p:cNvSpPr/>
          <p:nvPr/>
        </p:nvSpPr>
        <p:spPr bwMode="auto">
          <a:xfrm>
            <a:off x="381000" y="2667000"/>
            <a:ext cx="8229600" cy="762000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1475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9" name="Table 4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04806680"/>
              </p:ext>
            </p:extLst>
          </p:nvPr>
        </p:nvGraphicFramePr>
        <p:xfrm>
          <a:off x="312233" y="2133600"/>
          <a:ext cx="8540217" cy="340946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589899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4821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3561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5738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60188"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Google Earth</a:t>
                      </a:r>
                      <a:r>
                        <a:rPr lang="en-US" sz="1600" baseline="0" dirty="0"/>
                        <a:t> Engines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NEX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AWS Earth</a:t>
                      </a:r>
                    </a:p>
                    <a:p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6220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Elevation, Landsat, LOCA, MODIS, NAIP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x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622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NOAA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x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9600"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/>
                        <a:t>AVHRR, FIA, GIMMM, </a:t>
                      </a:r>
                      <a:r>
                        <a:rPr lang="en-US" sz="1600" baseline="0" dirty="0" err="1"/>
                        <a:t>GlobCover</a:t>
                      </a:r>
                      <a:r>
                        <a:rPr lang="en-US" sz="1600" baseline="0" dirty="0"/>
                        <a:t>, NARR, TRIMM, Sentinel-1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34947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IARPA, GDELT, MOGREPS, </a:t>
                      </a:r>
                      <a:r>
                        <a:rPr lang="en-US" sz="1600" dirty="0" err="1"/>
                        <a:t>OpenStreetMap</a:t>
                      </a:r>
                      <a:r>
                        <a:rPr lang="en-US" sz="1600" dirty="0"/>
                        <a:t>, Sentinel-2, </a:t>
                      </a:r>
                      <a:r>
                        <a:rPr lang="en-US" sz="1600" dirty="0" err="1"/>
                        <a:t>SpaceNet</a:t>
                      </a:r>
                      <a:r>
                        <a:rPr lang="en-US" sz="1600" dirty="0"/>
                        <a:t> (building/road</a:t>
                      </a:r>
                      <a:r>
                        <a:rPr lang="en-US" sz="1600" baseline="0" dirty="0"/>
                        <a:t> labels for ML)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x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34947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CHIRPS,</a:t>
                      </a:r>
                      <a:r>
                        <a:rPr lang="en-US" sz="1600" baseline="0" dirty="0"/>
                        <a:t> </a:t>
                      </a:r>
                      <a:r>
                        <a:rPr lang="en-US" sz="1600" baseline="0" dirty="0" err="1"/>
                        <a:t>GeoScience</a:t>
                      </a:r>
                      <a:r>
                        <a:rPr lang="en-US" sz="1600" baseline="0" dirty="0"/>
                        <a:t> Australia, </a:t>
                      </a:r>
                      <a:r>
                        <a:rPr lang="en-US" sz="1600" baseline="0" dirty="0" err="1"/>
                        <a:t>GSMap</a:t>
                      </a:r>
                      <a:r>
                        <a:rPr lang="en-US" sz="1600" baseline="0" dirty="0"/>
                        <a:t>, NASS, Oxford Map, PSDI, WHRC, </a:t>
                      </a:r>
                      <a:r>
                        <a:rPr lang="en-US" sz="1600" baseline="0" dirty="0" err="1"/>
                        <a:t>WorldClim</a:t>
                      </a:r>
                      <a:r>
                        <a:rPr lang="en-US" sz="1600" baseline="0" dirty="0"/>
                        <a:t>, </a:t>
                      </a:r>
                      <a:r>
                        <a:rPr lang="en-US" sz="1600" baseline="0" dirty="0" err="1"/>
                        <a:t>WorldPop</a:t>
                      </a:r>
                      <a:r>
                        <a:rPr lang="en-US" sz="1600" baseline="0" dirty="0"/>
                        <a:t>, WWF,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4622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BCCA, FLUXNET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7" name="Rectangle 6"/>
          <p:cNvSpPr/>
          <p:nvPr/>
        </p:nvSpPr>
        <p:spPr bwMode="auto">
          <a:xfrm>
            <a:off x="1295400" y="3043130"/>
            <a:ext cx="990600" cy="228600"/>
          </a:xfrm>
          <a:prstGeom prst="rect">
            <a:avLst/>
          </a:prstGeom>
          <a:noFill/>
          <a:ln w="19050" cap="flat" cmpd="sng" algn="ctr">
            <a:solidFill>
              <a:srgbClr val="7030A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3276600" y="4114800"/>
            <a:ext cx="1447800" cy="228600"/>
          </a:xfrm>
          <a:prstGeom prst="rect">
            <a:avLst/>
          </a:prstGeom>
          <a:noFill/>
          <a:ln w="19050" cap="flat" cmpd="sng" algn="ctr">
            <a:solidFill>
              <a:srgbClr val="7030A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1447800" y="4343400"/>
            <a:ext cx="3581400" cy="299930"/>
          </a:xfrm>
          <a:prstGeom prst="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2286000" y="3043130"/>
            <a:ext cx="3815576" cy="1300270"/>
            <a:chOff x="2286000" y="3048000"/>
            <a:chExt cx="3815576" cy="1300270"/>
          </a:xfrm>
        </p:grpSpPr>
        <p:sp>
          <p:nvSpPr>
            <p:cNvPr id="8" name="Rectangle 7"/>
            <p:cNvSpPr/>
            <p:nvPr/>
          </p:nvSpPr>
          <p:spPr bwMode="auto">
            <a:xfrm>
              <a:off x="2286000" y="3048000"/>
              <a:ext cx="838200" cy="228600"/>
            </a:xfrm>
            <a:prstGeom prst="rect">
              <a:avLst/>
            </a:prstGeom>
            <a:noFill/>
            <a:ln w="1905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9" name="Rectangle 8"/>
            <p:cNvSpPr/>
            <p:nvPr/>
          </p:nvSpPr>
          <p:spPr bwMode="auto">
            <a:xfrm>
              <a:off x="2819400" y="3352800"/>
              <a:ext cx="838200" cy="228600"/>
            </a:xfrm>
            <a:prstGeom prst="rect">
              <a:avLst/>
            </a:prstGeom>
            <a:noFill/>
            <a:ln w="1905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1" name="Rectangle 10"/>
            <p:cNvSpPr/>
            <p:nvPr/>
          </p:nvSpPr>
          <p:spPr bwMode="auto">
            <a:xfrm>
              <a:off x="4800600" y="4119670"/>
              <a:ext cx="1066800" cy="228600"/>
            </a:xfrm>
            <a:prstGeom prst="rect">
              <a:avLst/>
            </a:prstGeom>
            <a:noFill/>
            <a:ln w="1905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3" name="Rectangle 12"/>
            <p:cNvSpPr/>
            <p:nvPr/>
          </p:nvSpPr>
          <p:spPr bwMode="auto">
            <a:xfrm>
              <a:off x="5034776" y="3738670"/>
              <a:ext cx="1066800" cy="228600"/>
            </a:xfrm>
            <a:prstGeom prst="rect">
              <a:avLst/>
            </a:prstGeom>
            <a:noFill/>
            <a:ln w="1905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7483" y="137651"/>
            <a:ext cx="8851125" cy="852949"/>
          </a:xfrm>
        </p:spPr>
        <p:txBody>
          <a:bodyPr/>
          <a:lstStyle/>
          <a:p>
            <a:pPr lvl="1"/>
            <a:r>
              <a:rPr lang="en-US" sz="2800" dirty="0">
                <a:latin typeface="+mn-lt"/>
                <a:cs typeface="Microsoft Sans Serif"/>
              </a:rPr>
              <a:t>Easier Access: Cheap (or free) Cloud Repositories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7483" y="990600"/>
            <a:ext cx="16012490" cy="1233254"/>
          </a:xfrm>
        </p:spPr>
        <p:txBody>
          <a:bodyPr/>
          <a:lstStyle/>
          <a:p>
            <a:r>
              <a:rPr lang="en-US" sz="1600" dirty="0">
                <a:solidFill>
                  <a:srgbClr val="7A0019"/>
                </a:solidFill>
              </a:rPr>
              <a:t>2008: USGS gave away 35-year </a:t>
            </a:r>
            <a:r>
              <a:rPr lang="en-US" sz="1600" dirty="0" err="1">
                <a:solidFill>
                  <a:srgbClr val="7A0019"/>
                </a:solidFill>
              </a:rPr>
              <a:t>LandSat</a:t>
            </a:r>
            <a:r>
              <a:rPr lang="en-US" sz="1600" dirty="0">
                <a:solidFill>
                  <a:srgbClr val="7A0019"/>
                </a:solidFill>
              </a:rPr>
              <a:t> satellite imagery archive</a:t>
            </a:r>
          </a:p>
          <a:p>
            <a:pPr lvl="1"/>
            <a:r>
              <a:rPr lang="en-US" sz="1400" dirty="0">
                <a:solidFill>
                  <a:srgbClr val="7A0019"/>
                </a:solidFill>
              </a:rPr>
              <a:t>Analog of public availability of GPS signal in late 1980s</a:t>
            </a:r>
          </a:p>
          <a:p>
            <a:pPr marL="342900" lvl="1" indent="-342900">
              <a:buFontTx/>
              <a:buChar char="•"/>
            </a:pPr>
            <a:r>
              <a:rPr lang="en-US" sz="1600" dirty="0">
                <a:solidFill>
                  <a:prstClr val="black"/>
                </a:solidFill>
                <a:cs typeface="Arial"/>
              </a:rPr>
              <a:t>2017: Cloud-based repositories of geospatial data</a:t>
            </a:r>
          </a:p>
          <a:p>
            <a:pPr marL="742950" lvl="2" indent="-342900"/>
            <a:r>
              <a:rPr lang="en-US" sz="1400" dirty="0">
                <a:solidFill>
                  <a:prstClr val="black"/>
                </a:solidFill>
                <a:cs typeface="Arial"/>
              </a:rPr>
              <a:t>Explosion in machine learning on satellite imagery to map crops, water, buildings, roads, </a:t>
            </a:r>
            <a:r>
              <a:rPr lang="mr-IN" sz="1400" dirty="0">
                <a:solidFill>
                  <a:prstClr val="black"/>
                </a:solidFill>
                <a:cs typeface="Arial"/>
              </a:rPr>
              <a:t>…</a:t>
            </a:r>
            <a:endParaRPr lang="en-US" sz="2000" dirty="0">
              <a:solidFill>
                <a:prstClr val="black"/>
              </a:solidFill>
              <a:cs typeface="Arial"/>
            </a:endParaRPr>
          </a:p>
          <a:p>
            <a:pPr lvl="1"/>
            <a:endParaRPr lang="en-US" sz="2000" dirty="0">
              <a:solidFill>
                <a:srgbClr val="7A0019"/>
              </a:solidFill>
              <a:latin typeface="Georgia" panose="02040502050405020303" pitchFamily="18" charset="0"/>
              <a:cs typeface="Microsoft Sans Serif"/>
            </a:endParaRPr>
          </a:p>
          <a:p>
            <a:pPr marL="457200" indent="-457200">
              <a:buFont typeface="+mj-lt"/>
              <a:buAutoNum type="arabicPeriod"/>
            </a:pPr>
            <a:endParaRPr lang="en-US" sz="2400" dirty="0">
              <a:solidFill>
                <a:srgbClr val="7A0019"/>
              </a:solidFill>
              <a:latin typeface="Georgia" panose="02040502050405020303" pitchFamily="18" charset="0"/>
            </a:endParaRPr>
          </a:p>
          <a:p>
            <a:pPr marL="0" indent="0">
              <a:buNone/>
            </a:pPr>
            <a:endParaRPr lang="en-US" sz="2400" dirty="0">
              <a:latin typeface="Georgia" panose="02040502050405020303" pitchFamily="18" charset="0"/>
              <a:cs typeface="Microsoft Sans Serif"/>
            </a:endParaRPr>
          </a:p>
          <a:p>
            <a:endParaRPr lang="en-US" dirty="0">
              <a:latin typeface="Georgia" panose="02040502050405020303" pitchFamily="18" charset="0"/>
              <a:cs typeface="Microsoft Sans Serif"/>
            </a:endParaRPr>
          </a:p>
          <a:p>
            <a:pPr marL="457200" lvl="1" indent="0">
              <a:buNone/>
            </a:pPr>
            <a:endParaRPr lang="en-US" dirty="0">
              <a:latin typeface="Georgia" panose="02040502050405020303" pitchFamily="18" charset="0"/>
              <a:cs typeface="Microsoft Sans Serif"/>
            </a:endParaRPr>
          </a:p>
        </p:txBody>
      </p:sp>
      <p:pic>
        <p:nvPicPr>
          <p:cNvPr id="4" name="Picture 3" descr="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2786" y="5889522"/>
            <a:ext cx="955823" cy="83117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8CA89A6-9B5C-1449-85E7-E25F8A99495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670" t="14801" r="19330" b="16280"/>
          <a:stretch/>
        </p:blipFill>
        <p:spPr>
          <a:xfrm>
            <a:off x="5410200" y="5616005"/>
            <a:ext cx="2211999" cy="116078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BB30E9A-00BC-EE4D-9374-35CC02DAEA2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286" t="6030" r="12465" b="8826"/>
          <a:stretch/>
        </p:blipFill>
        <p:spPr>
          <a:xfrm>
            <a:off x="424599" y="5667948"/>
            <a:ext cx="2004548" cy="835595"/>
          </a:xfrm>
          <a:prstGeom prst="rect">
            <a:avLst/>
          </a:prstGeom>
        </p:spPr>
      </p:pic>
      <p:pic>
        <p:nvPicPr>
          <p:cNvPr id="5122" name="Picture 2" descr="Image result for nasa earth exchange">
            <a:extLst>
              <a:ext uri="{FF2B5EF4-FFF2-40B4-BE49-F238E27FC236}">
                <a16:creationId xmlns:a16="http://schemas.microsoft.com/office/drawing/2014/main" id="{8DCF268E-4703-6F4B-9F54-1D7B288517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1125" y="5871045"/>
            <a:ext cx="2012950" cy="632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6657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12" grpId="0" animBg="1"/>
    </p:bldLst>
  </p:timing>
</p:sld>
</file>

<file path=ppt/theme/theme1.xml><?xml version="1.0" encoding="utf-8"?>
<a:theme xmlns:a="http://schemas.openxmlformats.org/drawingml/2006/main" name="Shekhar_Template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Shekhar_Template.potx</Template>
  <TotalTime>31848</TotalTime>
  <Words>4400</Words>
  <Application>Microsoft Macintosh PowerPoint</Application>
  <PresentationFormat>On-screen Show (4:3)</PresentationFormat>
  <Paragraphs>710</Paragraphs>
  <Slides>57</Slides>
  <Notes>17</Notes>
  <HiddenSlides>1</HiddenSlides>
  <MMClips>0</MMClips>
  <ScaleCrop>false</ScaleCrop>
  <HeadingPairs>
    <vt:vector size="10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57</vt:i4>
      </vt:variant>
      <vt:variant>
        <vt:lpstr>Custom Shows</vt:lpstr>
      </vt:variant>
      <vt:variant>
        <vt:i4>1</vt:i4>
      </vt:variant>
    </vt:vector>
  </HeadingPairs>
  <TitlesOfParts>
    <vt:vector size="71" baseType="lpstr">
      <vt:lpstr>Arial</vt:lpstr>
      <vt:lpstr>Calibri</vt:lpstr>
      <vt:lpstr>Cambria Math</vt:lpstr>
      <vt:lpstr>Garamond</vt:lpstr>
      <vt:lpstr>Georgia</vt:lpstr>
      <vt:lpstr>Microsoft Sans Serif</vt:lpstr>
      <vt:lpstr>Noto Sans Symbols</vt:lpstr>
      <vt:lpstr>Questrial</vt:lpstr>
      <vt:lpstr>Times New Roman</vt:lpstr>
      <vt:lpstr>Wingdings</vt:lpstr>
      <vt:lpstr>Shekhar_Template</vt:lpstr>
      <vt:lpstr>Equation</vt:lpstr>
      <vt:lpstr>Worksheet</vt:lpstr>
      <vt:lpstr>2nd ACM SIGKDD Workshop on Deep Learning for Spatiotemporal Data, Applications, and Systems (DeepSpatial21) August 15, 2021 (http://cs.emory.edu/~lzhao41/venues/DeepSpatial2021/)  What is Special about Spatial Data Science and GeoAI? </vt:lpstr>
      <vt:lpstr>A Spatial Data Science Story</vt:lpstr>
      <vt:lpstr>What has changed? Spatial Data Revolution</vt:lpstr>
      <vt:lpstr>Spatial Computing is Ubiquitous Today!</vt:lpstr>
      <vt:lpstr>Large Constellations of Small Satellites</vt:lpstr>
      <vt:lpstr>Spatial Data Revolution</vt:lpstr>
      <vt:lpstr>PowerPoint Presentation</vt:lpstr>
      <vt:lpstr>What has changed? Spatial Data Access</vt:lpstr>
      <vt:lpstr>Easier Access: Cheap (or free) Cloud Repositories</vt:lpstr>
      <vt:lpstr>PowerPoint Presentation</vt:lpstr>
      <vt:lpstr>PowerPoint Presentation</vt:lpstr>
      <vt:lpstr>What has changed? Spatial Big Data Platforms</vt:lpstr>
      <vt:lpstr>Spatial Data Types &gt;&gt; Points</vt:lpstr>
      <vt:lpstr>Spatial Data Types: OGC Simple Features Standard</vt:lpstr>
      <vt:lpstr>Spatial Big Data Curation</vt:lpstr>
      <vt:lpstr>Spatial Big Data Platforms</vt:lpstr>
      <vt:lpstr>What has changed? Spatial Data Science</vt:lpstr>
      <vt:lpstr>Spatial Challenges: Traditional Data Science</vt:lpstr>
      <vt:lpstr>Challenge 1: Continuous Space</vt:lpstr>
      <vt:lpstr>Classical Data Mining Methods not robust either!</vt:lpstr>
      <vt:lpstr>Approach: Neighbor Graph</vt:lpstr>
      <vt:lpstr>A Metric of Spatial Cross-Correlation</vt:lpstr>
      <vt:lpstr>Co-locations</vt:lpstr>
      <vt:lpstr>Illustration of Cross-Correlation</vt:lpstr>
      <vt:lpstr>Spatial Colocation</vt:lpstr>
      <vt:lpstr>Participation Index &gt;= Cross-K Function </vt:lpstr>
      <vt:lpstr>Spatial Colocation: Trends</vt:lpstr>
      <vt:lpstr>Cascading spatio-temporal pattern (CSTP)</vt:lpstr>
      <vt:lpstr>Spatial Challenges: Traditional Data Science</vt:lpstr>
      <vt:lpstr>Challenge 2: Spatial Auto-correlation</vt:lpstr>
      <vt:lpstr>Illustration of Location Prediction Problem</vt:lpstr>
      <vt:lpstr>Spatial Auto-Regression &amp; Parameter Estimation</vt:lpstr>
      <vt:lpstr>Comparing Traditional and Spatial Models</vt:lpstr>
      <vt:lpstr>Prediction Error and Bias Trade-off</vt:lpstr>
      <vt:lpstr>Research Needs for Location Prediction</vt:lpstr>
      <vt:lpstr>Salt n Pepper Noise</vt:lpstr>
      <vt:lpstr>PowerPoint Presentation</vt:lpstr>
      <vt:lpstr>Location Prediction Models</vt:lpstr>
      <vt:lpstr>Spatial Variability Challenge:  Amorphous Features</vt:lpstr>
      <vt:lpstr>Modeling Spatial Heterogeneity: GWR</vt:lpstr>
      <vt:lpstr>Spatial Variability Aware Neural Networks (SVANN)</vt:lpstr>
      <vt:lpstr>Spatial Challenges: Traditional Data Science</vt:lpstr>
      <vt:lpstr>Dealing with Noise &amp;  Spurious Chance Patterns</vt:lpstr>
      <vt:lpstr>Spatial Scan Statistics (SatScan)</vt:lpstr>
      <vt:lpstr>Beyond SatScan: Spatial Concept/Theory-Aware Hotspots</vt:lpstr>
      <vt:lpstr>PowerPoint Presentation</vt:lpstr>
      <vt:lpstr>Legionnaires’ Disease Outbreak in New York</vt:lpstr>
      <vt:lpstr>Robust Clustering (Hotspot Detection)</vt:lpstr>
      <vt:lpstr>Limitation of Traditional Clustering</vt:lpstr>
      <vt:lpstr>What has changed? Spatial Data Revolution</vt:lpstr>
      <vt:lpstr>Towards Time-Travel and Depth in Virtual Globes </vt:lpstr>
      <vt:lpstr>PowerPoint Presentation</vt:lpstr>
      <vt:lpstr> One Size Data Science Does not Fit All Data!</vt:lpstr>
      <vt:lpstr>Spatial Data Science Tools</vt:lpstr>
      <vt:lpstr>PowerPoint Presentation</vt:lpstr>
      <vt:lpstr>References :Surveys, Overviews</vt:lpstr>
      <vt:lpstr>C3. Auto-correlation and Heterogeneity in Prediction</vt:lpstr>
      <vt:lpstr>CCC_Basic</vt:lpstr>
    </vt:vector>
  </TitlesOfParts>
  <Manager/>
  <Company>KAZAR INSTRUMENTS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subject/>
  <dc:creator>BARIS KAZAR</dc:creator>
  <cp:keywords/>
  <dc:description/>
  <cp:lastModifiedBy>Shashi Shekhar</cp:lastModifiedBy>
  <cp:revision>1963</cp:revision>
  <cp:lastPrinted>2019-10-01T15:43:05Z</cp:lastPrinted>
  <dcterms:created xsi:type="dcterms:W3CDTF">2003-05-23T09:23:23Z</dcterms:created>
  <dcterms:modified xsi:type="dcterms:W3CDTF">2021-08-14T21:29:58Z</dcterms:modified>
  <cp:category/>
</cp:coreProperties>
</file>