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9"/>
  </p:notesMasterIdLst>
  <p:handoutMasterIdLst>
    <p:handoutMasterId r:id="rId70"/>
  </p:handoutMasterIdLst>
  <p:sldIdLst>
    <p:sldId id="394" r:id="rId2"/>
    <p:sldId id="468" r:id="rId3"/>
    <p:sldId id="469" r:id="rId4"/>
    <p:sldId id="470" r:id="rId5"/>
    <p:sldId id="471" r:id="rId6"/>
    <p:sldId id="381" r:id="rId7"/>
    <p:sldId id="441" r:id="rId8"/>
    <p:sldId id="258" r:id="rId9"/>
    <p:sldId id="261" r:id="rId10"/>
    <p:sldId id="263" r:id="rId11"/>
    <p:sldId id="265" r:id="rId12"/>
    <p:sldId id="266" r:id="rId13"/>
    <p:sldId id="436" r:id="rId14"/>
    <p:sldId id="268" r:id="rId15"/>
    <p:sldId id="269" r:id="rId16"/>
    <p:sldId id="382" r:id="rId17"/>
    <p:sldId id="274" r:id="rId18"/>
    <p:sldId id="524" r:id="rId19"/>
    <p:sldId id="520" r:id="rId20"/>
    <p:sldId id="279" r:id="rId21"/>
    <p:sldId id="383" r:id="rId22"/>
    <p:sldId id="281" r:id="rId23"/>
    <p:sldId id="906" r:id="rId24"/>
    <p:sldId id="908" r:id="rId25"/>
    <p:sldId id="282" r:id="rId26"/>
    <p:sldId id="284" r:id="rId27"/>
    <p:sldId id="286" r:id="rId28"/>
    <p:sldId id="287" r:id="rId29"/>
    <p:sldId id="290" r:id="rId30"/>
    <p:sldId id="292" r:id="rId31"/>
    <p:sldId id="293" r:id="rId32"/>
    <p:sldId id="384" r:id="rId33"/>
    <p:sldId id="298" r:id="rId34"/>
    <p:sldId id="300" r:id="rId35"/>
    <p:sldId id="410" r:id="rId36"/>
    <p:sldId id="301" r:id="rId37"/>
    <p:sldId id="461" r:id="rId38"/>
    <p:sldId id="877" r:id="rId39"/>
    <p:sldId id="303" r:id="rId40"/>
    <p:sldId id="905" r:id="rId41"/>
    <p:sldId id="305" r:id="rId42"/>
    <p:sldId id="388" r:id="rId43"/>
    <p:sldId id="315" r:id="rId44"/>
    <p:sldId id="316" r:id="rId45"/>
    <p:sldId id="439" r:id="rId46"/>
    <p:sldId id="433" r:id="rId47"/>
    <p:sldId id="899" r:id="rId48"/>
    <p:sldId id="389" r:id="rId49"/>
    <p:sldId id="321" r:id="rId50"/>
    <p:sldId id="322" r:id="rId51"/>
    <p:sldId id="323" r:id="rId52"/>
    <p:sldId id="454" r:id="rId53"/>
    <p:sldId id="324" r:id="rId54"/>
    <p:sldId id="326" r:id="rId55"/>
    <p:sldId id="390" r:id="rId56"/>
    <p:sldId id="327" r:id="rId57"/>
    <p:sldId id="476" r:id="rId58"/>
    <p:sldId id="363" r:id="rId59"/>
    <p:sldId id="365" r:id="rId60"/>
    <p:sldId id="592" r:id="rId61"/>
    <p:sldId id="335" r:id="rId62"/>
    <p:sldId id="396" r:id="rId63"/>
    <p:sldId id="385" r:id="rId64"/>
    <p:sldId id="337" r:id="rId65"/>
    <p:sldId id="453" r:id="rId66"/>
    <p:sldId id="387" r:id="rId67"/>
    <p:sldId id="907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itadmin" initials="o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3F"/>
    <a:srgbClr val="FFD653"/>
    <a:srgbClr val="7A0019"/>
    <a:srgbClr val="35D054"/>
    <a:srgbClr val="003E6C"/>
    <a:srgbClr val="0075CC"/>
    <a:srgbClr val="85FFFD"/>
    <a:srgbClr val="FDC529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5639" autoAdjust="0"/>
    <p:restoredTop sz="94346" autoAdjust="0"/>
  </p:normalViewPr>
  <p:slideViewPr>
    <p:cSldViewPr snapToGrid="0" snapToObjects="1">
      <p:cViewPr varScale="1">
        <p:scale>
          <a:sx n="113" d="100"/>
          <a:sy n="113" d="100"/>
        </p:scale>
        <p:origin x="14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80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66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4" Type="http://schemas.openxmlformats.org/officeDocument/2006/relationships/image" Target="../media/image8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7D57F-2DB8-40ED-BE38-87EB6BDD50AA}" type="datetimeFigureOut">
              <a:rPr lang="en-US" smtClean="0"/>
              <a:t>9/14/22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FE950-060C-402F-84B9-0562160E3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309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B2534-0E64-46B6-8389-E25546A31977}" type="datetimeFigureOut">
              <a:rPr lang="en-US" smtClean="0"/>
              <a:pPr/>
              <a:t>9/14/22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4F16A-795E-420D-991E-DFBF0B28CC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056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316" y="8685856"/>
            <a:ext cx="2972115" cy="45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2" tIns="45282" rIns="90562" bIns="45282" anchor="b"/>
          <a:lstStyle>
            <a:lvl1pPr defTabSz="906463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06463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06463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06463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06463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7E26528D-AA12-4BB8-88B1-5BEDDA6423D9}" type="slidenum">
              <a:rPr lang="en-US" altLang="en-US" sz="1200"/>
              <a:pPr algn="r" eaLnBrk="1" hangingPunct="1"/>
              <a:t>1</a:t>
            </a:fld>
            <a:endParaRPr lang="en-US" altLang="en-US" sz="1200"/>
          </a:p>
        </p:txBody>
      </p:sp>
      <p:sp>
        <p:nvSpPr>
          <p:cNvPr id="2048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pPr defTabSz="913576"/>
            <a:endParaRPr lang="en-US" altLang="en-US">
              <a:latin typeface="Calibri" pitchFamily="34" charset="0"/>
            </a:endParaRPr>
          </a:p>
        </p:txBody>
      </p:sp>
      <p:sp>
        <p:nvSpPr>
          <p:cNvPr id="20485" name="Slide Number Placeholder 3"/>
          <p:cNvSpPr txBox="1">
            <a:spLocks noGrp="1"/>
          </p:cNvSpPr>
          <p:nvPr/>
        </p:nvSpPr>
        <p:spPr bwMode="auto">
          <a:xfrm>
            <a:off x="3884316" y="8685856"/>
            <a:ext cx="2972115" cy="45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 anchor="b"/>
          <a:lstStyle>
            <a:lvl1pPr defTabSz="900113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00113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00113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00113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00113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240F462D-2FDA-43BE-8A7F-9E1534F2ACD1}" type="slidenum">
              <a:rPr lang="en-US" altLang="en-US" sz="1200"/>
              <a:pPr algn="r" eaLnBrk="1" hangingPunct="1"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23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3C88DE6-ACA1-D246-8292-28A7F6D5D97F}" type="slidenum">
              <a:rPr lang="en-US" altLang="en-US"/>
              <a:pPr eaLnBrk="1" hangingPunct="1"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1828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03" name="Google Shape;303;p13:notes"/>
          <p:cNvSpPr txBox="1">
            <a:spLocks noGrp="1"/>
          </p:cNvSpPr>
          <p:nvPr>
            <p:ph type="body" idx="1"/>
          </p:nvPr>
        </p:nvSpPr>
        <p:spPr>
          <a:xfrm>
            <a:off x="693738" y="4379913"/>
            <a:ext cx="5546725" cy="414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3:notes"/>
          <p:cNvSpPr txBox="1">
            <a:spLocks noGrp="1"/>
          </p:cNvSpPr>
          <p:nvPr>
            <p:ph type="sldNum" idx="12"/>
          </p:nvPr>
        </p:nvSpPr>
        <p:spPr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192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5e326e6702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1" name="Google Shape;671;g5e326e6702_1_29:notes"/>
          <p:cNvSpPr txBox="1">
            <a:spLocks noGrp="1"/>
          </p:cNvSpPr>
          <p:nvPr>
            <p:ph type="body" idx="1"/>
          </p:nvPr>
        </p:nvSpPr>
        <p:spPr>
          <a:xfrm>
            <a:off x="960562" y="3474973"/>
            <a:ext cx="7680000" cy="32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25" tIns="47850" rIns="95725" bIns="47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Updated Slide 18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Updated Slide 18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Ask Reem for nice picture: Helps to improve NOx prediction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Ask Yan: Get the picture from the proposal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Remove table from the bottom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031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latin typeface="Arial" pitchFamily="34" charset="0"/>
              </a:rPr>
              <a:t>1. Public Safety/ Crime analysis is the primary motivation, where Bars in large cities serve as crime generators , and events such as Drunk driving and assaults are observed after bar closing. This illustrative example shows 3 time spans from 1 am, within an interval of 20 min to 1 hr. Patterns observed are partially ordered, where events are located together in space and occur in stages over time, we call such patterns cascading spatio-temporal patterns, they are also observed in climate change (e.g. El-nino), epidemiology and evacuation planning)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35892" indent="-283035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32142" indent="-22642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84998" indent="-22642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37855" indent="-22642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90711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43568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96425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49281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4B451016-74B4-4B9A-80B8-9B82C525EA87}" type="slidenum">
              <a:rPr lang="en-US" altLang="en-US" smtClean="0">
                <a:cs typeface="Arial" pitchFamily="34" charset="0"/>
              </a:rPr>
              <a:pPr eaLnBrk="1" hangingPunct="1"/>
              <a:t>62</a:t>
            </a:fld>
            <a:endParaRPr lang="en-US" altLang="en-US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35892" indent="-283035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32142" indent="-22642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84998" indent="-22642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37855" indent="-22642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90711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43568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96425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49281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A1D13AC6-9BB0-4A0D-8F82-D319D6B1A726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6486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65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35892" indent="-283035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32142" indent="-22642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84998" indent="-22642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37855" indent="-22642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90711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43568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96425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49281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A1D13AC6-9BB0-4A0D-8F82-D319D6B1A726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13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</a:rPr>
              <a:pPr algn="r">
                <a:buSzPct val="25000"/>
              </a:pPr>
              <a:t>7</a:t>
            </a:fld>
            <a:endParaRPr lang="en-US" sz="13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465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2A2A2A"/>
              </a:buClr>
              <a:buSzPct val="25000"/>
              <a:buFont typeface="Questrial"/>
              <a:buNone/>
            </a:pPr>
            <a:r>
              <a:rPr lang="en-US"/>
              <a:t>ww.dailymail.co.uk/news/article-3236684/Transport-bosses-secret-geographically-accurate-Tube-map-showing-REAL-distances-stations.html</a:t>
            </a:r>
          </a:p>
          <a:p>
            <a:pPr lvl="0" rtl="0">
              <a:spcBef>
                <a:spcPts val="0"/>
              </a:spcBef>
              <a:buClr>
                <a:srgbClr val="2A2A2A"/>
              </a:buClr>
              <a:buSzPct val="25000"/>
              <a:buFont typeface="Questrial"/>
              <a:buNone/>
            </a:pPr>
            <a:r>
              <a:rPr lang="en-US"/>
              <a:t>http://qz.com/503631/do-you-want-your-subway-map-to-look-pretty-or-to-reflect-reality/</a:t>
            </a:r>
          </a:p>
          <a:p>
            <a:pPr lvl="0" rtl="0">
              <a:spcBef>
                <a:spcPts val="0"/>
              </a:spcBef>
              <a:buClr>
                <a:srgbClr val="2A2A2A"/>
              </a:buClr>
              <a:buFont typeface="Questrial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buClr>
                <a:srgbClr val="2A2A2A"/>
              </a:buClr>
              <a:buFont typeface="Questrial"/>
              <a:buNone/>
            </a:pPr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18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18</a:t>
            </a:fld>
            <a:endParaRPr lang="en-US" sz="1200" b="0" i="0" u="none" strike="noStrike" cap="none" baseline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746679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UofM-2_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050" y="139700"/>
            <a:ext cx="8850313" cy="6578600"/>
          </a:xfrm>
          <a:prstGeom prst="rect">
            <a:avLst/>
          </a:prstGeom>
          <a:noFill/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609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04800"/>
            <a:ext cx="21526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04800"/>
            <a:ext cx="63055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0005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57700" y="1066800"/>
            <a:ext cx="40005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57700" y="3657600"/>
            <a:ext cx="40005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489" y="6248681"/>
            <a:ext cx="2133023" cy="456640"/>
          </a:xfrm>
          <a:prstGeom prst="rect">
            <a:avLst/>
          </a:prstGeom>
        </p:spPr>
        <p:txBody>
          <a:bodyPr lIns="82058" tIns="41029" rIns="82058" bIns="41029"/>
          <a:lstStyle>
            <a:lvl1pPr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 altLang="en-US"/>
              <a:t>05/30/2003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489" y="6248681"/>
            <a:ext cx="2133023" cy="456640"/>
          </a:xfrm>
          <a:prstGeom prst="rect">
            <a:avLst/>
          </a:prstGeom>
        </p:spPr>
        <p:txBody>
          <a:bodyPr lIns="82058" tIns="41029" rIns="82058" bIns="41029"/>
          <a:lstStyle>
            <a:lvl1pPr>
              <a:defRPr/>
            </a:lvl1pPr>
          </a:lstStyle>
          <a:p>
            <a:pPr>
              <a:defRPr/>
            </a:pPr>
            <a:fld id="{42EF10AD-6827-4A39-A926-E6459E49AF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022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52600"/>
            <a:ext cx="42291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752600"/>
            <a:ext cx="42291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UofM-2_M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46050" y="136525"/>
            <a:ext cx="8850313" cy="658495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304800"/>
            <a:ext cx="861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752600"/>
            <a:ext cx="8610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hyperlink" Target="http://www.cs.umn.edu/~shekhar" TargetMode="External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news.com/2016/06/20/breaking-cycle-despair-one-womans-battle-health-appalachia/" TargetMode="External"/><Relationship Id="rId2" Type="http://schemas.openxmlformats.org/officeDocument/2006/relationships/hyperlink" Target="http://www.nyp.org/cancer/cancerprevention/cancer-prevention-articles/029-how-geography-shapes-where-cancer-strik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gif"/><Relationship Id="rId5" Type="http://schemas.openxmlformats.org/officeDocument/2006/relationships/hyperlink" Target="http://ieeexplore.ieee.org/xpls/abs_all.jsp?arnumber=755614" TargetMode="Externa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tiff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png"/><Relationship Id="rId26" Type="http://schemas.openxmlformats.org/officeDocument/2006/relationships/image" Target="../media/image32.jpeg"/><Relationship Id="rId3" Type="http://schemas.openxmlformats.org/officeDocument/2006/relationships/image" Target="../media/image9.png"/><Relationship Id="rId21" Type="http://schemas.openxmlformats.org/officeDocument/2006/relationships/image" Target="../media/image27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5" Type="http://schemas.openxmlformats.org/officeDocument/2006/relationships/image" Target="../media/image31.jpeg"/><Relationship Id="rId2" Type="http://schemas.openxmlformats.org/officeDocument/2006/relationships/image" Target="../media/image8.jpg"/><Relationship Id="rId16" Type="http://schemas.openxmlformats.org/officeDocument/2006/relationships/image" Target="../media/image22.jpe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24" Type="http://schemas.openxmlformats.org/officeDocument/2006/relationships/image" Target="../media/image30.jpeg"/><Relationship Id="rId5" Type="http://schemas.openxmlformats.org/officeDocument/2006/relationships/image" Target="../media/image11.tiff"/><Relationship Id="rId15" Type="http://schemas.openxmlformats.org/officeDocument/2006/relationships/image" Target="../media/image21.jpe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jpeg"/><Relationship Id="rId4" Type="http://schemas.openxmlformats.org/officeDocument/2006/relationships/image" Target="../media/image10.tiff"/><Relationship Id="rId9" Type="http://schemas.openxmlformats.org/officeDocument/2006/relationships/image" Target="../media/image15.png"/><Relationship Id="rId14" Type="http://schemas.openxmlformats.org/officeDocument/2006/relationships/image" Target="../media/image20.jpeg"/><Relationship Id="rId22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dl.acm.org/doi/10.1145/3400051.3400055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dl.acm.org/doi/10.1145/3400051.3400055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png"/><Relationship Id="rId5" Type="http://schemas.openxmlformats.org/officeDocument/2006/relationships/image" Target="../media/image55.png"/><Relationship Id="rId4" Type="http://schemas.openxmlformats.org/officeDocument/2006/relationships/image" Target="../media/image69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7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83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13" Type="http://schemas.openxmlformats.org/officeDocument/2006/relationships/image" Target="../media/image980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9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88.wmf"/><Relationship Id="rId4" Type="http://schemas.openxmlformats.org/officeDocument/2006/relationships/image" Target="../media/image85.wmf"/><Relationship Id="rId9" Type="http://schemas.openxmlformats.org/officeDocument/2006/relationships/oleObject" Target="../embeddings/oleObject6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85.wmf"/><Relationship Id="rId9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7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9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eospatialstream.com/sciencecasts-nasa-embraces-small-satellites/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hyperlink" Target="https://dl.acm.org/toc/tist/2021/12/6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5.png"/><Relationship Id="rId5" Type="http://schemas.openxmlformats.org/officeDocument/2006/relationships/image" Target="../media/image106.png"/><Relationship Id="rId4" Type="http://schemas.openxmlformats.org/officeDocument/2006/relationships/image" Target="../media/image105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toc/tist/2021/12/5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gistbok.ucgis.org/bok-topics/introduction-spatial-data-mining" TargetMode="External"/><Relationship Id="rId13" Type="http://schemas.openxmlformats.org/officeDocument/2006/relationships/hyperlink" Target="http://www.cs.umn.edu/~shekhar/talk/2011/sdm_wiley2011.pdf" TargetMode="External"/><Relationship Id="rId3" Type="http://schemas.openxmlformats.org/officeDocument/2006/relationships/hyperlink" Target="https://mitpress.mit.edu/books/spatial-computing" TargetMode="External"/><Relationship Id="rId7" Type="http://schemas.openxmlformats.org/officeDocument/2006/relationships/hyperlink" Target="https://twitter.com/tgeller/status/679473376717451267" TargetMode="External"/><Relationship Id="rId12" Type="http://schemas.openxmlformats.org/officeDocument/2006/relationships/hyperlink" Target="http://www.mdpi.com/2220-9964/4/4/2306" TargetMode="External"/><Relationship Id="rId17" Type="http://schemas.openxmlformats.org/officeDocument/2006/relationships/hyperlink" Target="http://dblp.uni-trier.de/db/conf/bigdata/bigdata2017.html#PrasadAMSMPRSXV17" TargetMode="External"/><Relationship Id="rId2" Type="http://schemas.openxmlformats.org/officeDocument/2006/relationships/notesSlide" Target="../notesSlides/notesSlide19.xml"/><Relationship Id="rId16" Type="http://schemas.openxmlformats.org/officeDocument/2006/relationships/hyperlink" Target="http://ieeexplore.ieee.org/document/8029331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bit.ly/1m4WGDB" TargetMode="External"/><Relationship Id="rId11" Type="http://schemas.openxmlformats.org/officeDocument/2006/relationships/hyperlink" Target="http://www.mdpi.com/2220-9964/6/12/395/pdf" TargetMode="External"/><Relationship Id="rId5" Type="http://schemas.openxmlformats.org/officeDocument/2006/relationships/hyperlink" Target="http://cacm.acm.org/magazines/2016/1/195727-spatial-computing/fulltext" TargetMode="External"/><Relationship Id="rId15" Type="http://schemas.openxmlformats.org/officeDocument/2006/relationships/hyperlink" Target="http://ieeexplore.ieee.org/document/7959606/" TargetMode="External"/><Relationship Id="rId10" Type="http://schemas.openxmlformats.org/officeDocument/2006/relationships/hyperlink" Target="http://www.mdpi.com/2220-9964/6/12/395/" TargetMode="External"/><Relationship Id="rId4" Type="http://schemas.openxmlformats.org/officeDocument/2006/relationships/hyperlink" Target="https://mitpress.mit.edu/books/series/mit-press-essential-knowledge-series" TargetMode="External"/><Relationship Id="rId9" Type="http://schemas.openxmlformats.org/officeDocument/2006/relationships/hyperlink" Target="https://conservancy.umn.edu/handle/11299/216029" TargetMode="External"/><Relationship Id="rId14" Type="http://schemas.openxmlformats.org/officeDocument/2006/relationships/hyperlink" Target="http://onlinelibrary.wiley.com/doi/10.1002/widm.25/full" TargetMode="Externa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2/widm.1113" TargetMode="External"/><Relationship Id="rId3" Type="http://schemas.openxmlformats.org/officeDocument/2006/relationships/hyperlink" Target="http://dblp.uni-trier.de/db/journals/tkde/tkde24.html#MohanSSR12" TargetMode="External"/><Relationship Id="rId7" Type="http://schemas.openxmlformats.org/officeDocument/2006/relationships/hyperlink" Target="http://dblp.uni-trier.de/db/journals/tkde/tkde27.html#JiangSZKC15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1145/3487893" TargetMode="External"/><Relationship Id="rId5" Type="http://schemas.openxmlformats.org/officeDocument/2006/relationships/hyperlink" Target="https://dl.acm.org/toc/csur/2023/55/2" TargetMode="External"/><Relationship Id="rId4" Type="http://schemas.openxmlformats.org/officeDocument/2006/relationships/hyperlink" Target="http://dblp.uni-trier.de/db/journals/tbd/tbd3.html#TangEOS17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3254938/" TargetMode="External"/><Relationship Id="rId2" Type="http://schemas.openxmlformats.org/officeDocument/2006/relationships/hyperlink" Target="https://www.mdpi.com/1660-4601/19/14/8267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ature.com/articles/s41598-021-87902-8#citeas" TargetMode="External"/><Relationship Id="rId4" Type="http://schemas.openxmlformats.org/officeDocument/2006/relationships/hyperlink" Target="https://www.google.com/url?sa=t&amp;rct=j&amp;q=&amp;esrc=s&amp;source=web&amp;cd=&amp;ved=2ahUKEwiS2sCckpX6AhXmGjQIHQ8kDy04ChAWegQIHBAB&amp;url=https%3A%2F%2Fgeo.appstate.edu%2Fsites%2Fdefault%2Ffiles%2Fandersenetal_2021.pdf&amp;usg=AOvVaw30pTARi9WSYou-otOrmR3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8377" y="12916"/>
            <a:ext cx="8763000" cy="1211101"/>
          </a:xfrm>
        </p:spPr>
        <p:txBody>
          <a:bodyPr/>
          <a:lstStyle/>
          <a:p>
            <a:pPr algn="ctr">
              <a:defRPr/>
            </a:pPr>
            <a:b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</a:br>
            <a:r>
              <a:rPr lang="en-US" sz="3200" b="1" dirty="0">
                <a:solidFill>
                  <a:srgbClr val="C00000"/>
                </a:solidFill>
                <a:latin typeface="Arial" charset="0"/>
              </a:rPr>
              <a:t>What is special about mining spatial data?</a:t>
            </a:r>
            <a:br>
              <a:rPr lang="en-US" sz="3600" dirty="0">
                <a:solidFill>
                  <a:srgbClr val="C00000"/>
                </a:solidFill>
                <a:latin typeface="Arial" charset="0"/>
              </a:rPr>
            </a:br>
            <a:r>
              <a:rPr lang="en-US" sz="1600" dirty="0">
                <a:solidFill>
                  <a:srgbClr val="C00000"/>
                </a:solidFill>
                <a:latin typeface="Arial" charset="0"/>
              </a:rPr>
              <a:t>Sept. 13</a:t>
            </a:r>
            <a:r>
              <a:rPr lang="en-US" sz="1600" baseline="30000" dirty="0">
                <a:solidFill>
                  <a:srgbClr val="C00000"/>
                </a:solidFill>
                <a:latin typeface="Arial" charset="0"/>
              </a:rPr>
              <a:t>th</a:t>
            </a:r>
            <a:r>
              <a:rPr lang="en-US" sz="1600" dirty="0">
                <a:solidFill>
                  <a:srgbClr val="C00000"/>
                </a:solidFill>
                <a:latin typeface="Arial" charset="0"/>
              </a:rPr>
              <a:t>, 2022 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/>
              <a:t>Monthly Seminar of the HDR Institute: HARP- Harnessing Data and Model Revolution in the Polar Regions</a:t>
            </a:r>
            <a:endParaRPr lang="en-US" sz="14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8547" y="1811063"/>
            <a:ext cx="5523641" cy="1396809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500" dirty="0" err="1">
                <a:solidFill>
                  <a:srgbClr val="C00000"/>
                </a:solidFill>
                <a:latin typeface="Arial" charset="0"/>
              </a:rPr>
              <a:t>Shashi</a:t>
            </a:r>
            <a:r>
              <a:rPr lang="en-US" sz="25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charset="0"/>
              </a:rPr>
              <a:t>Shekhar</a:t>
            </a:r>
            <a:endParaRPr lang="en-US" sz="2500" dirty="0">
              <a:solidFill>
                <a:srgbClr val="C00000"/>
              </a:solidFill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1600" dirty="0">
                <a:solidFill>
                  <a:srgbClr val="C00000"/>
                </a:solidFill>
                <a:latin typeface="Arial" charset="0"/>
              </a:rPr>
              <a:t>McKnight Distinguished University Professor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1600" dirty="0">
                <a:solidFill>
                  <a:srgbClr val="C00000"/>
                </a:solidFill>
                <a:latin typeface="Arial" charset="0"/>
              </a:rPr>
              <a:t>Dept. of Computer Sc. and Eng., University of Minnesota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1600" dirty="0">
                <a:solidFill>
                  <a:srgbClr val="C00000"/>
                </a:solidFill>
                <a:latin typeface="Arial" charset="0"/>
                <a:hlinkClick r:id="rId3"/>
              </a:rPr>
              <a:t>www.cs.umn.edu/~shekhar</a:t>
            </a:r>
            <a:r>
              <a:rPr lang="en-US" sz="1600" dirty="0">
                <a:solidFill>
                  <a:srgbClr val="C00000"/>
                </a:solidFill>
                <a:latin typeface="Arial" charset="0"/>
              </a:rPr>
              <a:t>    :     </a:t>
            </a:r>
            <a:r>
              <a:rPr lang="en-US" sz="1600" dirty="0" err="1">
                <a:solidFill>
                  <a:srgbClr val="C00000"/>
                </a:solidFill>
                <a:latin typeface="Arial" charset="0"/>
              </a:rPr>
              <a:t>shekhar@umn.edu</a:t>
            </a:r>
            <a:endParaRPr lang="en-US" sz="12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600" dirty="0">
              <a:latin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E37655-D801-9045-BD7F-95045FAD0726}"/>
              </a:ext>
            </a:extLst>
          </p:cNvPr>
          <p:cNvGrpSpPr/>
          <p:nvPr/>
        </p:nvGrpSpPr>
        <p:grpSpPr>
          <a:xfrm>
            <a:off x="236316" y="3428387"/>
            <a:ext cx="8642126" cy="2267611"/>
            <a:chOff x="236316" y="3428387"/>
            <a:chExt cx="8642126" cy="2267611"/>
          </a:xfrm>
        </p:grpSpPr>
        <p:pic>
          <p:nvPicPr>
            <p:cNvPr id="4103" name="Picture 4" descr="large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316" y="3428387"/>
              <a:ext cx="1671645" cy="2256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3" r="16002"/>
            <a:stretch>
              <a:fillRect/>
            </a:stretch>
          </p:blipFill>
          <p:spPr bwMode="auto">
            <a:xfrm>
              <a:off x="2059781" y="3452457"/>
              <a:ext cx="1539945" cy="223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6" descr="1070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937" y="3498072"/>
              <a:ext cx="1527724" cy="219792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cacm_1_16_cover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9873" y="3498072"/>
              <a:ext cx="1683664" cy="2181109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F24CC28-5891-B54F-B402-0CEC0D8DA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17387" y="3475686"/>
              <a:ext cx="1561055" cy="2185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53557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316" y="304800"/>
            <a:ext cx="8831462" cy="990600"/>
          </a:xfrm>
        </p:spPr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Pattern Family 1: Hotspots, Spatial Cluster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16" y="1515127"/>
            <a:ext cx="8610600" cy="3886200"/>
          </a:xfrm>
        </p:spPr>
        <p:txBody>
          <a:bodyPr/>
          <a:lstStyle/>
          <a:p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1854 Asiatic Cholera in London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Near Broad St. water pump except a brewery</a:t>
            </a:r>
          </a:p>
          <a:p>
            <a:endParaRPr lang="en-US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2" r="4498" b="3594"/>
          <a:stretch/>
        </p:blipFill>
        <p:spPr bwMode="auto">
          <a:xfrm>
            <a:off x="234176" y="2472204"/>
            <a:ext cx="3668751" cy="280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51"/>
          <a:stretch/>
        </p:blipFill>
        <p:spPr>
          <a:xfrm>
            <a:off x="3969833" y="2231358"/>
            <a:ext cx="4798083" cy="352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39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Pattern Family 2: Spatial Outliers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82994"/>
            <a:ext cx="8610600" cy="4055806"/>
          </a:xfrm>
        </p:spPr>
        <p:txBody>
          <a:bodyPr/>
          <a:lstStyle/>
          <a:p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Outliers, Anomalies, Discontinuities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Traffic Data in Twin Cities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Abnormal Sensor Detections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and Temporal Outliers</a:t>
            </a:r>
          </a:p>
          <a:p>
            <a:endParaRPr lang="en-US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6" name="Picture 8" descr="m1"/>
          <p:cNvPicPr>
            <a:picLocks noChangeAspect="1" noChangeArrowheads="1"/>
          </p:cNvPicPr>
          <p:nvPr/>
        </p:nvPicPr>
        <p:blipFill>
          <a:blip r:embed="rId2">
            <a:lum bright="32000" contrast="-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15843" r="12717" b="15843"/>
          <a:stretch>
            <a:fillRect/>
          </a:stretch>
        </p:blipFill>
        <p:spPr bwMode="auto">
          <a:xfrm>
            <a:off x="1205499" y="3102634"/>
            <a:ext cx="2920451" cy="214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734" y="5226437"/>
            <a:ext cx="815960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u="sng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Source:  </a:t>
            </a: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 Unified Approach to Detecting Spatial Outliers, </a:t>
            </a:r>
            <a:r>
              <a:rPr lang="en-US" sz="14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GeoInformatica</a:t>
            </a: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7(2), Springer, June 2003.</a:t>
            </a:r>
          </a:p>
          <a:p>
            <a:pPr>
              <a:defRPr/>
            </a:pP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(A Summary in Proc. ACM SIGKDD 2001) with C.-T. Lu, P. Zhang. 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556" y="1998582"/>
            <a:ext cx="4135643" cy="324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734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25" y="304800"/>
            <a:ext cx="8862907" cy="776868"/>
          </a:xfrm>
        </p:spPr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Pattern Family 3: Spatial 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5213"/>
            <a:ext cx="8610600" cy="3886200"/>
          </a:xfrm>
        </p:spPr>
        <p:txBody>
          <a:bodyPr/>
          <a:lstStyle/>
          <a:p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Location Prediction: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Predict Bird Habitat Prediction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Using environmental variables</a:t>
            </a:r>
          </a:p>
          <a:p>
            <a:endParaRPr lang="en-US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966" y="1554777"/>
            <a:ext cx="4122234" cy="158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78098"/>
            <a:ext cx="3962400" cy="201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493" y="3230593"/>
            <a:ext cx="4114800" cy="201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3825" y="5221069"/>
            <a:ext cx="89869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Details: </a:t>
            </a:r>
            <a:r>
              <a:rPr lang="en-US" sz="1400" dirty="0"/>
              <a:t>Spatial Contextual Classification and Prediction Models for Mining Geospatial Data, S. </a:t>
            </a:r>
            <a:r>
              <a:rPr lang="en-US" sz="1400" dirty="0" err="1"/>
              <a:t>Shekhar</a:t>
            </a:r>
            <a:r>
              <a:rPr lang="en-US" sz="1400" dirty="0"/>
              <a:t> et al.,</a:t>
            </a:r>
          </a:p>
          <a:p>
            <a:r>
              <a:rPr lang="en-US" sz="1400" dirty="0"/>
              <a:t>	 IEEE Transactions on Multimedia, 4(2):174 - 188. 10.1109/TMM.2002.1017732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1166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Pattern Family 4: Colocation Example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757424" cy="4602163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altLang="zh-CN" sz="1600" dirty="0">
                <a:latin typeface="Arial" charset="0"/>
                <a:ea typeface="Arial" charset="0"/>
                <a:cs typeface="Arial" charset="0"/>
              </a:rPr>
              <a:t>Cholera death, Broad Street water pump (1854, London)</a:t>
            </a:r>
            <a:endParaRPr lang="en-US" altLang="zh-CN" sz="1400" dirty="0">
              <a:latin typeface="Arial" charset="0"/>
              <a:ea typeface="Arial" charset="0"/>
              <a:cs typeface="Arial" charset="0"/>
            </a:endParaRPr>
          </a:p>
          <a:p>
            <a:r>
              <a:rPr lang="de-DE" altLang="zh-CN" sz="1600" dirty="0">
                <a:latin typeface="Arial" charset="0"/>
                <a:ea typeface="Arial" charset="0"/>
                <a:cs typeface="Arial" charset="0"/>
              </a:rPr>
              <a:t>Higher Lung-</a:t>
            </a:r>
            <a:r>
              <a:rPr lang="de-DE" altLang="zh-CN" sz="1600" dirty="0" err="1">
                <a:latin typeface="Arial" charset="0"/>
                <a:ea typeface="Arial" charset="0"/>
                <a:cs typeface="Arial" charset="0"/>
              </a:rPr>
              <a:t>cancer</a:t>
            </a:r>
            <a:r>
              <a:rPr lang="de-DE" altLang="zh-CN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zh-CN" sz="1600" dirty="0" err="1">
                <a:latin typeface="Arial" charset="0"/>
                <a:ea typeface="Arial" charset="0"/>
                <a:cs typeface="Arial" charset="0"/>
              </a:rPr>
              <a:t>mortality</a:t>
            </a:r>
            <a:r>
              <a:rPr lang="de-DE" altLang="zh-CN" sz="160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de-DE" altLang="zh-CN" sz="1600" dirty="0" err="1">
                <a:latin typeface="Arial" charset="0"/>
                <a:ea typeface="Arial" charset="0"/>
                <a:cs typeface="Arial" charset="0"/>
              </a:rPr>
              <a:t>white</a:t>
            </a:r>
            <a:r>
              <a:rPr lang="de-DE" altLang="zh-CN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zh-CN" sz="1600" dirty="0" err="1">
                <a:latin typeface="Arial" charset="0"/>
                <a:ea typeface="Arial" charset="0"/>
                <a:cs typeface="Arial" charset="0"/>
              </a:rPr>
              <a:t>males</a:t>
            </a:r>
            <a:r>
              <a:rPr lang="de-DE" altLang="zh-CN" sz="1600" dirty="0">
                <a:latin typeface="Arial" charset="0"/>
                <a:ea typeface="Arial" charset="0"/>
                <a:cs typeface="Arial" charset="0"/>
              </a:rPr>
              <a:t>, 1950-69), WW2 </a:t>
            </a:r>
            <a:r>
              <a:rPr lang="de-DE" altLang="zh-CN" sz="1600" dirty="0" err="1">
                <a:latin typeface="Arial" charset="0"/>
                <a:ea typeface="Arial" charset="0"/>
                <a:cs typeface="Arial" charset="0"/>
              </a:rPr>
              <a:t>ship</a:t>
            </a:r>
            <a:r>
              <a:rPr lang="de-DE" altLang="zh-CN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zh-CN" sz="1600" dirty="0" err="1">
                <a:latin typeface="Arial" charset="0"/>
                <a:ea typeface="Arial" charset="0"/>
                <a:cs typeface="Arial" charset="0"/>
              </a:rPr>
              <a:t>building</a:t>
            </a:r>
            <a:r>
              <a:rPr lang="de-DE" altLang="zh-CN" sz="1600" dirty="0">
                <a:latin typeface="Arial" charset="0"/>
                <a:ea typeface="Arial" charset="0"/>
                <a:cs typeface="Arial" charset="0"/>
              </a:rPr>
              <a:t> ( </a:t>
            </a:r>
            <a:r>
              <a:rPr lang="de-DE" altLang="zh-CN" sz="1600" dirty="0" err="1">
                <a:latin typeface="Arial" charset="0"/>
                <a:ea typeface="Arial" charset="0"/>
                <a:cs typeface="Arial" charset="0"/>
              </a:rPr>
              <a:t>Asbestos</a:t>
            </a:r>
            <a:r>
              <a:rPr lang="de-DE" altLang="zh-CN" sz="1600" dirty="0">
                <a:latin typeface="Arial" charset="0"/>
                <a:ea typeface="Arial" charset="0"/>
                <a:cs typeface="Arial" charset="0"/>
              </a:rPr>
              <a:t> )</a:t>
            </a:r>
          </a:p>
          <a:p>
            <a:endParaRPr lang="de-DE" altLang="zh-CN" sz="1600" dirty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de-DE" altLang="zh-CN" sz="1600" dirty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de-DE" altLang="zh-CN" sz="1600" dirty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de-DE" altLang="zh-CN" sz="1600" dirty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de-DE" altLang="zh-CN" sz="1600" dirty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de-DE" altLang="zh-CN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altLang="en-US" sz="1600" dirty="0">
                <a:latin typeface="Arial" charset="0"/>
                <a:ea typeface="Arial" charset="0"/>
                <a:cs typeface="Arial" charset="0"/>
              </a:rPr>
              <a:t>Food deserts, increased rate of obesity &amp; cancer</a:t>
            </a:r>
          </a:p>
          <a:p>
            <a:r>
              <a:rPr lang="mr-IN" altLang="en-US" sz="1600" dirty="0">
                <a:latin typeface="Arial" charset="0"/>
                <a:ea typeface="Arial" charset="0"/>
                <a:cs typeface="Arial" charset="0"/>
              </a:rPr>
              <a:t>…</a:t>
            </a:r>
            <a:endParaRPr lang="en-US" altLang="zh-CN" sz="1400" dirty="0">
              <a:latin typeface="Arial" charset="0"/>
              <a:ea typeface="Arial" charset="0"/>
              <a:cs typeface="Arial" charset="0"/>
            </a:endParaRPr>
          </a:p>
          <a:p>
            <a:pPr marL="182880" indent="-457200">
              <a:buNone/>
            </a:pPr>
            <a:r>
              <a:rPr lang="en-US" altLang="zh-CN" sz="1400" b="1" dirty="0">
                <a:latin typeface="Arial" charset="0"/>
                <a:ea typeface="Arial" charset="0"/>
                <a:cs typeface="Arial" charset="0"/>
              </a:rPr>
              <a:t>Sources: </a:t>
            </a:r>
            <a:r>
              <a:rPr lang="en-US" altLang="zh-CN" sz="1200" dirty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altLang="zh-CN" sz="1200" dirty="0" err="1">
                <a:latin typeface="Arial" charset="0"/>
                <a:ea typeface="Arial" charset="0"/>
                <a:cs typeface="Arial" charset="0"/>
              </a:rPr>
              <a:t>Jemal</a:t>
            </a:r>
            <a:r>
              <a:rPr lang="en-US" altLang="zh-CN" sz="1200" dirty="0">
                <a:latin typeface="Arial" charset="0"/>
                <a:ea typeface="Arial" charset="0"/>
                <a:cs typeface="Arial" charset="0"/>
              </a:rPr>
              <a:t> et al., “Recent Geographic Patterns of Lung Cancer and Mesothelioma Mortality Rates in 49 Shipyard 	Counties in the U.S., 1970-94”, </a:t>
            </a:r>
            <a:r>
              <a:rPr lang="de-DE" altLang="zh-CN" sz="1200" dirty="0">
                <a:latin typeface="Arial" charset="0"/>
                <a:ea typeface="Arial" charset="0"/>
                <a:cs typeface="Arial" charset="0"/>
              </a:rPr>
              <a:t>Am J. </a:t>
            </a:r>
            <a:r>
              <a:rPr lang="de-DE" altLang="zh-CN" sz="1200" dirty="0" err="1">
                <a:latin typeface="Arial" charset="0"/>
                <a:ea typeface="Arial" charset="0"/>
                <a:cs typeface="Arial" charset="0"/>
              </a:rPr>
              <a:t>Ind</a:t>
            </a:r>
            <a:r>
              <a:rPr lang="de-DE" altLang="zh-CN" sz="1200" dirty="0">
                <a:latin typeface="Arial" charset="0"/>
                <a:ea typeface="Arial" charset="0"/>
                <a:cs typeface="Arial" charset="0"/>
              </a:rPr>
              <a:t>. Med. 2000, 37(5):512-21.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1200" dirty="0">
                <a:latin typeface="Arial" charset="0"/>
                <a:ea typeface="Arial" charset="0"/>
                <a:cs typeface="Arial" charset="0"/>
              </a:rPr>
              <a:t>E. </a:t>
            </a:r>
            <a:r>
              <a:rPr lang="en-US" altLang="en-US" sz="1200" dirty="0" err="1">
                <a:latin typeface="Arial" charset="0"/>
                <a:ea typeface="Arial" charset="0"/>
                <a:cs typeface="Arial" charset="0"/>
              </a:rPr>
              <a:t>Paskett</a:t>
            </a:r>
            <a:r>
              <a:rPr lang="en-US" altLang="en-US" sz="1200" dirty="0">
                <a:latin typeface="Arial" charset="0"/>
                <a:ea typeface="Arial" charset="0"/>
                <a:cs typeface="Arial" charset="0"/>
              </a:rPr>
              <a:t>, Place as a rick factor: how Geography shapes where cancer strikes, Elektra </a:t>
            </a:r>
            <a:r>
              <a:rPr lang="en-US" altLang="en-US" sz="1200" dirty="0" err="1">
                <a:latin typeface="Arial" charset="0"/>
                <a:ea typeface="Arial" charset="0"/>
                <a:cs typeface="Arial" charset="0"/>
              </a:rPr>
              <a:t>Paskett</a:t>
            </a:r>
            <a:r>
              <a:rPr lang="en-US" altLang="en-US" sz="1200" dirty="0">
                <a:latin typeface="Arial" charset="0"/>
                <a:ea typeface="Arial" charset="0"/>
                <a:cs typeface="Arial" charset="0"/>
              </a:rPr>
              <a:t>,         	</a:t>
            </a:r>
            <a:r>
              <a:rPr lang="en-US" altLang="en-US" sz="1100" dirty="0">
                <a:latin typeface="Arial" charset="0"/>
                <a:ea typeface="Arial" charset="0"/>
                <a:cs typeface="Arial" charset="0"/>
                <a:hlinkClick r:id="rId2"/>
              </a:rPr>
              <a:t>www.nyp.org/cancer/cancerprevention/cancer-prevention-articles/029-how-geography-shapes-where-cancer-strikes</a:t>
            </a:r>
            <a:r>
              <a:rPr lang="en-US" altLang="en-US" sz="1100" dirty="0">
                <a:latin typeface="Arial" charset="0"/>
                <a:ea typeface="Arial" charset="0"/>
                <a:cs typeface="Arial" charset="0"/>
              </a:rPr>
              <a:t>;</a:t>
            </a:r>
            <a:endParaRPr lang="en-US" altLang="en-US" sz="12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1200" dirty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altLang="en-US" sz="1200" dirty="0" err="1">
                <a:latin typeface="Arial" charset="0"/>
                <a:ea typeface="Arial" charset="0"/>
                <a:cs typeface="Arial" charset="0"/>
              </a:rPr>
              <a:t>Tedeschi</a:t>
            </a:r>
            <a:r>
              <a:rPr lang="en-US" altLang="en-US" sz="1200" dirty="0">
                <a:latin typeface="Arial" charset="0"/>
                <a:ea typeface="Arial" charset="0"/>
                <a:cs typeface="Arial" charset="0"/>
              </a:rPr>
              <a:t>, Breaking the cycle of despair: One woman's battle for the health of Appalachia, June 20, 2016. 	</a:t>
            </a:r>
            <a:r>
              <a:rPr lang="en-US" altLang="en-US" sz="1200" dirty="0">
                <a:latin typeface="Arial" charset="0"/>
                <a:ea typeface="Arial" charset="0"/>
                <a:cs typeface="Arial" charset="0"/>
                <a:hlinkClick r:id="rId3"/>
              </a:rPr>
              <a:t>https://www.statnews.com/2016/06/20/breaking-cycle-despair-one-womans-battle-health-appalachia/</a:t>
            </a:r>
            <a:endParaRPr lang="en-US" altLang="en-US" sz="1200" dirty="0">
              <a:latin typeface="Arial" charset="0"/>
              <a:ea typeface="Arial" charset="0"/>
              <a:cs typeface="Arial" charset="0"/>
            </a:endParaRPr>
          </a:p>
          <a:p>
            <a:pPr marL="182880" indent="-457200">
              <a:buNone/>
            </a:pPr>
            <a:endParaRPr lang="de-DE" altLang="zh-CN" sz="1400" dirty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altLang="zh-CN" sz="1600" dirty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altLang="zh-CN" sz="1800" dirty="0"/>
          </a:p>
          <a:p>
            <a:pPr lvl="1"/>
            <a:endParaRPr lang="en-US" altLang="zh-CN" sz="1800" dirty="0"/>
          </a:p>
          <a:p>
            <a:pPr lvl="1"/>
            <a:endParaRPr lang="en-US" altLang="zh-CN" sz="1800" dirty="0"/>
          </a:p>
          <a:p>
            <a:pPr lvl="1"/>
            <a:endParaRPr lang="en-US" altLang="zh-CN" sz="1800" dirty="0"/>
          </a:p>
          <a:p>
            <a:pPr lvl="1"/>
            <a:endParaRPr lang="en-US" altLang="zh-CN" sz="1800" dirty="0"/>
          </a:p>
          <a:p>
            <a:pPr lvl="1"/>
            <a:endParaRPr lang="en-US" altLang="zh-CN" sz="1800" dirty="0"/>
          </a:p>
          <a:p>
            <a:pPr lvl="1">
              <a:buFont typeface="Wingdings" pitchFamily="2" charset="2"/>
              <a:buNone/>
            </a:pPr>
            <a:endParaRPr lang="en-US" altLang="zh-CN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021" y="2174488"/>
            <a:ext cx="2055272" cy="13716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54" y="2174488"/>
            <a:ext cx="2069213" cy="153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7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52" y="304800"/>
            <a:ext cx="8851126" cy="990600"/>
          </a:xfrm>
        </p:spPr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Family 4: Co-locations/Co-occurrence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2960649" cy="3886200"/>
          </a:xfrm>
        </p:spPr>
        <p:txBody>
          <a:bodyPr/>
          <a:lstStyle/>
          <a:p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Given: A collection of different types of spatial events</a:t>
            </a:r>
          </a:p>
          <a:p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Find: Co-located subsets of event types</a:t>
            </a:r>
          </a:p>
          <a:p>
            <a:endParaRPr lang="en-US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580" y="1571423"/>
            <a:ext cx="4445619" cy="37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8550" y="5278010"/>
            <a:ext cx="74231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u="sng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Source</a:t>
            </a: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:  Discovering Spatial Co-location Patterns: A General Approach, IEEE Transactions </a:t>
            </a:r>
          </a:p>
          <a:p>
            <a:pPr>
              <a:defRPr/>
            </a:pP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on Knowledge and Data Eng., 16(12), December 2004 (w/ </a:t>
            </a:r>
            <a:r>
              <a:rPr lang="en-US" sz="14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H.Yan</a:t>
            </a: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14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H.Xiong</a:t>
            </a: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). </a:t>
            </a: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51" y="3886200"/>
            <a:ext cx="3048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58851" y="3810000"/>
            <a:ext cx="3429000" cy="762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80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Scope: What’s NOT Spatial Data Mining?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63329"/>
            <a:ext cx="8610600" cy="4075471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Simple Querying of Spatial Data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Find neighbors of Canada, or shortest path from Boston to Houston</a:t>
            </a:r>
          </a:p>
          <a:p>
            <a:pPr lvl="1">
              <a:lnSpc>
                <a:spcPct val="80000"/>
              </a:lnSpc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Testing </a:t>
            </a:r>
            <a:r>
              <a:rPr lang="en-US" altLang="en-US" sz="20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hypothesis via a primary data analysis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Ex. Is cancer rate inside </a:t>
            </a:r>
            <a:r>
              <a:rPr lang="en-US" altLang="en-US" sz="1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Hinkley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CA higher than outside ?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SDM: Which places have significantly higher cancer rates?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Uninteresting, </a:t>
            </a:r>
            <a:r>
              <a:rPr lang="en-US" altLang="en-US" sz="20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obvious</a:t>
            </a: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or well-known patterns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Ex. (Warmer winter in St. Paul, MN) =&gt; (warmer winter in Minneapolis, MN)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SDM: (Pacific warming, e.g. El Nino) =&gt; (warmer winter in Minneapolis, MN)</a:t>
            </a:r>
          </a:p>
          <a:p>
            <a:pPr lvl="1">
              <a:lnSpc>
                <a:spcPct val="80000"/>
              </a:lnSpc>
              <a:buNone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Non-spatial data or pattern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Ex. Diaper  and beer sales are correlated 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SDM: Diaper and beer sales are correlated in </a:t>
            </a:r>
            <a:r>
              <a:rPr lang="en-US" altLang="en-US" sz="1600" dirty="0">
                <a:solidFill>
                  <a:srgbClr val="0070C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blue-collar areas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(weekday evening)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en-US" sz="22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AutoShape 2" descr="data:image/jpeg;base64,/9j/4AAQSkZJRgABAQAAAQABAAD/2wCEAAkGBxMTEhUUEhQWFBUXFxUVFBUVFRUXFhYWFxcXFhQYFBQYHCggGBolHBYXITEhJSkrLi4uFx8zODMsNygtLisBCgoKDg0OGhAQGiwcHBwsLCwsLCwsLCwsLCwsLCwsLCwsLCwsLCwsLCwsLCwsLDcsLCwsLDcsLCw3LCw3LCwsLP/AABEIAQ4AuwMBIgACEQEDEQH/xAAcAAABBAMBAAAAAAAAAAAAAAADAAQFBgECBwj/xABAEAACAQMCAwYDBgIJAwUAAAABAgMABBESIQUxQQYHEyJRYXGBkRQyQlKhwRUjCDNicrHR4fDxFyRDVGOSssL/xAAaAQACAwEBAAAAAAAAAAAAAAAAAwECBAUG/8QAJhEAAwACAgIBBAIDAAAAAAAAAAECAxEhMQQSQQUTIlFCgTJhcf/aAAwDAQACEQMRAD8A7gKRpCoDttaXcls/2KYwzr5lIVSHx+A6gcZ9aAJ7NZzXl2z7W8YuJVhjuZ3lYlQg0A5HPOwxjBqzy9le0uMmZz7C6AP7CrepT2O9ZrINeT+01vxK0lVbySZXI1LmdmyM4yCrEc69Bd1XEpbjhkEkxLPhlLHmwViASepqHOiVWy30qwKzUFhUqxSNACzSFeau9SS8HFZVLTLrdBbKrMoZcBV0YOD5s+9eieDo6wRCU5kCIHP9oAav1qWtEJj2lSrFQSZpVis0AKlSpUAKlSpUAKlSpUAKsVmsUAIUiKQpGgDzzfXkfDe0jyOMReIS2B91ZowSQB6MauXbnvZgjgX+HTJJMWGQUYhUH3sg4qkd6XDWueOmCLZ5RCg1AgZKbn3GB+lH7a904sbRrhJ2lKadaeGMYJwSCDsB70zSF8/BYe03Z+fj1lZ3kARJgGWRGYhcE4JVsHkRyPrU3xpLzhPBoUtAJJotCyFU1rpOS7aeZFPe6OUpwmHxh4WkyD+Z5NtZ0nzY2Oau8bBhkEEHkQcgj2IqrfwWRxLsj3zSrJ4fElBBIxJGmgx/30zuPhv7U97X99Soxj4egkPLxpM6SeQ8NBu3xOKF/SE4Rhbe5UKBqaJsABiWGpST1+631qd7nOylstjFctErzS5fW4DFRnChM/d5dKnjsrz0QXZLvXuFuVh4ogQSadDiMxlCx8pZTzQ+vtRe0nereW19cQLaq6qdMKnVqOP/ACZUeZTkbDl61bu1Pd1DfXkVzLIwEaqvhrjD6XLrljyG+KuAtkyG0rqAwGwMgegPpUbROmcEi72bz7RGLq2gOHXAaNleMMQCUZjkHHXFd/Q5H61wHv0gxxO3P5o4x8xIR+4rvluMKo9h/hRQSc77wu8/+HzCBLdpH0htTkomD+U4Jb5VC2vfnF4JMls/jDkqMDG3vrO6/SuidseC29xbymeNHKxSFGYAsnlJ8p6cq4t3Edn47m5kmlXWIFUqCMqXfO5B54A/Wha0D3skf+s98jhpbNVhY7AiRSfhI2xPyrrvZLtBHfWsdzGGVXz5WxlSpKsDj3FadseFpPZTxuiv/LcqCAcMFJUr6HIrnH9HbirtDcW7brGUkT28TVqH1XPzo7QdPk7JSpUqqXFSpUqAFSpUqAFWKzWKAEKw5rIqnd680a8Pk8aWaFCyKzQAGQ5YeUAkbHrvQDOVca7Txr2kFyzhoYpFj1ruoUR6Cc+zOd67dedo7JEDS3MCo2AC0iYOeXWvNknDeE/gvrgf3rQn/wCrVY+Cd2lpfJ/2PEVkkX+sV4iulTywn3hv61dpC02i3d7va+xm4fJBb3McshaPCRsG2BBO42xinXcFMTYSapC2mZgFJz4Y0qcDPIHnVZ/6FXH/AKuL/wCD1Y+F9100HD57aO70yzujM6hgoVfwjBzv1NHGgW97G39Ilx9ltRnfxmOM/wDttzFTndLx63PDrWIzRrKAY/DLqHLKTsFJzyqqnucvJ3U3l/4iqAoI1uwUcguvYU1HcZcB8reRhQcowRw4x907bA/A0ca0Tzs7pmsM2Kb8PhZI0Rm1MqKrN+YgAFvmRn51zrvG7H3Esk10L+aGBYvPCniNso8wVFYA59KoWbKZ328RR+J24VlYQrHr0kHSTJqIb0OAD867tbcRhbSFkQkgFQHUkgjoAd6859k+xtnxF2jgvZRKFL6ZoAuoDbK4kbOCd6u3Z7ubktruGf7WCsThxhCHOOm5wAau9aKLZfu33HI7Wxnd2UMY3WNSRl3YYAUdedcu/o88WjR7i2YgPJoePP49IKsB7jY/OrT277sZOI3JmN4UXAVIyhZUHXTuOZzmobhnciY5Udr1hoYN/LQo+35X1bVC1ol72dbv7mOON3kYKiqSxYgADG+TXEf6Ptyi3V2moDWkZQE4JCs/IdcAiug94nYd+JLEq3LQrHq1JuyPnTguuRlhp2J9aqPBu5Jopkke8OEYN/KQo5wc41Z2/wBTQtaJfZ2QVmmnEL1IInlkOlI1LsT0AG9RvZLtVBxCIy2+rSrFGDrpYEb8snaqltk7SrFNOI8SigTXNIkSctUjBR8Mk8+dADylTXh3EIp0EkMiSIeTIwZffcdadUAKsVmsUAIUw45wuK5heGZQ8bjDA/UEHoQd80/FCu5NKM3opP0GaCGcQ7pez3DZ4p1ulikmSVkAkbBCDYFBkcznel2FSCDj86WQY2yxyKxHmC6QCcN1GoEDNMu7Tu5h4lDJdXDyrqkdYxGQvXLNkg53OMe1SXZ7hjcF41Hbh9cF2mlS2NXXGoLtkNt75q4svfZrvJsbwyBXMJjBYibSmVHNlOcED60Ph/efYzXgtY2YhvKs5AELP+RWO5J9eVUXvn7Lx/a7Mwqkf2h/BfQoBLFh5yOR2NXziXd3byWttaofCSCRJSVUanK5zknqTzNRpFts37Yd49nYMY3LSTBc+FGMkZ5a2Oy/Oi9i+8G04j5YiY5gCTC+A2BjJUjZhv0qi92HBoL2/wCIXNygldJ2VFcBlA1MAdJ64UCi9seCx2HGeHXFqgiWaVYpFUALksA2APVW3+Ao0g2yy943eKnD8QxKJrptJEZzpUHIBfTvk42Ubmsdh+8UXkn2W6ga2utJbQysFcDnp1gEH2P61X+7vh0c/GeJzzDXJFKyx6twoLkZAPXCAD03q6douyQub2zug+j7OSWAXzOOajV6Zo4QcsqFpZxwdormRU0JFZmVliXmWxqIRRuTjpU5D3u8LJUGV1J6GJ8g+h251Ue1/akcO43czFSzNaIkYHLxDuur+zt0qw9z3BIGtTeOUnnuGZ5XKg6Dn+rAI2waGCfJZu03bezsURp5DmRdUaKpZ2XbfT0G/XFQfZnvYsrt/DAkilOrQkgXDkZICuDjUfQ4qt3PD4r7tNJFcr4kcMIKxt90lQhAI6jLk464rfvt7MwQQRXltGsMkUqAmNQoYEjSSF6ggUaQbZZOB96tlcNHGRLHNJJ4XgtGSyt6sRsBTftV3sW9ncvbNBO7pjUQFUEkAjTk5bnzqL44kdpxXh1/oVVulMU+w2kZFCt7E55+1OrzhS3faMMMabOGNpeR1O4fw1PwBz8qNINs17bd5Nhpmsp4rgl41DhVVSPEQMFBZhuARvipXuZtLdOHK9t4hEjuXMukPrViuPLtgY2qW7c8Gilsrv8AlI0jROQxVdRZVOk6sZyMVSe7m+aDs5NMpwy/aWU+h1EA/WjtcB0b9r++HwLhobSETiMlZXYsF1A4ITT6dSam7TiNnx7h8mqM5XOqNiNUUoU6WUjpvsaY9yHAo1sftDgPLcMzOzDJwrEAZPPqT8anOzPYz7Je3lyHGi4xoiVdIQDds42JyTjHrQ9ErZTe5ftBa2tjOtxOsRSdsh2AG4AGgczyOfeus8N4nDcRiSCRZUPJkII/TrXD+6zsba3lzevcx+IsUzKikkLku5OQOfIVY+wlktjxy8s4tSwtCs0aEkgHK8vqR8qGiE9HWKxSpVUuIVWu8Tjn2OwmmC6mwEQHkWc6Rn23zViLUORQRggEehANBDOBd1veTBYQNb3CyFdbOrphsauY0Z23329aluBcX/inHUu1if7NBG2hmU4GlWwx6AknlXWm4dAP/DHvuf5a8/pTmCNQMKAB6AAD6CrNoro4H3i9vobu6s5bYOy2zGR1ZSpyHUn9F5+9df7DdsoeJRO8SshRtLo2MjqpyNiCKl4+D24bUIIg2CCRGuSDzGcU6t7dEGEVVHooA/wqG0SkcMk4tNwDil0zwtJbXLM64OAdTFgVblqBJBBqS4GbnjfEobx42hs7Uq0YY5DODq2/MTtk8gBXXrtEYYdVYejAEfQ1rHJgYVcDoBsPkBR7B6nJuM3EnBOLTXZiaS0ux52X8D5yfbIOTvzDVNcE7ePxG+jWzSVbaJZHuHZR/M2wiAb9d+eavzxahhsEHmCAQflWIoY4xhQqeygL+gqHa+QUs4ja9o45+O/abq1l8Mr4EStEzENnSrMpHPduXLNOrftG3CeJ3ccFvNJZs4LIiP8Ay3wMmLbGnO1dfubvTzxty/0oH8YVcaupx70t546GLDXZyftbezWXE4eLxwSGCaJfEVlKlcrpZZPyNjSRms8V43P2ikitrWJ4bZHDzyOQQcYxnG2RvgZ5muzIRIvmAZSOR3BHoQa3t7ZIxpRVRfRQFH0FNVpoX6tFT7zuzhuuHMkW0kGmWI9cx8wD0JUHeonuQtHa2lvZyXmupMmRvvOkfkX5c66OaHbwrGoRFCqowqgYAHoBRsnRQu8XvDtbVZ7QmT7QYiBhPKC6+U6jsRv0qk92nay0NiOFTaw8xljDBdSfzSSucb9fTpXbrnh8MhzJEjn1ZFJ+pFZisIUIKxopHIqigj4ECjaIaZxfs328fgsTWF9byFombwmXADqzZ5nYjfYirXwvvAZbW44hdq0du0gSzi0/zCAuNyPzNk5O1dAmto3xrRWx+ZQcfDNbvaoy6WVSvQFQR9OVGw0zi/cj2otleaFyVnubhnQaSVYEE41DYY3503ft7apx6S6lWVEWE2uNIZhIr4JKg5xtXbY+HxKcrGin1CgH6gVr/C4devwo9f5tC6vrijYaYW0nWRFdfusAwyCNiMjIPKiVkClUFhm8lD8et3WheHUbAUsma3haseGKyXAoIHIfFNJbzfamtxOTypuIdR32H+96h1okczlm3G/wNYgu8Z1bY51r4qA8yen/ABW8rAKSV+APWstZf0NmP2Rtx2oBYLGpc8ts5+gFDn4oyjL4QfiOS2B6bCtUtVSTXqWNzs6rgj4gY58h8qq3H+OyW9xrWUTppHlYgHUdsKdgF2zyzWduq+TXMyukSHEe0sJyFaTbGnCnBPXSDvULxjiWsZjkOtTsDttz5Haoq+7SCUkPBoLDDMNJJH97mKj5ruM6RodFGw3Az8jStcmhLUnSez/aH+QGO7ZwcMNsgHlzNTa8XYqGU+U7e9cmtVSMFo5CVfBII3G35hz6Hl+9W/gF+H1R5yQFfPrnnt60ybpUIyY59d/JbE4o560dL9jUVEAOtOBIBWlZDE2iUW6Jo8clRiP6U6iY01UQSCPRlNM4zTlDTUyoalWAazViBVis1igBo1Cc0R6A4qjLGUNaTCtY63Zc1VsNDR1xvTV59RwDt1pzPGTt0plLCRyrHlyMbE8hUfr0GwHw/wBajuJ3x/CfhRPtiBQuSWbYAep3OagOJ3qxjdgPUnYD5ms1VxwdDFjTfIG+lYA5JJI336mq1xq11RqRzCjfmamZLxZdkYNnqDWt1b7DqOVVW5NDlPoo63mPJIQfQ8mX59aexTK2AFL+hbYUVrKPWSwVsk7EN+xrM0qLsBk/lXyjb55xTG0+hBH3upJF0klnOMZHIc/pVs4JE0Uyspz5QCD1+dQVlOGkj1ADzYAUZ+8cc66Jw/hwIOfbfqBk0vJTWtEJLnY4M3y9v86STmldWzFjpB36/IU+s7U9RWiXwjDkhb4NrG5+lS8MtChhXHKnMagU+GKch4zTlKAhoyGtMspoMK3oYNbirkGaxWaxUgNmFCZKKxrQ0tsshuy0NjinLUCQUm2XkBzobpiiZoT71kockV3iMQQucHG529eZH6AfOuY9sxKwiLEkOwLAclJ6H5V2K/hyrb8l2/eqfc2wLEEZHTOCCfcY/elTqXs34/zjRQJb54ZFjQZJ0jDDIAJ9PXn9Kv1rDIVyxQZ6Kp+XM86zb8HiD+JoGs43PTHpUiiVaq9hmPG53tlPv+CO0m2RnmcjB+A6VsvZRQp1SEnO3LTnpkDnVtkX059Nqi+NymKFyDk4wDjr60vdLoPtz2yF4FblpEAGCrjc+oP4R+9dWj0A52z7VzTsRbNLKqhskDOc5wBz1HpXSR2eJ5yY/uinTjbMWa0uBwJFJ2rLMBW1vwVUP32NacQ4U5GUYZ9Dtn50z7dIz+0sKjCjIagYonzgtgjoafQyadjvUwyKklVoyUyilPpTuMmtUsU0OVoooSGiLTkVNqxWaxUkDZhQyaKaGwpdFjRqBJR2ptOcUiy6ASbU3Z62Lc80BmFZKHINImRv6HlVDukmDMPDOQxw2rbGdtquZmwdt6YT8LZmLDqc8/Wq8GrBansi7PVpGvGrrpzj5Zo5NGnsWQZPX0pjOcVWqSNUv2DxkESHnhCR9Rn9M1FcXtxIpT82n67ZNHEpByDg+o/WsxEZq00qWitS097JLs3wA8PZpMh0cYJH4Rzzmp+24sWAaMa0PIjfao6yvDp0scqenPHyPSnKQ+GD58g76V22ptV6rgw1O3ySy3upPLhSDuG/anCzalzy9z/lULasM5bpyHT6daJJxlFOCM+3WoWXfyLeFt/ijM0JzkjPvg8um9Ghx6fUU3HaEk4VPr/lTz7Zr204PU+lROk+yai0uUHiNOFNMi+KzFc1qhmdkmhoqmm0T5pwlaJKMJWKzWKuQAY0M1u1aUtlgbCm8q05aguKRYxDRoxQGtwTTspWhgJ5VlpDUxqluAadbdKRiPWh6TyquiTW7AZSD8qql5FgkVZ7llUZY4FUzj13NI/8kKg5am8xPuANh+tQsfszTgpi8OjxqPSq7HxWaL+vXWv51GCPiOXvU7Z3SSLqQ5H6g9QR0NMeNwae1sfo5AyDjFT9tGJk1jZ/xDoTVfiORit7S5aM+X6VZ6a0zPcN9Bb+5kzpYFMdBz+tQ1zfKhC6XOeoGR9asjTrOAGGG6Go1eH5JGQR0PSqTjSGw+NdMzw0s7aUBzjn0+tTJl0eXr1NN+DBkOk4xg7jf6ms3mAc0t6VGbyG6eh0bk4pzaS5qEWQnlTmzmx1rTjbMdSkWiBqdIaibGfNSsVa5FsLSpUqaVG7Ghs9bOaATS6Lm4atZKGTvWkz0myUzZWoeo52ptLMRWEus1mbGoeLJnnWrHBoSSbVrPMArMdgASfTYZ51Vlktlc4rdF3PoNhUcwpzPuc+u/1350Aio2dCUkhvPFkenqNtx1B9qhrdfssnMmJ8AkjdWxnf1+IqwUG/tRJEykEnBZCBkhgNtuePhTpv2WmWj8X/AKY6T1rY86j+CT64VzzHlPy5fpUi1KZNzqtGM04gl3Podz7E+g+IP1puBWzDr+vxqZpIq0WOGzAUY3Hr6/ChT2JbkKzwDiWF0MM43HwqeABAI+hp32FS9kc3JVTWmVZeEydDRoOEuOe9WASj0ouatMpCmxjw+1K86lYxQQaOlaJKMJSpUqYVGchpu7UeSm7il0WQNn3rSRtqTLQJc1ny9Eg7gZFMYpMNRriXC0yQ75rC6aYxE5E2aiOPSn+qH3WKrIccg4znPUY22zzpy0hEZIYAjfmATpKkgbcjyJ96i7pVlXUFBUaTryVVdjnBONRDAAA4xmtePHudsdHYO4A/Dy5D5U1NHAIOlgeWzD7rbAkj60NxWeuGb55BYoyA525/h679D9aHRVYDBJ07gZ9MnAqE+SWQ3B1KTTRnbfOPnv8A41MuNqiYD/3zgeY6cbb5Ow/yqQ4vdeHhMEsfwjc+m3rU1vY6/wAmtfoKhraTlj19vnURcyz4AC6Wb7qnzO23RF5AepNFs+GOmmWZyzMPIpP3B+LONs8ulQ5a5YPGkuWSkUhUgjmKnG4tpAI3J5fvUAtFcnSQPiPY07FlcrSMuXFNPkuNq4dFbbJGcUZWqm2VwcA5IxVrspdaBqdFKjDlw+nI6VqcIaZoadRU6WZmGpUqVOKjVxQHFHegPS6LIE1AkFFagOazZeiURd43P0FRZvcVYJbLXt60Bezydc1i9eS+mNrG6LqQANQzp2B57dffFBvgdGW30yDHiZ075ZSgQbkBsbelTUXC0Xlz9aZXEBjxpDMQcDJULoO5JAwAP7WCRn3rTFvWh0kfKzaGJXOk5CnQrqMcyc6SoGAOuxpm56+tSU0I8zZ1EE/d3JAyPDJyAd3OAehqOlUfhII6EDHyx7cqM0/JowXvgETRoW35A/Hln3oBFEjNZl2an0ST2anDEZVh5yNKqAoGfPjPTIGxPtioO57PRlyqs6schpWdseX8oz5jjHsM9amSpEeAFCHAxuuQwIIwuS+CzHYAkkfGmfELdIzpjWUHmziR1QAD7xGMb9QMnatM6+ROK6l8MjZOCpE/nMhkIAUCUhiOfmfkpyQcbgYrEjvGq+IScaifMW0ZY9TzAGN63mh8NhpuJZZyowqhW1Dc5yQRo3/T4VITxkgBzqIADHDeYgYxqq1Y/uS0h1ZHw29goHp2oqA4e/ht4R6bDJz74zU9Aaxy9PRL/Y94dbI+UPlbmCP8KOkxtziVzp/Dpxv6nflTSPIII5ipG+tDPGMc+Y/5+NNTaW0Zci50+mPLLicTnCk56aqmIap1hw5w3IjB2O4q32wOBnnitWC3XZk8iJl/ixyKVIUq2GUbsKBIKctQ9IqjLDM0NYx1p5IooEy1ntEpgg+9Z1GglQNwaXj9KzVpDFQ5RvWg3sYdSOuDj2JGOux59a2iGRSaDNSmWTIK9jVgcgOc4Gw8vMI+kE5OoDcY5/WOmYnds5GVJO2SuxIHRT0qVvo9KuqmPJBG+oFgAV+8MHlgbZ3FRkrAqCMtkDDkDJXmowBkYz13q+TmTXi4GprdK1NZWsiNRJQ3ChAT95D5Thvxfe3XfGB6dBvUdxKzDJpiUo7BslGYKBjOZBzDHljmcdKkLFiAxGcAeYKCWZSCDpwM5HMVG8c8Mbo3hTchpIjGkj/yAk5UYPT22rRPIqFrJwRiFkxpm1tJoTSVBkwNzjS3lUfrvTs3B8R9Yx5jsCdvTIzjO1QvZe/jjny3mZjozsBGFzjCYxknA2PImpm5H8x/j7ftTJtwuB+bG/bTX9mt1a5bUDnOCT1zT2zY8jReEFS4Vx5W/wBg/wC/WrMeCxdMj51mrE6r2E3mUfiyHiqf4ZH5PmaCvBwOTH6VKQqFAA6U/FD3yY8+VUuBKlOIxQ6Ila5RkbC0qVKnFALUGQ0VqC4pdFjRztTeV9sGjE01uTWfIA3OTmmkj4P6UVJMtgU8/hYO5bHXl/rWN46p8F0b2kwAxTiN80xlEaAlmOB1wAPqetBTiA8JpFB/sgn3wM0xTS7GKW+hpxmQITqIA8zDUwGW2YZOD8MjcAVCHbOBhSWbBzq1k746FMcqf3HEGfcheWOX71HyHNTdJI34445NDW6VpiiJWZVse0OIiuDrBI6gHGfj7VD8VvWjRTsW3C5CgZYeYnH1p7fXQijd25KM1RLjta8rMiqEGMrkZJ9fnWvF4+XL/j0IrycWCt0HWzBL5bcKpJJ5sW35+1S3Crouoz+Hb4nqaqEdySMEdcnb/fWprsrdAyOmRnZgM+29Py+FeOPZ/A1/VMedqEWyAmrvw681oCeY2Pxqk24qw9nZ8MVPUbfEVmh7WhfkwnOyxCSto5c1qAD0rdFxTpOYwqmjR0EUaOtEi2FpUqVNKgTQWNGIoUi0tlgDVHzNvT2YVG3orPYDW5mKglNifxcvktRb30h5s31NOLpi22f+PahxwKeorM609I6WJR6bGl2NaEP5xzww1evIU34GjiBVbUANQAbP3dR08/apqOzJ+7v8/hU7DbBRVa3+wrLKfCKqYqEY6b9uZiJgqMYz4at5SR+J9W3I/hqozcZdcjx3bGdsj9hTo8LJlnaYuvPx4+KLsEpMQOZA+JFcy4rxu6OBrYAkjnj4bj2pl4kkiHJJZee+dqfj+lX/ACYq/qs/xRbu23FEZFhRwcnVJjfYchke/wDhVMuNIwRnbfPX35UkomBXf8bxlix+qOF5PlVkyezQe4ODsdiAdvemTakOuMkONwcnGf8AKnWsnn0GB8OlauDj2PL3p941U+rE48lTe5L12c4r48SsRhuTD3GxqyWMulgR0Nc17HXOiRoyfveZf/0K6FaNyry2XE8eRo9fhyfdxJsvcb8jRA4ptZ7xr8BRtqJOfS5DijR0BTR4xT5FsNSpUqcUBmhSNityaFKKWyRncuBUTeyin90ueVQ3EYsUupTB7GbHfNJZRvjFB0GjW9kT1rBlxoZFVo2S6Knnipa3vTjfeo+HhOo7tTxOEAbajS/VLostlc7dwPI0bqARoZTy55yK5rcLgkHH15fSu08cgVbeTbOFOM9D0NcduL1ixVgp354Ga9F9MpuP+HI+oyvZcjK7lXAXOSMEbHboabBhg88n05H406kgBRnzggkYx6aeuf7VMh1roy1XQl7x6NhWwatDSWnoQ6DBqyTQyawXq20VVMc8NgLXEIU6TrAz7HY5+Wa7dw/hcQABJPvnH6VwV5MeYcwQw+IORXoPhJ1qjeqq31AP71zvJxQ620dXD5GRQlLJNF0gKNwBtW6rmjxQCtEbGRXJyY/VmybdLkIi04joCtR46JJYWlSpU4o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22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Motivation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Data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Data Types &amp; Relationships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OGIS Simple Feature Types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Statistical Foundations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Data Mining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Conclusions</a:t>
            </a:r>
          </a:p>
        </p:txBody>
      </p:sp>
      <p:pic>
        <p:nvPicPr>
          <p:cNvPr id="5" name="Picture 4" descr="large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65" y="1949116"/>
            <a:ext cx="1787525" cy="241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716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Data-Types: Non-Spatial vs. Spatial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73161"/>
            <a:ext cx="8610600" cy="4065639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Non-spatial 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Numbers, text-string, …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e.g., city name, population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(</a:t>
            </a: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Geographically referenced)</a:t>
            </a:r>
          </a:p>
          <a:p>
            <a:pPr lvl="1"/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Location, e.g., longitude, latitude, elevation</a:t>
            </a:r>
          </a:p>
          <a:p>
            <a:pPr lvl="1"/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Neighborhood and extent</a:t>
            </a:r>
          </a:p>
          <a:p>
            <a:pPr marL="914400" lvl="2" indent="0">
              <a:buNone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Data-types</a:t>
            </a:r>
          </a:p>
          <a:p>
            <a:pPr lvl="1"/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Raster: gridded space</a:t>
            </a:r>
          </a:p>
          <a:p>
            <a:pPr lvl="1"/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Vector: point, line, polygon, …</a:t>
            </a:r>
          </a:p>
          <a:p>
            <a:pPr lvl="1"/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Graph: node, edge, path</a:t>
            </a:r>
          </a:p>
          <a:p>
            <a:endParaRPr lang="en-US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93" y="1549165"/>
            <a:ext cx="2017110" cy="175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651019" y="3249048"/>
            <a:ext cx="44281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Raster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(</a:t>
            </a:r>
            <a:r>
              <a:rPr lang="en-US" altLang="en-US" sz="1600" dirty="0"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Courtesy: UMN)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47" y="3710265"/>
            <a:ext cx="2644911" cy="181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533900" y="5469523"/>
            <a:ext cx="34615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Vector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(</a:t>
            </a:r>
            <a:r>
              <a:rPr lang="en-US" altLang="en-US" sz="1600" dirty="0"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Courtesy: MapQuest)</a:t>
            </a:r>
          </a:p>
        </p:txBody>
      </p:sp>
    </p:spTree>
    <p:extLst>
      <p:ext uri="{BB962C8B-B14F-4D97-AF65-F5344CB8AC3E}">
        <p14:creationId xmlns:p14="http://schemas.microsoft.com/office/powerpoint/2010/main" val="4132471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10" y="3005216"/>
            <a:ext cx="2801992" cy="2681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36" y="1612174"/>
            <a:ext cx="2783722" cy="13382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2F0CF9D-AC14-9249-9685-4F22F0145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610600" cy="990600"/>
          </a:xfrm>
        </p:spPr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OGC Simple Features Standard</a:t>
            </a:r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A9F5F-C9FA-7946-A500-B0AFDA2F1EE7}"/>
              </a:ext>
            </a:extLst>
          </p:cNvPr>
          <p:cNvSpPr/>
          <p:nvPr/>
        </p:nvSpPr>
        <p:spPr>
          <a:xfrm>
            <a:off x="102996" y="5263543"/>
            <a:ext cx="59428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97"/>
              </a:spcAft>
              <a:buSzPts val="1068"/>
            </a:pPr>
            <a:r>
              <a:rPr lang="en-US" sz="1050" dirty="0">
                <a:solidFill>
                  <a:schemeClr val="lt1"/>
                </a:solidFill>
              </a:rPr>
              <a:t>[</a:t>
            </a:r>
            <a:r>
              <a:rPr lang="en-US" sz="1600" b="1" dirty="0"/>
              <a:t>Details:</a:t>
            </a:r>
            <a:r>
              <a:rPr lang="en-US" b="1" dirty="0"/>
              <a:t> </a:t>
            </a:r>
            <a:r>
              <a:rPr lang="en-US" sz="1200" dirty="0">
                <a:solidFill>
                  <a:srgbClr val="3333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Spatial Databases: Accomplishments and Research Needs</a:t>
            </a:r>
            <a:r>
              <a:rPr lang="en-US" sz="1200" dirty="0"/>
              <a:t>, S. </a:t>
            </a:r>
            <a:r>
              <a:rPr lang="en-US" sz="1200" dirty="0" err="1"/>
              <a:t>Shekhar</a:t>
            </a:r>
            <a:r>
              <a:rPr lang="en-US" sz="1200" dirty="0"/>
              <a:t> et al.,  IEEE Trans. on Knowledge and Data Eng., 11(1), Jan.-Feb. 1999.</a:t>
            </a:r>
            <a:endParaRPr lang="en-US" dirty="0"/>
          </a:p>
        </p:txBody>
      </p:sp>
      <p:pic>
        <p:nvPicPr>
          <p:cNvPr id="9" name="Picture 8" descr="IC25990.gif">
            <a:extLst>
              <a:ext uri="{FF2B5EF4-FFF2-40B4-BE49-F238E27FC236}">
                <a16:creationId xmlns:a16="http://schemas.microsoft.com/office/drawing/2014/main" id="{C11FBCAC-0C18-A64B-B1AF-F4FDB8972FD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3" y="1826924"/>
            <a:ext cx="5033326" cy="2905095"/>
          </a:xfrm>
          <a:prstGeom prst="rect">
            <a:avLst/>
          </a:prstGeom>
        </p:spPr>
      </p:pic>
      <p:pic>
        <p:nvPicPr>
          <p:cNvPr id="11" name="Picture 2" descr="https://encrypted-tbn1.gstatic.com/images?q=tbn:ANd9GcQUTAnnFHq8xSVeMEi7FbGqdXc3H1vsQ5H1b8NA8Sd59bbauf89">
            <a:extLst>
              <a:ext uri="{FF2B5EF4-FFF2-40B4-BE49-F238E27FC236}">
                <a16:creationId xmlns:a16="http://schemas.microsoft.com/office/drawing/2014/main" id="{C34D98C9-880B-7F4C-8F14-D84DD4C70C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0" t="22373" r="10390" b="14822"/>
          <a:stretch/>
        </p:blipFill>
        <p:spPr bwMode="auto">
          <a:xfrm>
            <a:off x="7398555" y="451874"/>
            <a:ext cx="1410103" cy="58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26596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35" y="344621"/>
            <a:ext cx="9144000" cy="609600"/>
          </a:xfrm>
        </p:spPr>
        <p:txBody>
          <a:bodyPr/>
          <a:lstStyle/>
          <a:p>
            <a:r>
              <a:rPr lang="en-US" sz="3600" b="1" dirty="0"/>
              <a:t>Spatial Database Management Systems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636" y="1484179"/>
            <a:ext cx="5638800" cy="5029200"/>
          </a:xfrm>
        </p:spPr>
        <p:txBody>
          <a:bodyPr/>
          <a:lstStyle/>
          <a:p>
            <a:r>
              <a:rPr lang="en-US" sz="1800" dirty="0"/>
              <a:t>Meta-data, Schema, DBMS (SQL, Hadoop)</a:t>
            </a:r>
          </a:p>
          <a:p>
            <a:r>
              <a:rPr lang="en-US" sz="1800" dirty="0"/>
              <a:t>Challenge: </a:t>
            </a:r>
            <a:r>
              <a:rPr lang="en-US" sz="1800" dirty="0">
                <a:solidFill>
                  <a:srgbClr val="FF0000"/>
                </a:solidFill>
              </a:rPr>
              <a:t>One size does not fit all!</a:t>
            </a:r>
            <a:endParaRPr lang="en-US" sz="1800" dirty="0"/>
          </a:p>
          <a:p>
            <a:r>
              <a:rPr lang="en-US" sz="1800" dirty="0"/>
              <a:t>Ex. Spatial Querying </a:t>
            </a:r>
          </a:p>
          <a:p>
            <a:pPr lvl="1"/>
            <a:r>
              <a:rPr lang="en-US" sz="1600" dirty="0"/>
              <a:t>Geo-tag. </a:t>
            </a:r>
            <a:r>
              <a:rPr lang="en-US" sz="1600" dirty="0" err="1"/>
              <a:t>Checkin</a:t>
            </a:r>
            <a:r>
              <a:rPr lang="en-US" sz="1600" dirty="0"/>
              <a:t>, Geo-fence</a:t>
            </a:r>
            <a:endParaRPr lang="en-US" sz="1800" dirty="0"/>
          </a:p>
          <a:p>
            <a:pPr>
              <a:buFont typeface="Arial" charset="0"/>
              <a:buChar char="•"/>
            </a:pPr>
            <a:r>
              <a:rPr lang="en-US" sz="1800" dirty="0"/>
              <a:t>Spatial Querying Software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ea typeface="ＭＳ Ｐゴシック" charset="0"/>
              </a:rPr>
              <a:t>OGC Spatial Data Type &amp; Operations</a:t>
            </a:r>
            <a:endParaRPr lang="en-US" sz="1600" dirty="0"/>
          </a:p>
          <a:p>
            <a:pPr lvl="1">
              <a:buFont typeface="Arial" charset="0"/>
              <a:buChar char="•"/>
            </a:pPr>
            <a:r>
              <a:rPr lang="en-US" sz="1600" dirty="0"/>
              <a:t>Data-structures: B-tree =&gt; R-tree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Algorithms: Sorting =&gt; Geometric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Partitioning: random =&gt; proximity aware</a:t>
            </a:r>
          </a:p>
          <a:p>
            <a:pPr lvl="1">
              <a:buFont typeface="Arial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0" y="65532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26F3ECDD-7479-084B-8F0E-E0DCDCCAA29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7"/>
          <a:stretch/>
        </p:blipFill>
        <p:spPr>
          <a:xfrm>
            <a:off x="5433293" y="1640343"/>
            <a:ext cx="3486807" cy="2498127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18158"/>
            <a:ext cx="1100255" cy="147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stgres_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219" y="4986385"/>
            <a:ext cx="760752" cy="699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140" y="4927348"/>
            <a:ext cx="1132729" cy="758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72D79D-EF18-FE4F-8EC4-278C2E2C63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6550" y="4986385"/>
            <a:ext cx="1206500" cy="56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53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676" y="378146"/>
            <a:ext cx="7772400" cy="609600"/>
          </a:xfrm>
        </p:spPr>
        <p:txBody>
          <a:bodyPr/>
          <a:lstStyle/>
          <a:p>
            <a:r>
              <a:rPr lang="en-US" b="1" dirty="0"/>
              <a:t>Spatial Revolution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561450" y="3560005"/>
            <a:ext cx="1957881" cy="1714308"/>
            <a:chOff x="6304972" y="3640384"/>
            <a:chExt cx="2392063" cy="244556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4972" y="3640384"/>
              <a:ext cx="2392063" cy="112832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7912" t="3736" r="2507" b="26043"/>
            <a:stretch/>
          </p:blipFill>
          <p:spPr>
            <a:xfrm>
              <a:off x="6334683" y="4943692"/>
              <a:ext cx="2353027" cy="114226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749703" y="1564705"/>
            <a:ext cx="1873508" cy="1698552"/>
            <a:chOff x="6544576" y="1219201"/>
            <a:chExt cx="2474940" cy="247142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23670" t="14801" r="19330" b="16280"/>
            <a:stretch/>
          </p:blipFill>
          <p:spPr>
            <a:xfrm>
              <a:off x="6551001" y="1219201"/>
              <a:ext cx="2468515" cy="12954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/>
            <a:srcRect l="11286" t="6030" r="12465" b="8826"/>
            <a:stretch/>
          </p:blipFill>
          <p:spPr>
            <a:xfrm>
              <a:off x="6544576" y="2684265"/>
              <a:ext cx="2414213" cy="100636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CF40B5D-3A09-DE42-B079-2592539E7A3B}"/>
              </a:ext>
            </a:extLst>
          </p:cNvPr>
          <p:cNvGrpSpPr/>
          <p:nvPr/>
        </p:nvGrpSpPr>
        <p:grpSpPr>
          <a:xfrm>
            <a:off x="4561951" y="4489321"/>
            <a:ext cx="1559436" cy="1207110"/>
            <a:chOff x="4561951" y="4489321"/>
            <a:chExt cx="1559436" cy="120711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BFDBAE4-9F1C-124F-B2CF-65633C4ACF8B}"/>
                </a:ext>
              </a:extLst>
            </p:cNvPr>
            <p:cNvGrpSpPr/>
            <p:nvPr/>
          </p:nvGrpSpPr>
          <p:grpSpPr>
            <a:xfrm>
              <a:off x="4701559" y="4489321"/>
              <a:ext cx="1371600" cy="950295"/>
              <a:chOff x="4701559" y="4489321"/>
              <a:chExt cx="1371600" cy="950295"/>
            </a:xfrm>
          </p:grpSpPr>
          <p:pic>
            <p:nvPicPr>
              <p:cNvPr id="23554" name="Picture 2" descr="Uber Eats Logo PNG Vector (AI) Free Download">
                <a:extLst>
                  <a:ext uri="{FF2B5EF4-FFF2-40B4-BE49-F238E27FC236}">
                    <a16:creationId xmlns:a16="http://schemas.microsoft.com/office/drawing/2014/main" id="{97EB4C7B-40EF-0748-A46F-842C85679C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86" t="11719" r="4685" b="19403"/>
              <a:stretch/>
            </p:blipFill>
            <p:spPr bwMode="auto">
              <a:xfrm>
                <a:off x="4701559" y="4489321"/>
                <a:ext cx="1371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56" name="Picture 4" descr="Would you rather lead a light or a heavy company? - Digital Innovation and  Transformation">
                <a:extLst>
                  <a:ext uri="{FF2B5EF4-FFF2-40B4-BE49-F238E27FC236}">
                    <a16:creationId xmlns:a16="http://schemas.microsoft.com/office/drawing/2014/main" id="{F9BF9367-07E9-2549-97E9-8BA37AAD5E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55" t="27985" r="6364" b="36800"/>
              <a:stretch/>
            </p:blipFill>
            <p:spPr bwMode="auto">
              <a:xfrm>
                <a:off x="4843867" y="5146634"/>
                <a:ext cx="1132556" cy="2929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558" name="Picture 6" descr="DELIVERY | Hotchikn">
              <a:extLst>
                <a:ext uri="{FF2B5EF4-FFF2-40B4-BE49-F238E27FC236}">
                  <a16:creationId xmlns:a16="http://schemas.microsoft.com/office/drawing/2014/main" id="{0001C173-620E-1B4E-BEF2-AA62B53494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083" b="44970"/>
            <a:stretch/>
          </p:blipFill>
          <p:spPr bwMode="auto">
            <a:xfrm>
              <a:off x="4561951" y="5463352"/>
              <a:ext cx="1559436" cy="233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3475F2-91D4-DD47-BE80-9BDD4C3B2C41}"/>
              </a:ext>
            </a:extLst>
          </p:cNvPr>
          <p:cNvGrpSpPr/>
          <p:nvPr/>
        </p:nvGrpSpPr>
        <p:grpSpPr>
          <a:xfrm>
            <a:off x="200545" y="1566429"/>
            <a:ext cx="2338214" cy="4153569"/>
            <a:chOff x="200545" y="1566429"/>
            <a:chExt cx="2338214" cy="4153569"/>
          </a:xfrm>
        </p:grpSpPr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00545" y="5135413"/>
              <a:ext cx="1934428" cy="584585"/>
              <a:chOff x="96" y="1008"/>
              <a:chExt cx="1747" cy="511"/>
            </a:xfrm>
          </p:grpSpPr>
          <p:pic>
            <p:nvPicPr>
              <p:cNvPr id="11" name="Picture 11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" y="1008"/>
                <a:ext cx="444" cy="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9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8" y="1059"/>
                <a:ext cx="402" cy="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10"/>
              <p:cNvSpPr txBox="1">
                <a:spLocks noChangeArrowheads="1"/>
              </p:cNvSpPr>
              <p:nvPr/>
            </p:nvSpPr>
            <p:spPr bwMode="auto">
              <a:xfrm>
                <a:off x="612" y="1024"/>
                <a:ext cx="792" cy="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400" b="1" dirty="0"/>
                  <a:t>Smarter</a:t>
                </a:r>
                <a:br>
                  <a:rPr lang="en-US" sz="1600" dirty="0"/>
                </a:br>
                <a:r>
                  <a:rPr lang="en-US" sz="1600" dirty="0"/>
                  <a:t>Planet</a:t>
                </a: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96" y="1008"/>
                <a:ext cx="1747" cy="51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017" y="4381746"/>
              <a:ext cx="1480805" cy="65898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126" y="2436410"/>
              <a:ext cx="1465857" cy="61644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SaTScan™ - Software for the spatial, temporal, and space-time scan statistics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33" y="3136853"/>
              <a:ext cx="2288026" cy="513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encrypted-tbn1.gstatic.com/images?q=tbn:ANd9GcQUTAnnFHq8xSVeMEi7FbGqdXc3H1vsQ5H1b8NA8Sd59bbauf89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03" t="21407" r="6818" b="15788"/>
            <a:stretch/>
          </p:blipFill>
          <p:spPr bwMode="auto">
            <a:xfrm>
              <a:off x="388062" y="3754948"/>
              <a:ext cx="1480806" cy="528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8" descr="B001VEJEG0-1.jpg">
              <a:extLst>
                <a:ext uri="{FF2B5EF4-FFF2-40B4-BE49-F238E27FC236}">
                  <a16:creationId xmlns:a16="http://schemas.microsoft.com/office/drawing/2014/main" id="{8862BB8D-DC2E-8F48-BA16-68E514459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1" t="5600" r="6256" b="22400"/>
            <a:stretch/>
          </p:blipFill>
          <p:spPr>
            <a:xfrm>
              <a:off x="760215" y="1566429"/>
              <a:ext cx="1001928" cy="795061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C02D659-68A9-0547-8E81-922A5BBB08E5}"/>
              </a:ext>
            </a:extLst>
          </p:cNvPr>
          <p:cNvGrpSpPr/>
          <p:nvPr/>
        </p:nvGrpSpPr>
        <p:grpSpPr>
          <a:xfrm>
            <a:off x="4552876" y="1642363"/>
            <a:ext cx="1668966" cy="2507381"/>
            <a:chOff x="4552876" y="1642363"/>
            <a:chExt cx="1668966" cy="250738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508" b="13284"/>
            <a:stretch/>
          </p:blipFill>
          <p:spPr>
            <a:xfrm>
              <a:off x="4552876" y="1642363"/>
              <a:ext cx="1668966" cy="65876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2" t="16762" r="18642" b="13064"/>
            <a:stretch/>
          </p:blipFill>
          <p:spPr>
            <a:xfrm>
              <a:off x="4739843" y="3329603"/>
              <a:ext cx="1356149" cy="820141"/>
            </a:xfrm>
            <a:prstGeom prst="rect">
              <a:avLst/>
            </a:prstGeom>
          </p:spPr>
        </p:pic>
        <p:pic>
          <p:nvPicPr>
            <p:cNvPr id="23568" name="Picture 16" descr="Didi Kuaidi, GrabTaxi, Lyft and Ola Form Global Rideshare Partnership |  TechieLobang">
              <a:extLst>
                <a:ext uri="{FF2B5EF4-FFF2-40B4-BE49-F238E27FC236}">
                  <a16:creationId xmlns:a16="http://schemas.microsoft.com/office/drawing/2014/main" id="{E9AA139B-5D72-5540-9754-7CCF94F816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71" r="4536" b="15787"/>
            <a:stretch/>
          </p:blipFill>
          <p:spPr bwMode="auto">
            <a:xfrm>
              <a:off x="4627944" y="2396922"/>
              <a:ext cx="1579945" cy="584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76C34DF-2674-264A-BE6E-74FC51F3A52C}"/>
              </a:ext>
            </a:extLst>
          </p:cNvPr>
          <p:cNvGrpSpPr/>
          <p:nvPr/>
        </p:nvGrpSpPr>
        <p:grpSpPr>
          <a:xfrm>
            <a:off x="2800540" y="1673051"/>
            <a:ext cx="1510682" cy="3954943"/>
            <a:chOff x="2800540" y="1673051"/>
            <a:chExt cx="1510682" cy="395494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D698C3A-4D4E-B34B-8991-DDD3BD62BC27}"/>
                </a:ext>
              </a:extLst>
            </p:cNvPr>
            <p:cNvGrpSpPr/>
            <p:nvPr/>
          </p:nvGrpSpPr>
          <p:grpSpPr>
            <a:xfrm>
              <a:off x="2800540" y="1673051"/>
              <a:ext cx="1319204" cy="3954943"/>
              <a:chOff x="2756649" y="1639233"/>
              <a:chExt cx="1319204" cy="3954943"/>
            </a:xfrm>
          </p:grpSpPr>
          <p:pic>
            <p:nvPicPr>
              <p:cNvPr id="20" name="Picture 6" descr="http://seshagiriprabhu.files.wordpress.com/2013/07/osm1.jpg"/>
              <p:cNvPicPr>
                <a:picLocks noChangeAspect="1" noChangeArrowheads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1492" y="2307268"/>
                <a:ext cx="1083167" cy="3603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12" descr="http://www.no-straight-lines.com/wp-content/uploads/2013/01/logo_ushahidi.png"/>
              <p:cNvPicPr>
                <a:picLocks noChangeAspect="1" noChangeArrowheads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6649" y="2841423"/>
                <a:ext cx="762443" cy="194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60" name="Picture 8" descr="Wireless Emergency Alert - Pennington County, South Dakota">
                <a:extLst>
                  <a:ext uri="{FF2B5EF4-FFF2-40B4-BE49-F238E27FC236}">
                    <a16:creationId xmlns:a16="http://schemas.microsoft.com/office/drawing/2014/main" id="{400C5527-06DD-6D42-B2A4-D8C3B16267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523" b="10133"/>
              <a:stretch/>
            </p:blipFill>
            <p:spPr bwMode="auto">
              <a:xfrm>
                <a:off x="2833827" y="4670206"/>
                <a:ext cx="1242026" cy="9239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62" name="Picture 10">
                <a:extLst>
                  <a:ext uri="{FF2B5EF4-FFF2-40B4-BE49-F238E27FC236}">
                    <a16:creationId xmlns:a16="http://schemas.microsoft.com/office/drawing/2014/main" id="{A5179A0D-F84E-214B-A0EC-99F68E7FCD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0196" y="1639233"/>
                <a:ext cx="591878" cy="5326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64" name="Picture 12" descr="Apple Maps Review | PCMag">
                <a:extLst>
                  <a:ext uri="{FF2B5EF4-FFF2-40B4-BE49-F238E27FC236}">
                    <a16:creationId xmlns:a16="http://schemas.microsoft.com/office/drawing/2014/main" id="{1BB0E678-B6BD-9448-8B9B-F451D627A8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27" t="16289" r="29246" b="20221"/>
              <a:stretch/>
            </p:blipFill>
            <p:spPr bwMode="auto">
              <a:xfrm>
                <a:off x="3523787" y="1648796"/>
                <a:ext cx="524493" cy="5326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66" name="Picture 14" descr="What is E911?">
                <a:extLst>
                  <a:ext uri="{FF2B5EF4-FFF2-40B4-BE49-F238E27FC236}">
                    <a16:creationId xmlns:a16="http://schemas.microsoft.com/office/drawing/2014/main" id="{56F7B946-48F5-984B-AF6E-6B6288EC05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97" t="16905" r="19232" b="13649"/>
              <a:stretch/>
            </p:blipFill>
            <p:spPr bwMode="auto">
              <a:xfrm>
                <a:off x="3057539" y="3966159"/>
                <a:ext cx="850573" cy="5639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https://encrypted-tbn3.gstatic.com/images?q=tbn:ANd9GcRG74MltkNrldcTxp2tlPXIoTeJlxRUkw0UK8VaNH3ofcSqTJnY8F36-Pqc">
                <a:extLst>
                  <a:ext uri="{FF2B5EF4-FFF2-40B4-BE49-F238E27FC236}">
                    <a16:creationId xmlns:a16="http://schemas.microsoft.com/office/drawing/2014/main" id="{82960929-EB95-5943-989D-D99931CFF6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2299" y="3178748"/>
                <a:ext cx="504349" cy="2881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602" name="Picture 2" descr="Apple AirTag Silver MX532AM/A - Best Buy">
              <a:extLst>
                <a:ext uri="{FF2B5EF4-FFF2-40B4-BE49-F238E27FC236}">
                  <a16:creationId xmlns:a16="http://schemas.microsoft.com/office/drawing/2014/main" id="{C4787A9A-DAC0-FF44-B0C9-BF220D4F4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8257" y="2829371"/>
              <a:ext cx="642965" cy="642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387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Research Needs for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Limitations of OGC Simple Features 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Direction predicates - e.g. absolute, ego-centric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Terrains and visibility, Network analysis, Raster operations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 err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Spatio</a:t>
            </a:r>
            <a:r>
              <a:rPr lang="en-US" altLang="en-US" sz="20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-temporal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altLang="en-US" sz="2000" dirty="0">
              <a:solidFill>
                <a:srgbClr val="FF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Needs for New Standards &amp; Research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Modeling richer spatial properties listed above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Spatio</a:t>
            </a: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-temporal data, e.g., moving objects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798244-3D2B-F244-A583-8B026C3CE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367" y="3596894"/>
            <a:ext cx="2526983" cy="202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80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Motivation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Data Types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Statistical Foundations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Auto-correlation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Heterogeneity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Edge Effect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Data Mining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69716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Limitations of Traditional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53856"/>
            <a:ext cx="8610600" cy="4085303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Classical Statistics </a:t>
            </a:r>
          </a:p>
          <a:p>
            <a:pPr marL="914400" lvl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Data samples: </a:t>
            </a:r>
            <a:r>
              <a:rPr lang="en-US" altLang="en-US" sz="16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ndependent and </a:t>
            </a:r>
            <a:r>
              <a:rPr lang="en-US" altLang="en-US" sz="16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dentically </a:t>
            </a:r>
            <a:r>
              <a:rPr lang="en-US" altLang="en-US" sz="16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istributed (</a:t>
            </a:r>
            <a:r>
              <a:rPr lang="en-US" altLang="en-US" sz="1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i.i.d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</a:t>
            </a:r>
          </a:p>
          <a:p>
            <a:pPr marL="914400" lvl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Simplifies mathematics underlying statistical methods, e.g., Linear Regression</a:t>
            </a:r>
          </a:p>
          <a:p>
            <a:pPr marL="914400" lvl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data samples are not independent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Autocorrelation </a:t>
            </a:r>
            <a:r>
              <a:rPr lang="en-US" altLang="en-US" sz="1600" dirty="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metrics</a:t>
            </a:r>
          </a:p>
          <a:p>
            <a:pPr lvl="2"/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distance-based (e.g., K-function), neighbor-based (e.g., Moran’s I)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Cross-Correlation metrics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Variability and Heterogeneity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data samples may not be identically distributed!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No two places on Earth are exactly alike!</a:t>
            </a:r>
          </a:p>
          <a:p>
            <a:r>
              <a:rPr lang="en-US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95106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80" y="486746"/>
            <a:ext cx="8774147" cy="609600"/>
          </a:xfrm>
        </p:spPr>
        <p:txBody>
          <a:bodyPr/>
          <a:lstStyle/>
          <a:p>
            <a:r>
              <a:rPr lang="en-US" sz="2800" b="1" dirty="0"/>
              <a:t>Challenge: Modifiable Areal Unit Problem (MAUP)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369" y="1446428"/>
            <a:ext cx="8445122" cy="154613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/>
              <a:t>Result changes if spatial partitioning changes </a:t>
            </a:r>
            <a:r>
              <a:rPr lang="en-US" sz="1600" dirty="0">
                <a:solidFill>
                  <a:srgbClr val="FF0000"/>
                </a:solidFill>
              </a:rPr>
              <a:t>(similar to Gerrymandering)</a:t>
            </a:r>
            <a:endParaRPr lang="en-US" sz="1600" dirty="0"/>
          </a:p>
          <a:p>
            <a:pPr lvl="1">
              <a:spcBef>
                <a:spcPts val="0"/>
              </a:spcBef>
            </a:pPr>
            <a:r>
              <a:rPr lang="en-US" sz="1600" dirty="0"/>
              <a:t>Neighbor Graph Based Measures are more robust</a:t>
            </a:r>
          </a:p>
          <a:p>
            <a:pPr marL="457200" lvl="1" indent="0">
              <a:buNone/>
            </a:pPr>
            <a:endParaRPr lang="en-US" sz="1600" dirty="0"/>
          </a:p>
          <a:p>
            <a:pPr>
              <a:buFont typeface="Arial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0" y="65532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26F3ECDD-7479-084B-8F0E-E0DCDCCAA29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572161" y="2656667"/>
            <a:ext cx="1051124" cy="1048224"/>
            <a:chOff x="6235543" y="3334209"/>
            <a:chExt cx="1069586" cy="1262917"/>
          </a:xfrm>
        </p:grpSpPr>
        <p:sp>
          <p:nvSpPr>
            <p:cNvPr id="25" name="Shape 551">
              <a:extLst>
                <a:ext uri="{FF2B5EF4-FFF2-40B4-BE49-F238E27FC236}">
                  <a16:creationId xmlns:a16="http://schemas.microsoft.com/office/drawing/2014/main" id="{2949F193-332E-BE44-9578-4F0047F829FB}"/>
                </a:ext>
              </a:extLst>
            </p:cNvPr>
            <p:cNvSpPr/>
            <p:nvPr/>
          </p:nvSpPr>
          <p:spPr>
            <a:xfrm>
              <a:off x="6599048" y="3584169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552">
              <a:extLst>
                <a:ext uri="{FF2B5EF4-FFF2-40B4-BE49-F238E27FC236}">
                  <a16:creationId xmlns:a16="http://schemas.microsoft.com/office/drawing/2014/main" id="{336C6162-FDDE-8746-A086-E1E25438F0D7}"/>
                </a:ext>
              </a:extLst>
            </p:cNvPr>
            <p:cNvSpPr/>
            <p:nvPr/>
          </p:nvSpPr>
          <p:spPr>
            <a:xfrm>
              <a:off x="6581022" y="3912256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553">
              <a:extLst>
                <a:ext uri="{FF2B5EF4-FFF2-40B4-BE49-F238E27FC236}">
                  <a16:creationId xmlns:a16="http://schemas.microsoft.com/office/drawing/2014/main" id="{6081CAB9-27BE-AE41-B464-C77238642F44}"/>
                </a:ext>
              </a:extLst>
            </p:cNvPr>
            <p:cNvSpPr/>
            <p:nvPr/>
          </p:nvSpPr>
          <p:spPr>
            <a:xfrm>
              <a:off x="6292381" y="4346730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Shape 554">
              <a:extLst>
                <a:ext uri="{FF2B5EF4-FFF2-40B4-BE49-F238E27FC236}">
                  <a16:creationId xmlns:a16="http://schemas.microsoft.com/office/drawing/2014/main" id="{9257995D-AA8A-CE4F-917B-3B2BD2E52080}"/>
                </a:ext>
              </a:extLst>
            </p:cNvPr>
            <p:cNvSpPr/>
            <p:nvPr/>
          </p:nvSpPr>
          <p:spPr>
            <a:xfrm>
              <a:off x="6785574" y="3742274"/>
              <a:ext cx="124474" cy="11988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555">
              <a:extLst>
                <a:ext uri="{FF2B5EF4-FFF2-40B4-BE49-F238E27FC236}">
                  <a16:creationId xmlns:a16="http://schemas.microsoft.com/office/drawing/2014/main" id="{ED9DB88A-922D-A149-A160-C358AEFF0407}"/>
                </a:ext>
              </a:extLst>
            </p:cNvPr>
            <p:cNvSpPr/>
            <p:nvPr/>
          </p:nvSpPr>
          <p:spPr>
            <a:xfrm>
              <a:off x="6785574" y="4190628"/>
              <a:ext cx="124474" cy="11988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Shape 556">
              <a:extLst>
                <a:ext uri="{FF2B5EF4-FFF2-40B4-BE49-F238E27FC236}">
                  <a16:creationId xmlns:a16="http://schemas.microsoft.com/office/drawing/2014/main" id="{364B96E9-84F7-5447-84AA-B5B99E970143}"/>
                </a:ext>
              </a:extLst>
            </p:cNvPr>
            <p:cNvSpPr/>
            <p:nvPr/>
          </p:nvSpPr>
          <p:spPr>
            <a:xfrm>
              <a:off x="7043687" y="3601862"/>
              <a:ext cx="124474" cy="11988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Shape 557">
              <a:extLst>
                <a:ext uri="{FF2B5EF4-FFF2-40B4-BE49-F238E27FC236}">
                  <a16:creationId xmlns:a16="http://schemas.microsoft.com/office/drawing/2014/main" id="{526717E5-88D0-0146-A7BD-D4D5C54CD172}"/>
                </a:ext>
              </a:extLst>
            </p:cNvPr>
            <p:cNvSpPr/>
            <p:nvPr/>
          </p:nvSpPr>
          <p:spPr>
            <a:xfrm>
              <a:off x="6983119" y="4366655"/>
              <a:ext cx="124474" cy="11988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2" name="Shape 558">
              <a:extLst>
                <a:ext uri="{FF2B5EF4-FFF2-40B4-BE49-F238E27FC236}">
                  <a16:creationId xmlns:a16="http://schemas.microsoft.com/office/drawing/2014/main" id="{0D2CE249-F328-EA40-8F25-8032A1699841}"/>
                </a:ext>
              </a:extLst>
            </p:cNvPr>
            <p:cNvCxnSpPr/>
            <p:nvPr/>
          </p:nvCxnSpPr>
          <p:spPr>
            <a:xfrm rot="10800000">
              <a:off x="6235543" y="3334209"/>
              <a:ext cx="10407" cy="1259924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Shape 559">
              <a:extLst>
                <a:ext uri="{FF2B5EF4-FFF2-40B4-BE49-F238E27FC236}">
                  <a16:creationId xmlns:a16="http://schemas.microsoft.com/office/drawing/2014/main" id="{7E32E3BB-156D-F84D-B78E-EBF3D6208279}"/>
                </a:ext>
              </a:extLst>
            </p:cNvPr>
            <p:cNvCxnSpPr/>
            <p:nvPr/>
          </p:nvCxnSpPr>
          <p:spPr>
            <a:xfrm rot="10800000" flipH="1">
              <a:off x="6764822" y="3343884"/>
              <a:ext cx="13876" cy="125324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Shape 560">
              <a:extLst>
                <a:ext uri="{FF2B5EF4-FFF2-40B4-BE49-F238E27FC236}">
                  <a16:creationId xmlns:a16="http://schemas.microsoft.com/office/drawing/2014/main" id="{DB4B2807-7F57-8C4A-B33C-CDBFAFA1FA8D}"/>
                </a:ext>
              </a:extLst>
            </p:cNvPr>
            <p:cNvCxnSpPr/>
            <p:nvPr/>
          </p:nvCxnSpPr>
          <p:spPr>
            <a:xfrm rot="10800000">
              <a:off x="7305129" y="3334269"/>
              <a:ext cx="0" cy="125894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Shape 561">
              <a:extLst>
                <a:ext uri="{FF2B5EF4-FFF2-40B4-BE49-F238E27FC236}">
                  <a16:creationId xmlns:a16="http://schemas.microsoft.com/office/drawing/2014/main" id="{AB39F33E-29CC-B044-9670-3478DC52F7AF}"/>
                </a:ext>
              </a:extLst>
            </p:cNvPr>
            <p:cNvCxnSpPr/>
            <p:nvPr/>
          </p:nvCxnSpPr>
          <p:spPr>
            <a:xfrm rot="10800000">
              <a:off x="6244650" y="4593210"/>
              <a:ext cx="1060479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Shape 562">
              <a:extLst>
                <a:ext uri="{FF2B5EF4-FFF2-40B4-BE49-F238E27FC236}">
                  <a16:creationId xmlns:a16="http://schemas.microsoft.com/office/drawing/2014/main" id="{4403D4B5-E12E-F34B-91EF-A5AB89885036}"/>
                </a:ext>
              </a:extLst>
            </p:cNvPr>
            <p:cNvCxnSpPr/>
            <p:nvPr/>
          </p:nvCxnSpPr>
          <p:spPr>
            <a:xfrm rot="10800000">
              <a:off x="6254531" y="3901829"/>
              <a:ext cx="1033747" cy="609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Shape 563">
              <a:extLst>
                <a:ext uri="{FF2B5EF4-FFF2-40B4-BE49-F238E27FC236}">
                  <a16:creationId xmlns:a16="http://schemas.microsoft.com/office/drawing/2014/main" id="{289F225A-54CA-CD4B-A2C0-624B724A41B7}"/>
                </a:ext>
              </a:extLst>
            </p:cNvPr>
            <p:cNvCxnSpPr/>
            <p:nvPr/>
          </p:nvCxnSpPr>
          <p:spPr>
            <a:xfrm rot="10800000">
              <a:off x="6235563" y="3343921"/>
              <a:ext cx="106558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aphicFrame>
        <p:nvGraphicFramePr>
          <p:cNvPr id="38" name="Shape 546">
            <a:extLst>
              <a:ext uri="{FF2B5EF4-FFF2-40B4-BE49-F238E27FC236}">
                <a16:creationId xmlns:a16="http://schemas.microsoft.com/office/drawing/2014/main" id="{1A35434A-BD98-7D43-902C-799730D92379}"/>
              </a:ext>
            </a:extLst>
          </p:cNvPr>
          <p:cNvGraphicFramePr/>
          <p:nvPr/>
        </p:nvGraphicFramePr>
        <p:xfrm>
          <a:off x="636864" y="3782131"/>
          <a:ext cx="7903690" cy="1288319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2076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3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773">
                  <a:extLst>
                    <a:ext uri="{9D8B030D-6E8A-4147-A177-3AD203B41FA5}">
                      <a16:colId xmlns:a16="http://schemas.microsoft.com/office/drawing/2014/main" val="1023757565"/>
                    </a:ext>
                  </a:extLst>
                </a:gridCol>
                <a:gridCol w="1123271">
                  <a:extLst>
                    <a:ext uri="{9D8B030D-6E8A-4147-A177-3AD203B41FA5}">
                      <a16:colId xmlns:a16="http://schemas.microsoft.com/office/drawing/2014/main" val="1291142555"/>
                    </a:ext>
                  </a:extLst>
                </a:gridCol>
                <a:gridCol w="1334287">
                  <a:extLst>
                    <a:ext uri="{9D8B030D-6E8A-4147-A177-3AD203B41FA5}">
                      <a16:colId xmlns:a16="http://schemas.microsoft.com/office/drawing/2014/main" val="473966449"/>
                    </a:ext>
                  </a:extLst>
                </a:gridCol>
              </a:tblGrid>
              <a:tr h="4283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25000"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Partition A Based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25000"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Pearson’s Correlation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 Pairs</a:t>
                      </a: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Partition B Based 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Pearson’s Correlation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Ripley’s 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Cross-K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Participation Index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02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1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 -</a:t>
                      </a: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- 0.90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0.33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0.66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7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- 0.90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 -</a:t>
                      </a: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1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0.5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1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" name="Shape 592">
            <a:extLst>
              <a:ext uri="{FF2B5EF4-FFF2-40B4-BE49-F238E27FC236}">
                <a16:creationId xmlns:a16="http://schemas.microsoft.com/office/drawing/2014/main" id="{BF063453-FAA3-9446-898B-3DC039F47028}"/>
              </a:ext>
            </a:extLst>
          </p:cNvPr>
          <p:cNvSpPr/>
          <p:nvPr/>
        </p:nvSpPr>
        <p:spPr>
          <a:xfrm>
            <a:off x="3081462" y="4568697"/>
            <a:ext cx="162731" cy="124731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593">
            <a:extLst>
              <a:ext uri="{FF2B5EF4-FFF2-40B4-BE49-F238E27FC236}">
                <a16:creationId xmlns:a16="http://schemas.microsoft.com/office/drawing/2014/main" id="{C1E0F2B0-D496-A546-A014-9BBE95848C42}"/>
              </a:ext>
            </a:extLst>
          </p:cNvPr>
          <p:cNvSpPr/>
          <p:nvPr/>
        </p:nvSpPr>
        <p:spPr>
          <a:xfrm>
            <a:off x="3549274" y="4559001"/>
            <a:ext cx="162731" cy="124731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594">
            <a:extLst>
              <a:ext uri="{FF2B5EF4-FFF2-40B4-BE49-F238E27FC236}">
                <a16:creationId xmlns:a16="http://schemas.microsoft.com/office/drawing/2014/main" id="{E0C7AD2E-E8C9-434E-9ADD-EC1620201C49}"/>
              </a:ext>
            </a:extLst>
          </p:cNvPr>
          <p:cNvSpPr/>
          <p:nvPr/>
        </p:nvSpPr>
        <p:spPr>
          <a:xfrm>
            <a:off x="3526972" y="4904691"/>
            <a:ext cx="162731" cy="124731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595">
            <a:extLst>
              <a:ext uri="{FF2B5EF4-FFF2-40B4-BE49-F238E27FC236}">
                <a16:creationId xmlns:a16="http://schemas.microsoft.com/office/drawing/2014/main" id="{DD8EC1D8-2CEF-714B-862D-45C10C8673D2}"/>
              </a:ext>
            </a:extLst>
          </p:cNvPr>
          <p:cNvSpPr/>
          <p:nvPr/>
        </p:nvSpPr>
        <p:spPr>
          <a:xfrm>
            <a:off x="3081462" y="4897564"/>
            <a:ext cx="162731" cy="124731"/>
          </a:xfrm>
          <a:prstGeom prst="ellipse">
            <a:avLst/>
          </a:prstGeom>
          <a:solidFill>
            <a:srgbClr val="FFFF0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88173" y="2656667"/>
            <a:ext cx="1145411" cy="1027974"/>
            <a:chOff x="4214825" y="3555394"/>
            <a:chExt cx="1165529" cy="1238519"/>
          </a:xfrm>
        </p:grpSpPr>
        <p:sp>
          <p:nvSpPr>
            <p:cNvPr id="15" name="Shape 539">
              <a:extLst>
                <a:ext uri="{FF2B5EF4-FFF2-40B4-BE49-F238E27FC236}">
                  <a16:creationId xmlns:a16="http://schemas.microsoft.com/office/drawing/2014/main" id="{94886A63-0616-194A-BA76-1D81E97C7781}"/>
                </a:ext>
              </a:extLst>
            </p:cNvPr>
            <p:cNvSpPr/>
            <p:nvPr/>
          </p:nvSpPr>
          <p:spPr>
            <a:xfrm>
              <a:off x="4596701" y="3750095"/>
              <a:ext cx="124474" cy="119881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540">
              <a:extLst>
                <a:ext uri="{FF2B5EF4-FFF2-40B4-BE49-F238E27FC236}">
                  <a16:creationId xmlns:a16="http://schemas.microsoft.com/office/drawing/2014/main" id="{8F942662-6A2F-504C-B410-794FC937C698}"/>
                </a:ext>
              </a:extLst>
            </p:cNvPr>
            <p:cNvSpPr/>
            <p:nvPr/>
          </p:nvSpPr>
          <p:spPr>
            <a:xfrm>
              <a:off x="4634550" y="4171093"/>
              <a:ext cx="124474" cy="119881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Shape 541">
              <a:extLst>
                <a:ext uri="{FF2B5EF4-FFF2-40B4-BE49-F238E27FC236}">
                  <a16:creationId xmlns:a16="http://schemas.microsoft.com/office/drawing/2014/main" id="{E5B0659F-60AC-AB4C-B709-A852835C58B1}"/>
                </a:ext>
              </a:extLst>
            </p:cNvPr>
            <p:cNvSpPr/>
            <p:nvPr/>
          </p:nvSpPr>
          <p:spPr>
            <a:xfrm>
              <a:off x="4299047" y="4512656"/>
              <a:ext cx="124474" cy="119881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542">
              <a:extLst>
                <a:ext uri="{FF2B5EF4-FFF2-40B4-BE49-F238E27FC236}">
                  <a16:creationId xmlns:a16="http://schemas.microsoft.com/office/drawing/2014/main" id="{9FEB84CF-6244-8C4B-8A07-68852531EDF2}"/>
                </a:ext>
              </a:extLst>
            </p:cNvPr>
            <p:cNvSpPr/>
            <p:nvPr/>
          </p:nvSpPr>
          <p:spPr>
            <a:xfrm>
              <a:off x="4792241" y="3908199"/>
              <a:ext cx="124474" cy="119881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Shape 543">
              <a:extLst>
                <a:ext uri="{FF2B5EF4-FFF2-40B4-BE49-F238E27FC236}">
                  <a16:creationId xmlns:a16="http://schemas.microsoft.com/office/drawing/2014/main" id="{03E8CAD4-3E3A-1344-A13B-4023AD6B0B0D}"/>
                </a:ext>
              </a:extLst>
            </p:cNvPr>
            <p:cNvSpPr/>
            <p:nvPr/>
          </p:nvSpPr>
          <p:spPr>
            <a:xfrm>
              <a:off x="4792241" y="4356552"/>
              <a:ext cx="124474" cy="119881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544">
              <a:extLst>
                <a:ext uri="{FF2B5EF4-FFF2-40B4-BE49-F238E27FC236}">
                  <a16:creationId xmlns:a16="http://schemas.microsoft.com/office/drawing/2014/main" id="{FE994863-348F-A845-9214-952D008FB2B0}"/>
                </a:ext>
              </a:extLst>
            </p:cNvPr>
            <p:cNvSpPr/>
            <p:nvPr/>
          </p:nvSpPr>
          <p:spPr>
            <a:xfrm>
              <a:off x="5069490" y="3758928"/>
              <a:ext cx="124474" cy="119881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545">
              <a:extLst>
                <a:ext uri="{FF2B5EF4-FFF2-40B4-BE49-F238E27FC236}">
                  <a16:creationId xmlns:a16="http://schemas.microsoft.com/office/drawing/2014/main" id="{AC22CA30-B0DB-FE4F-B6BA-A55917D37A1A}"/>
                </a:ext>
              </a:extLst>
            </p:cNvPr>
            <p:cNvSpPr/>
            <p:nvPr/>
          </p:nvSpPr>
          <p:spPr>
            <a:xfrm>
              <a:off x="5071397" y="4459813"/>
              <a:ext cx="124474" cy="119881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2704D12-26C3-1747-9994-73D1BDD9B9E4}"/>
                </a:ext>
              </a:extLst>
            </p:cNvPr>
            <p:cNvSpPr/>
            <p:nvPr/>
          </p:nvSpPr>
          <p:spPr bwMode="auto">
            <a:xfrm>
              <a:off x="4214825" y="3555394"/>
              <a:ext cx="1165529" cy="1238519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B09CC7B7-23BA-5548-82D9-FB7387C1D240}"/>
              </a:ext>
            </a:extLst>
          </p:cNvPr>
          <p:cNvSpPr txBox="1"/>
          <p:nvPr/>
        </p:nvSpPr>
        <p:spPr>
          <a:xfrm>
            <a:off x="1032333" y="2296859"/>
            <a:ext cx="120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Partition A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31336C2-2E66-5E44-A047-893913D4E2FF}"/>
              </a:ext>
            </a:extLst>
          </p:cNvPr>
          <p:cNvSpPr/>
          <p:nvPr/>
        </p:nvSpPr>
        <p:spPr bwMode="auto">
          <a:xfrm>
            <a:off x="2057400" y="2025813"/>
            <a:ext cx="5990779" cy="2881157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1075333" y="2637785"/>
            <a:ext cx="1051124" cy="1048224"/>
            <a:chOff x="6235543" y="3334209"/>
            <a:chExt cx="1069586" cy="1262917"/>
          </a:xfrm>
        </p:grpSpPr>
        <p:sp>
          <p:nvSpPr>
            <p:cNvPr id="50" name="Shape 551">
              <a:extLst>
                <a:ext uri="{FF2B5EF4-FFF2-40B4-BE49-F238E27FC236}">
                  <a16:creationId xmlns:a16="http://schemas.microsoft.com/office/drawing/2014/main" id="{2949F193-332E-BE44-9578-4F0047F829FB}"/>
                </a:ext>
              </a:extLst>
            </p:cNvPr>
            <p:cNvSpPr/>
            <p:nvPr/>
          </p:nvSpPr>
          <p:spPr>
            <a:xfrm>
              <a:off x="6599048" y="3584169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Shape 552">
              <a:extLst>
                <a:ext uri="{FF2B5EF4-FFF2-40B4-BE49-F238E27FC236}">
                  <a16:creationId xmlns:a16="http://schemas.microsoft.com/office/drawing/2014/main" id="{336C6162-FDDE-8746-A086-E1E25438F0D7}"/>
                </a:ext>
              </a:extLst>
            </p:cNvPr>
            <p:cNvSpPr/>
            <p:nvPr/>
          </p:nvSpPr>
          <p:spPr>
            <a:xfrm>
              <a:off x="6581022" y="3912256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Shape 553">
              <a:extLst>
                <a:ext uri="{FF2B5EF4-FFF2-40B4-BE49-F238E27FC236}">
                  <a16:creationId xmlns:a16="http://schemas.microsoft.com/office/drawing/2014/main" id="{6081CAB9-27BE-AE41-B464-C77238642F44}"/>
                </a:ext>
              </a:extLst>
            </p:cNvPr>
            <p:cNvSpPr/>
            <p:nvPr/>
          </p:nvSpPr>
          <p:spPr>
            <a:xfrm>
              <a:off x="6292381" y="4346730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554">
              <a:extLst>
                <a:ext uri="{FF2B5EF4-FFF2-40B4-BE49-F238E27FC236}">
                  <a16:creationId xmlns:a16="http://schemas.microsoft.com/office/drawing/2014/main" id="{9257995D-AA8A-CE4F-917B-3B2BD2E52080}"/>
                </a:ext>
              </a:extLst>
            </p:cNvPr>
            <p:cNvSpPr/>
            <p:nvPr/>
          </p:nvSpPr>
          <p:spPr>
            <a:xfrm>
              <a:off x="6785574" y="3742274"/>
              <a:ext cx="124474" cy="11988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Shape 555">
              <a:extLst>
                <a:ext uri="{FF2B5EF4-FFF2-40B4-BE49-F238E27FC236}">
                  <a16:creationId xmlns:a16="http://schemas.microsoft.com/office/drawing/2014/main" id="{ED9DB88A-922D-A149-A160-C358AEFF0407}"/>
                </a:ext>
              </a:extLst>
            </p:cNvPr>
            <p:cNvSpPr/>
            <p:nvPr/>
          </p:nvSpPr>
          <p:spPr>
            <a:xfrm>
              <a:off x="6785574" y="4190628"/>
              <a:ext cx="124474" cy="11988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Shape 556">
              <a:extLst>
                <a:ext uri="{FF2B5EF4-FFF2-40B4-BE49-F238E27FC236}">
                  <a16:creationId xmlns:a16="http://schemas.microsoft.com/office/drawing/2014/main" id="{364B96E9-84F7-5447-84AA-B5B99E970143}"/>
                </a:ext>
              </a:extLst>
            </p:cNvPr>
            <p:cNvSpPr/>
            <p:nvPr/>
          </p:nvSpPr>
          <p:spPr>
            <a:xfrm>
              <a:off x="7043687" y="3601862"/>
              <a:ext cx="124474" cy="11988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Shape 557">
              <a:extLst>
                <a:ext uri="{FF2B5EF4-FFF2-40B4-BE49-F238E27FC236}">
                  <a16:creationId xmlns:a16="http://schemas.microsoft.com/office/drawing/2014/main" id="{526717E5-88D0-0146-A7BD-D4D5C54CD172}"/>
                </a:ext>
              </a:extLst>
            </p:cNvPr>
            <p:cNvSpPr/>
            <p:nvPr/>
          </p:nvSpPr>
          <p:spPr>
            <a:xfrm>
              <a:off x="6983119" y="4366655"/>
              <a:ext cx="124474" cy="11988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" name="Shape 558">
              <a:extLst>
                <a:ext uri="{FF2B5EF4-FFF2-40B4-BE49-F238E27FC236}">
                  <a16:creationId xmlns:a16="http://schemas.microsoft.com/office/drawing/2014/main" id="{0D2CE249-F328-EA40-8F25-8032A1699841}"/>
                </a:ext>
              </a:extLst>
            </p:cNvPr>
            <p:cNvCxnSpPr/>
            <p:nvPr/>
          </p:nvCxnSpPr>
          <p:spPr>
            <a:xfrm rot="10800000">
              <a:off x="6235543" y="3334209"/>
              <a:ext cx="10407" cy="1259924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Shape 559">
              <a:extLst>
                <a:ext uri="{FF2B5EF4-FFF2-40B4-BE49-F238E27FC236}">
                  <a16:creationId xmlns:a16="http://schemas.microsoft.com/office/drawing/2014/main" id="{7E32E3BB-156D-F84D-B78E-EBF3D6208279}"/>
                </a:ext>
              </a:extLst>
            </p:cNvPr>
            <p:cNvCxnSpPr/>
            <p:nvPr/>
          </p:nvCxnSpPr>
          <p:spPr>
            <a:xfrm rot="10800000" flipH="1">
              <a:off x="6888656" y="3343884"/>
              <a:ext cx="13876" cy="125324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Shape 560">
              <a:extLst>
                <a:ext uri="{FF2B5EF4-FFF2-40B4-BE49-F238E27FC236}">
                  <a16:creationId xmlns:a16="http://schemas.microsoft.com/office/drawing/2014/main" id="{DB4B2807-7F57-8C4A-B33C-CDBFAFA1FA8D}"/>
                </a:ext>
              </a:extLst>
            </p:cNvPr>
            <p:cNvCxnSpPr/>
            <p:nvPr/>
          </p:nvCxnSpPr>
          <p:spPr>
            <a:xfrm rot="10800000">
              <a:off x="7305129" y="3334269"/>
              <a:ext cx="0" cy="125894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Shape 561">
              <a:extLst>
                <a:ext uri="{FF2B5EF4-FFF2-40B4-BE49-F238E27FC236}">
                  <a16:creationId xmlns:a16="http://schemas.microsoft.com/office/drawing/2014/main" id="{AB39F33E-29CC-B044-9670-3478DC52F7AF}"/>
                </a:ext>
              </a:extLst>
            </p:cNvPr>
            <p:cNvCxnSpPr/>
            <p:nvPr/>
          </p:nvCxnSpPr>
          <p:spPr>
            <a:xfrm rot="10800000">
              <a:off x="6244650" y="4593210"/>
              <a:ext cx="1060479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Shape 562">
              <a:extLst>
                <a:ext uri="{FF2B5EF4-FFF2-40B4-BE49-F238E27FC236}">
                  <a16:creationId xmlns:a16="http://schemas.microsoft.com/office/drawing/2014/main" id="{4403D4B5-E12E-F34B-91EF-A5AB89885036}"/>
                </a:ext>
              </a:extLst>
            </p:cNvPr>
            <p:cNvCxnSpPr/>
            <p:nvPr/>
          </p:nvCxnSpPr>
          <p:spPr>
            <a:xfrm rot="10800000">
              <a:off x="6254531" y="3901829"/>
              <a:ext cx="1033747" cy="609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Shape 563">
              <a:extLst>
                <a:ext uri="{FF2B5EF4-FFF2-40B4-BE49-F238E27FC236}">
                  <a16:creationId xmlns:a16="http://schemas.microsoft.com/office/drawing/2014/main" id="{289F225A-54CA-CD4B-A2C0-624B724A41B7}"/>
                </a:ext>
              </a:extLst>
            </p:cNvPr>
            <p:cNvCxnSpPr/>
            <p:nvPr/>
          </p:nvCxnSpPr>
          <p:spPr>
            <a:xfrm rot="10800000">
              <a:off x="6235563" y="3343921"/>
              <a:ext cx="106558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09CC7B7-23BA-5548-82D9-FB7387C1D240}"/>
              </a:ext>
            </a:extLst>
          </p:cNvPr>
          <p:cNvSpPr txBox="1"/>
          <p:nvPr/>
        </p:nvSpPr>
        <p:spPr>
          <a:xfrm>
            <a:off x="4500563" y="2319161"/>
            <a:ext cx="1266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Partition B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CC7B7-23BA-5548-82D9-FB7387C1D240}"/>
              </a:ext>
            </a:extLst>
          </p:cNvPr>
          <p:cNvSpPr txBox="1"/>
          <p:nvPr/>
        </p:nvSpPr>
        <p:spPr>
          <a:xfrm>
            <a:off x="2785091" y="2296859"/>
            <a:ext cx="1357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Spatial Data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8C7D899-7C8B-974C-B398-7F786B08D4E6}"/>
              </a:ext>
            </a:extLst>
          </p:cNvPr>
          <p:cNvSpPr/>
          <p:nvPr/>
        </p:nvSpPr>
        <p:spPr>
          <a:xfrm>
            <a:off x="262665" y="5265381"/>
            <a:ext cx="8445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Aft>
                <a:spcPts val="397"/>
              </a:spcAft>
              <a:buSzPts val="1068"/>
            </a:pPr>
            <a:r>
              <a:rPr lang="en-US" sz="1000" dirty="0">
                <a:solidFill>
                  <a:schemeClr val="lt1"/>
                </a:solidFill>
              </a:rPr>
              <a:t>[</a:t>
            </a:r>
            <a:r>
              <a:rPr lang="en-US" sz="1600" b="1" dirty="0"/>
              <a:t>Details:</a:t>
            </a:r>
            <a:r>
              <a:rPr lang="en-US" b="1" dirty="0">
                <a:solidFill>
                  <a:srgbClr val="3333FF"/>
                </a:solidFill>
              </a:rPr>
              <a:t> </a:t>
            </a:r>
            <a:r>
              <a:rPr lang="en-US" sz="1400" dirty="0">
                <a:solidFill>
                  <a:srgbClr val="3333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Science for Earth: The Earth Day Report</a:t>
            </a:r>
            <a:r>
              <a:rPr lang="en-US" sz="1400" dirty="0">
                <a:solidFill>
                  <a:srgbClr val="3333FF"/>
                </a:solidFill>
              </a:rPr>
              <a:t> </a:t>
            </a:r>
            <a:r>
              <a:rPr lang="en-US" sz="1400" dirty="0"/>
              <a:t>, E. </a:t>
            </a:r>
            <a:r>
              <a:rPr lang="en-US" sz="1400" dirty="0" err="1"/>
              <a:t>Eftelioglu</a:t>
            </a:r>
            <a:r>
              <a:rPr lang="en-US" sz="1400" dirty="0"/>
              <a:t>, S. Shekhar, J. Hudson, L. Joppa, C. </a:t>
            </a:r>
            <a:r>
              <a:rPr lang="en-US" sz="1400" dirty="0" err="1"/>
              <a:t>Baru</a:t>
            </a:r>
            <a:r>
              <a:rPr lang="en-US" sz="1400" dirty="0"/>
              <a:t>, V. </a:t>
            </a:r>
            <a:r>
              <a:rPr lang="en-US" sz="1400" dirty="0" err="1"/>
              <a:t>Janeja</a:t>
            </a:r>
            <a:r>
              <a:rPr lang="en-US" sz="1400" dirty="0"/>
              <a:t>, et al. ACM SIGKDD Explorations Newsletter, 22(1), May 2020.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50B5ADC-9D2B-B040-A38A-5EFFA7DBE0EB}"/>
              </a:ext>
            </a:extLst>
          </p:cNvPr>
          <p:cNvGrpSpPr/>
          <p:nvPr/>
        </p:nvGrpSpPr>
        <p:grpSpPr>
          <a:xfrm>
            <a:off x="6726749" y="2153167"/>
            <a:ext cx="1612531" cy="1266609"/>
            <a:chOff x="5220037" y="1250896"/>
            <a:chExt cx="2482103" cy="206593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DD1F3B3-58E9-9F41-BA3D-67CFFB16FD9A}"/>
                </a:ext>
              </a:extLst>
            </p:cNvPr>
            <p:cNvGrpSpPr/>
            <p:nvPr/>
          </p:nvGrpSpPr>
          <p:grpSpPr>
            <a:xfrm>
              <a:off x="5586228" y="1971014"/>
              <a:ext cx="1341021" cy="1345817"/>
              <a:chOff x="5586228" y="1971014"/>
              <a:chExt cx="1341021" cy="1345817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CCAE3B5A-41E1-ED43-974D-C66BD07346B8}"/>
                  </a:ext>
                </a:extLst>
              </p:cNvPr>
              <p:cNvSpPr/>
              <p:nvPr/>
            </p:nvSpPr>
            <p:spPr>
              <a:xfrm>
                <a:off x="5998591" y="1983370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B4B32D2-1BCF-8947-B6AC-E946E7E23FA4}"/>
                  </a:ext>
                </a:extLst>
              </p:cNvPr>
              <p:cNvSpPr/>
              <p:nvPr/>
            </p:nvSpPr>
            <p:spPr>
              <a:xfrm>
                <a:off x="5933522" y="2471494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79C63C3-8227-F242-9672-23C5A21F1419}"/>
                  </a:ext>
                </a:extLst>
              </p:cNvPr>
              <p:cNvSpPr/>
              <p:nvPr/>
            </p:nvSpPr>
            <p:spPr>
              <a:xfrm>
                <a:off x="5586228" y="3133951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C42285C-11F9-6640-9BB4-7866A403E0C5}"/>
                  </a:ext>
                </a:extLst>
              </p:cNvPr>
              <p:cNvSpPr/>
              <p:nvPr/>
            </p:nvSpPr>
            <p:spPr>
              <a:xfrm>
                <a:off x="6311315" y="2211235"/>
                <a:ext cx="182880" cy="1828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42B3064-989A-7041-BBBE-E0932D0E8E77}"/>
                  </a:ext>
                </a:extLst>
              </p:cNvPr>
              <p:cNvSpPr/>
              <p:nvPr/>
            </p:nvSpPr>
            <p:spPr>
              <a:xfrm>
                <a:off x="6311315" y="2895656"/>
                <a:ext cx="182880" cy="1828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1B85FFF-BF04-6C4E-A935-FA1A38BAEECF}"/>
                  </a:ext>
                </a:extLst>
              </p:cNvPr>
              <p:cNvSpPr/>
              <p:nvPr/>
            </p:nvSpPr>
            <p:spPr>
              <a:xfrm>
                <a:off x="6691900" y="1971014"/>
                <a:ext cx="182880" cy="1828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24C1EC7-46C7-304D-9A6E-D79AB38657C3}"/>
                  </a:ext>
                </a:extLst>
              </p:cNvPr>
              <p:cNvSpPr/>
              <p:nvPr/>
            </p:nvSpPr>
            <p:spPr>
              <a:xfrm>
                <a:off x="6744369" y="3078536"/>
                <a:ext cx="182880" cy="1828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333A2CB-ECC6-9745-BF6C-65FDEC15D306}"/>
                  </a:ext>
                </a:extLst>
              </p:cNvPr>
              <p:cNvCxnSpPr/>
              <p:nvPr/>
            </p:nvCxnSpPr>
            <p:spPr>
              <a:xfrm flipH="1" flipV="1">
                <a:off x="6186863" y="2128598"/>
                <a:ext cx="151234" cy="10941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F2BD0DF-0B1E-344D-94AA-A19F04352B56}"/>
                  </a:ext>
                </a:extLst>
              </p:cNvPr>
              <p:cNvCxnSpPr/>
              <p:nvPr/>
            </p:nvCxnSpPr>
            <p:spPr>
              <a:xfrm flipH="1">
                <a:off x="6089620" y="2367333"/>
                <a:ext cx="248477" cy="13094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EA2A820-7EED-094B-B756-864DA5372D9E}"/>
                  </a:ext>
                </a:extLst>
              </p:cNvPr>
              <p:cNvCxnSpPr/>
              <p:nvPr/>
            </p:nvCxnSpPr>
            <p:spPr>
              <a:xfrm flipH="1">
                <a:off x="6488105" y="2107074"/>
                <a:ext cx="192722" cy="14828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4DFB13E-3F82-904A-84A8-CD29B41CA804}"/>
                  </a:ext>
                </a:extLst>
              </p:cNvPr>
              <p:cNvCxnSpPr/>
              <p:nvPr/>
            </p:nvCxnSpPr>
            <p:spPr>
              <a:xfrm flipH="1" flipV="1">
                <a:off x="6494195" y="2987096"/>
                <a:ext cx="276956" cy="11822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C2CA798-9FD5-E44D-98F9-2BF8066F04F7}"/>
                </a:ext>
              </a:extLst>
            </p:cNvPr>
            <p:cNvSpPr txBox="1"/>
            <p:nvPr/>
          </p:nvSpPr>
          <p:spPr>
            <a:xfrm>
              <a:off x="5220037" y="1250896"/>
              <a:ext cx="2482103" cy="580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Neighbor graph</a:t>
              </a:r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B696CB64-FB8B-9D40-B0CC-11A656C23E1C}"/>
              </a:ext>
            </a:extLst>
          </p:cNvPr>
          <p:cNvSpPr/>
          <p:nvPr/>
        </p:nvSpPr>
        <p:spPr bwMode="auto">
          <a:xfrm>
            <a:off x="6082335" y="2153167"/>
            <a:ext cx="2506640" cy="2934926"/>
          </a:xfrm>
          <a:prstGeom prst="rect">
            <a:avLst/>
          </a:prstGeom>
          <a:solidFill>
            <a:srgbClr val="FFD65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12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80" y="486746"/>
            <a:ext cx="8774147" cy="609600"/>
          </a:xfrm>
        </p:spPr>
        <p:txBody>
          <a:bodyPr/>
          <a:lstStyle/>
          <a:p>
            <a:r>
              <a:rPr lang="en-US" sz="2800" b="1" dirty="0"/>
              <a:t>Challenge: Modifiable Areal Unit Problem (MAUP)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369" y="1446428"/>
            <a:ext cx="8445122" cy="154613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/>
              <a:t>Result changes if spatial partitioning changes </a:t>
            </a:r>
            <a:r>
              <a:rPr lang="en-US" sz="1600" dirty="0">
                <a:solidFill>
                  <a:srgbClr val="FF0000"/>
                </a:solidFill>
              </a:rPr>
              <a:t>(similar to Gerrymandering)</a:t>
            </a:r>
            <a:endParaRPr lang="en-US" sz="1600" dirty="0"/>
          </a:p>
          <a:p>
            <a:pPr lvl="1">
              <a:spcBef>
                <a:spcPts val="0"/>
              </a:spcBef>
            </a:pPr>
            <a:r>
              <a:rPr lang="en-US" sz="1600" dirty="0"/>
              <a:t>Neighbor Graph Based Measures are more robust</a:t>
            </a:r>
          </a:p>
          <a:p>
            <a:pPr marL="457200" lvl="1" indent="0">
              <a:buNone/>
            </a:pPr>
            <a:endParaRPr lang="en-US" sz="1600" dirty="0"/>
          </a:p>
          <a:p>
            <a:pPr>
              <a:buFont typeface="Arial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0" y="65532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26F3ECDD-7479-084B-8F0E-E0DCDCCAA29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572161" y="2656667"/>
            <a:ext cx="1051124" cy="1048224"/>
            <a:chOff x="6235543" y="3334209"/>
            <a:chExt cx="1069586" cy="1262917"/>
          </a:xfrm>
        </p:grpSpPr>
        <p:sp>
          <p:nvSpPr>
            <p:cNvPr id="25" name="Shape 551">
              <a:extLst>
                <a:ext uri="{FF2B5EF4-FFF2-40B4-BE49-F238E27FC236}">
                  <a16:creationId xmlns:a16="http://schemas.microsoft.com/office/drawing/2014/main" id="{2949F193-332E-BE44-9578-4F0047F829FB}"/>
                </a:ext>
              </a:extLst>
            </p:cNvPr>
            <p:cNvSpPr/>
            <p:nvPr/>
          </p:nvSpPr>
          <p:spPr>
            <a:xfrm>
              <a:off x="6599048" y="3584169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552">
              <a:extLst>
                <a:ext uri="{FF2B5EF4-FFF2-40B4-BE49-F238E27FC236}">
                  <a16:creationId xmlns:a16="http://schemas.microsoft.com/office/drawing/2014/main" id="{336C6162-FDDE-8746-A086-E1E25438F0D7}"/>
                </a:ext>
              </a:extLst>
            </p:cNvPr>
            <p:cNvSpPr/>
            <p:nvPr/>
          </p:nvSpPr>
          <p:spPr>
            <a:xfrm>
              <a:off x="6581022" y="3912256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553">
              <a:extLst>
                <a:ext uri="{FF2B5EF4-FFF2-40B4-BE49-F238E27FC236}">
                  <a16:creationId xmlns:a16="http://schemas.microsoft.com/office/drawing/2014/main" id="{6081CAB9-27BE-AE41-B464-C77238642F44}"/>
                </a:ext>
              </a:extLst>
            </p:cNvPr>
            <p:cNvSpPr/>
            <p:nvPr/>
          </p:nvSpPr>
          <p:spPr>
            <a:xfrm>
              <a:off x="6292381" y="4346730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Shape 554">
              <a:extLst>
                <a:ext uri="{FF2B5EF4-FFF2-40B4-BE49-F238E27FC236}">
                  <a16:creationId xmlns:a16="http://schemas.microsoft.com/office/drawing/2014/main" id="{9257995D-AA8A-CE4F-917B-3B2BD2E52080}"/>
                </a:ext>
              </a:extLst>
            </p:cNvPr>
            <p:cNvSpPr/>
            <p:nvPr/>
          </p:nvSpPr>
          <p:spPr>
            <a:xfrm>
              <a:off x="6785574" y="3742274"/>
              <a:ext cx="124474" cy="11988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555">
              <a:extLst>
                <a:ext uri="{FF2B5EF4-FFF2-40B4-BE49-F238E27FC236}">
                  <a16:creationId xmlns:a16="http://schemas.microsoft.com/office/drawing/2014/main" id="{ED9DB88A-922D-A149-A160-C358AEFF0407}"/>
                </a:ext>
              </a:extLst>
            </p:cNvPr>
            <p:cNvSpPr/>
            <p:nvPr/>
          </p:nvSpPr>
          <p:spPr>
            <a:xfrm>
              <a:off x="6785574" y="4190628"/>
              <a:ext cx="124474" cy="11988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Shape 556">
              <a:extLst>
                <a:ext uri="{FF2B5EF4-FFF2-40B4-BE49-F238E27FC236}">
                  <a16:creationId xmlns:a16="http://schemas.microsoft.com/office/drawing/2014/main" id="{364B96E9-84F7-5447-84AA-B5B99E970143}"/>
                </a:ext>
              </a:extLst>
            </p:cNvPr>
            <p:cNvSpPr/>
            <p:nvPr/>
          </p:nvSpPr>
          <p:spPr>
            <a:xfrm>
              <a:off x="7043687" y="3601862"/>
              <a:ext cx="124474" cy="11988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Shape 557">
              <a:extLst>
                <a:ext uri="{FF2B5EF4-FFF2-40B4-BE49-F238E27FC236}">
                  <a16:creationId xmlns:a16="http://schemas.microsoft.com/office/drawing/2014/main" id="{526717E5-88D0-0146-A7BD-D4D5C54CD172}"/>
                </a:ext>
              </a:extLst>
            </p:cNvPr>
            <p:cNvSpPr/>
            <p:nvPr/>
          </p:nvSpPr>
          <p:spPr>
            <a:xfrm>
              <a:off x="6983119" y="4366655"/>
              <a:ext cx="124474" cy="11988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2" name="Shape 558">
              <a:extLst>
                <a:ext uri="{FF2B5EF4-FFF2-40B4-BE49-F238E27FC236}">
                  <a16:creationId xmlns:a16="http://schemas.microsoft.com/office/drawing/2014/main" id="{0D2CE249-F328-EA40-8F25-8032A1699841}"/>
                </a:ext>
              </a:extLst>
            </p:cNvPr>
            <p:cNvCxnSpPr/>
            <p:nvPr/>
          </p:nvCxnSpPr>
          <p:spPr>
            <a:xfrm rot="10800000">
              <a:off x="6235543" y="3334209"/>
              <a:ext cx="10407" cy="1259924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Shape 559">
              <a:extLst>
                <a:ext uri="{FF2B5EF4-FFF2-40B4-BE49-F238E27FC236}">
                  <a16:creationId xmlns:a16="http://schemas.microsoft.com/office/drawing/2014/main" id="{7E32E3BB-156D-F84D-B78E-EBF3D6208279}"/>
                </a:ext>
              </a:extLst>
            </p:cNvPr>
            <p:cNvCxnSpPr/>
            <p:nvPr/>
          </p:nvCxnSpPr>
          <p:spPr>
            <a:xfrm rot="10800000" flipH="1">
              <a:off x="6764822" y="3343884"/>
              <a:ext cx="13876" cy="125324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Shape 560">
              <a:extLst>
                <a:ext uri="{FF2B5EF4-FFF2-40B4-BE49-F238E27FC236}">
                  <a16:creationId xmlns:a16="http://schemas.microsoft.com/office/drawing/2014/main" id="{DB4B2807-7F57-8C4A-B33C-CDBFAFA1FA8D}"/>
                </a:ext>
              </a:extLst>
            </p:cNvPr>
            <p:cNvCxnSpPr/>
            <p:nvPr/>
          </p:nvCxnSpPr>
          <p:spPr>
            <a:xfrm rot="10800000">
              <a:off x="7305129" y="3334269"/>
              <a:ext cx="0" cy="125894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Shape 561">
              <a:extLst>
                <a:ext uri="{FF2B5EF4-FFF2-40B4-BE49-F238E27FC236}">
                  <a16:creationId xmlns:a16="http://schemas.microsoft.com/office/drawing/2014/main" id="{AB39F33E-29CC-B044-9670-3478DC52F7AF}"/>
                </a:ext>
              </a:extLst>
            </p:cNvPr>
            <p:cNvCxnSpPr/>
            <p:nvPr/>
          </p:nvCxnSpPr>
          <p:spPr>
            <a:xfrm rot="10800000">
              <a:off x="6244650" y="4593210"/>
              <a:ext cx="1060479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Shape 562">
              <a:extLst>
                <a:ext uri="{FF2B5EF4-FFF2-40B4-BE49-F238E27FC236}">
                  <a16:creationId xmlns:a16="http://schemas.microsoft.com/office/drawing/2014/main" id="{4403D4B5-E12E-F34B-91EF-A5AB89885036}"/>
                </a:ext>
              </a:extLst>
            </p:cNvPr>
            <p:cNvCxnSpPr/>
            <p:nvPr/>
          </p:nvCxnSpPr>
          <p:spPr>
            <a:xfrm rot="10800000">
              <a:off x="6254531" y="3901829"/>
              <a:ext cx="1033747" cy="609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Shape 563">
              <a:extLst>
                <a:ext uri="{FF2B5EF4-FFF2-40B4-BE49-F238E27FC236}">
                  <a16:creationId xmlns:a16="http://schemas.microsoft.com/office/drawing/2014/main" id="{289F225A-54CA-CD4B-A2C0-624B724A41B7}"/>
                </a:ext>
              </a:extLst>
            </p:cNvPr>
            <p:cNvCxnSpPr/>
            <p:nvPr/>
          </p:nvCxnSpPr>
          <p:spPr>
            <a:xfrm rot="10800000">
              <a:off x="6235563" y="3343921"/>
              <a:ext cx="106558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aphicFrame>
        <p:nvGraphicFramePr>
          <p:cNvPr id="38" name="Shape 546">
            <a:extLst>
              <a:ext uri="{FF2B5EF4-FFF2-40B4-BE49-F238E27FC236}">
                <a16:creationId xmlns:a16="http://schemas.microsoft.com/office/drawing/2014/main" id="{1A35434A-BD98-7D43-902C-799730D92379}"/>
              </a:ext>
            </a:extLst>
          </p:cNvPr>
          <p:cNvGraphicFramePr/>
          <p:nvPr/>
        </p:nvGraphicFramePr>
        <p:xfrm>
          <a:off x="636864" y="3782131"/>
          <a:ext cx="7903690" cy="1288319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2076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3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773">
                  <a:extLst>
                    <a:ext uri="{9D8B030D-6E8A-4147-A177-3AD203B41FA5}">
                      <a16:colId xmlns:a16="http://schemas.microsoft.com/office/drawing/2014/main" val="1023757565"/>
                    </a:ext>
                  </a:extLst>
                </a:gridCol>
                <a:gridCol w="1123271">
                  <a:extLst>
                    <a:ext uri="{9D8B030D-6E8A-4147-A177-3AD203B41FA5}">
                      <a16:colId xmlns:a16="http://schemas.microsoft.com/office/drawing/2014/main" val="1291142555"/>
                    </a:ext>
                  </a:extLst>
                </a:gridCol>
                <a:gridCol w="1334287">
                  <a:extLst>
                    <a:ext uri="{9D8B030D-6E8A-4147-A177-3AD203B41FA5}">
                      <a16:colId xmlns:a16="http://schemas.microsoft.com/office/drawing/2014/main" val="473966449"/>
                    </a:ext>
                  </a:extLst>
                </a:gridCol>
              </a:tblGrid>
              <a:tr h="4283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25000"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Partition A Based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25000"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Pearson’s Correlation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 Pairs</a:t>
                      </a: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Partition B Based 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Pearson’s Correlation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Ripley’s 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Cross-K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Participation Index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02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1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 -</a:t>
                      </a: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- 0.90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0.33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0.66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7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- 0.90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 -</a:t>
                      </a: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1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0.5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1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" name="Shape 592">
            <a:extLst>
              <a:ext uri="{FF2B5EF4-FFF2-40B4-BE49-F238E27FC236}">
                <a16:creationId xmlns:a16="http://schemas.microsoft.com/office/drawing/2014/main" id="{BF063453-FAA3-9446-898B-3DC039F47028}"/>
              </a:ext>
            </a:extLst>
          </p:cNvPr>
          <p:cNvSpPr/>
          <p:nvPr/>
        </p:nvSpPr>
        <p:spPr>
          <a:xfrm>
            <a:off x="3081462" y="4568697"/>
            <a:ext cx="162731" cy="124731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593">
            <a:extLst>
              <a:ext uri="{FF2B5EF4-FFF2-40B4-BE49-F238E27FC236}">
                <a16:creationId xmlns:a16="http://schemas.microsoft.com/office/drawing/2014/main" id="{C1E0F2B0-D496-A546-A014-9BBE95848C42}"/>
              </a:ext>
            </a:extLst>
          </p:cNvPr>
          <p:cNvSpPr/>
          <p:nvPr/>
        </p:nvSpPr>
        <p:spPr>
          <a:xfrm>
            <a:off x="3549274" y="4559001"/>
            <a:ext cx="162731" cy="124731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594">
            <a:extLst>
              <a:ext uri="{FF2B5EF4-FFF2-40B4-BE49-F238E27FC236}">
                <a16:creationId xmlns:a16="http://schemas.microsoft.com/office/drawing/2014/main" id="{E0C7AD2E-E8C9-434E-9ADD-EC1620201C49}"/>
              </a:ext>
            </a:extLst>
          </p:cNvPr>
          <p:cNvSpPr/>
          <p:nvPr/>
        </p:nvSpPr>
        <p:spPr>
          <a:xfrm>
            <a:off x="3526972" y="4904691"/>
            <a:ext cx="162731" cy="124731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595">
            <a:extLst>
              <a:ext uri="{FF2B5EF4-FFF2-40B4-BE49-F238E27FC236}">
                <a16:creationId xmlns:a16="http://schemas.microsoft.com/office/drawing/2014/main" id="{DD8EC1D8-2CEF-714B-862D-45C10C8673D2}"/>
              </a:ext>
            </a:extLst>
          </p:cNvPr>
          <p:cNvSpPr/>
          <p:nvPr/>
        </p:nvSpPr>
        <p:spPr>
          <a:xfrm>
            <a:off x="3081462" y="4897564"/>
            <a:ext cx="162731" cy="124731"/>
          </a:xfrm>
          <a:prstGeom prst="ellipse">
            <a:avLst/>
          </a:prstGeom>
          <a:solidFill>
            <a:srgbClr val="FFFF0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88173" y="2656667"/>
            <a:ext cx="1145411" cy="1027974"/>
            <a:chOff x="4214825" y="3555394"/>
            <a:chExt cx="1165529" cy="1238519"/>
          </a:xfrm>
        </p:grpSpPr>
        <p:sp>
          <p:nvSpPr>
            <p:cNvPr id="15" name="Shape 539">
              <a:extLst>
                <a:ext uri="{FF2B5EF4-FFF2-40B4-BE49-F238E27FC236}">
                  <a16:creationId xmlns:a16="http://schemas.microsoft.com/office/drawing/2014/main" id="{94886A63-0616-194A-BA76-1D81E97C7781}"/>
                </a:ext>
              </a:extLst>
            </p:cNvPr>
            <p:cNvSpPr/>
            <p:nvPr/>
          </p:nvSpPr>
          <p:spPr>
            <a:xfrm>
              <a:off x="4596701" y="3750095"/>
              <a:ext cx="124474" cy="119881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540">
              <a:extLst>
                <a:ext uri="{FF2B5EF4-FFF2-40B4-BE49-F238E27FC236}">
                  <a16:creationId xmlns:a16="http://schemas.microsoft.com/office/drawing/2014/main" id="{8F942662-6A2F-504C-B410-794FC937C698}"/>
                </a:ext>
              </a:extLst>
            </p:cNvPr>
            <p:cNvSpPr/>
            <p:nvPr/>
          </p:nvSpPr>
          <p:spPr>
            <a:xfrm>
              <a:off x="4634550" y="4171093"/>
              <a:ext cx="124474" cy="119881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Shape 541">
              <a:extLst>
                <a:ext uri="{FF2B5EF4-FFF2-40B4-BE49-F238E27FC236}">
                  <a16:creationId xmlns:a16="http://schemas.microsoft.com/office/drawing/2014/main" id="{E5B0659F-60AC-AB4C-B709-A852835C58B1}"/>
                </a:ext>
              </a:extLst>
            </p:cNvPr>
            <p:cNvSpPr/>
            <p:nvPr/>
          </p:nvSpPr>
          <p:spPr>
            <a:xfrm>
              <a:off x="4299047" y="4512656"/>
              <a:ext cx="124474" cy="119881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542">
              <a:extLst>
                <a:ext uri="{FF2B5EF4-FFF2-40B4-BE49-F238E27FC236}">
                  <a16:creationId xmlns:a16="http://schemas.microsoft.com/office/drawing/2014/main" id="{9FEB84CF-6244-8C4B-8A07-68852531EDF2}"/>
                </a:ext>
              </a:extLst>
            </p:cNvPr>
            <p:cNvSpPr/>
            <p:nvPr/>
          </p:nvSpPr>
          <p:spPr>
            <a:xfrm>
              <a:off x="4792241" y="3908199"/>
              <a:ext cx="124474" cy="119881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Shape 543">
              <a:extLst>
                <a:ext uri="{FF2B5EF4-FFF2-40B4-BE49-F238E27FC236}">
                  <a16:creationId xmlns:a16="http://schemas.microsoft.com/office/drawing/2014/main" id="{03E8CAD4-3E3A-1344-A13B-4023AD6B0B0D}"/>
                </a:ext>
              </a:extLst>
            </p:cNvPr>
            <p:cNvSpPr/>
            <p:nvPr/>
          </p:nvSpPr>
          <p:spPr>
            <a:xfrm>
              <a:off x="4792241" y="4356552"/>
              <a:ext cx="124474" cy="119881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544">
              <a:extLst>
                <a:ext uri="{FF2B5EF4-FFF2-40B4-BE49-F238E27FC236}">
                  <a16:creationId xmlns:a16="http://schemas.microsoft.com/office/drawing/2014/main" id="{FE994863-348F-A845-9214-952D008FB2B0}"/>
                </a:ext>
              </a:extLst>
            </p:cNvPr>
            <p:cNvSpPr/>
            <p:nvPr/>
          </p:nvSpPr>
          <p:spPr>
            <a:xfrm>
              <a:off x="5069490" y="3758928"/>
              <a:ext cx="124474" cy="119881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545">
              <a:extLst>
                <a:ext uri="{FF2B5EF4-FFF2-40B4-BE49-F238E27FC236}">
                  <a16:creationId xmlns:a16="http://schemas.microsoft.com/office/drawing/2014/main" id="{AC22CA30-B0DB-FE4F-B6BA-A55917D37A1A}"/>
                </a:ext>
              </a:extLst>
            </p:cNvPr>
            <p:cNvSpPr/>
            <p:nvPr/>
          </p:nvSpPr>
          <p:spPr>
            <a:xfrm>
              <a:off x="5071397" y="4459813"/>
              <a:ext cx="124474" cy="119881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2704D12-26C3-1747-9994-73D1BDD9B9E4}"/>
                </a:ext>
              </a:extLst>
            </p:cNvPr>
            <p:cNvSpPr/>
            <p:nvPr/>
          </p:nvSpPr>
          <p:spPr bwMode="auto">
            <a:xfrm>
              <a:off x="4214825" y="3555394"/>
              <a:ext cx="1165529" cy="1238519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B09CC7B7-23BA-5548-82D9-FB7387C1D240}"/>
              </a:ext>
            </a:extLst>
          </p:cNvPr>
          <p:cNvSpPr txBox="1"/>
          <p:nvPr/>
        </p:nvSpPr>
        <p:spPr>
          <a:xfrm>
            <a:off x="1032333" y="2296859"/>
            <a:ext cx="120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Partition A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31336C2-2E66-5E44-A047-893913D4E2FF}"/>
              </a:ext>
            </a:extLst>
          </p:cNvPr>
          <p:cNvSpPr/>
          <p:nvPr/>
        </p:nvSpPr>
        <p:spPr bwMode="auto">
          <a:xfrm>
            <a:off x="2057400" y="2025813"/>
            <a:ext cx="5990779" cy="2881157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1075333" y="2637785"/>
            <a:ext cx="1051124" cy="1048224"/>
            <a:chOff x="6235543" y="3334209"/>
            <a:chExt cx="1069586" cy="1262917"/>
          </a:xfrm>
        </p:grpSpPr>
        <p:sp>
          <p:nvSpPr>
            <p:cNvPr id="50" name="Shape 551">
              <a:extLst>
                <a:ext uri="{FF2B5EF4-FFF2-40B4-BE49-F238E27FC236}">
                  <a16:creationId xmlns:a16="http://schemas.microsoft.com/office/drawing/2014/main" id="{2949F193-332E-BE44-9578-4F0047F829FB}"/>
                </a:ext>
              </a:extLst>
            </p:cNvPr>
            <p:cNvSpPr/>
            <p:nvPr/>
          </p:nvSpPr>
          <p:spPr>
            <a:xfrm>
              <a:off x="6599048" y="3584169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Shape 552">
              <a:extLst>
                <a:ext uri="{FF2B5EF4-FFF2-40B4-BE49-F238E27FC236}">
                  <a16:creationId xmlns:a16="http://schemas.microsoft.com/office/drawing/2014/main" id="{336C6162-FDDE-8746-A086-E1E25438F0D7}"/>
                </a:ext>
              </a:extLst>
            </p:cNvPr>
            <p:cNvSpPr/>
            <p:nvPr/>
          </p:nvSpPr>
          <p:spPr>
            <a:xfrm>
              <a:off x="6581022" y="3912256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Shape 553">
              <a:extLst>
                <a:ext uri="{FF2B5EF4-FFF2-40B4-BE49-F238E27FC236}">
                  <a16:creationId xmlns:a16="http://schemas.microsoft.com/office/drawing/2014/main" id="{6081CAB9-27BE-AE41-B464-C77238642F44}"/>
                </a:ext>
              </a:extLst>
            </p:cNvPr>
            <p:cNvSpPr/>
            <p:nvPr/>
          </p:nvSpPr>
          <p:spPr>
            <a:xfrm>
              <a:off x="6292381" y="4346730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554">
              <a:extLst>
                <a:ext uri="{FF2B5EF4-FFF2-40B4-BE49-F238E27FC236}">
                  <a16:creationId xmlns:a16="http://schemas.microsoft.com/office/drawing/2014/main" id="{9257995D-AA8A-CE4F-917B-3B2BD2E52080}"/>
                </a:ext>
              </a:extLst>
            </p:cNvPr>
            <p:cNvSpPr/>
            <p:nvPr/>
          </p:nvSpPr>
          <p:spPr>
            <a:xfrm>
              <a:off x="6785574" y="3742274"/>
              <a:ext cx="124474" cy="11988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Shape 555">
              <a:extLst>
                <a:ext uri="{FF2B5EF4-FFF2-40B4-BE49-F238E27FC236}">
                  <a16:creationId xmlns:a16="http://schemas.microsoft.com/office/drawing/2014/main" id="{ED9DB88A-922D-A149-A160-C358AEFF0407}"/>
                </a:ext>
              </a:extLst>
            </p:cNvPr>
            <p:cNvSpPr/>
            <p:nvPr/>
          </p:nvSpPr>
          <p:spPr>
            <a:xfrm>
              <a:off x="6785574" y="4190628"/>
              <a:ext cx="124474" cy="11988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Shape 556">
              <a:extLst>
                <a:ext uri="{FF2B5EF4-FFF2-40B4-BE49-F238E27FC236}">
                  <a16:creationId xmlns:a16="http://schemas.microsoft.com/office/drawing/2014/main" id="{364B96E9-84F7-5447-84AA-B5B99E970143}"/>
                </a:ext>
              </a:extLst>
            </p:cNvPr>
            <p:cNvSpPr/>
            <p:nvPr/>
          </p:nvSpPr>
          <p:spPr>
            <a:xfrm>
              <a:off x="7043687" y="3601862"/>
              <a:ext cx="124474" cy="11988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Shape 557">
              <a:extLst>
                <a:ext uri="{FF2B5EF4-FFF2-40B4-BE49-F238E27FC236}">
                  <a16:creationId xmlns:a16="http://schemas.microsoft.com/office/drawing/2014/main" id="{526717E5-88D0-0146-A7BD-D4D5C54CD172}"/>
                </a:ext>
              </a:extLst>
            </p:cNvPr>
            <p:cNvSpPr/>
            <p:nvPr/>
          </p:nvSpPr>
          <p:spPr>
            <a:xfrm>
              <a:off x="6983119" y="4366655"/>
              <a:ext cx="124474" cy="11988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" name="Shape 558">
              <a:extLst>
                <a:ext uri="{FF2B5EF4-FFF2-40B4-BE49-F238E27FC236}">
                  <a16:creationId xmlns:a16="http://schemas.microsoft.com/office/drawing/2014/main" id="{0D2CE249-F328-EA40-8F25-8032A1699841}"/>
                </a:ext>
              </a:extLst>
            </p:cNvPr>
            <p:cNvCxnSpPr/>
            <p:nvPr/>
          </p:nvCxnSpPr>
          <p:spPr>
            <a:xfrm rot="10800000">
              <a:off x="6235543" y="3334209"/>
              <a:ext cx="10407" cy="1259924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Shape 559">
              <a:extLst>
                <a:ext uri="{FF2B5EF4-FFF2-40B4-BE49-F238E27FC236}">
                  <a16:creationId xmlns:a16="http://schemas.microsoft.com/office/drawing/2014/main" id="{7E32E3BB-156D-F84D-B78E-EBF3D6208279}"/>
                </a:ext>
              </a:extLst>
            </p:cNvPr>
            <p:cNvCxnSpPr/>
            <p:nvPr/>
          </p:nvCxnSpPr>
          <p:spPr>
            <a:xfrm rot="10800000" flipH="1">
              <a:off x="6888656" y="3343884"/>
              <a:ext cx="13876" cy="125324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Shape 560">
              <a:extLst>
                <a:ext uri="{FF2B5EF4-FFF2-40B4-BE49-F238E27FC236}">
                  <a16:creationId xmlns:a16="http://schemas.microsoft.com/office/drawing/2014/main" id="{DB4B2807-7F57-8C4A-B33C-CDBFAFA1FA8D}"/>
                </a:ext>
              </a:extLst>
            </p:cNvPr>
            <p:cNvCxnSpPr/>
            <p:nvPr/>
          </p:nvCxnSpPr>
          <p:spPr>
            <a:xfrm rot="10800000">
              <a:off x="7305129" y="3334269"/>
              <a:ext cx="0" cy="125894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Shape 561">
              <a:extLst>
                <a:ext uri="{FF2B5EF4-FFF2-40B4-BE49-F238E27FC236}">
                  <a16:creationId xmlns:a16="http://schemas.microsoft.com/office/drawing/2014/main" id="{AB39F33E-29CC-B044-9670-3478DC52F7AF}"/>
                </a:ext>
              </a:extLst>
            </p:cNvPr>
            <p:cNvCxnSpPr/>
            <p:nvPr/>
          </p:nvCxnSpPr>
          <p:spPr>
            <a:xfrm rot="10800000">
              <a:off x="6244650" y="4593210"/>
              <a:ext cx="1060479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Shape 562">
              <a:extLst>
                <a:ext uri="{FF2B5EF4-FFF2-40B4-BE49-F238E27FC236}">
                  <a16:creationId xmlns:a16="http://schemas.microsoft.com/office/drawing/2014/main" id="{4403D4B5-E12E-F34B-91EF-A5AB89885036}"/>
                </a:ext>
              </a:extLst>
            </p:cNvPr>
            <p:cNvCxnSpPr/>
            <p:nvPr/>
          </p:nvCxnSpPr>
          <p:spPr>
            <a:xfrm rot="10800000">
              <a:off x="6254531" y="3901829"/>
              <a:ext cx="1033747" cy="609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Shape 563">
              <a:extLst>
                <a:ext uri="{FF2B5EF4-FFF2-40B4-BE49-F238E27FC236}">
                  <a16:creationId xmlns:a16="http://schemas.microsoft.com/office/drawing/2014/main" id="{289F225A-54CA-CD4B-A2C0-624B724A41B7}"/>
                </a:ext>
              </a:extLst>
            </p:cNvPr>
            <p:cNvCxnSpPr/>
            <p:nvPr/>
          </p:nvCxnSpPr>
          <p:spPr>
            <a:xfrm rot="10800000">
              <a:off x="6235563" y="3343921"/>
              <a:ext cx="106558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09CC7B7-23BA-5548-82D9-FB7387C1D240}"/>
              </a:ext>
            </a:extLst>
          </p:cNvPr>
          <p:cNvSpPr txBox="1"/>
          <p:nvPr/>
        </p:nvSpPr>
        <p:spPr>
          <a:xfrm>
            <a:off x="4500563" y="2319161"/>
            <a:ext cx="1266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Partition B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CC7B7-23BA-5548-82D9-FB7387C1D240}"/>
              </a:ext>
            </a:extLst>
          </p:cNvPr>
          <p:cNvSpPr txBox="1"/>
          <p:nvPr/>
        </p:nvSpPr>
        <p:spPr>
          <a:xfrm>
            <a:off x="2785091" y="2296859"/>
            <a:ext cx="1357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Spatial Data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8C7D899-7C8B-974C-B398-7F786B08D4E6}"/>
              </a:ext>
            </a:extLst>
          </p:cNvPr>
          <p:cNvSpPr/>
          <p:nvPr/>
        </p:nvSpPr>
        <p:spPr>
          <a:xfrm>
            <a:off x="262665" y="5265381"/>
            <a:ext cx="8445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Aft>
                <a:spcPts val="397"/>
              </a:spcAft>
              <a:buSzPts val="1068"/>
            </a:pPr>
            <a:r>
              <a:rPr lang="en-US" sz="1000" dirty="0">
                <a:solidFill>
                  <a:schemeClr val="lt1"/>
                </a:solidFill>
              </a:rPr>
              <a:t>[</a:t>
            </a:r>
            <a:r>
              <a:rPr lang="en-US" sz="1600" b="1" dirty="0"/>
              <a:t>Details:</a:t>
            </a:r>
            <a:r>
              <a:rPr lang="en-US" b="1" dirty="0">
                <a:solidFill>
                  <a:srgbClr val="3333FF"/>
                </a:solidFill>
              </a:rPr>
              <a:t> </a:t>
            </a:r>
            <a:r>
              <a:rPr lang="en-US" sz="1400" dirty="0">
                <a:solidFill>
                  <a:srgbClr val="3333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Science for Earth: The Earth Day Report</a:t>
            </a:r>
            <a:r>
              <a:rPr lang="en-US" sz="1400" dirty="0">
                <a:solidFill>
                  <a:srgbClr val="3333FF"/>
                </a:solidFill>
              </a:rPr>
              <a:t> </a:t>
            </a:r>
            <a:r>
              <a:rPr lang="en-US" sz="1400" dirty="0"/>
              <a:t>, E. </a:t>
            </a:r>
            <a:r>
              <a:rPr lang="en-US" sz="1400" dirty="0" err="1"/>
              <a:t>Eftelioglu</a:t>
            </a:r>
            <a:r>
              <a:rPr lang="en-US" sz="1400" dirty="0"/>
              <a:t>, S. Shekhar, J. Hudson, L. Joppa, C. </a:t>
            </a:r>
            <a:r>
              <a:rPr lang="en-US" sz="1400" dirty="0" err="1"/>
              <a:t>Baru</a:t>
            </a:r>
            <a:r>
              <a:rPr lang="en-US" sz="1400" dirty="0"/>
              <a:t>, V. </a:t>
            </a:r>
            <a:r>
              <a:rPr lang="en-US" sz="1400" dirty="0" err="1"/>
              <a:t>Janeja</a:t>
            </a:r>
            <a:r>
              <a:rPr lang="en-US" sz="1400" dirty="0"/>
              <a:t>, et al. ACM SIGKDD Explorations Newsletter, 22(1), May 2020.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50B5ADC-9D2B-B040-A38A-5EFFA7DBE0EB}"/>
              </a:ext>
            </a:extLst>
          </p:cNvPr>
          <p:cNvGrpSpPr/>
          <p:nvPr/>
        </p:nvGrpSpPr>
        <p:grpSpPr>
          <a:xfrm>
            <a:off x="6726749" y="2141879"/>
            <a:ext cx="1612531" cy="1277898"/>
            <a:chOff x="5220037" y="1232481"/>
            <a:chExt cx="2482103" cy="208435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DD1F3B3-58E9-9F41-BA3D-67CFFB16FD9A}"/>
                </a:ext>
              </a:extLst>
            </p:cNvPr>
            <p:cNvGrpSpPr/>
            <p:nvPr/>
          </p:nvGrpSpPr>
          <p:grpSpPr>
            <a:xfrm>
              <a:off x="5586228" y="1971014"/>
              <a:ext cx="1341021" cy="1345817"/>
              <a:chOff x="5586228" y="1971014"/>
              <a:chExt cx="1341021" cy="1345817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CCAE3B5A-41E1-ED43-974D-C66BD07346B8}"/>
                  </a:ext>
                </a:extLst>
              </p:cNvPr>
              <p:cNvSpPr/>
              <p:nvPr/>
            </p:nvSpPr>
            <p:spPr>
              <a:xfrm>
                <a:off x="5998591" y="1983370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B4B32D2-1BCF-8947-B6AC-E946E7E23FA4}"/>
                  </a:ext>
                </a:extLst>
              </p:cNvPr>
              <p:cNvSpPr/>
              <p:nvPr/>
            </p:nvSpPr>
            <p:spPr>
              <a:xfrm>
                <a:off x="5933522" y="2471494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79C63C3-8227-F242-9672-23C5A21F1419}"/>
                  </a:ext>
                </a:extLst>
              </p:cNvPr>
              <p:cNvSpPr/>
              <p:nvPr/>
            </p:nvSpPr>
            <p:spPr>
              <a:xfrm>
                <a:off x="5586228" y="3133951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C42285C-11F9-6640-9BB4-7866A403E0C5}"/>
                  </a:ext>
                </a:extLst>
              </p:cNvPr>
              <p:cNvSpPr/>
              <p:nvPr/>
            </p:nvSpPr>
            <p:spPr>
              <a:xfrm>
                <a:off x="6311315" y="2211235"/>
                <a:ext cx="182880" cy="1828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42B3064-989A-7041-BBBE-E0932D0E8E77}"/>
                  </a:ext>
                </a:extLst>
              </p:cNvPr>
              <p:cNvSpPr/>
              <p:nvPr/>
            </p:nvSpPr>
            <p:spPr>
              <a:xfrm>
                <a:off x="6311315" y="2895656"/>
                <a:ext cx="182880" cy="1828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1B85FFF-BF04-6C4E-A935-FA1A38BAEECF}"/>
                  </a:ext>
                </a:extLst>
              </p:cNvPr>
              <p:cNvSpPr/>
              <p:nvPr/>
            </p:nvSpPr>
            <p:spPr>
              <a:xfrm>
                <a:off x="6691900" y="1971014"/>
                <a:ext cx="182880" cy="1828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24C1EC7-46C7-304D-9A6E-D79AB38657C3}"/>
                  </a:ext>
                </a:extLst>
              </p:cNvPr>
              <p:cNvSpPr/>
              <p:nvPr/>
            </p:nvSpPr>
            <p:spPr>
              <a:xfrm>
                <a:off x="6744369" y="3078536"/>
                <a:ext cx="182880" cy="1828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333A2CB-ECC6-9745-BF6C-65FDEC15D306}"/>
                  </a:ext>
                </a:extLst>
              </p:cNvPr>
              <p:cNvCxnSpPr/>
              <p:nvPr/>
            </p:nvCxnSpPr>
            <p:spPr>
              <a:xfrm flipH="1" flipV="1">
                <a:off x="6186863" y="2128598"/>
                <a:ext cx="151234" cy="10941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F2BD0DF-0B1E-344D-94AA-A19F04352B56}"/>
                  </a:ext>
                </a:extLst>
              </p:cNvPr>
              <p:cNvCxnSpPr/>
              <p:nvPr/>
            </p:nvCxnSpPr>
            <p:spPr>
              <a:xfrm flipH="1">
                <a:off x="6089620" y="2367333"/>
                <a:ext cx="248477" cy="13094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EA2A820-7EED-094B-B756-864DA5372D9E}"/>
                  </a:ext>
                </a:extLst>
              </p:cNvPr>
              <p:cNvCxnSpPr/>
              <p:nvPr/>
            </p:nvCxnSpPr>
            <p:spPr>
              <a:xfrm flipH="1">
                <a:off x="6488105" y="2107074"/>
                <a:ext cx="192722" cy="14828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4DFB13E-3F82-904A-84A8-CD29B41CA804}"/>
                  </a:ext>
                </a:extLst>
              </p:cNvPr>
              <p:cNvCxnSpPr/>
              <p:nvPr/>
            </p:nvCxnSpPr>
            <p:spPr>
              <a:xfrm flipH="1" flipV="1">
                <a:off x="6494195" y="2987096"/>
                <a:ext cx="276956" cy="11822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C2CA798-9FD5-E44D-98F9-2BF8066F04F7}"/>
                </a:ext>
              </a:extLst>
            </p:cNvPr>
            <p:cNvSpPr txBox="1"/>
            <p:nvPr/>
          </p:nvSpPr>
          <p:spPr>
            <a:xfrm>
              <a:off x="5220037" y="1232481"/>
              <a:ext cx="2482103" cy="580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Neighbor graph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7245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Statistics: An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43665"/>
            <a:ext cx="8610600" cy="4095135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Point process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Discrete points, e.g., locations of trees, accidents, crimes, …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Complete spatial randomness (CSR): Poisson process in space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K-function: test of CSR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Geostatistics</a:t>
            </a: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Continuous phenomena, e.g., rainfall, snow depth, …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Methods: </a:t>
            </a:r>
            <a:r>
              <a:rPr lang="en-US" altLang="en-US" sz="1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Variogram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measure how similarity decreases with distance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interpolation, e.g., </a:t>
            </a:r>
            <a:r>
              <a:rPr lang="en-US" altLang="en-US" sz="1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Kriging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  <a:p>
            <a:pPr lvl="1">
              <a:lnSpc>
                <a:spcPct val="80000"/>
              </a:lnSpc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Lattice-based statistics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Polygonal aggregate data, e.g., census, disease rates, pixels in a raster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Gaussian models, Markov Random Fields, Spatial Autoregressive Model</a:t>
            </a:r>
          </a:p>
          <a:p>
            <a:pPr>
              <a:lnSpc>
                <a:spcPct val="80000"/>
              </a:lnSpc>
            </a:pPr>
            <a:endParaRPr lang="en-US" altLang="en-US" sz="2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Picture 2" descr="https://encrypted-tbn2.gstatic.com/images?q=tbn:ANd9GcSYKm2NWtKxWYbe4WrczjlviO6MfCQorAdEUWpK75h_JuN9HeAX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3982" r="24620" b="688"/>
          <a:stretch/>
        </p:blipFill>
        <p:spPr bwMode="auto">
          <a:xfrm>
            <a:off x="7467600" y="1715535"/>
            <a:ext cx="1371600" cy="195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99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Autocorrelation (SA)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760178" cy="4114800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First Law of Geography 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All things are related, but nearby things are more related than distant things. [Tobler70]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autocorrelation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Traditional </a:t>
            </a:r>
            <a:r>
              <a:rPr lang="en-US" altLang="en-US" sz="1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i.i.d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 assumption is not valid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Measures: K-function, Moran’s I, </a:t>
            </a:r>
            <a:r>
              <a:rPr lang="en-US" altLang="en-US" sz="1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Variogram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…</a:t>
            </a:r>
          </a:p>
          <a:p>
            <a:endParaRPr lang="en-US" sz="18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28" y="3205316"/>
            <a:ext cx="3390900" cy="216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820" y="3197584"/>
            <a:ext cx="3429000" cy="212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42452" y="5286703"/>
            <a:ext cx="45079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 Independent, Identically Distributed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pixel property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029200" y="5365531"/>
            <a:ext cx="3200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Vegetation Durability with SA</a:t>
            </a:r>
          </a:p>
        </p:txBody>
      </p:sp>
    </p:spTree>
    <p:extLst>
      <p:ext uri="{BB962C8B-B14F-4D97-AF65-F5344CB8AC3E}">
        <p14:creationId xmlns:p14="http://schemas.microsoft.com/office/powerpoint/2010/main" val="1292403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Autocorrelation: K-Function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73161"/>
            <a:ext cx="8610600" cy="4065639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Purpose: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Compare a point dataset with a complete spatial random (CSR) data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Input: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 set of points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where </a:t>
            </a:r>
            <a:r>
              <a:rPr lang="el-GR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λ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is intensity of event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Interpretation: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Compare k(h, data) with </a:t>
            </a:r>
            <a:r>
              <a:rPr lang="en-US" altLang="en-US" sz="1600" i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K(h,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CSR)</a:t>
            </a:r>
            <a:endParaRPr lang="en-US" altLang="en-US" sz="1600" dirty="0">
              <a:solidFill>
                <a:srgbClr val="FF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i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K(h, data)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= </a:t>
            </a:r>
            <a:r>
              <a:rPr lang="en-US" altLang="en-US" sz="1600" i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k(h, CSR):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Points are CSR</a:t>
            </a:r>
            <a:endParaRPr lang="en-US" altLang="en-US" sz="1600" dirty="0">
              <a:solidFill>
                <a:srgbClr val="FF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371600" lvl="3" indent="0">
              <a:lnSpc>
                <a:spcPct val="90000"/>
              </a:lnSpc>
              <a:buNone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&gt; means Points are clustered</a:t>
            </a:r>
          </a:p>
          <a:p>
            <a:pPr marL="1371600" lvl="3" indent="0">
              <a:lnSpc>
                <a:spcPct val="90000"/>
              </a:lnSpc>
              <a:buNone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&lt; means Points are de-clustered </a:t>
            </a: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552418" y="2135730"/>
            <a:ext cx="7146925" cy="380676"/>
            <a:chOff x="311" y="1121"/>
            <a:chExt cx="4502" cy="247"/>
          </a:xfrm>
        </p:grpSpPr>
        <p:graphicFrame>
          <p:nvGraphicFramePr>
            <p:cNvPr id="5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6101656"/>
                </p:ext>
              </p:extLst>
            </p:nvPr>
          </p:nvGraphicFramePr>
          <p:xfrm>
            <a:off x="311" y="1128"/>
            <a:ext cx="1202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92" name="Equation" r:id="rId3" imgW="1409400" imgH="228600" progId="Equation.3">
                    <p:embed/>
                  </p:oleObj>
                </mc:Choice>
                <mc:Fallback>
                  <p:oleObj name="Equation" r:id="rId3" imgW="1409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" y="1128"/>
                          <a:ext cx="1202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1456" y="1121"/>
              <a:ext cx="3357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effectLst/>
                  <a:latin typeface="Microsoft Sans Serif" panose="020B0604020202020204" pitchFamily="34" charset="0"/>
                  <a:cs typeface="Microsoft Sans Serif" panose="020B0604020202020204" pitchFamily="34" charset="0"/>
                </a:rPr>
                <a:t>[number of events within distance </a:t>
              </a:r>
              <a:r>
                <a:rPr lang="en-US" altLang="en-US" sz="1600" i="1" dirty="0">
                  <a:solidFill>
                    <a:srgbClr val="FF0000"/>
                  </a:solidFill>
                  <a:effectLst/>
                  <a:latin typeface="Microsoft Sans Serif" panose="020B0604020202020204" pitchFamily="34" charset="0"/>
                  <a:cs typeface="Microsoft Sans Serif" panose="020B0604020202020204" pitchFamily="34" charset="0"/>
                </a:rPr>
                <a:t>h</a:t>
              </a:r>
              <a:r>
                <a:rPr lang="en-US" altLang="en-US" sz="1600" dirty="0">
                  <a:effectLst/>
                  <a:latin typeface="Microsoft Sans Serif" panose="020B0604020202020204" pitchFamily="34" charset="0"/>
                  <a:cs typeface="Microsoft Sans Serif" panose="020B0604020202020204" pitchFamily="34" charset="0"/>
                </a:rPr>
                <a:t> of an arbitrary event</a:t>
              </a:r>
              <a:r>
                <a:rPr lang="en-US" altLang="en-US" sz="1800" dirty="0">
                  <a:effectLst/>
                  <a:latin typeface="Microsoft Sans Serif" panose="020B0604020202020204" pitchFamily="34" charset="0"/>
                  <a:cs typeface="Microsoft Sans Serif" panose="020B0604020202020204" pitchFamily="34" charset="0"/>
                </a:rPr>
                <a:t>]</a:t>
              </a:r>
            </a:p>
          </p:txBody>
        </p:sp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275" y="2638831"/>
            <a:ext cx="3356109" cy="237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72065" y="4129069"/>
            <a:ext cx="5180409" cy="1686059"/>
            <a:chOff x="172065" y="4129069"/>
            <a:chExt cx="5180409" cy="1686059"/>
          </a:xfrm>
        </p:grpSpPr>
        <p:pic>
          <p:nvPicPr>
            <p:cNvPr id="11" name="Picture 15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" b="68729"/>
            <a:stretch/>
          </p:blipFill>
          <p:spPr bwMode="auto">
            <a:xfrm>
              <a:off x="172065" y="4129069"/>
              <a:ext cx="5180409" cy="1391750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23395" y="5469523"/>
              <a:ext cx="6158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CSR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31514" y="5469523"/>
              <a:ext cx="10615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Clustered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933093" y="5476574"/>
              <a:ext cx="1346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De-clustered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2030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Cross-Correlation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71976"/>
            <a:ext cx="8610600" cy="3886200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Cross K-Function Definition</a:t>
            </a:r>
          </a:p>
          <a:p>
            <a:endParaRPr lang="en-US" altLang="en-US" sz="2000" dirty="0"/>
          </a:p>
          <a:p>
            <a:endParaRPr lang="en-US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53602" y="1879352"/>
            <a:ext cx="7973048" cy="479426"/>
            <a:chOff x="314" y="1596"/>
            <a:chExt cx="3675" cy="302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30487331"/>
                </p:ext>
              </p:extLst>
            </p:nvPr>
          </p:nvGraphicFramePr>
          <p:xfrm>
            <a:off x="314" y="1596"/>
            <a:ext cx="1059" cy="3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10" name="Equation" r:id="rId3" imgW="1041120" imgH="241200" progId="Equation.3">
                    <p:embed/>
                  </p:oleObj>
                </mc:Choice>
                <mc:Fallback>
                  <p:oleObj name="Equation" r:id="rId3" imgW="104112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4" y="1596"/>
                          <a:ext cx="1059" cy="3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317" y="1596"/>
              <a:ext cx="267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dirty="0">
                  <a:effectLst/>
                </a:rPr>
                <a:t>[number of type</a:t>
              </a:r>
              <a:r>
                <a:rPr lang="en-US" altLang="en-US" sz="1800" b="1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altLang="en-US" sz="1800" b="1" i="1" dirty="0">
                  <a:solidFill>
                    <a:srgbClr val="FF0000"/>
                  </a:solidFill>
                  <a:effectLst/>
                </a:rPr>
                <a:t>j </a:t>
              </a:r>
              <a:r>
                <a:rPr lang="en-US" altLang="en-US" sz="1800" dirty="0">
                  <a:effectLst/>
                </a:rPr>
                <a:t>event within distance </a:t>
              </a:r>
              <a:r>
                <a:rPr lang="en-US" altLang="en-US" sz="1800" i="1" dirty="0">
                  <a:effectLst/>
                </a:rPr>
                <a:t>h</a:t>
              </a:r>
              <a:r>
                <a:rPr lang="en-US" altLang="en-US" sz="1800" dirty="0">
                  <a:effectLst/>
                </a:rPr>
                <a:t> of a type</a:t>
              </a:r>
              <a:r>
                <a:rPr lang="en-US" altLang="en-US" sz="180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altLang="en-US" sz="1800" b="1" i="1" dirty="0" err="1">
                  <a:solidFill>
                    <a:srgbClr val="FF0000"/>
                  </a:solidFill>
                  <a:effectLst/>
                </a:rPr>
                <a:t>i</a:t>
              </a:r>
              <a:r>
                <a:rPr lang="en-US" altLang="en-US" sz="180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altLang="en-US" sz="1800" dirty="0">
                  <a:effectLst/>
                </a:rPr>
                <a:t>event]</a:t>
              </a:r>
            </a:p>
          </p:txBody>
        </p:sp>
      </p:grpSp>
      <p:pic>
        <p:nvPicPr>
          <p:cNvPr id="9" name="Picture 9">
            <a:extLst>
              <a:ext uri="{FF2B5EF4-FFF2-40B4-BE49-F238E27FC236}">
                <a16:creationId xmlns:a16="http://schemas.microsoft.com/office/drawing/2014/main" id="{E7725892-C33A-E14C-AC57-18F678CB0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01" y="2427111"/>
            <a:ext cx="3896091" cy="324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EF7029BD-1F8D-6647-9769-95347FBBD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42" y="2426376"/>
            <a:ext cx="4242654" cy="322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580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Variability and Heterogeneity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73161"/>
            <a:ext cx="8610600" cy="4065639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“Second law of geography” [M. </a:t>
            </a:r>
            <a:r>
              <a:rPr lang="en-US" altLang="en-US" sz="2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Goodchild</a:t>
            </a: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UCGIS 2003]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Global model might be inconsistent with regional models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Simpson’s Paradox (linked to MAUP)</a:t>
            </a:r>
          </a:p>
          <a:p>
            <a:pPr marL="342900" lvl="1" indent="-342900">
              <a:buFontTx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May improve the effectiveness of SDM, show support regions of a pattern</a:t>
            </a:r>
          </a:p>
          <a:p>
            <a:endParaRPr lang="en-US" dirty="0"/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111045" y="2857452"/>
            <a:ext cx="3456943" cy="2878898"/>
            <a:chOff x="1111045" y="2857452"/>
            <a:chExt cx="3456943" cy="2878898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770"/>
                      </a14:imgEffect>
                      <a14:imgEffect>
                        <a14:saturation sat="282000"/>
                      </a14:imgEffect>
                      <a14:imgEffect>
                        <a14:brightnessContrast bright="-14000" contrast="8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045" y="2857452"/>
              <a:ext cx="3456943" cy="2878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9"/>
            <p:cNvCxnSpPr/>
            <p:nvPr/>
          </p:nvCxnSpPr>
          <p:spPr bwMode="auto">
            <a:xfrm flipV="1">
              <a:off x="1126272" y="3925229"/>
              <a:ext cx="3441716" cy="94785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" name="Group 17"/>
          <p:cNvGrpSpPr/>
          <p:nvPr/>
        </p:nvGrpSpPr>
        <p:grpSpPr>
          <a:xfrm>
            <a:off x="5290079" y="2841524"/>
            <a:ext cx="3517591" cy="2876908"/>
            <a:chOff x="5290079" y="2841524"/>
            <a:chExt cx="3517591" cy="2876908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5">
              <a:lum bright="-38000" contrast="8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0079" y="2841524"/>
              <a:ext cx="3517591" cy="2876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 bwMode="auto">
            <a:xfrm>
              <a:off x="5376583" y="4771431"/>
              <a:ext cx="2083583" cy="89008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6647031" y="2890905"/>
              <a:ext cx="2160639" cy="142252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5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70412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8D520-79FD-E740-88B6-B84DF3766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94" y="400698"/>
            <a:ext cx="8606118" cy="642080"/>
          </a:xfrm>
        </p:spPr>
        <p:txBody>
          <a:bodyPr/>
          <a:lstStyle/>
          <a:p>
            <a:r>
              <a:rPr lang="en-US" sz="3200" b="1" dirty="0"/>
              <a:t>Spatial is a Critical Infrastructure Today!</a:t>
            </a:r>
            <a:endParaRPr lang="en-US" sz="40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5E4E19-E336-4F40-B63E-7E8633529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3686" y="1602189"/>
            <a:ext cx="1763579" cy="21684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E1D369-D610-D147-BEDD-2DB5094B9C4A}"/>
              </a:ext>
            </a:extLst>
          </p:cNvPr>
          <p:cNvSpPr/>
          <p:nvPr/>
        </p:nvSpPr>
        <p:spPr>
          <a:xfrm>
            <a:off x="186494" y="1608890"/>
            <a:ext cx="809942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2 billion GPS receivers in use, will hit 7 billion by 2022.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Besides location, it </a:t>
            </a:r>
            <a:r>
              <a:rPr 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reference time </a:t>
            </a:r>
            <a:r>
              <a:rPr lang="en-US" sz="1800" dirty="0">
                <a:cs typeface="Arial" panose="020B0604020202020204" pitchFamily="34" charset="0"/>
              </a:rPr>
              <a:t>for critical infrastructure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Telecommunications industry, Banks, Airlines...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GPS is the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single point of failure</a:t>
            </a:r>
            <a:r>
              <a:rPr lang="en-US" sz="1600" dirty="0"/>
              <a:t> for the entire modern economy.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50,000 incidents of deliberate (GPS) jamming last two years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Against Ubers, Waymo’s self-driving cars, delivery drones from Amazon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6D5E2C-F900-4467-8F0C-384C8C895306}"/>
              </a:ext>
            </a:extLst>
          </p:cNvPr>
          <p:cNvSpPr/>
          <p:nvPr/>
        </p:nvSpPr>
        <p:spPr>
          <a:xfrm>
            <a:off x="146570" y="5544925"/>
            <a:ext cx="86460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/>
              <a:t>Source:  </a:t>
            </a:r>
            <a:r>
              <a:rPr lang="en-US" sz="1300" i="1" dirty="0">
                <a:latin typeface="Times New Roman" charset="0"/>
                <a:ea typeface="Times New Roman" charset="0"/>
                <a:cs typeface="Times New Roman" charset="0"/>
              </a:rPr>
              <a:t>https://</a:t>
            </a:r>
            <a:r>
              <a:rPr lang="en-US" sz="1300" i="1" dirty="0" err="1">
                <a:latin typeface="Times New Roman" charset="0"/>
                <a:ea typeface="Times New Roman" charset="0"/>
                <a:cs typeface="Times New Roman" charset="0"/>
              </a:rPr>
              <a:t>www.bloomberg.com</a:t>
            </a:r>
            <a:r>
              <a:rPr lang="en-US" sz="1300" i="1" dirty="0">
                <a:latin typeface="Times New Roman" charset="0"/>
                <a:ea typeface="Times New Roman" charset="0"/>
                <a:cs typeface="Times New Roman" charset="0"/>
              </a:rPr>
              <a:t>/news/features/2018-07-25/the-world-economy-runs-on-</a:t>
            </a:r>
            <a:r>
              <a:rPr lang="en-US" sz="1300" i="1" dirty="0" err="1">
                <a:latin typeface="Times New Roman" charset="0"/>
                <a:ea typeface="Times New Roman" charset="0"/>
                <a:cs typeface="Times New Roman" charset="0"/>
              </a:rPr>
              <a:t>gps</a:t>
            </a:r>
            <a:r>
              <a:rPr lang="en-US" sz="1300" i="1" dirty="0">
                <a:latin typeface="Times New Roman" charset="0"/>
                <a:ea typeface="Times New Roman" charset="0"/>
                <a:cs typeface="Times New Roman" charset="0"/>
              </a:rPr>
              <a:t>-it-needs-a-backup-plan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45" y="4905236"/>
            <a:ext cx="3210195" cy="2531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18" y="5241286"/>
            <a:ext cx="2575733" cy="2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629" y="4584260"/>
            <a:ext cx="2732314" cy="86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4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Edge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63033"/>
            <a:ext cx="8610600" cy="3886200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Cropland on edges may not be classified as outliers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No concept of spatial edges in classical data mining</a:t>
            </a:r>
          </a:p>
        </p:txBody>
      </p:sp>
      <p:pic>
        <p:nvPicPr>
          <p:cNvPr id="4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64" y="2286769"/>
            <a:ext cx="3701959" cy="337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5"/>
          <p:cNvSpPr txBox="1">
            <a:spLocks noChangeArrowheads="1"/>
          </p:cNvSpPr>
          <p:nvPr/>
        </p:nvSpPr>
        <p:spPr bwMode="auto">
          <a:xfrm>
            <a:off x="4917689" y="3515338"/>
            <a:ext cx="3795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effectLst/>
                <a:latin typeface="Arial" pitchFamily="34" charset="0"/>
              </a:rPr>
              <a:t>Korea Dataset,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effectLst/>
                <a:latin typeface="Arial" pitchFamily="34" charset="0"/>
              </a:rPr>
              <a:t>Courtesy: Architecture Technology Corp. </a:t>
            </a:r>
          </a:p>
        </p:txBody>
      </p:sp>
    </p:spTree>
    <p:extLst>
      <p:ext uri="{BB962C8B-B14F-4D97-AF65-F5344CB8AC3E}">
        <p14:creationId xmlns:p14="http://schemas.microsoft.com/office/powerpoint/2010/main" val="328983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Research Needs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State-of-the-art of Spatial Statistics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49" y="2055375"/>
            <a:ext cx="4668346" cy="189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130" y="1606084"/>
            <a:ext cx="1368989" cy="220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 r="24004"/>
          <a:stretch>
            <a:fillRect/>
          </a:stretch>
        </p:blipFill>
        <p:spPr bwMode="auto">
          <a:xfrm>
            <a:off x="6670053" y="3331779"/>
            <a:ext cx="2009302" cy="251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9468" y="4107409"/>
            <a:ext cx="6212863" cy="1178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Research Needs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Correlating extended features, road, rivers, cropland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Spatio</a:t>
            </a:r>
            <a:r>
              <a:rPr lang="en-US" alt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-temporal statistics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graphs, e.g., reports with street address</a:t>
            </a:r>
          </a:p>
        </p:txBody>
      </p:sp>
      <p:sp>
        <p:nvSpPr>
          <p:cNvPr id="8" name="Text Box 51"/>
          <p:cNvSpPr txBox="1">
            <a:spLocks noChangeArrowheads="1"/>
          </p:cNvSpPr>
          <p:nvPr/>
        </p:nvSpPr>
        <p:spPr bwMode="auto">
          <a:xfrm>
            <a:off x="1767052" y="3831025"/>
            <a:ext cx="28654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Data Types and Statistical Models</a:t>
            </a:r>
          </a:p>
        </p:txBody>
      </p:sp>
    </p:spTree>
    <p:extLst>
      <p:ext uri="{BB962C8B-B14F-4D97-AF65-F5344CB8AC3E}">
        <p14:creationId xmlns:p14="http://schemas.microsoft.com/office/powerpoint/2010/main" val="2846940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Motivation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Data Types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Statistical Foundations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Data Mining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Location Prediction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Hotspots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Outliers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Colocations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69716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760178" cy="990600"/>
          </a:xfrm>
        </p:spPr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Illustration of Spatial Prediction Problem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4" y="3793929"/>
            <a:ext cx="3499944" cy="198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4" y="1705229"/>
            <a:ext cx="3484061" cy="194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463" y="1625479"/>
            <a:ext cx="3289738" cy="202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176" y="3793929"/>
            <a:ext cx="3257025" cy="198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78172" y="1717128"/>
            <a:ext cx="23719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Nest Locations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263375" y="3104331"/>
            <a:ext cx="2575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Vegetation Index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999099" y="5232058"/>
            <a:ext cx="17968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Water Depth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843410" y="5241890"/>
            <a:ext cx="27018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Distance to Open Water</a:t>
            </a:r>
          </a:p>
        </p:txBody>
      </p:sp>
    </p:spTree>
    <p:extLst>
      <p:ext uri="{BB962C8B-B14F-4D97-AF65-F5344CB8AC3E}">
        <p14:creationId xmlns:p14="http://schemas.microsoft.com/office/powerpoint/2010/main" val="937256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Neighbor Relationship: W Matrix</a:t>
            </a:r>
            <a:endParaRPr lang="en-US" sz="3600" b="1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35338"/>
            <a:ext cx="8610600" cy="232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6295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970156" y="3375579"/>
          <a:ext cx="7650429" cy="2300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3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7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95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Traditional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Spatial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0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8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99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Decision Trees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Spatial Decision Trees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65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Neural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Convolutional Neural Networks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Prediction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92826"/>
            <a:ext cx="8610600" cy="1520620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Traditional Models,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e.g., Regression  (with Logit or </a:t>
            </a:r>
            <a:r>
              <a:rPr lang="en-US" altLang="en-US" sz="1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Probit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), 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Linear Regression, Bayes Classifier</a:t>
            </a:r>
            <a:r>
              <a:rPr lang="en-US" altLang="en-US" sz="1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…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Semi-Spatial :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auto-correlation </a:t>
            </a:r>
            <a:r>
              <a:rPr lang="en-US" altLang="en-US" sz="1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regularizer</a:t>
            </a: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Models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autoregressive model (SAR)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Markov random field (MRF) based Bayesian Classifier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878013" y="3733800"/>
          <a:ext cx="1422400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56" name="Equation" r:id="rId3" imgW="736600" imgH="203200" progId="Equation.3">
                  <p:embed/>
                </p:oleObj>
              </mc:Choice>
              <mc:Fallback>
                <p:oleObj name="Equation" r:id="rId3" imgW="736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8013" y="3733800"/>
                        <a:ext cx="1422400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050952" y="4142885"/>
          <a:ext cx="3130755" cy="494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57" name="Equation" r:id="rId5" imgW="1841500" imgH="419100" progId="Equation.3">
                  <p:embed/>
                </p:oleObj>
              </mc:Choice>
              <mc:Fallback>
                <p:oleObj name="Equation" r:id="rId5" imgW="1841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952" y="4142885"/>
                        <a:ext cx="3130755" cy="4941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674575" y="3734268"/>
          <a:ext cx="1707532" cy="357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58" name="Equation" r:id="rId7" imgW="1257120" imgH="203040" progId="Equation.3">
                  <p:embed/>
                </p:oleObj>
              </mc:Choice>
              <mc:Fallback>
                <p:oleObj name="Equation" r:id="rId7" imgW="12571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4575" y="3734268"/>
                        <a:ext cx="1707532" cy="3579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538546" y="4150911"/>
          <a:ext cx="3925230" cy="544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59" name="Equation" r:id="rId9" imgW="2247900" imgH="431800" progId="Equation.3">
                  <p:embed/>
                </p:oleObj>
              </mc:Choice>
              <mc:Fallback>
                <p:oleObj name="Equation" r:id="rId9" imgW="2247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8546" y="4150911"/>
                        <a:ext cx="3925230" cy="5448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262323" y="134291"/>
                <a:ext cx="3576877" cy="3740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𝑛𝑒𝑖𝑔h𝑏𝑜𝑟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323" y="134291"/>
                <a:ext cx="3576877" cy="374013"/>
              </a:xfrm>
              <a:prstGeom prst="rect">
                <a:avLst/>
              </a:prstGeom>
              <a:blipFill rotWithShape="0">
                <a:blip r:embed="rId12"/>
                <a:stretch>
                  <a:fillRect l="-1874" t="-86885" r="-170" b="-129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0159" y="2050511"/>
                <a:ext cx="3892797" cy="3740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𝛽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𝑛𝑒𝑖𝑔h𝑏𝑜𝑟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159" y="2050511"/>
                <a:ext cx="3892797" cy="374013"/>
              </a:xfrm>
              <a:prstGeom prst="rect">
                <a:avLst/>
              </a:prstGeom>
              <a:blipFill rotWithShape="0">
                <a:blip r:embed="rId13"/>
                <a:stretch>
                  <a:fillRect l="-1881" t="-85484" r="-157" b="-1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174165" y="133521"/>
            <a:ext cx="3708791" cy="374783"/>
          </a:xfrm>
          <a:prstGeom prst="rect">
            <a:avLst/>
          </a:prstGeom>
          <a:solidFill>
            <a:srgbClr val="FFD653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00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Comparing Traditional and Spatial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53497"/>
            <a:ext cx="8610600" cy="4085303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Dataset: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Bird Nest prediction</a:t>
            </a: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Linear Regression 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Lower prediction accuracy, coefficient of determination, 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Residual error with spatial auto-correlation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Auto-regression outperformed linear regression</a:t>
            </a:r>
          </a:p>
          <a:p>
            <a:endParaRPr lang="en-US" dirty="0"/>
          </a:p>
        </p:txBody>
      </p:sp>
      <p:pic>
        <p:nvPicPr>
          <p:cNvPr id="6" name="Picture 8" descr="roc_s95_fi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21" y="2895764"/>
            <a:ext cx="3791607" cy="284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048000" y="4010420"/>
            <a:ext cx="1347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ROC Curve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for learning</a:t>
            </a:r>
          </a:p>
        </p:txBody>
      </p:sp>
      <p:pic>
        <p:nvPicPr>
          <p:cNvPr id="8" name="Picture 7" descr="roc_learn9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49" y="2905596"/>
            <a:ext cx="3786352" cy="281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072342" y="4133531"/>
            <a:ext cx="12955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ROC Curve </a:t>
            </a:r>
          </a:p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for testing</a:t>
            </a:r>
          </a:p>
        </p:txBody>
      </p:sp>
    </p:spTree>
    <p:extLst>
      <p:ext uri="{BB962C8B-B14F-4D97-AF65-F5344CB8AC3E}">
        <p14:creationId xmlns:p14="http://schemas.microsoft.com/office/powerpoint/2010/main" val="19342559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32" y="463221"/>
            <a:ext cx="8610600" cy="620211"/>
          </a:xfrm>
        </p:spPr>
        <p:txBody>
          <a:bodyPr/>
          <a:lstStyle/>
          <a:p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Prediction Error and Bias Trade-off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351" y="1583027"/>
            <a:ext cx="54877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3E6C"/>
                </a:solidFill>
              </a:rPr>
              <a:t>Linear Regression (LR): Least Squares estimator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LR with Auto-correlation </a:t>
            </a:r>
            <a:r>
              <a:rPr lang="en-US" sz="1600" dirty="0" err="1">
                <a:solidFill>
                  <a:srgbClr val="FF0000"/>
                </a:solidFill>
              </a:rPr>
              <a:t>Regularizer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Least squares estimator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B050"/>
                </a:solidFill>
              </a:rPr>
              <a:t>Spatial Auto-Regression</a:t>
            </a:r>
            <a:r>
              <a:rPr lang="en-US" sz="1600" dirty="0"/>
              <a:t>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rgbClr val="00B050"/>
                </a:solidFill>
              </a:rPr>
              <a:t>Maximum Likelihood Estimator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8962" y="5265532"/>
            <a:ext cx="8007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Geospatial Data Science: A Transdisciplinary Approach. In </a:t>
            </a:r>
            <a:r>
              <a:rPr lang="en-US" sz="1200" i="1" dirty="0"/>
              <a:t>Geospatial Data Science Techniques and Applications</a:t>
            </a:r>
            <a:r>
              <a:rPr lang="en-US" sz="1200" dirty="0"/>
              <a:t> (pp. 17-56). CRC Press, 2017 (E. </a:t>
            </a:r>
            <a:r>
              <a:rPr lang="en-US" sz="1200" dirty="0" err="1"/>
              <a:t>Eftelioglu,R</a:t>
            </a:r>
            <a:r>
              <a:rPr lang="en-US" sz="1200" dirty="0"/>
              <a:t>.  Ali, X. Tang., Y. </a:t>
            </a:r>
            <a:r>
              <a:rPr lang="en-US" sz="1200" dirty="0" err="1"/>
              <a:t>Xie</a:t>
            </a:r>
            <a:r>
              <a:rPr lang="en-US" sz="1200" dirty="0"/>
              <a:t>, Y., Li and S. </a:t>
            </a:r>
            <a:r>
              <a:rPr lang="en-US" sz="1200" dirty="0" err="1"/>
              <a:t>Shekhar</a:t>
            </a:r>
            <a:r>
              <a:rPr lang="en-US" sz="1200" dirty="0"/>
              <a:t>).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5582029"/>
              </p:ext>
            </p:extLst>
          </p:nvPr>
        </p:nvGraphicFramePr>
        <p:xfrm>
          <a:off x="1555080" y="1978742"/>
          <a:ext cx="1422078" cy="35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7" name="Equation" r:id="rId3" imgW="736600" imgH="203200" progId="Equation.3">
                  <p:embed/>
                </p:oleObj>
              </mc:Choice>
              <mc:Fallback>
                <p:oleObj name="Equation" r:id="rId3" imgW="736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080" y="1978742"/>
                        <a:ext cx="1422078" cy="357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0180422"/>
              </p:ext>
            </p:extLst>
          </p:nvPr>
        </p:nvGraphicFramePr>
        <p:xfrm>
          <a:off x="1412353" y="4732337"/>
          <a:ext cx="1707532" cy="357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8" name="Equation" r:id="rId5" imgW="1257120" imgH="203040" progId="Equation.3">
                  <p:embed/>
                </p:oleObj>
              </mc:Choice>
              <mc:Fallback>
                <p:oleObj name="Equation" r:id="rId5" imgW="12571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2353" y="4732337"/>
                        <a:ext cx="1707532" cy="3579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5382088"/>
              </p:ext>
            </p:extLst>
          </p:nvPr>
        </p:nvGraphicFramePr>
        <p:xfrm>
          <a:off x="877908" y="2833921"/>
          <a:ext cx="1422078" cy="35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9" name="Equation" r:id="rId7" imgW="736600" imgH="203200" progId="Equation.3">
                  <p:embed/>
                </p:oleObj>
              </mc:Choice>
              <mc:Fallback>
                <p:oleObj name="Equation" r:id="rId7" imgW="736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7908" y="2833921"/>
                        <a:ext cx="1422078" cy="357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40047" y="3146702"/>
                <a:ext cx="3892797" cy="3740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𝛽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𝑛𝑒𝑖𝑔h𝑏𝑜𝑟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047" y="3146702"/>
                <a:ext cx="3892797" cy="374013"/>
              </a:xfrm>
              <a:prstGeom prst="rect">
                <a:avLst/>
              </a:prstGeom>
              <a:blipFill>
                <a:blip r:embed="rId8"/>
                <a:stretch>
                  <a:fillRect l="-1954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 bwMode="auto">
          <a:xfrm>
            <a:off x="5408341" y="4707257"/>
            <a:ext cx="3300761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5560742" y="2007220"/>
            <a:ext cx="4970" cy="285243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684866" y="4627389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Bias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85273" y="3189673"/>
            <a:ext cx="1747594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Prediction Error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17524" y="2266144"/>
            <a:ext cx="2223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3E6C"/>
                </a:solidFill>
              </a:rPr>
              <a:t>LR: </a:t>
            </a:r>
            <a:r>
              <a:rPr lang="en-US" sz="1600">
                <a:solidFill>
                  <a:srgbClr val="003E6C"/>
                </a:solidFill>
              </a:rPr>
              <a:t>Linear Regression</a:t>
            </a:r>
            <a:endParaRPr lang="en-US" sz="1600" dirty="0">
              <a:solidFill>
                <a:srgbClr val="003E6C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5408930" y="2336680"/>
            <a:ext cx="313564" cy="31576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408930" y="3492958"/>
            <a:ext cx="1334040" cy="1040282"/>
            <a:chOff x="5408930" y="3392591"/>
            <a:chExt cx="1334040" cy="1040282"/>
          </a:xfrm>
        </p:grpSpPr>
        <p:sp>
          <p:nvSpPr>
            <p:cNvPr id="24" name="TextBox 23"/>
            <p:cNvSpPr txBox="1"/>
            <p:nvPr/>
          </p:nvSpPr>
          <p:spPr>
            <a:xfrm>
              <a:off x="5522764" y="3601876"/>
              <a:ext cx="122020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B050"/>
                  </a:solidFill>
                </a:rPr>
                <a:t>Spatial </a:t>
              </a:r>
            </a:p>
            <a:p>
              <a:pPr algn="ctr"/>
              <a:r>
                <a:rPr lang="en-US" sz="1600" dirty="0">
                  <a:solidFill>
                    <a:srgbClr val="00B050"/>
                  </a:solidFill>
                </a:rPr>
                <a:t>Auto-</a:t>
              </a:r>
            </a:p>
            <a:p>
              <a:pPr algn="ctr"/>
              <a:r>
                <a:rPr lang="en-US" sz="1600" dirty="0">
                  <a:solidFill>
                    <a:srgbClr val="00B050"/>
                  </a:solidFill>
                </a:rPr>
                <a:t>Regression</a:t>
              </a: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5408930" y="3392591"/>
              <a:ext cx="313564" cy="31576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35201" y="3619129"/>
            <a:ext cx="1933109" cy="830997"/>
            <a:chOff x="7157862" y="3619129"/>
            <a:chExt cx="1933109" cy="830997"/>
          </a:xfrm>
        </p:grpSpPr>
        <p:sp>
          <p:nvSpPr>
            <p:cNvPr id="25" name="TextBox 24"/>
            <p:cNvSpPr txBox="1"/>
            <p:nvPr/>
          </p:nvSpPr>
          <p:spPr>
            <a:xfrm>
              <a:off x="7458793" y="3619129"/>
              <a:ext cx="163217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LR with</a:t>
              </a:r>
            </a:p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Auto-correlation</a:t>
              </a:r>
            </a:p>
            <a:p>
              <a:pPr algn="ctr"/>
              <a:r>
                <a:rPr lang="en-US" sz="1600" dirty="0" err="1">
                  <a:solidFill>
                    <a:srgbClr val="FF0000"/>
                  </a:solidFill>
                </a:rPr>
                <a:t>Regularizer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7157862" y="3809931"/>
              <a:ext cx="313564" cy="31576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 bwMode="auto">
          <a:xfrm>
            <a:off x="5560742" y="2430967"/>
            <a:ext cx="2432862" cy="22894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5BCD58-3A3A-6149-9ED0-57C380DF5FD5}"/>
                  </a:ext>
                </a:extLst>
              </p:cNvPr>
              <p:cNvSpPr txBox="1"/>
              <p:nvPr/>
            </p:nvSpPr>
            <p:spPr>
              <a:xfrm>
                <a:off x="868268" y="3558749"/>
                <a:ext cx="3731086" cy="3740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𝛽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𝑛𝑒𝑖𝑔h𝑏𝑜𝑟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5BCD58-3A3A-6149-9ED0-57C380DF5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268" y="3558749"/>
                <a:ext cx="3731086" cy="374013"/>
              </a:xfrm>
              <a:prstGeom prst="rect">
                <a:avLst/>
              </a:prstGeom>
              <a:blipFill>
                <a:blip r:embed="rId9"/>
                <a:stretch>
                  <a:fillRect l="-2041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26317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032" y="533620"/>
            <a:ext cx="8211669" cy="424543"/>
          </a:xfrm>
        </p:spPr>
        <p:txBody>
          <a:bodyPr/>
          <a:lstStyle/>
          <a:p>
            <a:r>
              <a:rPr lang="en-US" b="1" dirty="0"/>
              <a:t>Spatial Heterogeneity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899" y="1502868"/>
            <a:ext cx="8476706" cy="685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600" dirty="0"/>
              <a:t>Knowledge of location can improve land-cover and object recognition ( </a:t>
            </a:r>
            <a:r>
              <a:rPr lang="en-US" sz="1400" dirty="0"/>
              <a:t>Ex. Snow vs. salt )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600" dirty="0"/>
              <a:t>Coarse Satellite Imagery (e.g., 30m pixels) 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Better for mono-crop farms than mixed-crop plots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However, Convolutional Neural Networks does not model geographic heterogeneity.</a:t>
            </a:r>
          </a:p>
          <a:p>
            <a:pPr marL="0" indent="0">
              <a:buNone/>
            </a:pPr>
            <a:r>
              <a:rPr lang="en-US" sz="1600" dirty="0"/>
              <a:t>     Q? Which of these problem may be addressed by “attention” in DNN ?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sz="1600" dirty="0"/>
          </a:p>
          <a:p>
            <a:pPr marL="0" indent="0">
              <a:buNone/>
            </a:pPr>
            <a:endParaRPr lang="en-US" sz="1500" dirty="0"/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D7CB50E8-98D6-ED44-9F5D-267E3B9D9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698" y="3575369"/>
            <a:ext cx="1498504" cy="112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Monoculture Crops - Learn About The Effects Of Monocropping">
            <a:extLst>
              <a:ext uri="{FF2B5EF4-FFF2-40B4-BE49-F238E27FC236}">
                <a16:creationId xmlns:a16="http://schemas.microsoft.com/office/drawing/2014/main" id="{F719047E-A8AF-AC4E-9047-ED00F13CF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418" y="3471335"/>
            <a:ext cx="1631238" cy="117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A606DB-7CE9-5D47-94A0-644AA143564E}"/>
              </a:ext>
            </a:extLst>
          </p:cNvPr>
          <p:cNvSpPr txBox="1"/>
          <p:nvPr/>
        </p:nvSpPr>
        <p:spPr>
          <a:xfrm>
            <a:off x="5609253" y="2726748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Snow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902805-F2BA-1848-95F1-4D22DAF7FACF}"/>
              </a:ext>
            </a:extLst>
          </p:cNvPr>
          <p:cNvSpPr txBox="1"/>
          <p:nvPr/>
        </p:nvSpPr>
        <p:spPr>
          <a:xfrm>
            <a:off x="7886955" y="2767036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Snow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EE822C-0E06-D144-AD4F-C9CF47D1EF90}"/>
              </a:ext>
            </a:extLst>
          </p:cNvPr>
          <p:cNvSpPr txBox="1"/>
          <p:nvPr/>
        </p:nvSpPr>
        <p:spPr>
          <a:xfrm>
            <a:off x="2407180" y="2794895"/>
            <a:ext cx="2542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Salt Marsh  (Runn of Kutch, India)</a:t>
            </a:r>
          </a:p>
        </p:txBody>
      </p:sp>
      <p:pic>
        <p:nvPicPr>
          <p:cNvPr id="11" name="Picture 4" descr="White Rann of Kutch – Salt desert in Gujarat | Let's Travel!">
            <a:extLst>
              <a:ext uri="{FF2B5EF4-FFF2-40B4-BE49-F238E27FC236}">
                <a16:creationId xmlns:a16="http://schemas.microsoft.com/office/drawing/2014/main" id="{B064C3A4-9BD7-3A4B-885F-6E2A61813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9"/>
          <a:stretch/>
        </p:blipFill>
        <p:spPr bwMode="auto">
          <a:xfrm>
            <a:off x="2857103" y="1855375"/>
            <a:ext cx="1714897" cy="101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A Man Is Walking Along a Snow Field. Loneliness. View From Above by  Stavros16 on Envato Elements">
            <a:extLst>
              <a:ext uri="{FF2B5EF4-FFF2-40B4-BE49-F238E27FC236}">
                <a16:creationId xmlns:a16="http://schemas.microsoft.com/office/drawing/2014/main" id="{69714BBC-0D63-F349-93F5-EE742E88A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652" y="1822369"/>
            <a:ext cx="1752935" cy="99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Winter Snow Field - Free photo on Pixabay">
            <a:extLst>
              <a:ext uri="{FF2B5EF4-FFF2-40B4-BE49-F238E27FC236}">
                <a16:creationId xmlns:a16="http://schemas.microsoft.com/office/drawing/2014/main" id="{0236E0CF-6C9D-F84D-9E0A-2034D3013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03" y="1829985"/>
            <a:ext cx="1486504" cy="99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3193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6048"/>
            <a:ext cx="8610600" cy="849351"/>
          </a:xfrm>
        </p:spPr>
        <p:txBody>
          <a:bodyPr/>
          <a:lstStyle/>
          <a:p>
            <a:r>
              <a:rPr lang="en-US" altLang="en-US" sz="32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Geographically Weighted Regression (</a:t>
            </a:r>
            <a:r>
              <a:rPr lang="en-US" altLang="en-US" sz="28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GWR</a:t>
            </a:r>
            <a:r>
              <a:rPr lang="en-US" altLang="en-US" sz="32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</a:t>
            </a:r>
            <a:br>
              <a:rPr lang="en-US" alt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US" sz="3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2658"/>
            <a:ext cx="8610600" cy="4036142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Goal: Model spatially varying relationships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Example: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	Where                   are location dependent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228693"/>
              </p:ext>
            </p:extLst>
          </p:nvPr>
        </p:nvGraphicFramePr>
        <p:xfrm>
          <a:off x="2208212" y="1845036"/>
          <a:ext cx="1542855" cy="486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9" name="Equation" r:id="rId3" imgW="685800" imgH="215640" progId="Equation.3">
                  <p:embed/>
                </p:oleObj>
              </mc:Choice>
              <mc:Fallback>
                <p:oleObj name="Equation" r:id="rId3" imgW="685800" imgH="21564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12" y="1845036"/>
                        <a:ext cx="1542855" cy="4862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612747"/>
              </p:ext>
            </p:extLst>
          </p:nvPr>
        </p:nvGraphicFramePr>
        <p:xfrm>
          <a:off x="2094712" y="2211450"/>
          <a:ext cx="1106442" cy="433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0" name="Equation" r:id="rId5" imgW="583947" imgH="228501" progId="Equation.3">
                  <p:embed/>
                </p:oleObj>
              </mc:Choice>
              <mc:Fallback>
                <p:oleObj name="Equation" r:id="rId5" imgW="583947" imgH="228501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712" y="2211450"/>
                        <a:ext cx="1106442" cy="4338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695" name="Picture 431" descr="Geographically Weighted Regressio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19864" r="2519" b="15797"/>
          <a:stretch/>
        </p:blipFill>
        <p:spPr bwMode="auto">
          <a:xfrm>
            <a:off x="580740" y="3108123"/>
            <a:ext cx="7787149" cy="227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46847" y="5412449"/>
            <a:ext cx="2900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resources.arcgis.com</a:t>
            </a:r>
          </a:p>
        </p:txBody>
      </p:sp>
    </p:spTree>
    <p:extLst>
      <p:ext uri="{BB962C8B-B14F-4D97-AF65-F5344CB8AC3E}">
        <p14:creationId xmlns:p14="http://schemas.microsoft.com/office/powerpoint/2010/main" val="484561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89510" y="2917371"/>
            <a:ext cx="7128806" cy="2792176"/>
            <a:chOff x="147483" y="2819400"/>
            <a:chExt cx="8278250" cy="3810000"/>
          </a:xfrm>
        </p:grpSpPr>
        <p:pic>
          <p:nvPicPr>
            <p:cNvPr id="1026" name="Picture 2" descr="https://lh6.googleusercontent.com/ppYB8jIOs4JNPg4D_qsHzFbW-QbIBVDdmYJ7bXI0A6jaO7VCK_MDWwOQEyYYzMRAb5nbJK0nek71OJwLPROI3CrkFgJyQG155PP7TUjqgF5Ed3t1EzyubY9AATVO_qIzIjktsfGRtnM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5" t="16188" r="2377" b="9179"/>
            <a:stretch/>
          </p:blipFill>
          <p:spPr bwMode="auto">
            <a:xfrm>
              <a:off x="147483" y="2819400"/>
              <a:ext cx="8278250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170878" y="3590695"/>
              <a:ext cx="4438185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Source: </a:t>
              </a:r>
              <a:r>
                <a:rPr lang="en-US" sz="1200" dirty="0" err="1"/>
                <a:t>WorldView</a:t>
              </a:r>
              <a:r>
                <a:rPr lang="en-US" sz="1200" dirty="0"/>
                <a:t> FAQ, </a:t>
              </a:r>
              <a:r>
                <a:rPr lang="en-US" sz="1050" dirty="0" err="1"/>
                <a:t>blog.digitalglobe.com</a:t>
              </a:r>
              <a:r>
                <a:rPr lang="en-US" sz="1050" dirty="0"/>
                <a:t>/news/frequently-asked-questions-about-worldview-4/</a:t>
              </a:r>
              <a:endParaRPr lang="en-US" sz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875" y="420679"/>
            <a:ext cx="8851125" cy="776749"/>
          </a:xfrm>
        </p:spPr>
        <p:txBody>
          <a:bodyPr/>
          <a:lstStyle/>
          <a:p>
            <a:r>
              <a:rPr lang="en-US" sz="3200" b="1" dirty="0">
                <a:cs typeface="Microsoft Sans Serif"/>
              </a:rPr>
              <a:t>Growth of Spatial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483" y="1471843"/>
            <a:ext cx="8851125" cy="4237703"/>
          </a:xfrm>
        </p:spPr>
        <p:txBody>
          <a:bodyPr/>
          <a:lstStyle/>
          <a:p>
            <a:r>
              <a:rPr lang="en-US" sz="1600" dirty="0">
                <a:solidFill>
                  <a:prstClr val="black"/>
                </a:solidFill>
                <a:latin typeface="+mj-lt"/>
                <a:cs typeface="Arial"/>
              </a:rPr>
              <a:t>Hi-frequency (e.g., daily </a:t>
            </a:r>
            <a:r>
              <a:rPr lang="en-US" sz="1400" dirty="0">
                <a:solidFill>
                  <a:prstClr val="black"/>
                </a:solidFill>
                <a:latin typeface="+mj-lt"/>
                <a:cs typeface="Arial"/>
              </a:rPr>
              <a:t>or hourly</a:t>
            </a:r>
            <a:r>
              <a:rPr lang="en-US" sz="1600" dirty="0">
                <a:solidFill>
                  <a:prstClr val="black"/>
                </a:solidFill>
                <a:latin typeface="+mj-lt"/>
                <a:cs typeface="Arial"/>
              </a:rPr>
              <a:t>) time-series of imagery of entire earth</a:t>
            </a:r>
          </a:p>
          <a:p>
            <a:pPr lvl="1"/>
            <a:r>
              <a:rPr lang="en-US" sz="1600" dirty="0">
                <a:solidFill>
                  <a:prstClr val="black"/>
                </a:solidFill>
                <a:latin typeface="+mj-lt"/>
                <a:cs typeface="Arial"/>
              </a:rPr>
              <a:t>Monitor illegal fishing, forest fires, crops  (2017 DARPA Geospatial Cloud Analytics)</a:t>
            </a:r>
            <a:r>
              <a:rPr lang="en-US" sz="1200" dirty="0">
                <a:solidFill>
                  <a:srgbClr val="7A0019"/>
                </a:solidFill>
                <a:latin typeface="+mj-lt"/>
                <a:cs typeface="Microsoft Sans Serif"/>
                <a:hlinkClick r:id="rId4"/>
              </a:rPr>
              <a:t>/</a:t>
            </a:r>
            <a:endParaRPr lang="en-US" sz="1600" dirty="0">
              <a:solidFill>
                <a:srgbClr val="7A0019"/>
              </a:solidFill>
              <a:latin typeface="+mj-lt"/>
              <a:cs typeface="Microsoft Sans Serif"/>
            </a:endParaRPr>
          </a:p>
          <a:p>
            <a:r>
              <a:rPr lang="en-US" sz="1600" dirty="0">
                <a:solidFill>
                  <a:srgbClr val="7A0019"/>
                </a:solidFill>
                <a:latin typeface="+mj-lt"/>
                <a:cs typeface="Microsoft Sans Serif"/>
              </a:rPr>
              <a:t>Large Constellations </a:t>
            </a:r>
          </a:p>
          <a:p>
            <a:pPr lvl="1"/>
            <a:r>
              <a:rPr lang="en-US" sz="1600" dirty="0">
                <a:solidFill>
                  <a:prstClr val="black"/>
                </a:solidFill>
                <a:latin typeface="+mj-lt"/>
                <a:cs typeface="Arial"/>
              </a:rPr>
              <a:t>2017: Planet Labs: 200+ satellites: daily scan of Earth at 1m resolution</a:t>
            </a:r>
          </a:p>
          <a:p>
            <a:endParaRPr lang="en-US" sz="1800" dirty="0">
              <a:solidFill>
                <a:prstClr val="black"/>
              </a:solidFill>
              <a:latin typeface="+mj-lt"/>
              <a:cs typeface="Arial"/>
            </a:endParaRPr>
          </a:p>
          <a:p>
            <a:pPr lvl="1"/>
            <a:endParaRPr lang="en-US" sz="2000" dirty="0">
              <a:solidFill>
                <a:srgbClr val="7A0019"/>
              </a:solidFill>
              <a:latin typeface="Georgia" panose="02040502050405020303" pitchFamily="18" charset="0"/>
              <a:cs typeface="Microsoft Sans Serif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7A0019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2400" dirty="0">
              <a:latin typeface="Georgia" panose="02040502050405020303" pitchFamily="18" charset="0"/>
              <a:cs typeface="Microsoft Sans Serif"/>
            </a:endParaRPr>
          </a:p>
          <a:p>
            <a:endParaRPr lang="en-US" dirty="0">
              <a:latin typeface="Georgia" panose="02040502050405020303" pitchFamily="18" charset="0"/>
              <a:cs typeface="Microsoft Sans Serif"/>
            </a:endParaRPr>
          </a:p>
          <a:p>
            <a:pPr marL="457200" lvl="1" indent="0">
              <a:buNone/>
            </a:pPr>
            <a:endParaRPr lang="en-US" dirty="0">
              <a:latin typeface="Georgia" panose="02040502050405020303" pitchFamily="18" charset="0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486582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83" y="338372"/>
            <a:ext cx="8851125" cy="851680"/>
          </a:xfrm>
        </p:spPr>
        <p:txBody>
          <a:bodyPr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Spatial Variability Aware Neural Networks (SVANN)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EDCCB5-26D2-A649-A297-ED8211323380}"/>
              </a:ext>
            </a:extLst>
          </p:cNvPr>
          <p:cNvGrpSpPr/>
          <p:nvPr/>
        </p:nvGrpSpPr>
        <p:grpSpPr>
          <a:xfrm>
            <a:off x="877570" y="2133609"/>
            <a:ext cx="7819390" cy="1992596"/>
            <a:chOff x="877570" y="2312025"/>
            <a:chExt cx="7819390" cy="199259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61DA06-F362-FB46-90FE-D988BC4E7398}"/>
                </a:ext>
              </a:extLst>
            </p:cNvPr>
            <p:cNvSpPr/>
            <p:nvPr/>
          </p:nvSpPr>
          <p:spPr bwMode="auto">
            <a:xfrm>
              <a:off x="877570" y="2464425"/>
              <a:ext cx="530860" cy="520700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6BE80A8-DBFD-A94F-9EFC-1ED22F1EBB3B}"/>
                </a:ext>
              </a:extLst>
            </p:cNvPr>
            <p:cNvSpPr/>
            <p:nvPr/>
          </p:nvSpPr>
          <p:spPr bwMode="auto">
            <a:xfrm>
              <a:off x="877570" y="3395213"/>
              <a:ext cx="530860" cy="520700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4A65BD9-E264-174D-AF07-13F2C58925A5}"/>
                </a:ext>
              </a:extLst>
            </p:cNvPr>
            <p:cNvSpPr/>
            <p:nvPr/>
          </p:nvSpPr>
          <p:spPr bwMode="auto">
            <a:xfrm>
              <a:off x="2147570" y="2464425"/>
              <a:ext cx="530860" cy="520700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1D1D5B-E1F6-2C41-8B54-19411A30C2B1}"/>
                </a:ext>
              </a:extLst>
            </p:cNvPr>
            <p:cNvSpPr/>
            <p:nvPr/>
          </p:nvSpPr>
          <p:spPr bwMode="auto">
            <a:xfrm>
              <a:off x="2147570" y="3395213"/>
              <a:ext cx="530860" cy="520700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6CC666-0439-D14C-ACB8-99988F4BA00D}"/>
                </a:ext>
              </a:extLst>
            </p:cNvPr>
            <p:cNvSpPr/>
            <p:nvPr/>
          </p:nvSpPr>
          <p:spPr bwMode="auto">
            <a:xfrm>
              <a:off x="3277870" y="2884959"/>
              <a:ext cx="530860" cy="520700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BC0CF35-A0FB-5245-BAFF-4ABFC7AA7C5C}"/>
                </a:ext>
              </a:extLst>
            </p:cNvPr>
            <p:cNvCxnSpPr>
              <a:cxnSpLocks/>
              <a:stCxn id="5" idx="6"/>
              <a:endCxn id="8" idx="2"/>
            </p:cNvCxnSpPr>
            <p:nvPr/>
          </p:nvCxnSpPr>
          <p:spPr bwMode="auto">
            <a:xfrm>
              <a:off x="1408430" y="2724775"/>
              <a:ext cx="739140" cy="9307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C7993FC-6F12-E042-8818-E423291F61DB}"/>
                </a:ext>
              </a:extLst>
            </p:cNvPr>
            <p:cNvCxnSpPr>
              <a:cxnSpLocks/>
              <a:stCxn id="5" idx="6"/>
              <a:endCxn id="7" idx="2"/>
            </p:cNvCxnSpPr>
            <p:nvPr/>
          </p:nvCxnSpPr>
          <p:spPr bwMode="auto">
            <a:xfrm>
              <a:off x="1408430" y="2724775"/>
              <a:ext cx="73914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54EECED-0CE0-9246-AE4C-AA84C3CC6DEA}"/>
                </a:ext>
              </a:extLst>
            </p:cNvPr>
            <p:cNvCxnSpPr>
              <a:cxnSpLocks/>
              <a:stCxn id="6" idx="6"/>
              <a:endCxn id="7" idx="2"/>
            </p:cNvCxnSpPr>
            <p:nvPr/>
          </p:nvCxnSpPr>
          <p:spPr bwMode="auto">
            <a:xfrm flipV="1">
              <a:off x="1408430" y="2724775"/>
              <a:ext cx="739140" cy="9307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A078A1D-9662-7B4E-9784-F896FE71ED94}"/>
                </a:ext>
              </a:extLst>
            </p:cNvPr>
            <p:cNvCxnSpPr>
              <a:cxnSpLocks/>
              <a:stCxn id="6" idx="6"/>
              <a:endCxn id="8" idx="2"/>
            </p:cNvCxnSpPr>
            <p:nvPr/>
          </p:nvCxnSpPr>
          <p:spPr bwMode="auto">
            <a:xfrm>
              <a:off x="1408430" y="3655563"/>
              <a:ext cx="73914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C1EBD32-3FAC-D941-A3E9-75C37BFF36B2}"/>
                </a:ext>
              </a:extLst>
            </p:cNvPr>
            <p:cNvCxnSpPr>
              <a:cxnSpLocks/>
              <a:stCxn id="7" idx="6"/>
              <a:endCxn id="9" idx="2"/>
            </p:cNvCxnSpPr>
            <p:nvPr/>
          </p:nvCxnSpPr>
          <p:spPr bwMode="auto">
            <a:xfrm>
              <a:off x="2678430" y="2724775"/>
              <a:ext cx="599440" cy="42053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B6872A5-66A7-3644-84FA-9F32A6B071E3}"/>
                </a:ext>
              </a:extLst>
            </p:cNvPr>
            <p:cNvCxnSpPr>
              <a:cxnSpLocks/>
              <a:stCxn id="8" idx="6"/>
              <a:endCxn id="9" idx="2"/>
            </p:cNvCxnSpPr>
            <p:nvPr/>
          </p:nvCxnSpPr>
          <p:spPr bwMode="auto">
            <a:xfrm flipV="1">
              <a:off x="2678430" y="3145309"/>
              <a:ext cx="599440" cy="51025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CC7A375-C050-294E-8BF7-600FE85C858A}"/>
                </a:ext>
              </a:extLst>
            </p:cNvPr>
            <p:cNvSpPr/>
            <p:nvPr/>
          </p:nvSpPr>
          <p:spPr bwMode="auto">
            <a:xfrm>
              <a:off x="5003800" y="2388225"/>
              <a:ext cx="530860" cy="520700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738B8F1-6513-0B4E-9AB9-FEDAFD812401}"/>
                </a:ext>
              </a:extLst>
            </p:cNvPr>
            <p:cNvSpPr/>
            <p:nvPr/>
          </p:nvSpPr>
          <p:spPr bwMode="auto">
            <a:xfrm>
              <a:off x="5041900" y="3319013"/>
              <a:ext cx="530860" cy="520700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412E24A-CC8B-5444-A3E2-1D7F19FED81B}"/>
                </a:ext>
              </a:extLst>
            </p:cNvPr>
            <p:cNvSpPr/>
            <p:nvPr/>
          </p:nvSpPr>
          <p:spPr bwMode="auto">
            <a:xfrm>
              <a:off x="6731000" y="2388225"/>
              <a:ext cx="530860" cy="520700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3B50778-8B2E-FA44-8B49-4E67785C6605}"/>
                </a:ext>
              </a:extLst>
            </p:cNvPr>
            <p:cNvSpPr/>
            <p:nvPr/>
          </p:nvSpPr>
          <p:spPr bwMode="auto">
            <a:xfrm>
              <a:off x="6731000" y="3319013"/>
              <a:ext cx="530860" cy="520700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BA80698-629D-4044-A833-8A52084DE855}"/>
                </a:ext>
              </a:extLst>
            </p:cNvPr>
            <p:cNvSpPr/>
            <p:nvPr/>
          </p:nvSpPr>
          <p:spPr bwMode="auto">
            <a:xfrm>
              <a:off x="8166100" y="2808759"/>
              <a:ext cx="530860" cy="520700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C13268E-6B04-504F-A835-38858E37D1A1}"/>
                </a:ext>
              </a:extLst>
            </p:cNvPr>
            <p:cNvCxnSpPr>
              <a:cxnSpLocks/>
              <a:stCxn id="29" idx="6"/>
              <a:endCxn id="32" idx="2"/>
            </p:cNvCxnSpPr>
            <p:nvPr/>
          </p:nvCxnSpPr>
          <p:spPr bwMode="auto">
            <a:xfrm>
              <a:off x="5534660" y="2648575"/>
              <a:ext cx="1196340" cy="9307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E631B59-0E84-0149-BBE8-FD727A077FF2}"/>
                </a:ext>
              </a:extLst>
            </p:cNvPr>
            <p:cNvCxnSpPr>
              <a:cxnSpLocks/>
              <a:stCxn id="29" idx="6"/>
              <a:endCxn id="31" idx="2"/>
            </p:cNvCxnSpPr>
            <p:nvPr/>
          </p:nvCxnSpPr>
          <p:spPr bwMode="auto">
            <a:xfrm>
              <a:off x="5534660" y="2648575"/>
              <a:ext cx="119634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9578AFA-16E4-4444-9538-ADCF87AA9A26}"/>
                </a:ext>
              </a:extLst>
            </p:cNvPr>
            <p:cNvCxnSpPr>
              <a:cxnSpLocks/>
              <a:stCxn id="30" idx="6"/>
              <a:endCxn id="31" idx="2"/>
            </p:cNvCxnSpPr>
            <p:nvPr/>
          </p:nvCxnSpPr>
          <p:spPr bwMode="auto">
            <a:xfrm flipV="1">
              <a:off x="5572760" y="2648575"/>
              <a:ext cx="1158240" cy="9307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51838AF4-CC84-3C45-B82E-8D6E2A0F4871}"/>
                </a:ext>
              </a:extLst>
            </p:cNvPr>
            <p:cNvCxnSpPr>
              <a:cxnSpLocks/>
              <a:stCxn id="30" idx="6"/>
              <a:endCxn id="32" idx="2"/>
            </p:cNvCxnSpPr>
            <p:nvPr/>
          </p:nvCxnSpPr>
          <p:spPr bwMode="auto">
            <a:xfrm>
              <a:off x="5572760" y="3579363"/>
              <a:ext cx="115824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AABD4DB-6BCC-1549-86FA-40A8620FC850}"/>
                </a:ext>
              </a:extLst>
            </p:cNvPr>
            <p:cNvCxnSpPr>
              <a:cxnSpLocks/>
              <a:stCxn id="31" idx="6"/>
              <a:endCxn id="33" idx="2"/>
            </p:cNvCxnSpPr>
            <p:nvPr/>
          </p:nvCxnSpPr>
          <p:spPr bwMode="auto">
            <a:xfrm>
              <a:off x="7261860" y="2648575"/>
              <a:ext cx="904240" cy="42053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6B95145-BB76-F64C-950D-EDF4C1A8FABE}"/>
                </a:ext>
              </a:extLst>
            </p:cNvPr>
            <p:cNvCxnSpPr>
              <a:cxnSpLocks/>
              <a:stCxn id="32" idx="6"/>
              <a:endCxn id="33" idx="2"/>
            </p:cNvCxnSpPr>
            <p:nvPr/>
          </p:nvCxnSpPr>
          <p:spPr bwMode="auto">
            <a:xfrm flipV="1">
              <a:off x="7261860" y="3069109"/>
              <a:ext cx="904240" cy="51025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3D512D0-F629-314F-B716-62D758C53C8F}"/>
                </a:ext>
              </a:extLst>
            </p:cNvPr>
            <p:cNvSpPr txBox="1"/>
            <p:nvPr/>
          </p:nvSpPr>
          <p:spPr>
            <a:xfrm>
              <a:off x="1143000" y="3944450"/>
              <a:ext cx="25132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 Neural Network (NN)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EC8312C-3307-A045-B6CB-47AF4E000B1A}"/>
                </a:ext>
              </a:extLst>
            </p:cNvPr>
            <p:cNvSpPr txBox="1"/>
            <p:nvPr/>
          </p:nvSpPr>
          <p:spPr>
            <a:xfrm>
              <a:off x="6067257" y="3966067"/>
              <a:ext cx="1470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SVANN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A picture containing food, table&#10;&#10;Description automatically generated">
              <a:extLst>
                <a:ext uri="{FF2B5EF4-FFF2-40B4-BE49-F238E27FC236}">
                  <a16:creationId xmlns:a16="http://schemas.microsoft.com/office/drawing/2014/main" id="{AB6F8B77-A2B0-454E-981C-734F80FB3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5000" y="2693025"/>
              <a:ext cx="395816" cy="335583"/>
            </a:xfrm>
            <a:prstGeom prst="rect">
              <a:avLst/>
            </a:prstGeom>
          </p:spPr>
        </p:pic>
        <p:pic>
          <p:nvPicPr>
            <p:cNvPr id="45" name="Picture 44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2E14331C-206F-BD4D-8F74-F87E7281A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5000" y="3150225"/>
              <a:ext cx="404419" cy="335582"/>
            </a:xfrm>
            <a:prstGeom prst="rect">
              <a:avLst/>
            </a:prstGeom>
          </p:spPr>
        </p:pic>
        <p:pic>
          <p:nvPicPr>
            <p:cNvPr id="47" name="Picture 46" descr="A flat screen television&#10;&#10;Description automatically generated">
              <a:extLst>
                <a:ext uri="{FF2B5EF4-FFF2-40B4-BE49-F238E27FC236}">
                  <a16:creationId xmlns:a16="http://schemas.microsoft.com/office/drawing/2014/main" id="{7B433F1F-2469-6A4C-BCEB-122AFAF15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6995" y="2312025"/>
              <a:ext cx="366845" cy="309607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DB59DF8-721F-1040-8B09-FD4451F4F316}"/>
                </a:ext>
              </a:extLst>
            </p:cNvPr>
            <p:cNvSpPr/>
            <p:nvPr/>
          </p:nvSpPr>
          <p:spPr bwMode="auto">
            <a:xfrm>
              <a:off x="5791200" y="3666606"/>
              <a:ext cx="410778" cy="324669"/>
            </a:xfrm>
            <a:prstGeom prst="rect">
              <a:avLst/>
            </a:prstGeom>
            <a:blipFill>
              <a:blip r:embed="rId6"/>
              <a:tile tx="0" ty="0" sx="100000" sy="100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2F23AE6-A092-3B42-BE56-23FDD97AF99D}"/>
                </a:ext>
              </a:extLst>
            </p:cNvPr>
            <p:cNvSpPr/>
            <p:nvPr/>
          </p:nvSpPr>
          <p:spPr bwMode="auto">
            <a:xfrm>
              <a:off x="7554796" y="2388225"/>
              <a:ext cx="293804" cy="338554"/>
            </a:xfrm>
            <a:prstGeom prst="rect">
              <a:avLst/>
            </a:prstGeom>
            <a:blipFill>
              <a:blip r:embed="rId7"/>
              <a:tile tx="0" ty="0" sx="100000" sy="100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A074C95-3C4B-794D-93F0-AFC5B94AC502}"/>
                </a:ext>
              </a:extLst>
            </p:cNvPr>
            <p:cNvSpPr/>
            <p:nvPr/>
          </p:nvSpPr>
          <p:spPr bwMode="auto">
            <a:xfrm>
              <a:off x="7575116" y="3381587"/>
              <a:ext cx="349684" cy="302038"/>
            </a:xfrm>
            <a:prstGeom prst="rect">
              <a:avLst/>
            </a:prstGeom>
            <a:blipFill>
              <a:blip r:embed="rId8"/>
              <a:tile tx="0" ty="0" sx="100000" sy="100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CD9FB1E-F3E1-4E45-B20B-E3AC2132DE2E}"/>
                </a:ext>
              </a:extLst>
            </p:cNvPr>
            <p:cNvSpPr txBox="1"/>
            <p:nvPr/>
          </p:nvSpPr>
          <p:spPr>
            <a:xfrm>
              <a:off x="1524394" y="2464425"/>
              <a:ext cx="4627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0.3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507EF71-311B-9147-8737-527369ED49EE}"/>
                </a:ext>
              </a:extLst>
            </p:cNvPr>
            <p:cNvSpPr txBox="1"/>
            <p:nvPr/>
          </p:nvSpPr>
          <p:spPr>
            <a:xfrm>
              <a:off x="1232294" y="2845425"/>
              <a:ext cx="4627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0.5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1D92FE3-33B3-0246-B0DF-8F28927D9BF4}"/>
                </a:ext>
              </a:extLst>
            </p:cNvPr>
            <p:cNvSpPr txBox="1"/>
            <p:nvPr/>
          </p:nvSpPr>
          <p:spPr>
            <a:xfrm>
              <a:off x="1257694" y="3162925"/>
              <a:ext cx="4627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0.8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FF41C56-E2D2-664E-A74B-D4CA03AEF91C}"/>
                </a:ext>
              </a:extLst>
            </p:cNvPr>
            <p:cNvSpPr txBox="1"/>
            <p:nvPr/>
          </p:nvSpPr>
          <p:spPr>
            <a:xfrm>
              <a:off x="1473594" y="3632825"/>
              <a:ext cx="4627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0.6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B981513-8B83-C04B-B8A4-2446B69087EA}"/>
                </a:ext>
              </a:extLst>
            </p:cNvPr>
            <p:cNvSpPr txBox="1"/>
            <p:nvPr/>
          </p:nvSpPr>
          <p:spPr>
            <a:xfrm>
              <a:off x="2768994" y="2605415"/>
              <a:ext cx="462715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0.3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0D22C91-09C8-624E-8DF2-A0F02D185211}"/>
                </a:ext>
              </a:extLst>
            </p:cNvPr>
            <p:cNvSpPr txBox="1"/>
            <p:nvPr/>
          </p:nvSpPr>
          <p:spPr>
            <a:xfrm>
              <a:off x="2781694" y="3418215"/>
              <a:ext cx="4627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0.5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36634FE6-F4FE-A844-8813-376A255AD97C}"/>
              </a:ext>
            </a:extLst>
          </p:cNvPr>
          <p:cNvSpPr txBox="1"/>
          <p:nvPr/>
        </p:nvSpPr>
        <p:spPr>
          <a:xfrm>
            <a:off x="191181" y="1476404"/>
            <a:ext cx="86023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Each NN parameter is a map i.e., a function of location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Similar to Geographically Weighted Regression</a:t>
            </a:r>
          </a:p>
          <a:p>
            <a:pPr lvl="1"/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Urban Garden Detection across Hennepin County, MN and Fulton County, GA.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SVANN outperformed OSFA by 14.34% on F1-scores.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55A7AA8-3BB9-034B-8898-BB94760DE73F}"/>
              </a:ext>
            </a:extLst>
          </p:cNvPr>
          <p:cNvSpPr txBox="1"/>
          <p:nvPr/>
        </p:nvSpPr>
        <p:spPr>
          <a:xfrm>
            <a:off x="304800" y="5233341"/>
            <a:ext cx="86023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Details:</a:t>
            </a:r>
            <a:r>
              <a:rPr lang="en-US" sz="1400" dirty="0" err="1"/>
              <a:t>Towards</a:t>
            </a:r>
            <a:r>
              <a:rPr lang="en-US" sz="1400" dirty="0"/>
              <a:t> Spatial Variability Aware Deep Neural Networks (SVANN),</a:t>
            </a:r>
            <a:r>
              <a:rPr lang="en-US" sz="1400" dirty="0">
                <a:solidFill>
                  <a:srgbClr val="3333FF"/>
                </a:solidFill>
              </a:rPr>
              <a:t> </a:t>
            </a:r>
            <a:r>
              <a:rPr lang="en-US" sz="1400" dirty="0">
                <a:solidFill>
                  <a:srgbClr val="3333FF"/>
                </a:solidFill>
                <a:hlinkClick r:id="rId9" tooltip="ACM Transactions on Intelligent Systems and Technolog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ACM Trans. on Intelligent Systems and Tech</a:t>
            </a:r>
            <a:r>
              <a:rPr lang="en-US" sz="1400" dirty="0">
                <a:solidFill>
                  <a:srgbClr val="3333FF"/>
                </a:solidFill>
              </a:rPr>
              <a:t>, 12(6):1-21, 2021. (</a:t>
            </a:r>
            <a:r>
              <a:rPr lang="en-US" sz="1400" dirty="0"/>
              <a:t>A Summary in ACM SIGKDD </a:t>
            </a:r>
            <a:r>
              <a:rPr lang="en-US" sz="1400" dirty="0" err="1"/>
              <a:t>DeepSpaial</a:t>
            </a:r>
            <a:r>
              <a:rPr lang="en-US" sz="1400" dirty="0"/>
              <a:t>, 2020. (Best Paper Award)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9712274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Research Needs in Spatial 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63329"/>
            <a:ext cx="8610600" cy="4075471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Auto-Regression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Estimate W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Scaling issue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interest measure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e.g., distance(actual, predicted)</a:t>
            </a: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4227854"/>
              </p:ext>
            </p:extLst>
          </p:nvPr>
        </p:nvGraphicFramePr>
        <p:xfrm>
          <a:off x="2572345" y="2068274"/>
          <a:ext cx="1340894" cy="340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09" name="Equation" r:id="rId3" imgW="799753" imgH="203112" progId="Equation.3">
                  <p:embed/>
                </p:oleObj>
              </mc:Choice>
              <mc:Fallback>
                <p:oleObj name="Equation" r:id="rId3" imgW="799753" imgH="203112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2345" y="2068274"/>
                        <a:ext cx="1340894" cy="3406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17" y="3309062"/>
            <a:ext cx="79248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76342" y="5001337"/>
            <a:ext cx="1122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effectLst/>
                <a:latin typeface="Arial" pitchFamily="34" charset="0"/>
              </a:rPr>
              <a:t>Actual Sites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430517" y="5002924"/>
            <a:ext cx="10715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effectLst/>
                <a:latin typeface="Arial" pitchFamily="34" charset="0"/>
              </a:rPr>
              <a:t>Pixels with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effectLst/>
                <a:latin typeface="Arial" pitchFamily="34" charset="0"/>
              </a:rPr>
              <a:t>actual sites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048180" y="5002924"/>
            <a:ext cx="1120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effectLst/>
                <a:latin typeface="Arial" pitchFamily="34" charset="0"/>
              </a:rPr>
              <a:t>Prediction 1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12158" y="4990224"/>
            <a:ext cx="21948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effectLst/>
                <a:latin typeface="Arial" pitchFamily="34" charset="0"/>
              </a:rPr>
              <a:t>Prediction 2.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effectLst/>
                <a:latin typeface="Arial" pitchFamily="34" charset="0"/>
              </a:rPr>
              <a:t>Spatially more </a:t>
            </a:r>
            <a:r>
              <a:rPr lang="en-US" altLang="en-US" sz="1400" dirty="0">
                <a:solidFill>
                  <a:srgbClr val="FF0000"/>
                </a:solidFill>
                <a:latin typeface="Arial" pitchFamily="34" charset="0"/>
              </a:rPr>
              <a:t>interesting</a:t>
            </a:r>
            <a:endParaRPr lang="en-US" altLang="en-US" sz="1400" dirty="0"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effectLst/>
                <a:latin typeface="Arial" pitchFamily="34" charset="0"/>
              </a:rPr>
              <a:t>than Prediction 1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400" dirty="0"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53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Motivation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Data Types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Statistical Foundations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Data Mining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Location Prediction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Hotspots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Outliers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Colocations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2852842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66" y="304800"/>
            <a:ext cx="8909824" cy="990600"/>
          </a:xfrm>
        </p:spPr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Limitations of Classical Clustering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73161"/>
            <a:ext cx="8610600" cy="4065639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Easily fooled by noise</a:t>
            </a: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6989B4-3448-DD45-B63D-F2D4C6F203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630" b="-1620"/>
          <a:stretch/>
        </p:blipFill>
        <p:spPr>
          <a:xfrm>
            <a:off x="746215" y="2382906"/>
            <a:ext cx="5933360" cy="33016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DC51DC7-09B5-B243-BCBF-61E6AFAD3018}"/>
              </a:ext>
            </a:extLst>
          </p:cNvPr>
          <p:cNvSpPr txBox="1"/>
          <p:nvPr/>
        </p:nvSpPr>
        <p:spPr>
          <a:xfrm>
            <a:off x="3434120" y="2103563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DBSCAN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805AC3-ED78-BD47-90D2-C0E5FB107533}"/>
              </a:ext>
            </a:extLst>
          </p:cNvPr>
          <p:cNvSpPr txBox="1"/>
          <p:nvPr/>
        </p:nvSpPr>
        <p:spPr>
          <a:xfrm>
            <a:off x="1394950" y="2103562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F9A51A-6B5E-5347-B8D9-F117E38E7B35}"/>
              </a:ext>
            </a:extLst>
          </p:cNvPr>
          <p:cNvSpPr txBox="1"/>
          <p:nvPr/>
        </p:nvSpPr>
        <p:spPr>
          <a:xfrm>
            <a:off x="4997651" y="2065091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Desired</a:t>
            </a:r>
          </a:p>
        </p:txBody>
      </p:sp>
    </p:spTree>
    <p:extLst>
      <p:ext uri="{BB962C8B-B14F-4D97-AF65-F5344CB8AC3E}">
        <p14:creationId xmlns:p14="http://schemas.microsoft.com/office/powerpoint/2010/main" val="41008956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Scan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73161"/>
            <a:ext cx="8760178" cy="4065639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Goal: </a:t>
            </a: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Omit chance clusters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Ideas: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Likelihood Ratio, Statistical Significance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Steps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Enumerate candidate zones &amp; choose zone </a:t>
            </a:r>
            <a:r>
              <a:rPr lang="en-US" altLang="en-US" sz="1600" dirty="0">
                <a:solidFill>
                  <a:srgbClr val="00B0F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X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with highest likelihood ratio (LR)</a:t>
            </a: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LR(</a:t>
            </a:r>
            <a:r>
              <a:rPr lang="en-US" altLang="en-US" sz="1600" dirty="0">
                <a:solidFill>
                  <a:srgbClr val="00B0F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X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 = p(</a:t>
            </a:r>
            <a:r>
              <a:rPr lang="en-US" altLang="en-US" sz="16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H1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|data) </a:t>
            </a:r>
            <a:r>
              <a:rPr lang="en-US" altLang="en-US" sz="1600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/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p(</a:t>
            </a:r>
            <a:r>
              <a:rPr lang="en-US" altLang="en-US" sz="16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H0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|data)</a:t>
            </a: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H0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: points in zone </a:t>
            </a:r>
            <a:r>
              <a:rPr lang="en-US" altLang="en-US" sz="1600" dirty="0">
                <a:solidFill>
                  <a:srgbClr val="00B0F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X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show complete spatial randomness (CSR)</a:t>
            </a:r>
            <a:endParaRPr lang="en-US" altLang="en-US" sz="1600" dirty="0">
              <a:solidFill>
                <a:srgbClr val="00B0F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H1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: points in zone </a:t>
            </a:r>
            <a:r>
              <a:rPr lang="en-US" altLang="en-US" sz="1600" dirty="0">
                <a:solidFill>
                  <a:srgbClr val="00B0F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X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are clustered </a:t>
            </a:r>
            <a:endParaRPr lang="en-US" altLang="en-US" sz="1600" dirty="0">
              <a:solidFill>
                <a:srgbClr val="00B0F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If LR(</a:t>
            </a:r>
            <a:r>
              <a:rPr lang="en-US" altLang="en-US" sz="1800" dirty="0">
                <a:solidFill>
                  <a:srgbClr val="00B0F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Z</a:t>
            </a: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 &gt;&gt; 1 then test statistical significance</a:t>
            </a: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Check how often is LR( </a:t>
            </a:r>
            <a:r>
              <a:rPr lang="en-US" altLang="en-US" sz="1600" dirty="0">
                <a:solidFill>
                  <a:srgbClr val="00B0F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CSR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) &gt; LR(</a:t>
            </a:r>
            <a:r>
              <a:rPr lang="en-US" altLang="en-US" sz="1600" dirty="0">
                <a:solidFill>
                  <a:srgbClr val="00B0F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Z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 </a:t>
            </a:r>
          </a:p>
          <a:p>
            <a:pPr marL="1314450" lvl="4" indent="0">
              <a:lnSpc>
                <a:spcPct val="80000"/>
              </a:lnSpc>
              <a:buNone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using 1000 Monte Carlo simulations</a:t>
            </a: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8C534ED4-61B9-154A-BA07-4298ACFC8A76}"/>
              </a:ext>
            </a:extLst>
          </p:cNvPr>
          <p:cNvGrpSpPr>
            <a:grpSpLocks/>
          </p:cNvGrpSpPr>
          <p:nvPr/>
        </p:nvGrpSpPr>
        <p:grpSpPr bwMode="auto">
          <a:xfrm>
            <a:off x="6421993" y="312321"/>
            <a:ext cx="2417207" cy="1966157"/>
            <a:chOff x="5943600" y="3515378"/>
            <a:chExt cx="3048000" cy="2251542"/>
          </a:xfrm>
        </p:grpSpPr>
        <p:pic>
          <p:nvPicPr>
            <p:cNvPr id="5" name="Picture 2" descr="Östersund map">
              <a:extLst>
                <a:ext uri="{FF2B5EF4-FFF2-40B4-BE49-F238E27FC236}">
                  <a16:creationId xmlns:a16="http://schemas.microsoft.com/office/drawing/2014/main" id="{C7BA926C-C3BA-754E-901C-C76D75F41E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3515378"/>
              <a:ext cx="1484595" cy="1422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SaTScan™ - Software for the spatial, temporal, and space-time scan statistics">
              <a:extLst>
                <a:ext uri="{FF2B5EF4-FFF2-40B4-BE49-F238E27FC236}">
                  <a16:creationId xmlns:a16="http://schemas.microsoft.com/office/drawing/2014/main" id="{BA5B217C-DBBB-2246-AA2E-313DD221D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8926" y="5029200"/>
              <a:ext cx="3015028" cy="737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New York City map">
              <a:extLst>
                <a:ext uri="{FF2B5EF4-FFF2-40B4-BE49-F238E27FC236}">
                  <a16:creationId xmlns:a16="http://schemas.microsoft.com/office/drawing/2014/main" id="{CAD6BE99-B34D-4940-84A4-BE7DE6212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1482" y="3515378"/>
              <a:ext cx="1400118" cy="1437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86188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err="1"/>
              <a:t>SaTScan</a:t>
            </a:r>
            <a:r>
              <a:rPr lang="en-US" sz="3200" b="1" dirty="0"/>
              <a:t> Examples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40"/>
          <a:stretch/>
        </p:blipFill>
        <p:spPr>
          <a:xfrm>
            <a:off x="4533900" y="1533295"/>
            <a:ext cx="4416234" cy="38134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E998A-9537-4549-AE34-742C37FAC2F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78619" y="5324705"/>
            <a:ext cx="7488044" cy="56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ts val="404"/>
              </a:spcBef>
              <a:buClr>
                <a:srgbClr val="FF9900"/>
              </a:buClr>
              <a:buSzPct val="111000"/>
            </a:pPr>
            <a:r>
              <a:rPr lang="en-US" altLang="en-US" sz="1400" u="sng" dirty="0">
                <a:ea typeface="Gulim" pitchFamily="34" charset="-127"/>
              </a:rPr>
              <a:t>Source: Ring-Shaped Hotspot Detection,</a:t>
            </a:r>
            <a:r>
              <a:rPr lang="en-US" altLang="en-US" sz="1400" dirty="0">
                <a:ea typeface="Gulim" pitchFamily="34" charset="-127"/>
              </a:rPr>
              <a:t> IEEE Trans. Know. &amp; Data Eng., 28(12), 2016. </a:t>
            </a:r>
          </a:p>
          <a:p>
            <a:pPr algn="ctr">
              <a:spcBef>
                <a:spcPts val="404"/>
              </a:spcBef>
              <a:buClr>
                <a:srgbClr val="FF9900"/>
              </a:buClr>
              <a:buSzPct val="111000"/>
            </a:pPr>
            <a:r>
              <a:rPr lang="en-US" altLang="en-US" sz="1400" dirty="0">
                <a:ea typeface="Gulim" pitchFamily="34" charset="-127"/>
              </a:rPr>
              <a:t>(A Summary in Proc. IEEE ICDM 2014) (w/ E. </a:t>
            </a:r>
            <a:r>
              <a:rPr lang="en-US" altLang="en-US" sz="1400" dirty="0" err="1">
                <a:ea typeface="Gulim" pitchFamily="34" charset="-127"/>
              </a:rPr>
              <a:t>Eftelioglu</a:t>
            </a:r>
            <a:r>
              <a:rPr lang="en-US" altLang="en-US" sz="1400" dirty="0">
                <a:ea typeface="Gulim" pitchFamily="34" charset="-127"/>
              </a:rPr>
              <a:t> et al.) </a:t>
            </a:r>
            <a:endParaRPr lang="en-US" alt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07527"/>
            <a:ext cx="4164980" cy="30012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0011" y="1533295"/>
            <a:ext cx="36782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1854 London Cholera, p-value = 0.001</a:t>
            </a:r>
          </a:p>
          <a:p>
            <a:pPr>
              <a:defRPr/>
            </a:pPr>
            <a:endParaRPr 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3846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Non-circular Hotspots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63329"/>
            <a:ext cx="8610600" cy="4075471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Geographic features, e.g., rivers, streams, roads,  …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Hot-spots =&gt; Hot Geographic-features, e.g., </a:t>
            </a:r>
            <a:r>
              <a:rPr lang="en-US" altLang="en-US" sz="1600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Linear Hotspots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Theories, </a:t>
            </a:r>
            <a:r>
              <a:rPr lang="en-US" altLang="en-US" sz="2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e.g</a:t>
            </a: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,, environmental criminology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Circles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  <a:sym typeface="Wingdings" pitchFamily="2" charset="2"/>
              </a:rPr>
              <a:t>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Doughnut holes</a:t>
            </a: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solidFill>
                <a:srgbClr val="C0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2800" dirty="0"/>
          </a:p>
        </p:txBody>
      </p:sp>
      <p:sp>
        <p:nvSpPr>
          <p:cNvPr id="47" name="TextBox 46"/>
          <p:cNvSpPr txBox="1"/>
          <p:nvPr/>
        </p:nvSpPr>
        <p:spPr>
          <a:xfrm>
            <a:off x="302183" y="4578177"/>
            <a:ext cx="2787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Pedestrian fatalities Orlando, FL</a:t>
            </a:r>
          </a:p>
        </p:txBody>
      </p:sp>
      <p:pic>
        <p:nvPicPr>
          <p:cNvPr id="48" name="Picture 47" descr="slhd_Figure8a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9" y="2960172"/>
            <a:ext cx="2352210" cy="1643418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2678884" y="2843557"/>
            <a:ext cx="3054723" cy="2398352"/>
            <a:chOff x="2678884" y="2575933"/>
            <a:chExt cx="3054723" cy="2398352"/>
          </a:xfrm>
        </p:grpSpPr>
        <p:sp>
          <p:nvSpPr>
            <p:cNvPr id="50" name="TextBox 49"/>
            <p:cNvSpPr txBox="1"/>
            <p:nvPr/>
          </p:nvSpPr>
          <p:spPr>
            <a:xfrm>
              <a:off x="3731944" y="4389510"/>
              <a:ext cx="18213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Circular hotspots </a:t>
              </a:r>
            </a:p>
            <a:p>
              <a:pPr algn="ctr"/>
              <a:r>
                <a:rPr lang="en-US" sz="1600" dirty="0"/>
                <a:t>by </a:t>
              </a:r>
              <a:r>
                <a:rPr lang="en-US" sz="1600" dirty="0" err="1"/>
                <a:t>SatScan</a:t>
              </a:r>
              <a:endParaRPr lang="en-US" sz="1600" dirty="0"/>
            </a:p>
          </p:txBody>
        </p:sp>
        <p:pic>
          <p:nvPicPr>
            <p:cNvPr id="51" name="Picture 50" descr="case_b-eps-converted-to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7" t="4465" r="3931" b="2752"/>
            <a:stretch/>
          </p:blipFill>
          <p:spPr>
            <a:xfrm>
              <a:off x="2678884" y="2575933"/>
              <a:ext cx="3054723" cy="1804637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5881655" y="2799122"/>
            <a:ext cx="3040217" cy="2287985"/>
            <a:chOff x="5881655" y="2531498"/>
            <a:chExt cx="3040217" cy="2287985"/>
          </a:xfrm>
        </p:grpSpPr>
        <p:sp>
          <p:nvSpPr>
            <p:cNvPr id="53" name="TextBox 52"/>
            <p:cNvSpPr txBox="1"/>
            <p:nvPr/>
          </p:nvSpPr>
          <p:spPr>
            <a:xfrm>
              <a:off x="7010619" y="4480929"/>
              <a:ext cx="18053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Linear hotspots</a:t>
              </a:r>
            </a:p>
          </p:txBody>
        </p:sp>
        <p:pic>
          <p:nvPicPr>
            <p:cNvPr id="54" name="Picture 53" descr="case_d-eps-converted-to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3" r="1880" b="2753"/>
            <a:stretch/>
          </p:blipFill>
          <p:spPr>
            <a:xfrm>
              <a:off x="5881655" y="2531498"/>
              <a:ext cx="3040217" cy="1891465"/>
            </a:xfrm>
            <a:prstGeom prst="rect">
              <a:avLst/>
            </a:prstGeom>
          </p:spPr>
        </p:pic>
      </p:grpSp>
      <p:sp>
        <p:nvSpPr>
          <p:cNvPr id="55" name="TextBox 54"/>
          <p:cNvSpPr txBox="1"/>
          <p:nvPr/>
        </p:nvSpPr>
        <p:spPr>
          <a:xfrm>
            <a:off x="302183" y="5224534"/>
            <a:ext cx="876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Details: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Significant Linear Hotspot Discovery, IEEE Transactions on Big Data, 3(2):140-153, 2017.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Summary in Proc. </a:t>
            </a:r>
            <a:r>
              <a:rPr lang="en-US" sz="1200" dirty="0"/>
              <a:t>Geographic Info. Sc., Springer LNCS 8728, pp. 284-300, 2014.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2938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D3F7A-602E-4F5E-BF4E-F3465D96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5" y="400349"/>
            <a:ext cx="8754543" cy="613845"/>
          </a:xfrm>
        </p:spPr>
        <p:txBody>
          <a:bodyPr/>
          <a:lstStyle/>
          <a:p>
            <a:r>
              <a:rPr lang="en-US" sz="3177" b="1" dirty="0"/>
              <a:t>Hotspots with Flexible Shapes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39C5BC-C02A-49A6-9F4D-C613B60DC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086" y="1778345"/>
            <a:ext cx="6437514" cy="35472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83D169-F667-42CE-8CE7-36C58AB62C0D}"/>
              </a:ext>
            </a:extLst>
          </p:cNvPr>
          <p:cNvSpPr txBox="1"/>
          <p:nvPr/>
        </p:nvSpPr>
        <p:spPr>
          <a:xfrm>
            <a:off x="90970" y="1933316"/>
            <a:ext cx="1672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Complete Spatial Random</a:t>
            </a:r>
          </a:p>
          <a:p>
            <a:pPr algn="ctr"/>
            <a:r>
              <a:rPr lang="en-US" sz="1600" dirty="0"/>
              <a:t>(noise)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9D2FEC-D437-4390-916E-72F92CE46461}"/>
              </a:ext>
            </a:extLst>
          </p:cNvPr>
          <p:cNvSpPr txBox="1"/>
          <p:nvPr/>
        </p:nvSpPr>
        <p:spPr>
          <a:xfrm>
            <a:off x="241305" y="4010258"/>
            <a:ext cx="1190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Hotspots with Noise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CBFDDD-9B17-41E7-9B31-C26F653DBE39}"/>
              </a:ext>
            </a:extLst>
          </p:cNvPr>
          <p:cNvSpPr/>
          <p:nvPr/>
        </p:nvSpPr>
        <p:spPr>
          <a:xfrm>
            <a:off x="90970" y="5283849"/>
            <a:ext cx="88750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SzPts val="1068"/>
            </a:pPr>
            <a:r>
              <a:rPr lang="en-US" sz="1600" b="1" dirty="0"/>
              <a:t>Details</a:t>
            </a:r>
            <a:r>
              <a:rPr lang="en-US" sz="1600" dirty="0"/>
              <a:t>: </a:t>
            </a:r>
            <a:r>
              <a:rPr lang="en-US" sz="1400" dirty="0">
                <a:solidFill>
                  <a:srgbClr val="00B050"/>
                </a:solidFill>
              </a:rPr>
              <a:t>Significant DBSCAN</a:t>
            </a:r>
            <a:r>
              <a:rPr lang="en-US" sz="1400" dirty="0"/>
              <a:t> towards Statistically Robust Clustering, </a:t>
            </a:r>
            <a:r>
              <a:rPr lang="en-US" sz="1400" dirty="0">
                <a:solidFill>
                  <a:srgbClr val="3333FF"/>
                </a:solidFill>
                <a:hlinkClick r:id="rId3" tooltip="ACM Transactions on Intelligent Systems and Technolog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ACM Trans. on Intelligent Systems and Tech</a:t>
            </a:r>
            <a:r>
              <a:rPr lang="en-US" sz="1400" dirty="0">
                <a:solidFill>
                  <a:srgbClr val="3333FF"/>
                </a:solidFill>
              </a:rPr>
              <a:t>, 12(5):1-26, </a:t>
            </a:r>
            <a:r>
              <a:rPr lang="en-US" sz="1400" dirty="0"/>
              <a:t>Oct. 2021. </a:t>
            </a:r>
            <a:r>
              <a:rPr lang="en-US" sz="1200" dirty="0"/>
              <a:t>(A summary in 16th Intl. </a:t>
            </a:r>
            <a:r>
              <a:rPr lang="en-US" sz="1200" dirty="0" err="1"/>
              <a:t>Symp</a:t>
            </a:r>
            <a:r>
              <a:rPr lang="en-US" sz="1200" dirty="0"/>
              <a:t>. on Spatial and Temporal Databases, 2019. </a:t>
            </a:r>
            <a:r>
              <a:rPr lang="en-US" sz="1200" b="1" dirty="0"/>
              <a:t>(Best Paper Award)</a:t>
            </a:r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DCC7FD-CC8B-514A-8EDC-03B6981E1816}"/>
              </a:ext>
            </a:extLst>
          </p:cNvPr>
          <p:cNvSpPr txBox="1"/>
          <p:nvPr/>
        </p:nvSpPr>
        <p:spPr>
          <a:xfrm>
            <a:off x="4747175" y="1494630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DBSCAN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0EBDFF-33BB-144B-B8A6-63599E760FB8}"/>
              </a:ext>
            </a:extLst>
          </p:cNvPr>
          <p:cNvSpPr txBox="1"/>
          <p:nvPr/>
        </p:nvSpPr>
        <p:spPr>
          <a:xfrm>
            <a:off x="6282337" y="1466814"/>
            <a:ext cx="1811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Significant DBSCAN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B683E8-E411-B64E-B59D-CA2781EB95D6}"/>
              </a:ext>
            </a:extLst>
          </p:cNvPr>
          <p:cNvSpPr txBox="1"/>
          <p:nvPr/>
        </p:nvSpPr>
        <p:spPr>
          <a:xfrm>
            <a:off x="2368248" y="1490915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3708099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Motivation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Data Types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Statistical Foundations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Data Mining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Location Prediction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Hotspots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Outliers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Colocations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7711328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Outliers: Global (</a:t>
            </a:r>
            <a:r>
              <a:rPr lang="en-US" sz="3600" b="1" dirty="0">
                <a:solidFill>
                  <a:srgbClr val="0070C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G</a:t>
            </a:r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 vs. Spatial (</a:t>
            </a:r>
            <a:r>
              <a:rPr lang="en-US" sz="3600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</a:t>
            </a:r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10600" cy="4114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75" y="2005784"/>
            <a:ext cx="4748980" cy="33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ata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6" y="2154293"/>
            <a:ext cx="3875944" cy="31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 bwMode="auto">
          <a:xfrm>
            <a:off x="1563331" y="2566219"/>
            <a:ext cx="334296" cy="33429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253617" y="2281082"/>
            <a:ext cx="334296" cy="334297"/>
          </a:xfrm>
          <a:prstGeom prst="ellipse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62120" y="4370437"/>
            <a:ext cx="334296" cy="334297"/>
          </a:xfrm>
          <a:prstGeom prst="ellipse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301615" y="2438399"/>
            <a:ext cx="334296" cy="33429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5817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38081"/>
              </p:ext>
            </p:extLst>
          </p:nvPr>
        </p:nvGraphicFramePr>
        <p:xfrm>
          <a:off x="312233" y="2563790"/>
          <a:ext cx="8540217" cy="34560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898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8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73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653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Google Earth</a:t>
                      </a:r>
                      <a:r>
                        <a:rPr lang="en-US" sz="1600" baseline="0" dirty="0"/>
                        <a:t> Engines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AWS Earth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3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Elevation, Landsat, LOCA, MODIS, NAIP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3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97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AVHRR, FIA, GIMMM, </a:t>
                      </a:r>
                      <a:r>
                        <a:rPr lang="en-US" sz="1600" baseline="0" dirty="0" err="1"/>
                        <a:t>GlobCover</a:t>
                      </a:r>
                      <a:r>
                        <a:rPr lang="en-US" sz="1600" baseline="0" dirty="0"/>
                        <a:t>, NARR, TRIMM, Sentinel-1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44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IARPA, GDELT, MOGREPS, </a:t>
                      </a:r>
                      <a:r>
                        <a:rPr lang="en-US" sz="1600" dirty="0" err="1"/>
                        <a:t>OpenStreetMap</a:t>
                      </a:r>
                      <a:r>
                        <a:rPr lang="en-US" sz="1600" dirty="0"/>
                        <a:t>, Sentinel-2, </a:t>
                      </a:r>
                      <a:r>
                        <a:rPr lang="en-US" sz="1600" dirty="0" err="1"/>
                        <a:t>SpaceNet</a:t>
                      </a:r>
                      <a:r>
                        <a:rPr lang="en-US" sz="1600" dirty="0"/>
                        <a:t> (building/road</a:t>
                      </a:r>
                      <a:r>
                        <a:rPr lang="en-US" sz="1600" baseline="0" dirty="0"/>
                        <a:t> labels for ML)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644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CHIRPS,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GeoScience</a:t>
                      </a:r>
                      <a:r>
                        <a:rPr lang="en-US" sz="1600" baseline="0" dirty="0"/>
                        <a:t> Australia, </a:t>
                      </a:r>
                      <a:r>
                        <a:rPr lang="en-US" sz="1600" baseline="0" dirty="0" err="1"/>
                        <a:t>GSMap</a:t>
                      </a:r>
                      <a:r>
                        <a:rPr lang="en-US" sz="1600" baseline="0" dirty="0"/>
                        <a:t>, NASS, Oxford Map, PSDI, WHRC, </a:t>
                      </a:r>
                      <a:r>
                        <a:rPr lang="en-US" sz="1600" baseline="0" dirty="0" err="1"/>
                        <a:t>WorldClim</a:t>
                      </a:r>
                      <a:r>
                        <a:rPr lang="en-US" sz="1600" baseline="0" dirty="0"/>
                        <a:t>, </a:t>
                      </a:r>
                      <a:r>
                        <a:rPr lang="en-US" sz="1600" baseline="0" dirty="0" err="1"/>
                        <a:t>WorldPop</a:t>
                      </a:r>
                      <a:r>
                        <a:rPr lang="en-US" sz="1600" baseline="0" dirty="0"/>
                        <a:t>, WWF,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3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BCCA, FLUXNET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1295400" y="3446260"/>
            <a:ext cx="990600" cy="200405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276600" y="4621916"/>
            <a:ext cx="1447800" cy="200405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447800" y="4859315"/>
            <a:ext cx="3581400" cy="26293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00" y="3498656"/>
            <a:ext cx="3815576" cy="1269236"/>
            <a:chOff x="2286000" y="3048000"/>
            <a:chExt cx="3815576" cy="1447800"/>
          </a:xfrm>
        </p:grpSpPr>
        <p:sp>
          <p:nvSpPr>
            <p:cNvPr id="8" name="Rectangle 7"/>
            <p:cNvSpPr/>
            <p:nvPr/>
          </p:nvSpPr>
          <p:spPr bwMode="auto">
            <a:xfrm>
              <a:off x="2286000" y="3048000"/>
              <a:ext cx="838200" cy="228600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819400" y="3352800"/>
              <a:ext cx="838200" cy="228600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800600" y="4267200"/>
              <a:ext cx="1066800" cy="228600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034776" y="3738670"/>
              <a:ext cx="1066800" cy="228600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83" y="137651"/>
            <a:ext cx="8851125" cy="852949"/>
          </a:xfrm>
        </p:spPr>
        <p:txBody>
          <a:bodyPr/>
          <a:lstStyle/>
          <a:p>
            <a:pPr lvl="1"/>
            <a:r>
              <a:rPr lang="en-US" sz="3200" b="1" dirty="0">
                <a:latin typeface="+mj-lt"/>
                <a:cs typeface="Microsoft Sans Serif"/>
              </a:rPr>
              <a:t>Easier Access to Spatial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778" y="1434122"/>
            <a:ext cx="8851125" cy="742924"/>
          </a:xfrm>
        </p:spPr>
        <p:txBody>
          <a:bodyPr/>
          <a:lstStyle/>
          <a:p>
            <a:r>
              <a:rPr lang="en-US" sz="1600" dirty="0">
                <a:solidFill>
                  <a:srgbClr val="7A0019"/>
                </a:solidFill>
                <a:latin typeface="+mj-lt"/>
                <a:cs typeface="Microsoft Sans Serif"/>
              </a:rPr>
              <a:t>2008: USGS gave away 35-year </a:t>
            </a:r>
            <a:r>
              <a:rPr lang="en-US" sz="1600" dirty="0" err="1">
                <a:solidFill>
                  <a:srgbClr val="7A0019"/>
                </a:solidFill>
                <a:latin typeface="+mj-lt"/>
                <a:cs typeface="Microsoft Sans Serif"/>
              </a:rPr>
              <a:t>LandSat</a:t>
            </a:r>
            <a:r>
              <a:rPr lang="en-US" sz="1600" dirty="0">
                <a:solidFill>
                  <a:srgbClr val="7A0019"/>
                </a:solidFill>
                <a:latin typeface="+mj-lt"/>
                <a:cs typeface="Microsoft Sans Serif"/>
              </a:rPr>
              <a:t> satellite imagery archive</a:t>
            </a:r>
          </a:p>
          <a:p>
            <a:pPr lvl="1"/>
            <a:r>
              <a:rPr lang="en-US" sz="1400" dirty="0">
                <a:solidFill>
                  <a:srgbClr val="7A0019"/>
                </a:solidFill>
                <a:latin typeface="+mj-lt"/>
                <a:cs typeface="Microsoft Sans Serif"/>
              </a:rPr>
              <a:t>Analog of public availability of GPS signal in late 1980s</a:t>
            </a:r>
          </a:p>
          <a:p>
            <a:pPr marL="342900" lvl="1" indent="-342900">
              <a:buFontTx/>
              <a:buChar char="•"/>
            </a:pPr>
            <a:r>
              <a:rPr lang="en-US" sz="1600" dirty="0">
                <a:solidFill>
                  <a:prstClr val="black"/>
                </a:solidFill>
                <a:latin typeface="+mj-lt"/>
                <a:cs typeface="Arial"/>
              </a:rPr>
              <a:t>2017: Many cloud-based Virtual collaboration environment </a:t>
            </a:r>
          </a:p>
          <a:p>
            <a:pPr marL="742950" lvl="2" indent="-342900"/>
            <a:r>
              <a:rPr lang="en-US" sz="1400" dirty="0">
                <a:solidFill>
                  <a:prstClr val="black"/>
                </a:solidFill>
                <a:latin typeface="+mj-lt"/>
                <a:cs typeface="Arial"/>
              </a:rPr>
              <a:t>Explosion in machine learning on </a:t>
            </a:r>
            <a:r>
              <a:rPr lang="en-US" sz="1400" dirty="0" err="1">
                <a:solidFill>
                  <a:prstClr val="black"/>
                </a:solidFill>
                <a:latin typeface="+mj-lt"/>
                <a:cs typeface="Arial"/>
              </a:rPr>
              <a:t>satelliite</a:t>
            </a:r>
            <a:r>
              <a:rPr lang="en-US" sz="1400" dirty="0">
                <a:solidFill>
                  <a:prstClr val="black"/>
                </a:solidFill>
                <a:latin typeface="+mj-lt"/>
                <a:cs typeface="Arial"/>
              </a:rPr>
              <a:t> imagery to map crops, water, buildings, roads, </a:t>
            </a:r>
            <a:r>
              <a:rPr lang="mr-IN" sz="1400" dirty="0">
                <a:solidFill>
                  <a:prstClr val="black"/>
                </a:solidFill>
                <a:latin typeface="+mj-lt"/>
                <a:cs typeface="Arial"/>
              </a:rPr>
              <a:t>…</a:t>
            </a:r>
            <a:endParaRPr lang="en-US" sz="2000" dirty="0">
              <a:solidFill>
                <a:prstClr val="black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9124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Outlier Detection Tests: </a:t>
            </a:r>
            <a:r>
              <a:rPr lang="en-US" sz="3600" b="1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Variogram</a:t>
            </a:r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92826"/>
            <a:ext cx="8610600" cy="4045974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Graphical Test: </a:t>
            </a:r>
            <a:r>
              <a:rPr lang="en-US" altLang="en-US" sz="2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Variogram</a:t>
            </a: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Cloud</a:t>
            </a:r>
          </a:p>
          <a:p>
            <a:endParaRPr lang="en-US" dirty="0"/>
          </a:p>
        </p:txBody>
      </p:sp>
      <p:pic>
        <p:nvPicPr>
          <p:cNvPr id="6" name="Picture 7" descr="vari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" r="7280"/>
          <a:stretch/>
        </p:blipFill>
        <p:spPr bwMode="auto">
          <a:xfrm>
            <a:off x="4235615" y="2148343"/>
            <a:ext cx="4725167" cy="322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ata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61" y="2138511"/>
            <a:ext cx="3964490" cy="322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 bwMode="auto">
          <a:xfrm>
            <a:off x="1632155" y="2566219"/>
            <a:ext cx="334296" cy="33429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034117" y="2684206"/>
            <a:ext cx="334296" cy="33429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925963" y="3143863"/>
            <a:ext cx="334296" cy="33429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968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Outlier Detection Tests: Spatial Z-test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2658"/>
            <a:ext cx="8610600" cy="4036142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Quantitative Tests: </a:t>
            </a: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Z-test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Algorithmic Structure: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Join on neighbor relation</a:t>
            </a:r>
          </a:p>
          <a:p>
            <a:endParaRPr lang="en-US" dirty="0"/>
          </a:p>
        </p:txBody>
      </p:sp>
      <p:pic>
        <p:nvPicPr>
          <p:cNvPr id="4" name="Picture 4" descr="data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541765"/>
            <a:ext cx="4087761" cy="299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our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622" y="2541765"/>
            <a:ext cx="4390828" cy="299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 bwMode="auto">
          <a:xfrm>
            <a:off x="1661651" y="2910339"/>
            <a:ext cx="334296" cy="33429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76337" y="2861188"/>
            <a:ext cx="334296" cy="33429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374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098290" y="1592763"/>
            <a:ext cx="4343400" cy="3775473"/>
            <a:chOff x="2209800" y="1447800"/>
            <a:chExt cx="4343400" cy="3775473"/>
          </a:xfrm>
        </p:grpSpPr>
        <p:grpSp>
          <p:nvGrpSpPr>
            <p:cNvPr id="18457" name="Group 10"/>
            <p:cNvGrpSpPr>
              <a:grpSpLocks/>
            </p:cNvGrpSpPr>
            <p:nvPr/>
          </p:nvGrpSpPr>
          <p:grpSpPr bwMode="auto">
            <a:xfrm>
              <a:off x="2209800" y="1447800"/>
              <a:ext cx="4343400" cy="3775473"/>
              <a:chOff x="2209800" y="1232332"/>
              <a:chExt cx="4343400" cy="3775075"/>
            </a:xfrm>
          </p:grpSpPr>
          <p:pic>
            <p:nvPicPr>
              <p:cNvPr id="18459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0" y="1232332"/>
                <a:ext cx="4343400" cy="3775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60" name="Text Box 25"/>
              <p:cNvSpPr txBox="1">
                <a:spLocks noChangeArrowheads="1"/>
              </p:cNvSpPr>
              <p:nvPr/>
            </p:nvSpPr>
            <p:spPr bwMode="auto">
              <a:xfrm>
                <a:off x="3378976" y="4574270"/>
                <a:ext cx="2424738" cy="2769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ts val="2000"/>
                  </a:spcBef>
                  <a:buFont typeface="Wingdings 2" charset="2"/>
                  <a:buChar char=""/>
                  <a:defRPr sz="2200">
                    <a:solidFill>
                      <a:schemeClr val="bg1"/>
                    </a:solidFill>
                    <a:latin typeface="Trebuchet MS" charset="0"/>
                    <a:ea typeface="ＭＳ Ｐゴシック" charset="-128"/>
                  </a:defRPr>
                </a:lvl1pPr>
                <a:lvl2pPr marL="37931725" indent="-37474525" eaLnBrk="0" hangingPunct="0">
                  <a:spcBef>
                    <a:spcPts val="600"/>
                  </a:spcBef>
                  <a:buFont typeface="Wingdings 2" charset="2"/>
                  <a:buChar char=""/>
                  <a:defRPr sz="2000">
                    <a:solidFill>
                      <a:schemeClr val="bg1"/>
                    </a:solidFill>
                    <a:latin typeface="Trebuchet MS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Font typeface="Wingdings 2" charset="2"/>
                  <a:buChar char=""/>
                  <a:defRPr>
                    <a:solidFill>
                      <a:schemeClr val="bg1"/>
                    </a:solidFill>
                    <a:latin typeface="Trebuchet MS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Wingdings 2" charset="2"/>
                  <a:buChar char=""/>
                  <a:defRPr>
                    <a:solidFill>
                      <a:schemeClr val="bg1"/>
                    </a:solidFill>
                    <a:latin typeface="Trebuchet MS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Font typeface="Wingdings 2" charset="2"/>
                  <a:buChar char=""/>
                  <a:defRPr>
                    <a:solidFill>
                      <a:schemeClr val="bg1"/>
                    </a:solidFill>
                    <a:latin typeface="Trebuchet MS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Font typeface="Wingdings 2" charset="2"/>
                  <a:buChar char=""/>
                  <a:defRPr>
                    <a:solidFill>
                      <a:schemeClr val="bg1"/>
                    </a:solidFill>
                    <a:latin typeface="Trebuchet MS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Font typeface="Wingdings 2" charset="2"/>
                  <a:buChar char=""/>
                  <a:defRPr>
                    <a:solidFill>
                      <a:schemeClr val="bg1"/>
                    </a:solidFill>
                    <a:latin typeface="Trebuchet MS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Font typeface="Wingdings 2" charset="2"/>
                  <a:buChar char=""/>
                  <a:defRPr>
                    <a:solidFill>
                      <a:schemeClr val="bg1"/>
                    </a:solidFill>
                    <a:latin typeface="Trebuchet MS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Font typeface="Wingdings 2" charset="2"/>
                  <a:buChar char=""/>
                  <a:defRPr>
                    <a:solidFill>
                      <a:schemeClr val="bg1"/>
                    </a:solidFill>
                    <a:latin typeface="Trebuchet MS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200" b="1" dirty="0">
                    <a:solidFill>
                      <a:srgbClr val="FFC000"/>
                    </a:solidFill>
                  </a:rPr>
                  <a:t>(Shingle Creek, MN Study Site)</a:t>
                </a:r>
              </a:p>
            </p:txBody>
          </p:sp>
        </p:grpSp>
        <p:sp>
          <p:nvSpPr>
            <p:cNvPr id="18458" name="Line 9"/>
            <p:cNvSpPr>
              <a:spLocks noChangeShapeType="1"/>
            </p:cNvSpPr>
            <p:nvPr/>
          </p:nvSpPr>
          <p:spPr bwMode="auto">
            <a:xfrm flipH="1">
              <a:off x="4114800" y="2738438"/>
              <a:ext cx="38100" cy="107156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5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Font typeface="Wingdings 2" charset="2"/>
              <a:buChar char=""/>
              <a:defRPr sz="22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1pPr>
            <a:lvl2pPr marL="37931725" indent="-37474525" eaLnBrk="0" hangingPunct="0">
              <a:spcBef>
                <a:spcPts val="600"/>
              </a:spcBef>
              <a:buFont typeface="Wingdings 2" charset="2"/>
              <a:buChar char=""/>
              <a:defRPr sz="20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E03D7FD-EAB8-6442-BF1F-EB640CEF6AC1}" type="slidenum">
              <a:rPr lang="en-US" altLang="en-US" sz="120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44" y="350349"/>
            <a:ext cx="8488978" cy="927101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b="1" dirty="0">
                <a:solidFill>
                  <a:srgbClr val="C00000"/>
                </a:solidFill>
              </a:rPr>
              <a:t>Flow Anomalies </a:t>
            </a:r>
            <a:br>
              <a:rPr lang="en-US" altLang="en-US" sz="3200" b="1" dirty="0">
                <a:solidFill>
                  <a:srgbClr val="C00000"/>
                </a:solidFill>
              </a:rPr>
            </a:br>
            <a:br>
              <a:rPr lang="en-US" altLang="en-US" sz="1800" b="1" dirty="0">
                <a:solidFill>
                  <a:srgbClr val="C00000"/>
                </a:solidFill>
              </a:rPr>
            </a:br>
            <a:r>
              <a:rPr lang="en-US" altLang="en-US" sz="1800" b="1" dirty="0">
                <a:solidFill>
                  <a:srgbClr val="C00000"/>
                </a:solidFill>
              </a:rPr>
              <a:t>Example </a:t>
            </a:r>
            <a:r>
              <a:rPr lang="en-US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Forensics: When and where do contaminants enter a Creek?</a:t>
            </a:r>
            <a:endParaRPr lang="en-US" altLang="en-US" sz="3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8437" name="Group 4"/>
          <p:cNvGrpSpPr>
            <a:grpSpLocks/>
          </p:cNvGrpSpPr>
          <p:nvPr/>
        </p:nvGrpSpPr>
        <p:grpSpPr bwMode="auto">
          <a:xfrm>
            <a:off x="121097" y="1588264"/>
            <a:ext cx="1828800" cy="2097882"/>
            <a:chOff x="432222" y="2474766"/>
            <a:chExt cx="2236365" cy="2878083"/>
          </a:xfrm>
        </p:grpSpPr>
        <p:pic>
          <p:nvPicPr>
            <p:cNvPr id="18454" name="Picture 21" descr="sf_spi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105" y="2474766"/>
              <a:ext cx="1996480" cy="2244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6" name="Text Box 24"/>
            <p:cNvSpPr txBox="1">
              <a:spLocks noChangeArrowheads="1"/>
            </p:cNvSpPr>
            <p:nvPr/>
          </p:nvSpPr>
          <p:spPr bwMode="auto">
            <a:xfrm>
              <a:off x="432222" y="4719638"/>
              <a:ext cx="2236365" cy="63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2000"/>
                </a:spcBef>
                <a:buFont typeface="Wingdings 2" charset="2"/>
                <a:buChar char=""/>
                <a:defRPr sz="2200"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1pPr>
              <a:lvl2pPr marL="37931725" indent="-37474525" eaLnBrk="0" hangingPunct="0">
                <a:spcBef>
                  <a:spcPts val="600"/>
                </a:spcBef>
                <a:buFont typeface="Wingdings 2" charset="2"/>
                <a:buChar char=""/>
                <a:defRPr sz="2000"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ts val="600"/>
                </a:spcBef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ts val="600"/>
                </a:spcBef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ts val="600"/>
                </a:spcBef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dirty="0" err="1">
                  <a:solidFill>
                    <a:schemeClr val="tx1"/>
                  </a:solidFill>
                </a:rPr>
                <a:t>www.sfgate.com</a:t>
              </a:r>
              <a:r>
                <a:rPr lang="en-US" altLang="en-US" sz="1200" dirty="0">
                  <a:solidFill>
                    <a:schemeClr val="tx1"/>
                  </a:solidFill>
                </a:rPr>
                <a:t>/</a:t>
              </a:r>
              <a:r>
                <a:rPr lang="en-US" altLang="en-US" sz="1200" dirty="0" err="1">
                  <a:solidFill>
                    <a:schemeClr val="tx1"/>
                  </a:solidFill>
                </a:rPr>
                <a:t>cgi</a:t>
              </a:r>
              <a:r>
                <a:rPr lang="en-US" altLang="en-US" sz="1200" dirty="0">
                  <a:solidFill>
                    <a:schemeClr val="tx1"/>
                  </a:solidFill>
                </a:rPr>
                <a:t>-bin/news/</a:t>
              </a:r>
              <a:r>
                <a:rPr lang="en-US" altLang="en-US" sz="1200" dirty="0" err="1">
                  <a:solidFill>
                    <a:schemeClr val="tx1"/>
                  </a:solidFill>
                </a:rPr>
                <a:t>oilspill</a:t>
              </a:r>
              <a:r>
                <a:rPr lang="en-US" altLang="en-US" sz="1200" dirty="0">
                  <a:solidFill>
                    <a:schemeClr val="tx1"/>
                  </a:solidFill>
                </a:rPr>
                <a:t>/</a:t>
              </a:r>
              <a:r>
                <a:rPr lang="en-US" altLang="en-US" sz="1200" dirty="0" err="1">
                  <a:solidFill>
                    <a:schemeClr val="tx1"/>
                  </a:solidFill>
                </a:rPr>
                <a:t>busan</a:t>
              </a:r>
              <a:endParaRPr lang="en-US" alt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83996" y="3921865"/>
            <a:ext cx="1905000" cy="1395412"/>
            <a:chOff x="228600" y="4367213"/>
            <a:chExt cx="1905000" cy="1395412"/>
          </a:xfrm>
        </p:grpSpPr>
        <p:pic>
          <p:nvPicPr>
            <p:cNvPr id="18452" name="Picture 17" descr="2007 Nov 20 06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367213"/>
              <a:ext cx="1606550" cy="1395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3" name="Text Box 24"/>
            <p:cNvSpPr txBox="1">
              <a:spLocks noChangeArrowheads="1"/>
            </p:cNvSpPr>
            <p:nvPr/>
          </p:nvSpPr>
          <p:spPr bwMode="auto">
            <a:xfrm>
              <a:off x="228600" y="5443648"/>
              <a:ext cx="19050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2000"/>
                </a:spcBef>
                <a:buFont typeface="Wingdings 2" charset="2"/>
                <a:buChar char=""/>
                <a:defRPr sz="2200"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1pPr>
              <a:lvl2pPr marL="37931725" indent="-37474525" eaLnBrk="0" hangingPunct="0">
                <a:spcBef>
                  <a:spcPts val="600"/>
                </a:spcBef>
                <a:buFont typeface="Wingdings 2" charset="2"/>
                <a:buChar char=""/>
                <a:defRPr sz="2000"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ts val="600"/>
                </a:spcBef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ts val="600"/>
                </a:spcBef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ts val="600"/>
                </a:spcBef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00B050"/>
                  </a:solidFill>
                </a:rPr>
                <a:t>(</a:t>
              </a:r>
              <a:r>
                <a:rPr lang="en-US" altLang="en-US" sz="1200" b="1" dirty="0" err="1">
                  <a:solidFill>
                    <a:srgbClr val="00B050"/>
                  </a:solidFill>
                </a:rPr>
                <a:t>HydroLab</a:t>
              </a:r>
              <a:r>
                <a:rPr lang="en-US" altLang="en-US" sz="1200" b="1" dirty="0">
                  <a:solidFill>
                    <a:srgbClr val="00B050"/>
                  </a:solidFill>
                </a:rPr>
                <a:t> sensor</a:t>
              </a:r>
              <a:r>
                <a:rPr lang="en-US" altLang="en-US" sz="1200" dirty="0">
                  <a:solidFill>
                    <a:srgbClr val="00B050"/>
                  </a:solidFill>
                </a:rPr>
                <a:t>)</a:t>
              </a:r>
            </a:p>
          </p:txBody>
        </p:sp>
      </p:grpSp>
      <p:sp>
        <p:nvSpPr>
          <p:cNvPr id="18440" name="Rectangle 4"/>
          <p:cNvSpPr>
            <a:spLocks noChangeArrowheads="1"/>
          </p:cNvSpPr>
          <p:nvPr/>
        </p:nvSpPr>
        <p:spPr bwMode="auto">
          <a:xfrm>
            <a:off x="121098" y="5383826"/>
            <a:ext cx="87943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2000"/>
              </a:spcBef>
              <a:buFont typeface="Wingdings 2" charset="2"/>
              <a:buChar char=""/>
              <a:defRPr sz="22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1pPr>
            <a:lvl2pPr marL="37931725" indent="-37474525" eaLnBrk="0" hangingPunct="0">
              <a:spcBef>
                <a:spcPts val="600"/>
              </a:spcBef>
              <a:buFont typeface="Wingdings 2" charset="2"/>
              <a:buChar char=""/>
              <a:defRPr sz="20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Details: </a:t>
            </a:r>
            <a:r>
              <a:rPr lang="en-US" altLang="en-US" sz="1400" dirty="0">
                <a:solidFill>
                  <a:schemeClr val="tx1"/>
                </a:solidFill>
                <a:latin typeface="+mj-lt"/>
              </a:rPr>
              <a:t>Discovering Flow Anomalies: A SWEET Approach, IEEE Intl. Conf. on Data Mining, 2008 (w/J. Kang et al.).</a:t>
            </a:r>
            <a:endParaRPr lang="en-US" alt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Line 56"/>
          <p:cNvSpPr>
            <a:spLocks noChangeShapeType="1"/>
          </p:cNvSpPr>
          <p:nvPr/>
        </p:nvSpPr>
        <p:spPr bwMode="auto">
          <a:xfrm flipV="1">
            <a:off x="3187392" y="3396086"/>
            <a:ext cx="762000" cy="3079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186993" y="1420585"/>
            <a:ext cx="4821767" cy="2649609"/>
            <a:chOff x="4186993" y="1496785"/>
            <a:chExt cx="4821767" cy="2649609"/>
          </a:xfrm>
        </p:grpSpPr>
        <p:pic>
          <p:nvPicPr>
            <p:cNvPr id="18448" name="Picture 3" descr="Picture 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911" y="1496785"/>
              <a:ext cx="2411027" cy="1612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9" name="Line 56"/>
            <p:cNvSpPr>
              <a:spLocks noChangeShapeType="1"/>
            </p:cNvSpPr>
            <p:nvPr/>
          </p:nvSpPr>
          <p:spPr bwMode="auto">
            <a:xfrm flipV="1">
              <a:off x="4527394" y="2677695"/>
              <a:ext cx="2329620" cy="508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0" name="Line 56"/>
            <p:cNvSpPr>
              <a:spLocks noChangeShapeType="1"/>
            </p:cNvSpPr>
            <p:nvPr/>
          </p:nvSpPr>
          <p:spPr bwMode="auto">
            <a:xfrm flipV="1">
              <a:off x="4186993" y="2307240"/>
              <a:ext cx="2670021" cy="183915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1" name="TextBox 13"/>
            <p:cNvSpPr txBox="1">
              <a:spLocks noChangeArrowheads="1"/>
            </p:cNvSpPr>
            <p:nvPr/>
          </p:nvSpPr>
          <p:spPr bwMode="auto">
            <a:xfrm>
              <a:off x="7791913" y="1599955"/>
              <a:ext cx="121684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/>
                <a:t>Dissolved </a:t>
              </a:r>
            </a:p>
            <a:p>
              <a:pPr eaLnBrk="1" hangingPunct="1"/>
              <a:r>
                <a:rPr lang="en-US" altLang="en-US" sz="1600" dirty="0"/>
                <a:t>Oxygen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6399908" y="2388977"/>
            <a:ext cx="2582397" cy="3023087"/>
            <a:chOff x="6399908" y="2857324"/>
            <a:chExt cx="2582397" cy="3023087"/>
          </a:xfrm>
        </p:grpSpPr>
        <p:pic>
          <p:nvPicPr>
            <p:cNvPr id="18445" name="Picture 3" descr="Picture 2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9908" y="4321654"/>
              <a:ext cx="2582397" cy="1558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6" name="Line 56"/>
            <p:cNvSpPr>
              <a:spLocks noChangeShapeType="1"/>
            </p:cNvSpPr>
            <p:nvPr/>
          </p:nvSpPr>
          <p:spPr bwMode="auto">
            <a:xfrm flipH="1" flipV="1">
              <a:off x="6868804" y="2857324"/>
              <a:ext cx="2944" cy="227112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7" name="TextBox 5"/>
            <p:cNvSpPr txBox="1">
              <a:spLocks noChangeArrowheads="1"/>
            </p:cNvSpPr>
            <p:nvPr/>
          </p:nvSpPr>
          <p:spPr bwMode="auto">
            <a:xfrm>
              <a:off x="7546821" y="4619571"/>
              <a:ext cx="9541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/>
                <a:t>Rainfall</a:t>
              </a:r>
            </a:p>
          </p:txBody>
        </p:sp>
      </p:grpSp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6534613" y="2971800"/>
            <a:ext cx="2514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2000"/>
              </a:spcBef>
              <a:buFont typeface="Wingdings 2" charset="2"/>
              <a:buChar char=""/>
              <a:defRPr sz="22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1pPr>
            <a:lvl2pPr marL="37931725" indent="-37474525" eaLnBrk="0" hangingPunct="0">
              <a:spcBef>
                <a:spcPts val="600"/>
              </a:spcBef>
              <a:buFont typeface="Wingdings 2" charset="2"/>
              <a:buChar char=""/>
              <a:defRPr sz="20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tx1"/>
                </a:solidFill>
                <a:latin typeface="+mj-lt"/>
              </a:rPr>
              <a:t>  </a:t>
            </a:r>
            <a:r>
              <a:rPr lang="en-US" altLang="en-US" sz="1400" dirty="0">
                <a:solidFill>
                  <a:srgbClr val="C00000"/>
                </a:solidFill>
                <a:latin typeface="+mj-lt"/>
              </a:rPr>
              <a:t>6/4/08 13:06 - 6/5/08 19:34</a:t>
            </a:r>
            <a:endParaRPr lang="en-US" altLang="en-US" sz="1600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+mn-lt"/>
              </a:rPr>
              <a:t>After heavy rain (June 4 &amp; 5)</a:t>
            </a:r>
            <a:endParaRPr lang="en-US" altLang="en-US" sz="1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838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Outlier Detection: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32155"/>
            <a:ext cx="8610600" cy="4006645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Separate two phases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Model Building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Testing: test a node (or a set of nodes)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Computation Structure of Model Building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Key insights:</a:t>
            </a: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self join using N(x) relationship</a:t>
            </a: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Algebraic aggregate function computed in one scan of spatial join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0117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Trends in Spatial Outlier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22323"/>
            <a:ext cx="8610600" cy="4016477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Multiple spatial outlier detection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Eliminating the influence of neighboring outliers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Multi-attribute spatial outlier detection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Use multiple attributes as features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Spatio</a:t>
            </a:r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-temporal anomalies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Anomalous trajectories, patterns of life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Scale up for large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9787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Motivation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Data Types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Statistical Foundations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Data Mining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Location Prediction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Hotspots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Outliers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Colocations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6913750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Background: Association Rules</a:t>
            </a:r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14168"/>
            <a:ext cx="8610600" cy="4124632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Association rule e.g. (Diaper in T =&gt; Beer in T)</a:t>
            </a:r>
          </a:p>
          <a:p>
            <a:pPr marL="0" lvl="1" indent="0">
              <a:lnSpc>
                <a:spcPct val="80000"/>
              </a:lnSpc>
              <a:buNone/>
              <a:defRPr/>
            </a:pPr>
            <a:endParaRPr lang="en-US" altLang="en-US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lvl="1" indent="0">
              <a:lnSpc>
                <a:spcPct val="80000"/>
              </a:lnSpc>
              <a:buNone/>
              <a:defRPr/>
            </a:pPr>
            <a:endParaRPr lang="en-US" altLang="en-US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lvl="1" indent="0">
              <a:lnSpc>
                <a:spcPct val="80000"/>
              </a:lnSpc>
              <a:buNone/>
              <a:defRPr/>
            </a:pPr>
            <a:endParaRPr lang="en-US" altLang="en-US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lvl="1" indent="0">
              <a:lnSpc>
                <a:spcPct val="80000"/>
              </a:lnSpc>
              <a:buNone/>
              <a:defRPr/>
            </a:pPr>
            <a:endParaRPr lang="en-US" altLang="en-US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lvl="1" indent="0">
              <a:lnSpc>
                <a:spcPct val="80000"/>
              </a:lnSpc>
              <a:buNone/>
              <a:defRPr/>
            </a:pPr>
            <a:endParaRPr lang="en-US" altLang="en-US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lvl="1" indent="0">
              <a:lnSpc>
                <a:spcPct val="80000"/>
              </a:lnSpc>
              <a:buNone/>
              <a:defRPr/>
            </a:pPr>
            <a:endParaRPr lang="en-US" altLang="en-US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Support: probability (</a:t>
            </a:r>
            <a:r>
              <a:rPr lang="en-US" altLang="en-US" sz="1600" dirty="0">
                <a:solidFill>
                  <a:srgbClr val="0070C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Diaper and Beer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in T) = 2/5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Confidence: probability (Beer in T | Diaper in T) = 2/2</a:t>
            </a: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Apriori</a:t>
            </a: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Algorithm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Support based pruning using monotonicity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Computationally efficient, scales to larger dataset than correlation coefficient</a:t>
            </a: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5363" name="Picture 3" descr="C:\Users\xuntang\Desktop\6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4" y="1818169"/>
            <a:ext cx="5707117" cy="21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9643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9134"/>
            <a:ext cx="9144000" cy="234163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20634" y="4039292"/>
          <a:ext cx="8621400" cy="1505566"/>
        </p:xfrm>
        <a:graphic>
          <a:graphicData uri="http://schemas.openxmlformats.org/drawingml/2006/table">
            <a:tbl>
              <a:tblPr firstRow="1" bandRow="1"/>
              <a:tblGrid>
                <a:gridCol w="2033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7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5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5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7326">
                <a:tc>
                  <a:txBody>
                    <a:bodyPr/>
                    <a:lstStyle/>
                    <a:p>
                      <a:r>
                        <a:rPr lang="en-US" sz="1600" b="1" dirty="0"/>
                        <a:t>Spatial</a:t>
                      </a:r>
                      <a:r>
                        <a:rPr lang="en-US" sz="1600" b="1" baseline="0" dirty="0"/>
                        <a:t> Partitioning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/>
                        <a:t>P2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326">
                <a:tc>
                  <a:txBody>
                    <a:bodyPr/>
                    <a:lstStyle/>
                    <a:p>
                      <a:r>
                        <a:rPr lang="en-US" sz="1600" b="1" dirty="0"/>
                        <a:t>Transactions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T11, T12, T13, T14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T21, T22, T23, T24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T31,</a:t>
                      </a:r>
                      <a:r>
                        <a:rPr lang="en-US" sz="1600" baseline="0" dirty="0"/>
                        <a:t> T32, T33, T44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326">
                <a:tc>
                  <a:txBody>
                    <a:bodyPr/>
                    <a:lstStyle/>
                    <a:p>
                      <a:r>
                        <a:rPr lang="en-US" sz="1600" b="1" dirty="0"/>
                        <a:t>Associations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0" baseline="0" dirty="0"/>
                        <a:t>with support &gt;= 0.5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           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/>
                        <a:t>(            )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/>
                        <a:t>(            )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2910298" y="5093935"/>
            <a:ext cx="134912" cy="1349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903781" y="5047893"/>
            <a:ext cx="117231" cy="166045"/>
          </a:xfrm>
          <a:prstGeom prst="rect">
            <a:avLst/>
          </a:prstGeom>
          <a:solidFill>
            <a:srgbClr val="35D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16"/>
          <p:cNvSpPr/>
          <p:nvPr/>
        </p:nvSpPr>
        <p:spPr>
          <a:xfrm>
            <a:off x="2606404" y="5039598"/>
            <a:ext cx="140677" cy="16604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971321" y="5044507"/>
            <a:ext cx="117231" cy="166045"/>
          </a:xfrm>
          <a:prstGeom prst="rect">
            <a:avLst/>
          </a:prstGeom>
          <a:solidFill>
            <a:srgbClr val="35D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iangle 19"/>
          <p:cNvSpPr/>
          <p:nvPr/>
        </p:nvSpPr>
        <p:spPr>
          <a:xfrm>
            <a:off x="7207080" y="5026070"/>
            <a:ext cx="140677" cy="16604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iangle 20"/>
          <p:cNvSpPr/>
          <p:nvPr/>
        </p:nvSpPr>
        <p:spPr>
          <a:xfrm>
            <a:off x="5141224" y="5043004"/>
            <a:ext cx="140677" cy="16604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455379" y="5061439"/>
            <a:ext cx="134912" cy="1349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E130CA2-EC5F-474C-A766-1C52510B011F}"/>
              </a:ext>
            </a:extLst>
          </p:cNvPr>
          <p:cNvSpPr txBox="1">
            <a:spLocks/>
          </p:cNvSpPr>
          <p:nvPr/>
        </p:nvSpPr>
        <p:spPr bwMode="auto">
          <a:xfrm>
            <a:off x="381000" y="457200"/>
            <a:ext cx="8610600" cy="69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</a:defRPr>
            </a:lvl9pPr>
          </a:lstStyle>
          <a:p>
            <a:pPr defTabSz="914400"/>
            <a:r>
              <a:rPr lang="en-US" sz="3600" b="1" kern="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Limitations of Association Rules</a:t>
            </a:r>
            <a:r>
              <a:rPr lang="en-US" sz="3600" kern="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86362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5887448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3800" b="1" dirty="0"/>
              <a:t>Spatial Colocation</a:t>
            </a:r>
          </a:p>
        </p:txBody>
      </p:sp>
      <p:sp>
        <p:nvSpPr>
          <p:cNvPr id="81923" name="Rectangle 4"/>
          <p:cNvSpPr>
            <a:spLocks noChangeArrowheads="1"/>
          </p:cNvSpPr>
          <p:nvPr/>
        </p:nvSpPr>
        <p:spPr bwMode="auto">
          <a:xfrm>
            <a:off x="180136" y="1493185"/>
            <a:ext cx="7161575" cy="401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b="1" dirty="0">
                <a:effectLst/>
              </a:rPr>
              <a:t>Feature set: ( ,   , ,  ,     )</a:t>
            </a:r>
            <a:endParaRPr lang="en-US" altLang="en-US" sz="16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600" b="1" dirty="0">
                <a:effectLst/>
              </a:rPr>
              <a:t>Feature Subsets: </a:t>
            </a:r>
            <a:endParaRPr lang="en-US" altLang="en-US" sz="1800" b="1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1800" b="1" dirty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b="1" dirty="0">
                <a:effectLst/>
              </a:rPr>
              <a:t>Participation ratio (</a:t>
            </a:r>
            <a:r>
              <a:rPr lang="en-US" altLang="en-US" sz="1800" b="1" dirty="0" err="1">
                <a:effectLst/>
              </a:rPr>
              <a:t>pr</a:t>
            </a:r>
            <a:r>
              <a:rPr lang="en-US" altLang="en-US" sz="1800" b="1" dirty="0">
                <a:effectLst/>
              </a:rPr>
              <a:t>):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600" b="1" dirty="0"/>
              <a:t>	</a:t>
            </a:r>
            <a:r>
              <a:rPr lang="en-US" altLang="en-US" sz="1600" b="1" dirty="0" err="1">
                <a:effectLst/>
              </a:rPr>
              <a:t>pr</a:t>
            </a:r>
            <a:r>
              <a:rPr lang="en-US" altLang="en-US" sz="1600" dirty="0">
                <a:effectLst/>
              </a:rPr>
              <a:t>(A  , (A,B)    ) = fraction of A instances</a:t>
            </a:r>
            <a:r>
              <a:rPr lang="en-US" altLang="en-US" sz="1600" dirty="0"/>
              <a:t> neighboring f</a:t>
            </a:r>
            <a:r>
              <a:rPr lang="en-US" altLang="en-US" sz="1600" dirty="0">
                <a:effectLst/>
              </a:rPr>
              <a:t>eature { B} = 2/3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1600" dirty="0"/>
              <a:t>	</a:t>
            </a:r>
            <a:r>
              <a:rPr lang="en-US" altLang="en-US" sz="1600" b="1" dirty="0" err="1"/>
              <a:t>pr</a:t>
            </a:r>
            <a:r>
              <a:rPr lang="en-US" altLang="en-US" sz="1600" dirty="0"/>
              <a:t>(B. , (A,B).   ) = ½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1800" b="1" dirty="0">
                <a:effectLst/>
              </a:rPr>
              <a:t>Participation index </a:t>
            </a:r>
            <a:r>
              <a:rPr lang="en-US" altLang="en-US" sz="1800" dirty="0">
                <a:effectLst/>
              </a:rPr>
              <a:t>(A,B.    ) = </a:t>
            </a:r>
            <a:r>
              <a:rPr lang="en-US" altLang="en-US" sz="1600" b="1" dirty="0">
                <a:effectLst/>
              </a:rPr>
              <a:t>pi</a:t>
            </a:r>
            <a:r>
              <a:rPr lang="en-US" altLang="en-US" sz="1600" dirty="0">
                <a:effectLst/>
              </a:rPr>
              <a:t>(A,B.       )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1600" dirty="0"/>
              <a:t>	</a:t>
            </a:r>
            <a:r>
              <a:rPr lang="en-US" altLang="en-US" sz="1600" dirty="0">
                <a:effectLst/>
              </a:rPr>
              <a:t>= min{ </a:t>
            </a:r>
            <a:r>
              <a:rPr lang="en-US" altLang="en-US" sz="1600" b="1" dirty="0" err="1">
                <a:effectLst/>
              </a:rPr>
              <a:t>pr</a:t>
            </a:r>
            <a:r>
              <a:rPr lang="en-US" altLang="en-US" sz="1600" dirty="0">
                <a:effectLst/>
              </a:rPr>
              <a:t>(</a:t>
            </a:r>
            <a:r>
              <a:rPr lang="en-US" altLang="en-US" sz="1600" dirty="0"/>
              <a:t>A.   </a:t>
            </a:r>
            <a:r>
              <a:rPr lang="en-US" altLang="en-US" sz="1600" dirty="0">
                <a:effectLst/>
              </a:rPr>
              <a:t>, (A,B).   ),    </a:t>
            </a:r>
            <a:r>
              <a:rPr lang="en-US" altLang="en-US" sz="1600" b="1" dirty="0" err="1">
                <a:effectLst/>
              </a:rPr>
              <a:t>pr</a:t>
            </a:r>
            <a:r>
              <a:rPr lang="en-US" altLang="en-US" sz="1600" dirty="0">
                <a:effectLst/>
              </a:rPr>
              <a:t>(B. ,    (A,B).  ) }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1600" dirty="0"/>
              <a:t>	= min (2/3, ½ ) = ½ </a:t>
            </a:r>
            <a:endParaRPr lang="en-US" altLang="en-US" sz="1600" dirty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1800" b="1" dirty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b="1" dirty="0">
                <a:effectLst/>
              </a:rPr>
              <a:t>Participation Index Properties: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b="1" dirty="0"/>
              <a:t>	</a:t>
            </a:r>
            <a:r>
              <a:rPr lang="en-US" altLang="en-US" sz="1600" dirty="0">
                <a:effectLst/>
              </a:rPr>
              <a:t>(1) </a:t>
            </a:r>
            <a:r>
              <a:rPr lang="en-US" altLang="en-US" sz="1600" u="sng" dirty="0">
                <a:effectLst/>
              </a:rPr>
              <a:t>Computational</a:t>
            </a:r>
            <a:r>
              <a:rPr lang="en-US" altLang="en-US" sz="1600" dirty="0">
                <a:effectLst/>
              </a:rPr>
              <a:t>: Non-monotonically decreasing like support measure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600" dirty="0">
                <a:effectLst/>
              </a:rPr>
              <a:t>	(2)</a:t>
            </a:r>
            <a:r>
              <a:rPr lang="en-US" altLang="en-US" sz="1600" u="sng" dirty="0">
                <a:effectLst/>
              </a:rPr>
              <a:t> Statistical</a:t>
            </a:r>
            <a:r>
              <a:rPr lang="en-US" altLang="en-US" sz="1600" dirty="0">
                <a:effectLst/>
              </a:rPr>
              <a:t>: </a:t>
            </a:r>
            <a:r>
              <a:rPr lang="en-US" altLang="en-US" sz="1600" dirty="0"/>
              <a:t>Upper</a:t>
            </a:r>
            <a:r>
              <a:rPr lang="en-US" altLang="en-US" sz="1600" dirty="0">
                <a:effectLst/>
              </a:rPr>
              <a:t> bound on Ripley’s Cross-K function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1600" baseline="-25000" dirty="0">
              <a:effectLst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557926" y="1567985"/>
            <a:ext cx="896395" cy="239150"/>
            <a:chOff x="7018913" y="204807"/>
            <a:chExt cx="896395" cy="239150"/>
          </a:xfrm>
        </p:grpSpPr>
        <p:sp>
          <p:nvSpPr>
            <p:cNvPr id="20" name="Shape 592"/>
            <p:cNvSpPr/>
            <p:nvPr/>
          </p:nvSpPr>
          <p:spPr>
            <a:xfrm>
              <a:off x="7059481" y="239577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Shape 593"/>
            <p:cNvSpPr/>
            <p:nvPr/>
          </p:nvSpPr>
          <p:spPr>
            <a:xfrm>
              <a:off x="7386903" y="239577"/>
              <a:ext cx="183000" cy="1830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595"/>
            <p:cNvSpPr/>
            <p:nvPr/>
          </p:nvSpPr>
          <p:spPr>
            <a:xfrm>
              <a:off x="7732308" y="226881"/>
              <a:ext cx="183000" cy="183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7018913" y="204807"/>
              <a:ext cx="891510" cy="239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890849" y="1842329"/>
            <a:ext cx="3383922" cy="267762"/>
            <a:chOff x="5517308" y="952020"/>
            <a:chExt cx="3383922" cy="267762"/>
          </a:xfrm>
        </p:grpSpPr>
        <p:grpSp>
          <p:nvGrpSpPr>
            <p:cNvPr id="3" name="Group 2"/>
            <p:cNvGrpSpPr/>
            <p:nvPr/>
          </p:nvGrpSpPr>
          <p:grpSpPr>
            <a:xfrm>
              <a:off x="5517308" y="952020"/>
              <a:ext cx="646771" cy="258893"/>
              <a:chOff x="1817649" y="2122166"/>
              <a:chExt cx="646771" cy="258893"/>
            </a:xfrm>
          </p:grpSpPr>
          <p:sp>
            <p:nvSpPr>
              <p:cNvPr id="23" name="Shape 592"/>
              <p:cNvSpPr/>
              <p:nvPr/>
            </p:nvSpPr>
            <p:spPr>
              <a:xfrm>
                <a:off x="1910953" y="2164606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Shape 593"/>
              <p:cNvSpPr/>
              <p:nvPr/>
            </p:nvSpPr>
            <p:spPr>
              <a:xfrm>
                <a:off x="2188379" y="2164606"/>
                <a:ext cx="183000" cy="183000"/>
              </a:xfrm>
              <a:prstGeom prst="ellipse">
                <a:avLst/>
              </a:prstGeom>
              <a:solidFill>
                <a:srgbClr val="0070C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 bwMode="auto">
              <a:xfrm>
                <a:off x="1817649" y="2122166"/>
                <a:ext cx="646771" cy="258893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4" charset="0"/>
                  <a:ea typeface="ＭＳ Ｐゴシック" pitchFamily="-104" charset="-128"/>
                  <a:cs typeface="ＭＳ Ｐゴシック" pitchFamily="-104" charset="-128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8009720" y="968521"/>
              <a:ext cx="891510" cy="239150"/>
              <a:chOff x="7018913" y="204807"/>
              <a:chExt cx="891510" cy="239150"/>
            </a:xfrm>
          </p:grpSpPr>
          <p:sp>
            <p:nvSpPr>
              <p:cNvPr id="41" name="Shape 592"/>
              <p:cNvSpPr/>
              <p:nvPr/>
            </p:nvSpPr>
            <p:spPr>
              <a:xfrm>
                <a:off x="7059481" y="239577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Shape 593"/>
              <p:cNvSpPr/>
              <p:nvPr/>
            </p:nvSpPr>
            <p:spPr>
              <a:xfrm>
                <a:off x="7342299" y="239577"/>
                <a:ext cx="183000" cy="183000"/>
              </a:xfrm>
              <a:prstGeom prst="ellipse">
                <a:avLst/>
              </a:prstGeom>
              <a:solidFill>
                <a:srgbClr val="0070C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Shape 595"/>
              <p:cNvSpPr/>
              <p:nvPr/>
            </p:nvSpPr>
            <p:spPr>
              <a:xfrm>
                <a:off x="7643100" y="238032"/>
                <a:ext cx="183000" cy="183000"/>
              </a:xfrm>
              <a:prstGeom prst="ellipse">
                <a:avLst/>
              </a:prstGeom>
              <a:solidFill>
                <a:srgbClr val="FFFF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7018913" y="204807"/>
                <a:ext cx="891510" cy="23915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4" charset="0"/>
                  <a:ea typeface="ＭＳ Ｐゴシック" pitchFamily="-104" charset="-128"/>
                  <a:cs typeface="ＭＳ Ｐゴシック" pitchFamily="-104" charset="-128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6383184" y="955968"/>
              <a:ext cx="646771" cy="258893"/>
              <a:chOff x="5107703" y="175353"/>
              <a:chExt cx="646771" cy="258893"/>
            </a:xfrm>
          </p:grpSpPr>
          <p:sp>
            <p:nvSpPr>
              <p:cNvPr id="46" name="Rectangle 45"/>
              <p:cNvSpPr/>
              <p:nvPr/>
            </p:nvSpPr>
            <p:spPr bwMode="auto">
              <a:xfrm>
                <a:off x="5107703" y="175353"/>
                <a:ext cx="646771" cy="258893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4" charset="0"/>
                  <a:ea typeface="ＭＳ Ｐゴシック" pitchFamily="-104" charset="-128"/>
                  <a:cs typeface="ＭＳ Ｐゴシック" pitchFamily="-104" charset="-128"/>
                </a:endParaRPr>
              </a:p>
            </p:txBody>
          </p:sp>
          <p:sp>
            <p:nvSpPr>
              <p:cNvPr id="47" name="Shape 592"/>
              <p:cNvSpPr/>
              <p:nvPr/>
            </p:nvSpPr>
            <p:spPr>
              <a:xfrm>
                <a:off x="5218740" y="223010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Shape 595"/>
              <p:cNvSpPr/>
              <p:nvPr/>
            </p:nvSpPr>
            <p:spPr>
              <a:xfrm>
                <a:off x="5527758" y="221731"/>
                <a:ext cx="183000" cy="183000"/>
              </a:xfrm>
              <a:prstGeom prst="ellipse">
                <a:avLst/>
              </a:prstGeom>
              <a:solidFill>
                <a:srgbClr val="FFFF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7196452" y="960889"/>
              <a:ext cx="646771" cy="258893"/>
              <a:chOff x="6014859" y="185064"/>
              <a:chExt cx="646771" cy="258893"/>
            </a:xfrm>
          </p:grpSpPr>
          <p:sp>
            <p:nvSpPr>
              <p:cNvPr id="50" name="Rectangle 49"/>
              <p:cNvSpPr/>
              <p:nvPr/>
            </p:nvSpPr>
            <p:spPr bwMode="auto">
              <a:xfrm>
                <a:off x="6014859" y="185064"/>
                <a:ext cx="646771" cy="258893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4" charset="0"/>
                  <a:ea typeface="ＭＳ Ｐゴシック" pitchFamily="-104" charset="-128"/>
                  <a:cs typeface="ＭＳ Ｐゴシック" pitchFamily="-104" charset="-128"/>
                </a:endParaRPr>
              </a:p>
            </p:txBody>
          </p:sp>
          <p:sp>
            <p:nvSpPr>
              <p:cNvPr id="51" name="Shape 593"/>
              <p:cNvSpPr/>
              <p:nvPr/>
            </p:nvSpPr>
            <p:spPr>
              <a:xfrm>
                <a:off x="6094180" y="220771"/>
                <a:ext cx="183000" cy="183000"/>
              </a:xfrm>
              <a:prstGeom prst="ellipse">
                <a:avLst/>
              </a:prstGeom>
              <a:solidFill>
                <a:srgbClr val="0070C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Shape 595"/>
              <p:cNvSpPr/>
              <p:nvPr/>
            </p:nvSpPr>
            <p:spPr>
              <a:xfrm>
                <a:off x="6390027" y="218854"/>
                <a:ext cx="183000" cy="183000"/>
              </a:xfrm>
              <a:prstGeom prst="ellipse">
                <a:avLst/>
              </a:prstGeom>
              <a:solidFill>
                <a:srgbClr val="FFFF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1384971" y="2667967"/>
            <a:ext cx="646771" cy="258893"/>
            <a:chOff x="6066642" y="718149"/>
            <a:chExt cx="646771" cy="258893"/>
          </a:xfrm>
        </p:grpSpPr>
        <p:sp>
          <p:nvSpPr>
            <p:cNvPr id="58" name="Rectangle 57"/>
            <p:cNvSpPr/>
            <p:nvPr/>
          </p:nvSpPr>
          <p:spPr bwMode="auto">
            <a:xfrm>
              <a:off x="6066642" y="718149"/>
              <a:ext cx="646771" cy="258893"/>
            </a:xfrm>
            <a:prstGeom prst="rect">
              <a:avLst/>
            </a:prstGeom>
            <a:solidFill>
              <a:srgbClr val="FFD13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56" name="Shape 592"/>
            <p:cNvSpPr/>
            <p:nvPr/>
          </p:nvSpPr>
          <p:spPr>
            <a:xfrm>
              <a:off x="6159946" y="760589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Shape 593"/>
            <p:cNvSpPr/>
            <p:nvPr/>
          </p:nvSpPr>
          <p:spPr>
            <a:xfrm>
              <a:off x="6437372" y="760589"/>
              <a:ext cx="183000" cy="1830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Shape 593"/>
          <p:cNvSpPr/>
          <p:nvPr/>
        </p:nvSpPr>
        <p:spPr>
          <a:xfrm>
            <a:off x="5994028" y="2735674"/>
            <a:ext cx="183000" cy="183000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Shape 592"/>
          <p:cNvSpPr/>
          <p:nvPr/>
        </p:nvSpPr>
        <p:spPr>
          <a:xfrm>
            <a:off x="3237470" y="2739922"/>
            <a:ext cx="183000" cy="183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593"/>
          <p:cNvSpPr/>
          <p:nvPr/>
        </p:nvSpPr>
        <p:spPr>
          <a:xfrm>
            <a:off x="1084174" y="2952796"/>
            <a:ext cx="183000" cy="183000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417566" y="2969300"/>
            <a:ext cx="646771" cy="258893"/>
            <a:chOff x="6066642" y="718149"/>
            <a:chExt cx="646771" cy="258893"/>
          </a:xfrm>
        </p:grpSpPr>
        <p:sp>
          <p:nvSpPr>
            <p:cNvPr id="63" name="Rectangle 62"/>
            <p:cNvSpPr/>
            <p:nvPr/>
          </p:nvSpPr>
          <p:spPr bwMode="auto">
            <a:xfrm>
              <a:off x="6066642" y="718149"/>
              <a:ext cx="646771" cy="258893"/>
            </a:xfrm>
            <a:prstGeom prst="rect">
              <a:avLst/>
            </a:prstGeom>
            <a:solidFill>
              <a:srgbClr val="FFD13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64" name="Shape 592"/>
            <p:cNvSpPr/>
            <p:nvPr/>
          </p:nvSpPr>
          <p:spPr>
            <a:xfrm>
              <a:off x="6159946" y="760589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Shape 593"/>
            <p:cNvSpPr/>
            <p:nvPr/>
          </p:nvSpPr>
          <p:spPr>
            <a:xfrm>
              <a:off x="6437372" y="760589"/>
              <a:ext cx="183000" cy="1830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282187" y="3510116"/>
            <a:ext cx="646771" cy="258893"/>
            <a:chOff x="6066642" y="718149"/>
            <a:chExt cx="646771" cy="258893"/>
          </a:xfrm>
        </p:grpSpPr>
        <p:sp>
          <p:nvSpPr>
            <p:cNvPr id="67" name="Rectangle 66"/>
            <p:cNvSpPr/>
            <p:nvPr/>
          </p:nvSpPr>
          <p:spPr bwMode="auto">
            <a:xfrm>
              <a:off x="6066642" y="718149"/>
              <a:ext cx="646771" cy="258893"/>
            </a:xfrm>
            <a:prstGeom prst="rect">
              <a:avLst/>
            </a:prstGeom>
            <a:solidFill>
              <a:srgbClr val="FFD13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68" name="Shape 592"/>
            <p:cNvSpPr/>
            <p:nvPr/>
          </p:nvSpPr>
          <p:spPr>
            <a:xfrm>
              <a:off x="6159946" y="760589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Shape 593"/>
            <p:cNvSpPr/>
            <p:nvPr/>
          </p:nvSpPr>
          <p:spPr>
            <a:xfrm>
              <a:off x="6437372" y="760589"/>
              <a:ext cx="183000" cy="1830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512729" y="3529379"/>
            <a:ext cx="646771" cy="258893"/>
            <a:chOff x="6066642" y="718149"/>
            <a:chExt cx="646771" cy="258893"/>
          </a:xfrm>
        </p:grpSpPr>
        <p:sp>
          <p:nvSpPr>
            <p:cNvPr id="71" name="Rectangle 70"/>
            <p:cNvSpPr/>
            <p:nvPr/>
          </p:nvSpPr>
          <p:spPr bwMode="auto">
            <a:xfrm>
              <a:off x="6066642" y="718149"/>
              <a:ext cx="646771" cy="258893"/>
            </a:xfrm>
            <a:prstGeom prst="rect">
              <a:avLst/>
            </a:prstGeom>
            <a:solidFill>
              <a:srgbClr val="FFD13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72" name="Shape 592"/>
            <p:cNvSpPr/>
            <p:nvPr/>
          </p:nvSpPr>
          <p:spPr>
            <a:xfrm>
              <a:off x="6159946" y="760589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Shape 593"/>
            <p:cNvSpPr/>
            <p:nvPr/>
          </p:nvSpPr>
          <p:spPr>
            <a:xfrm>
              <a:off x="6437372" y="760589"/>
              <a:ext cx="183000" cy="1830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" name="Shape 593"/>
          <p:cNvSpPr/>
          <p:nvPr/>
        </p:nvSpPr>
        <p:spPr>
          <a:xfrm>
            <a:off x="1713153" y="3858255"/>
            <a:ext cx="183000" cy="183000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2161339" y="3826565"/>
            <a:ext cx="646771" cy="258893"/>
            <a:chOff x="6066642" y="718149"/>
            <a:chExt cx="646771" cy="258893"/>
          </a:xfrm>
        </p:grpSpPr>
        <p:sp>
          <p:nvSpPr>
            <p:cNvPr id="76" name="Rectangle 75"/>
            <p:cNvSpPr/>
            <p:nvPr/>
          </p:nvSpPr>
          <p:spPr bwMode="auto">
            <a:xfrm>
              <a:off x="6066642" y="718149"/>
              <a:ext cx="646771" cy="258893"/>
            </a:xfrm>
            <a:prstGeom prst="rect">
              <a:avLst/>
            </a:prstGeom>
            <a:solidFill>
              <a:srgbClr val="FFD13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77" name="Shape 592"/>
            <p:cNvSpPr/>
            <p:nvPr/>
          </p:nvSpPr>
          <p:spPr>
            <a:xfrm>
              <a:off x="6159946" y="760589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Shape 593"/>
            <p:cNvSpPr/>
            <p:nvPr/>
          </p:nvSpPr>
          <p:spPr>
            <a:xfrm>
              <a:off x="6437372" y="760589"/>
              <a:ext cx="183000" cy="1830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3814257" y="3826565"/>
            <a:ext cx="646771" cy="258893"/>
            <a:chOff x="6066642" y="718149"/>
            <a:chExt cx="646771" cy="258893"/>
          </a:xfrm>
        </p:grpSpPr>
        <p:sp>
          <p:nvSpPr>
            <p:cNvPr id="80" name="Rectangle 79"/>
            <p:cNvSpPr/>
            <p:nvPr/>
          </p:nvSpPr>
          <p:spPr bwMode="auto">
            <a:xfrm>
              <a:off x="6066642" y="718149"/>
              <a:ext cx="646771" cy="258893"/>
            </a:xfrm>
            <a:prstGeom prst="rect">
              <a:avLst/>
            </a:prstGeom>
            <a:solidFill>
              <a:srgbClr val="FFD13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81" name="Shape 592"/>
            <p:cNvSpPr/>
            <p:nvPr/>
          </p:nvSpPr>
          <p:spPr>
            <a:xfrm>
              <a:off x="6159946" y="760589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Shape 593"/>
            <p:cNvSpPr/>
            <p:nvPr/>
          </p:nvSpPr>
          <p:spPr>
            <a:xfrm>
              <a:off x="6437372" y="760589"/>
              <a:ext cx="183000" cy="1830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" name="Shape 592"/>
          <p:cNvSpPr/>
          <p:nvPr/>
        </p:nvSpPr>
        <p:spPr>
          <a:xfrm>
            <a:off x="3436760" y="3858255"/>
            <a:ext cx="183000" cy="183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2208" name="Group 222207"/>
          <p:cNvGrpSpPr/>
          <p:nvPr/>
        </p:nvGrpSpPr>
        <p:grpSpPr>
          <a:xfrm>
            <a:off x="7091188" y="195230"/>
            <a:ext cx="1672683" cy="1297955"/>
            <a:chOff x="6757639" y="304800"/>
            <a:chExt cx="1672683" cy="1297955"/>
          </a:xfrm>
        </p:grpSpPr>
        <p:grpSp>
          <p:nvGrpSpPr>
            <p:cNvPr id="8" name="Shape 573"/>
            <p:cNvGrpSpPr/>
            <p:nvPr/>
          </p:nvGrpSpPr>
          <p:grpSpPr>
            <a:xfrm>
              <a:off x="6929348" y="445722"/>
              <a:ext cx="1341140" cy="1047463"/>
              <a:chOff x="5586228" y="1971014"/>
              <a:chExt cx="1341140" cy="1345936"/>
            </a:xfrm>
          </p:grpSpPr>
          <p:sp>
            <p:nvSpPr>
              <p:cNvPr id="9" name="Shape 574"/>
              <p:cNvSpPr/>
              <p:nvPr/>
            </p:nvSpPr>
            <p:spPr>
              <a:xfrm>
                <a:off x="5998591" y="1983369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Shape 575"/>
              <p:cNvSpPr/>
              <p:nvPr/>
            </p:nvSpPr>
            <p:spPr>
              <a:xfrm>
                <a:off x="5933521" y="2471493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Shape 576"/>
              <p:cNvSpPr/>
              <p:nvPr/>
            </p:nvSpPr>
            <p:spPr>
              <a:xfrm>
                <a:off x="5586228" y="3133950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Shape 577"/>
              <p:cNvSpPr/>
              <p:nvPr/>
            </p:nvSpPr>
            <p:spPr>
              <a:xfrm>
                <a:off x="6311314" y="2211234"/>
                <a:ext cx="183000" cy="183000"/>
              </a:xfrm>
              <a:prstGeom prst="ellipse">
                <a:avLst/>
              </a:prstGeom>
              <a:solidFill>
                <a:srgbClr val="0070C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Shape 578"/>
              <p:cNvSpPr/>
              <p:nvPr/>
            </p:nvSpPr>
            <p:spPr>
              <a:xfrm>
                <a:off x="6311314" y="2895656"/>
                <a:ext cx="183000" cy="183000"/>
              </a:xfrm>
              <a:prstGeom prst="ellipse">
                <a:avLst/>
              </a:prstGeom>
              <a:solidFill>
                <a:srgbClr val="0070C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Shape 579"/>
              <p:cNvSpPr/>
              <p:nvPr/>
            </p:nvSpPr>
            <p:spPr>
              <a:xfrm>
                <a:off x="6691900" y="1971014"/>
                <a:ext cx="183000" cy="183000"/>
              </a:xfrm>
              <a:prstGeom prst="ellipse">
                <a:avLst/>
              </a:prstGeom>
              <a:solidFill>
                <a:srgbClr val="FFFF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Shape 580"/>
              <p:cNvSpPr/>
              <p:nvPr/>
            </p:nvSpPr>
            <p:spPr>
              <a:xfrm>
                <a:off x="6744368" y="3078535"/>
                <a:ext cx="183000" cy="183000"/>
              </a:xfrm>
              <a:prstGeom prst="ellipse">
                <a:avLst/>
              </a:prstGeom>
              <a:solidFill>
                <a:srgbClr val="FFFF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6" name="Shape 581"/>
              <p:cNvCxnSpPr/>
              <p:nvPr/>
            </p:nvCxnSpPr>
            <p:spPr>
              <a:xfrm flipH="1">
                <a:off x="6116614" y="2394234"/>
                <a:ext cx="286200" cy="1689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Shape 582"/>
              <p:cNvCxnSpPr/>
              <p:nvPr/>
            </p:nvCxnSpPr>
            <p:spPr>
              <a:xfrm rot="10800000">
                <a:off x="6184414" y="2158434"/>
                <a:ext cx="126900" cy="1443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Shape 583"/>
              <p:cNvCxnSpPr/>
              <p:nvPr/>
            </p:nvCxnSpPr>
            <p:spPr>
              <a:xfrm flipH="1">
                <a:off x="6488227" y="2107074"/>
                <a:ext cx="192600" cy="1482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Shape 584"/>
              <p:cNvCxnSpPr/>
              <p:nvPr/>
            </p:nvCxnSpPr>
            <p:spPr>
              <a:xfrm rot="10800000">
                <a:off x="6467468" y="3051835"/>
                <a:ext cx="276900" cy="1182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4" name="Rectangle 53"/>
            <p:cNvSpPr/>
            <p:nvPr/>
          </p:nvSpPr>
          <p:spPr bwMode="auto">
            <a:xfrm>
              <a:off x="6757639" y="304800"/>
              <a:ext cx="1672683" cy="1297955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</p:grpSp>
      <p:sp>
        <p:nvSpPr>
          <p:cNvPr id="84" name="Shape 592"/>
          <p:cNvSpPr/>
          <p:nvPr/>
        </p:nvSpPr>
        <p:spPr>
          <a:xfrm>
            <a:off x="1094506" y="2725331"/>
            <a:ext cx="183000" cy="183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6979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0361" y="304800"/>
            <a:ext cx="8909823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/>
              <a:t>Participation Index &gt;= Cross-K Function</a:t>
            </a:r>
            <a:r>
              <a:rPr lang="en-US" altLang="en-US" sz="3600" dirty="0"/>
              <a:t> </a:t>
            </a:r>
          </a:p>
        </p:txBody>
      </p:sp>
      <p:graphicFrame>
        <p:nvGraphicFramePr>
          <p:cNvPr id="18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30915"/>
              </p:ext>
            </p:extLst>
          </p:nvPr>
        </p:nvGraphicFramePr>
        <p:xfrm>
          <a:off x="228600" y="3813585"/>
          <a:ext cx="8673588" cy="669972"/>
        </p:xfrm>
        <a:graphic>
          <a:graphicData uri="http://schemas.openxmlformats.org/drawingml/2006/table">
            <a:tbl>
              <a:tblPr/>
              <a:tblGrid>
                <a:gridCol w="1541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9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90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3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49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Cross-K (A,B)</a:t>
                      </a:r>
                    </a:p>
                  </a:txBody>
                  <a:tcPr marT="45573" marB="455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2/6 = 0.33</a:t>
                      </a:r>
                    </a:p>
                  </a:txBody>
                  <a:tcPr marT="45573" marB="455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3/6 = 0.5</a:t>
                      </a:r>
                    </a:p>
                  </a:txBody>
                  <a:tcPr marT="45573" marB="455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6/6 = 1</a:t>
                      </a:r>
                    </a:p>
                  </a:txBody>
                  <a:tcPr marT="45573" marB="455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PI (A,B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  <a:sym typeface="Wingdings" pitchFamily="2" charset="2"/>
                        </a:rPr>
                        <a:t>)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573" marB="455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2/3 = 0.66</a:t>
                      </a:r>
                    </a:p>
                  </a:txBody>
                  <a:tcPr marT="45573" marB="455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T="45573" marB="455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 </a:t>
                      </a:r>
                    </a:p>
                  </a:txBody>
                  <a:tcPr marT="45573" marB="455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" name="Group 138"/>
          <p:cNvGrpSpPr>
            <a:grpSpLocks/>
          </p:cNvGrpSpPr>
          <p:nvPr/>
        </p:nvGrpSpPr>
        <p:grpSpPr bwMode="auto">
          <a:xfrm>
            <a:off x="1718630" y="1625164"/>
            <a:ext cx="7184557" cy="2163903"/>
            <a:chOff x="2320925" y="3429000"/>
            <a:chExt cx="5603875" cy="1905003"/>
          </a:xfrm>
        </p:grpSpPr>
        <p:grpSp>
          <p:nvGrpSpPr>
            <p:cNvPr id="83991" name="Group 93"/>
            <p:cNvGrpSpPr>
              <a:grpSpLocks/>
            </p:cNvGrpSpPr>
            <p:nvPr/>
          </p:nvGrpSpPr>
          <p:grpSpPr bwMode="auto">
            <a:xfrm>
              <a:off x="2320925" y="3429000"/>
              <a:ext cx="1870075" cy="1905002"/>
              <a:chOff x="644525" y="3429000"/>
              <a:chExt cx="1870075" cy="1905002"/>
            </a:xfrm>
          </p:grpSpPr>
          <p:sp>
            <p:nvSpPr>
              <p:cNvPr id="84024" name="Oval 93"/>
              <p:cNvSpPr>
                <a:spLocks noChangeArrowheads="1"/>
              </p:cNvSpPr>
              <p:nvPr/>
            </p:nvSpPr>
            <p:spPr bwMode="auto">
              <a:xfrm>
                <a:off x="1066800" y="3581400"/>
                <a:ext cx="165100" cy="16933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sp>
            <p:nvSpPr>
              <p:cNvPr id="84025" name="AutoShape 97"/>
              <p:cNvSpPr>
                <a:spLocks noChangeArrowheads="1"/>
              </p:cNvSpPr>
              <p:nvPr/>
            </p:nvSpPr>
            <p:spPr bwMode="auto">
              <a:xfrm>
                <a:off x="1717675" y="3564467"/>
                <a:ext cx="220663" cy="16933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cxnSp>
            <p:nvCxnSpPr>
              <p:cNvPr id="84026" name="AutoShape 100"/>
              <p:cNvCxnSpPr>
                <a:cxnSpLocks noChangeShapeType="1"/>
                <a:stCxn id="84025" idx="1"/>
                <a:endCxn id="84024" idx="6"/>
              </p:cNvCxnSpPr>
              <p:nvPr/>
            </p:nvCxnSpPr>
            <p:spPr bwMode="auto">
              <a:xfrm rot="10800000" flipV="1">
                <a:off x="1231901" y="3649133"/>
                <a:ext cx="540941" cy="1693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4027" name="Text Box 120"/>
              <p:cNvSpPr txBox="1">
                <a:spLocks noChangeArrowheads="1"/>
              </p:cNvSpPr>
              <p:nvPr/>
            </p:nvSpPr>
            <p:spPr bwMode="auto">
              <a:xfrm>
                <a:off x="1939925" y="3496702"/>
                <a:ext cx="463550" cy="448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A.1</a:t>
                </a:r>
              </a:p>
            </p:txBody>
          </p:sp>
          <p:sp>
            <p:nvSpPr>
              <p:cNvPr id="84028" name="Text Box 121"/>
              <p:cNvSpPr txBox="1">
                <a:spLocks noChangeArrowheads="1"/>
              </p:cNvSpPr>
              <p:nvPr/>
            </p:nvSpPr>
            <p:spPr bwMode="auto">
              <a:xfrm>
                <a:off x="1897063" y="4190067"/>
                <a:ext cx="512762" cy="448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A.3</a:t>
                </a:r>
              </a:p>
            </p:txBody>
          </p:sp>
          <p:sp>
            <p:nvSpPr>
              <p:cNvPr id="84029" name="Text Box 129"/>
              <p:cNvSpPr txBox="1">
                <a:spLocks noChangeArrowheads="1"/>
              </p:cNvSpPr>
              <p:nvPr/>
            </p:nvSpPr>
            <p:spPr bwMode="auto">
              <a:xfrm>
                <a:off x="685800" y="3506041"/>
                <a:ext cx="498475" cy="448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B.1</a:t>
                </a:r>
              </a:p>
            </p:txBody>
          </p:sp>
          <p:sp>
            <p:nvSpPr>
              <p:cNvPr id="84030" name="AutoShape 107"/>
              <p:cNvSpPr>
                <a:spLocks noChangeArrowheads="1"/>
              </p:cNvSpPr>
              <p:nvPr/>
            </p:nvSpPr>
            <p:spPr bwMode="auto">
              <a:xfrm>
                <a:off x="1752600" y="4258733"/>
                <a:ext cx="220663" cy="16933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sp>
            <p:nvSpPr>
              <p:cNvPr id="84031" name="Oval 108"/>
              <p:cNvSpPr>
                <a:spLocks noChangeArrowheads="1"/>
              </p:cNvSpPr>
              <p:nvPr/>
            </p:nvSpPr>
            <p:spPr bwMode="auto">
              <a:xfrm>
                <a:off x="1052512" y="4955977"/>
                <a:ext cx="166688" cy="16933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cxnSp>
            <p:nvCxnSpPr>
              <p:cNvPr id="84032" name="AutoShape 110"/>
              <p:cNvCxnSpPr>
                <a:cxnSpLocks noChangeShapeType="1"/>
                <a:stCxn id="84033" idx="1"/>
                <a:endCxn id="84031" idx="6"/>
              </p:cNvCxnSpPr>
              <p:nvPr/>
            </p:nvCxnSpPr>
            <p:spPr bwMode="auto">
              <a:xfrm rot="10800000" flipV="1">
                <a:off x="1219201" y="5023710"/>
                <a:ext cx="588963" cy="1693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4033" name="AutoShape 114"/>
              <p:cNvSpPr>
                <a:spLocks noChangeArrowheads="1"/>
              </p:cNvSpPr>
              <p:nvPr/>
            </p:nvSpPr>
            <p:spPr bwMode="auto">
              <a:xfrm>
                <a:off x="1752600" y="4939044"/>
                <a:ext cx="222250" cy="16933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sp>
            <p:nvSpPr>
              <p:cNvPr id="84034" name="Text Box 123"/>
              <p:cNvSpPr txBox="1">
                <a:spLocks noChangeArrowheads="1"/>
              </p:cNvSpPr>
              <p:nvPr/>
            </p:nvSpPr>
            <p:spPr bwMode="auto">
              <a:xfrm>
                <a:off x="1981200" y="4876428"/>
                <a:ext cx="496888" cy="448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A.2</a:t>
                </a:r>
              </a:p>
            </p:txBody>
          </p:sp>
          <p:sp>
            <p:nvSpPr>
              <p:cNvPr id="84035" name="Text Box 129"/>
              <p:cNvSpPr txBox="1">
                <a:spLocks noChangeArrowheads="1"/>
              </p:cNvSpPr>
              <p:nvPr/>
            </p:nvSpPr>
            <p:spPr bwMode="auto">
              <a:xfrm>
                <a:off x="644525" y="4878761"/>
                <a:ext cx="498475" cy="448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B.2</a:t>
                </a: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650875" y="3429000"/>
                <a:ext cx="1863725" cy="190500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effectLst/>
                </a:endParaRPr>
              </a:p>
            </p:txBody>
          </p:sp>
        </p:grpSp>
        <p:grpSp>
          <p:nvGrpSpPr>
            <p:cNvPr id="83992" name="Group 94"/>
            <p:cNvGrpSpPr>
              <a:grpSpLocks/>
            </p:cNvGrpSpPr>
            <p:nvPr/>
          </p:nvGrpSpPr>
          <p:grpSpPr bwMode="auto">
            <a:xfrm>
              <a:off x="4191000" y="3429000"/>
              <a:ext cx="1870075" cy="1905003"/>
              <a:chOff x="644525" y="3429000"/>
              <a:chExt cx="1870075" cy="1905003"/>
            </a:xfrm>
          </p:grpSpPr>
          <p:sp>
            <p:nvSpPr>
              <p:cNvPr id="84011" name="Oval 93"/>
              <p:cNvSpPr>
                <a:spLocks noChangeArrowheads="1"/>
              </p:cNvSpPr>
              <p:nvPr/>
            </p:nvSpPr>
            <p:spPr bwMode="auto">
              <a:xfrm>
                <a:off x="1066800" y="3581400"/>
                <a:ext cx="165100" cy="16933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sp>
            <p:nvSpPr>
              <p:cNvPr id="84012" name="AutoShape 97"/>
              <p:cNvSpPr>
                <a:spLocks noChangeArrowheads="1"/>
              </p:cNvSpPr>
              <p:nvPr/>
            </p:nvSpPr>
            <p:spPr bwMode="auto">
              <a:xfrm>
                <a:off x="1717675" y="3564467"/>
                <a:ext cx="220663" cy="16933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cxnSp>
            <p:nvCxnSpPr>
              <p:cNvPr id="84013" name="AutoShape 100"/>
              <p:cNvCxnSpPr>
                <a:cxnSpLocks noChangeShapeType="1"/>
                <a:stCxn id="84012" idx="1"/>
              </p:cNvCxnSpPr>
              <p:nvPr/>
            </p:nvCxnSpPr>
            <p:spPr bwMode="auto">
              <a:xfrm rot="10800000" flipV="1">
                <a:off x="1231901" y="3649133"/>
                <a:ext cx="540941" cy="1693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4014" name="Text Box 120"/>
              <p:cNvSpPr txBox="1">
                <a:spLocks noChangeArrowheads="1"/>
              </p:cNvSpPr>
              <p:nvPr/>
            </p:nvSpPr>
            <p:spPr bwMode="auto">
              <a:xfrm>
                <a:off x="1939925" y="3496702"/>
                <a:ext cx="463550" cy="448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A.1</a:t>
                </a:r>
              </a:p>
            </p:txBody>
          </p:sp>
          <p:sp>
            <p:nvSpPr>
              <p:cNvPr id="84015" name="Text Box 121"/>
              <p:cNvSpPr txBox="1">
                <a:spLocks noChangeArrowheads="1"/>
              </p:cNvSpPr>
              <p:nvPr/>
            </p:nvSpPr>
            <p:spPr bwMode="auto">
              <a:xfrm>
                <a:off x="1897063" y="4190067"/>
                <a:ext cx="512762" cy="448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A.3</a:t>
                </a:r>
              </a:p>
            </p:txBody>
          </p:sp>
          <p:sp>
            <p:nvSpPr>
              <p:cNvPr id="84016" name="Text Box 129"/>
              <p:cNvSpPr txBox="1">
                <a:spLocks noChangeArrowheads="1"/>
              </p:cNvSpPr>
              <p:nvPr/>
            </p:nvSpPr>
            <p:spPr bwMode="auto">
              <a:xfrm>
                <a:off x="685800" y="3506041"/>
                <a:ext cx="498475" cy="448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B.1</a:t>
                </a:r>
              </a:p>
            </p:txBody>
          </p:sp>
          <p:sp>
            <p:nvSpPr>
              <p:cNvPr id="84017" name="AutoShape 107"/>
              <p:cNvSpPr>
                <a:spLocks noChangeArrowheads="1"/>
              </p:cNvSpPr>
              <p:nvPr/>
            </p:nvSpPr>
            <p:spPr bwMode="auto">
              <a:xfrm>
                <a:off x="1752600" y="4258733"/>
                <a:ext cx="220663" cy="16933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sp>
            <p:nvSpPr>
              <p:cNvPr id="84018" name="Oval 108"/>
              <p:cNvSpPr>
                <a:spLocks noChangeArrowheads="1"/>
              </p:cNvSpPr>
              <p:nvPr/>
            </p:nvSpPr>
            <p:spPr bwMode="auto">
              <a:xfrm>
                <a:off x="1052512" y="4955977"/>
                <a:ext cx="166688" cy="16933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cxnSp>
            <p:nvCxnSpPr>
              <p:cNvPr id="84019" name="AutoShape 110"/>
              <p:cNvCxnSpPr>
                <a:cxnSpLocks noChangeShapeType="1"/>
                <a:stCxn id="84020" idx="1"/>
                <a:endCxn id="84018" idx="6"/>
              </p:cNvCxnSpPr>
              <p:nvPr/>
            </p:nvCxnSpPr>
            <p:spPr bwMode="auto">
              <a:xfrm rot="10800000" flipV="1">
                <a:off x="1219201" y="5023710"/>
                <a:ext cx="588963" cy="1693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4020" name="AutoShape 114"/>
              <p:cNvSpPr>
                <a:spLocks noChangeArrowheads="1"/>
              </p:cNvSpPr>
              <p:nvPr/>
            </p:nvSpPr>
            <p:spPr bwMode="auto">
              <a:xfrm>
                <a:off x="1752600" y="4939044"/>
                <a:ext cx="222250" cy="16933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sp>
            <p:nvSpPr>
              <p:cNvPr id="84021" name="Text Box 123"/>
              <p:cNvSpPr txBox="1">
                <a:spLocks noChangeArrowheads="1"/>
              </p:cNvSpPr>
              <p:nvPr/>
            </p:nvSpPr>
            <p:spPr bwMode="auto">
              <a:xfrm>
                <a:off x="1981200" y="4876428"/>
                <a:ext cx="496888" cy="448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A.2</a:t>
                </a:r>
              </a:p>
            </p:txBody>
          </p:sp>
          <p:sp>
            <p:nvSpPr>
              <p:cNvPr id="84022" name="Text Box 129"/>
              <p:cNvSpPr txBox="1">
                <a:spLocks noChangeArrowheads="1"/>
              </p:cNvSpPr>
              <p:nvPr/>
            </p:nvSpPr>
            <p:spPr bwMode="auto">
              <a:xfrm>
                <a:off x="644525" y="4878761"/>
                <a:ext cx="498475" cy="448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B.2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50875" y="3429000"/>
                <a:ext cx="1863725" cy="190500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effectLst/>
                </a:endParaRPr>
              </a:p>
            </p:txBody>
          </p:sp>
        </p:grpSp>
        <p:sp>
          <p:nvSpPr>
            <p:cNvPr id="83993" name="Oval 93"/>
            <p:cNvSpPr>
              <a:spLocks noChangeArrowheads="1"/>
            </p:cNvSpPr>
            <p:nvPr/>
          </p:nvSpPr>
          <p:spPr bwMode="auto">
            <a:xfrm>
              <a:off x="6477000" y="3581402"/>
              <a:ext cx="165100" cy="169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effectLst/>
                <a:ea typeface="MS PGothic" pitchFamily="34" charset="-128"/>
              </a:endParaRPr>
            </a:p>
          </p:txBody>
        </p:sp>
        <p:sp>
          <p:nvSpPr>
            <p:cNvPr id="83994" name="AutoShape 97"/>
            <p:cNvSpPr>
              <a:spLocks noChangeArrowheads="1"/>
            </p:cNvSpPr>
            <p:nvPr/>
          </p:nvSpPr>
          <p:spPr bwMode="auto">
            <a:xfrm>
              <a:off x="7127875" y="3564470"/>
              <a:ext cx="220663" cy="16933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effectLst/>
                <a:ea typeface="MS PGothic" pitchFamily="34" charset="-128"/>
              </a:endParaRPr>
            </a:p>
          </p:txBody>
        </p:sp>
        <p:cxnSp>
          <p:nvCxnSpPr>
            <p:cNvPr id="83995" name="AutoShape 100"/>
            <p:cNvCxnSpPr>
              <a:cxnSpLocks noChangeShapeType="1"/>
              <a:stCxn id="83994" idx="1"/>
              <a:endCxn id="83993" idx="6"/>
            </p:cNvCxnSpPr>
            <p:nvPr/>
          </p:nvCxnSpPr>
          <p:spPr bwMode="auto">
            <a:xfrm rot="10800000" flipV="1">
              <a:off x="6642101" y="3649135"/>
              <a:ext cx="540941" cy="1693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3996" name="Text Box 120"/>
            <p:cNvSpPr txBox="1">
              <a:spLocks noChangeArrowheads="1"/>
            </p:cNvSpPr>
            <p:nvPr/>
          </p:nvSpPr>
          <p:spPr bwMode="auto">
            <a:xfrm>
              <a:off x="7350125" y="3496701"/>
              <a:ext cx="463550" cy="448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400">
                  <a:effectLst/>
                  <a:ea typeface="MS PGothic" pitchFamily="34" charset="-128"/>
                </a:rPr>
                <a:t>A.1</a:t>
              </a:r>
            </a:p>
          </p:txBody>
        </p:sp>
        <p:sp>
          <p:nvSpPr>
            <p:cNvPr id="83997" name="Text Box 121"/>
            <p:cNvSpPr txBox="1">
              <a:spLocks noChangeArrowheads="1"/>
            </p:cNvSpPr>
            <p:nvPr/>
          </p:nvSpPr>
          <p:spPr bwMode="auto">
            <a:xfrm>
              <a:off x="7307263" y="4190067"/>
              <a:ext cx="512762" cy="448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400">
                  <a:effectLst/>
                  <a:ea typeface="MS PGothic" pitchFamily="34" charset="-128"/>
                </a:rPr>
                <a:t>A.3</a:t>
              </a:r>
            </a:p>
          </p:txBody>
        </p:sp>
        <p:sp>
          <p:nvSpPr>
            <p:cNvPr id="83998" name="Text Box 129"/>
            <p:cNvSpPr txBox="1">
              <a:spLocks noChangeArrowheads="1"/>
            </p:cNvSpPr>
            <p:nvPr/>
          </p:nvSpPr>
          <p:spPr bwMode="auto">
            <a:xfrm>
              <a:off x="6096000" y="3506040"/>
              <a:ext cx="498475" cy="448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400">
                  <a:effectLst/>
                  <a:ea typeface="MS PGothic" pitchFamily="34" charset="-128"/>
                </a:rPr>
                <a:t>B.1</a:t>
              </a:r>
            </a:p>
          </p:txBody>
        </p:sp>
        <p:sp>
          <p:nvSpPr>
            <p:cNvPr id="83999" name="AutoShape 107"/>
            <p:cNvSpPr>
              <a:spLocks noChangeArrowheads="1"/>
            </p:cNvSpPr>
            <p:nvPr/>
          </p:nvSpPr>
          <p:spPr bwMode="auto">
            <a:xfrm>
              <a:off x="7162800" y="4258735"/>
              <a:ext cx="220663" cy="16933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effectLst/>
                <a:ea typeface="MS PGothic" pitchFamily="34" charset="-128"/>
              </a:endParaRPr>
            </a:p>
          </p:txBody>
        </p:sp>
        <p:sp>
          <p:nvSpPr>
            <p:cNvPr id="84000" name="Oval 108"/>
            <p:cNvSpPr>
              <a:spLocks noChangeArrowheads="1"/>
            </p:cNvSpPr>
            <p:nvPr/>
          </p:nvSpPr>
          <p:spPr bwMode="auto">
            <a:xfrm>
              <a:off x="6462712" y="4955980"/>
              <a:ext cx="166688" cy="169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effectLst/>
                <a:ea typeface="MS PGothic" pitchFamily="34" charset="-128"/>
              </a:endParaRPr>
            </a:p>
          </p:txBody>
        </p:sp>
        <p:cxnSp>
          <p:nvCxnSpPr>
            <p:cNvPr id="84001" name="AutoShape 110"/>
            <p:cNvCxnSpPr>
              <a:cxnSpLocks noChangeShapeType="1"/>
              <a:stCxn id="84002" idx="1"/>
              <a:endCxn id="84000" idx="6"/>
            </p:cNvCxnSpPr>
            <p:nvPr/>
          </p:nvCxnSpPr>
          <p:spPr bwMode="auto">
            <a:xfrm rot="10800000" flipV="1">
              <a:off x="6629401" y="5023713"/>
              <a:ext cx="588963" cy="1693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4002" name="AutoShape 114"/>
            <p:cNvSpPr>
              <a:spLocks noChangeArrowheads="1"/>
            </p:cNvSpPr>
            <p:nvPr/>
          </p:nvSpPr>
          <p:spPr bwMode="auto">
            <a:xfrm>
              <a:off x="7162800" y="4939046"/>
              <a:ext cx="222250" cy="16933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effectLst/>
                <a:ea typeface="MS PGothic" pitchFamily="34" charset="-128"/>
              </a:endParaRPr>
            </a:p>
          </p:txBody>
        </p:sp>
        <p:sp>
          <p:nvSpPr>
            <p:cNvPr id="84003" name="Text Box 123"/>
            <p:cNvSpPr txBox="1">
              <a:spLocks noChangeArrowheads="1"/>
            </p:cNvSpPr>
            <p:nvPr/>
          </p:nvSpPr>
          <p:spPr bwMode="auto">
            <a:xfrm>
              <a:off x="7391400" y="4876429"/>
              <a:ext cx="496888" cy="448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400">
                  <a:effectLst/>
                  <a:ea typeface="MS PGothic" pitchFamily="34" charset="-128"/>
                </a:rPr>
                <a:t>A.2</a:t>
              </a:r>
            </a:p>
          </p:txBody>
        </p:sp>
        <p:sp>
          <p:nvSpPr>
            <p:cNvPr id="84004" name="Text Box 129"/>
            <p:cNvSpPr txBox="1">
              <a:spLocks noChangeArrowheads="1"/>
            </p:cNvSpPr>
            <p:nvPr/>
          </p:nvSpPr>
          <p:spPr bwMode="auto">
            <a:xfrm>
              <a:off x="6054725" y="4878764"/>
              <a:ext cx="498475" cy="448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400">
                  <a:effectLst/>
                  <a:ea typeface="MS PGothic" pitchFamily="34" charset="-128"/>
                </a:rPr>
                <a:t>B.2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061075" y="3429000"/>
              <a:ext cx="1863725" cy="190500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/>
              </a:endParaRPr>
            </a:p>
          </p:txBody>
        </p:sp>
        <p:cxnSp>
          <p:nvCxnSpPr>
            <p:cNvPr id="84006" name="AutoShape 100"/>
            <p:cNvCxnSpPr>
              <a:cxnSpLocks noChangeShapeType="1"/>
              <a:stCxn id="84017" idx="2"/>
              <a:endCxn id="84022" idx="3"/>
            </p:cNvCxnSpPr>
            <p:nvPr/>
          </p:nvCxnSpPr>
          <p:spPr bwMode="auto">
            <a:xfrm rot="5400000">
              <a:off x="4700686" y="4416855"/>
              <a:ext cx="587178" cy="609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007" name="AutoShape 100"/>
            <p:cNvCxnSpPr>
              <a:cxnSpLocks noChangeShapeType="1"/>
              <a:stCxn id="83999" idx="2"/>
              <a:endCxn id="84000" idx="7"/>
            </p:cNvCxnSpPr>
            <p:nvPr/>
          </p:nvCxnSpPr>
          <p:spPr bwMode="auto">
            <a:xfrm rot="5400000">
              <a:off x="6607541" y="4425515"/>
              <a:ext cx="552709" cy="55781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008" name="AutoShape 100"/>
            <p:cNvCxnSpPr>
              <a:cxnSpLocks noChangeShapeType="1"/>
              <a:stCxn id="83994" idx="3"/>
              <a:endCxn id="84000" idx="1"/>
            </p:cNvCxnSpPr>
            <p:nvPr/>
          </p:nvCxnSpPr>
          <p:spPr bwMode="auto">
            <a:xfrm rot="5400000">
              <a:off x="6239178" y="3981744"/>
              <a:ext cx="1246975" cy="7510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009" name="AutoShape 100"/>
            <p:cNvCxnSpPr>
              <a:cxnSpLocks noChangeShapeType="1"/>
              <a:stCxn id="83999" idx="0"/>
            </p:cNvCxnSpPr>
            <p:nvPr/>
          </p:nvCxnSpPr>
          <p:spPr bwMode="auto">
            <a:xfrm rot="16200000" flipV="1">
              <a:off x="6688802" y="3674401"/>
              <a:ext cx="524929" cy="64373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010" name="AutoShape 100"/>
            <p:cNvCxnSpPr>
              <a:cxnSpLocks noChangeShapeType="1"/>
            </p:cNvCxnSpPr>
            <p:nvPr/>
          </p:nvCxnSpPr>
          <p:spPr bwMode="auto">
            <a:xfrm rot="16200000" flipV="1">
              <a:off x="6310942" y="3976060"/>
              <a:ext cx="1205243" cy="7207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72479025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Motivation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Use cases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Pattern families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Data Types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Statistical Foundations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Data Mining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1978800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51"/>
          <p:cNvSpPr txBox="1">
            <a:spLocks noGrp="1"/>
          </p:cNvSpPr>
          <p:nvPr>
            <p:ph type="title"/>
          </p:nvPr>
        </p:nvSpPr>
        <p:spPr>
          <a:xfrm>
            <a:off x="134471" y="67235"/>
            <a:ext cx="8875059" cy="8068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9846" tIns="44912" rIns="89846" bIns="44912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71" b="1" dirty="0"/>
              <a:t>Co-occurrence Patterns to Refine a Physical Model</a:t>
            </a:r>
            <a:endParaRPr dirty="0"/>
          </a:p>
        </p:txBody>
      </p:sp>
      <p:sp>
        <p:nvSpPr>
          <p:cNvPr id="682" name="Google Shape;682;p51"/>
          <p:cNvSpPr/>
          <p:nvPr/>
        </p:nvSpPr>
        <p:spPr>
          <a:xfrm>
            <a:off x="225264" y="891726"/>
            <a:ext cx="8784265" cy="461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669" tIns="40324" rIns="80669" bIns="40324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Details: 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R. Ali, V.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Gunturi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, A.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Kotz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, E.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Eftelioglu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, S. Shekhar, and W. Northrop “</a:t>
            </a: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Discovering Non-compliant Window Co-Occurrence Patterns.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”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GeoInformatica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,  21(4), 829-866 (2017).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3" name="Google Shape;68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319" y="1538867"/>
            <a:ext cx="8784265" cy="41965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6619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Colocation: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0566"/>
            <a:ext cx="8190361" cy="4028234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Algorithms</a:t>
            </a: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Join-based  algorithms</a:t>
            </a: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One spatial join per candidate colocation</a:t>
            </a:r>
            <a:endParaRPr lang="en-US" altLang="en-US" sz="1400" dirty="0"/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Join-less algorithms 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Statistical Significance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?Chance-patterns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Spatio</a:t>
            </a: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-temporal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Which events co-occur in space and time?</a:t>
            </a: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(bar-closing, minor offenses, drunk-driving citations)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Which types of objects move together?</a:t>
            </a:r>
          </a:p>
        </p:txBody>
      </p:sp>
    </p:spTree>
    <p:extLst>
      <p:ext uri="{BB962C8B-B14F-4D97-AF65-F5344CB8AC3E}">
        <p14:creationId xmlns:p14="http://schemas.microsoft.com/office/powerpoint/2010/main" val="33023738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658" y="495161"/>
            <a:ext cx="8001000" cy="53368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altLang="en-US" sz="2800" b="1" dirty="0">
                <a:latin typeface="Arial" pitchFamily="34" charset="0"/>
                <a:cs typeface="Times New Roman" pitchFamily="18" charset="0"/>
              </a:rPr>
              <a:t>Cascading </a:t>
            </a:r>
            <a:r>
              <a:rPr lang="en-US" altLang="en-US" sz="2800" b="1" dirty="0" err="1">
                <a:latin typeface="Arial" pitchFamily="34" charset="0"/>
                <a:cs typeface="Times New Roman" pitchFamily="18" charset="0"/>
              </a:rPr>
              <a:t>spatio</a:t>
            </a:r>
            <a:r>
              <a:rPr lang="en-US" altLang="en-US" sz="2800" b="1" dirty="0">
                <a:latin typeface="Arial" pitchFamily="34" charset="0"/>
                <a:cs typeface="Times New Roman" pitchFamily="18" charset="0"/>
              </a:rPr>
              <a:t>-temporal pattern (CSTP)</a:t>
            </a:r>
          </a:p>
        </p:txBody>
      </p:sp>
      <p:sp>
        <p:nvSpPr>
          <p:cNvPr id="1945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489" y="6243078"/>
            <a:ext cx="2133023" cy="45804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666723" indent="-256432"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25728" indent="-205146"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436019" indent="-205146"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846311" indent="-205146"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256602" indent="-205146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666893" indent="-205146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077185" indent="-205146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487476" indent="-205146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fld id="{478DE80F-DCD6-4A10-B81E-1B8CD5FCC65A}" type="slidenum">
              <a:rPr lang="en-US" altLang="en-US" sz="1200">
                <a:cs typeface="Arial" pitchFamily="34" charset="0"/>
              </a:rPr>
              <a:pPr>
                <a:defRPr/>
              </a:pPr>
              <a:t>62</a:t>
            </a:fld>
            <a:endParaRPr lang="en-US" altLang="en-US" sz="1200" dirty="0">
              <a:cs typeface="Arial" pitchFamily="34" charset="0"/>
            </a:endParaRPr>
          </a:p>
        </p:txBody>
      </p:sp>
      <p:sp>
        <p:nvSpPr>
          <p:cNvPr id="2152" name="Text Box 104"/>
          <p:cNvSpPr txBox="1">
            <a:spLocks noChangeArrowheads="1"/>
          </p:cNvSpPr>
          <p:nvPr/>
        </p:nvSpPr>
        <p:spPr bwMode="auto">
          <a:xfrm>
            <a:off x="304512" y="3841515"/>
            <a:ext cx="5486977" cy="152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303"/>
              </a:spcBef>
              <a:buFont typeface="Wingdings" pitchFamily="2" charset="2"/>
              <a:buChar char="q"/>
            </a:pPr>
            <a:r>
              <a:rPr lang="en-US" altLang="en-US" i="1" dirty="0"/>
              <a:t> Input:  </a:t>
            </a:r>
            <a:r>
              <a:rPr lang="en-US" altLang="en-US" sz="1600" dirty="0"/>
              <a:t>Urban Activity Reports  </a:t>
            </a:r>
          </a:p>
          <a:p>
            <a:pPr>
              <a:spcBef>
                <a:spcPts val="303"/>
              </a:spcBef>
              <a:buFont typeface="Wingdings" pitchFamily="2" charset="2"/>
              <a:buChar char="q"/>
            </a:pPr>
            <a:r>
              <a:rPr lang="en-US" altLang="en-US" sz="1600" i="1" dirty="0"/>
              <a:t> </a:t>
            </a:r>
            <a:r>
              <a:rPr lang="en-US" altLang="en-US" i="1" dirty="0"/>
              <a:t>Output: CSTP</a:t>
            </a:r>
            <a:endParaRPr lang="en-US" altLang="en-US" sz="1600" i="1" dirty="0"/>
          </a:p>
          <a:p>
            <a:pPr lvl="1">
              <a:buFont typeface="Wingdings" pitchFamily="2" charset="2"/>
              <a:buChar char="q"/>
            </a:pPr>
            <a:r>
              <a:rPr lang="en-US" altLang="en-US" i="1" dirty="0">
                <a:cs typeface="Times New Roman" pitchFamily="18" charset="0"/>
              </a:rPr>
              <a:t> </a:t>
            </a:r>
            <a:r>
              <a:rPr lang="en-US" altLang="en-US" sz="1600" i="1" dirty="0">
                <a:latin typeface="Times New Roman" pitchFamily="18" charset="0"/>
                <a:cs typeface="Times New Roman" pitchFamily="18" charset="0"/>
              </a:rPr>
              <a:t>Partially ordered 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subsets of ST event types.</a:t>
            </a:r>
          </a:p>
          <a:p>
            <a:pPr lvl="1">
              <a:buFont typeface="Wingdings" pitchFamily="2" charset="2"/>
              <a:buChar char="q"/>
            </a:pP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 Located together in space + Occur in </a:t>
            </a:r>
            <a:r>
              <a:rPr lang="en-US" altLang="en-US" sz="1600" i="1" dirty="0">
                <a:latin typeface="Times New Roman" pitchFamily="18" charset="0"/>
                <a:cs typeface="Times New Roman" pitchFamily="18" charset="0"/>
              </a:rPr>
              <a:t>stages 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over time.</a:t>
            </a:r>
          </a:p>
          <a:p>
            <a:pPr>
              <a:spcBef>
                <a:spcPts val="303"/>
              </a:spcBef>
              <a:buFont typeface="Wingdings" pitchFamily="2" charset="2"/>
              <a:buChar char="q"/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Applications: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 Public Health, Public Safety,  …</a:t>
            </a:r>
          </a:p>
        </p:txBody>
      </p:sp>
      <p:pic>
        <p:nvPicPr>
          <p:cNvPr id="2197" name="Picture 7" descr="rdn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4" y="1563219"/>
            <a:ext cx="1750579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8" name="Picture 8" descr="rdn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747" y="1563219"/>
            <a:ext cx="1752023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9" name="Picture 9" descr="rdn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747" y="1563219"/>
            <a:ext cx="1752023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1074236" y="2592079"/>
            <a:ext cx="152977" cy="151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989213" y="2134039"/>
            <a:ext cx="151534" cy="1526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79725" y="2515039"/>
            <a:ext cx="152977" cy="15268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113701" y="2743358"/>
            <a:ext cx="151535" cy="152681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99213" y="1905719"/>
            <a:ext cx="151534" cy="152681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22725" y="2515039"/>
            <a:ext cx="152977" cy="15268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30" name="Isosceles Triangle 29"/>
          <p:cNvSpPr/>
          <p:nvPr/>
        </p:nvSpPr>
        <p:spPr>
          <a:xfrm>
            <a:off x="2827701" y="2592079"/>
            <a:ext cx="151535" cy="151279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31" name="Isosceles Triangle 30"/>
          <p:cNvSpPr/>
          <p:nvPr/>
        </p:nvSpPr>
        <p:spPr>
          <a:xfrm>
            <a:off x="3208701" y="2286719"/>
            <a:ext cx="151535" cy="152681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>
            <a:off x="4122236" y="1905719"/>
            <a:ext cx="152977" cy="152681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>
            <a:off x="3970701" y="2896039"/>
            <a:ext cx="151535" cy="15268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pic>
        <p:nvPicPr>
          <p:cNvPr id="18450" name="Picture 65" descr="rdn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747" y="1563219"/>
            <a:ext cx="1612035" cy="1858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 bwMode="auto">
          <a:xfrm>
            <a:off x="6399577" y="2655113"/>
            <a:ext cx="134215" cy="142875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6871497" y="2869425"/>
            <a:ext cx="135659" cy="142875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7479077" y="2083613"/>
            <a:ext cx="134215" cy="142875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7409805" y="2655113"/>
            <a:ext cx="135659" cy="142875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76" name="Isosceles Triangle 75"/>
          <p:cNvSpPr/>
          <p:nvPr/>
        </p:nvSpPr>
        <p:spPr bwMode="auto">
          <a:xfrm>
            <a:off x="6601623" y="2797988"/>
            <a:ext cx="135659" cy="142875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77" name="Isosceles Triangle 76"/>
          <p:cNvSpPr/>
          <p:nvPr/>
        </p:nvSpPr>
        <p:spPr bwMode="auto">
          <a:xfrm>
            <a:off x="6939327" y="2297925"/>
            <a:ext cx="134215" cy="142875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78" name="Isosceles Triangle 77"/>
          <p:cNvSpPr/>
          <p:nvPr/>
        </p:nvSpPr>
        <p:spPr bwMode="auto">
          <a:xfrm>
            <a:off x="7748951" y="1867900"/>
            <a:ext cx="134216" cy="144275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79" name="Isosceles Triangle 78"/>
          <p:cNvSpPr/>
          <p:nvPr/>
        </p:nvSpPr>
        <p:spPr bwMode="auto">
          <a:xfrm>
            <a:off x="7613293" y="2869425"/>
            <a:ext cx="135659" cy="142875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6669451" y="2655113"/>
            <a:ext cx="134216" cy="1428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7613293" y="2440800"/>
            <a:ext cx="135659" cy="1428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grpSp>
        <p:nvGrpSpPr>
          <p:cNvPr id="13341" name="Group 73"/>
          <p:cNvGrpSpPr>
            <a:grpSpLocks/>
          </p:cNvGrpSpPr>
          <p:nvPr/>
        </p:nvGrpSpPr>
        <p:grpSpPr bwMode="auto">
          <a:xfrm>
            <a:off x="685512" y="1563220"/>
            <a:ext cx="7239000" cy="2271123"/>
            <a:chOff x="686086" y="1007192"/>
            <a:chExt cx="7238714" cy="2271860"/>
          </a:xfrm>
        </p:grpSpPr>
        <p:sp>
          <p:nvSpPr>
            <p:cNvPr id="13356" name="TextBox 12"/>
            <p:cNvSpPr txBox="1">
              <a:spLocks noChangeArrowheads="1"/>
            </p:cNvSpPr>
            <p:nvPr/>
          </p:nvSpPr>
          <p:spPr bwMode="auto">
            <a:xfrm>
              <a:off x="686992" y="1107044"/>
              <a:ext cx="1752600" cy="27708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200" dirty="0">
                  <a:latin typeface="Times New Roman" pitchFamily="18" charset="0"/>
                  <a:cs typeface="Times New Roman" pitchFamily="18" charset="0"/>
                </a:rPr>
                <a:t>TimeT1</a:t>
              </a:r>
            </a:p>
          </p:txBody>
        </p:sp>
        <p:sp>
          <p:nvSpPr>
            <p:cNvPr id="59" name="Isosceles Triangle 58"/>
            <p:cNvSpPr/>
            <p:nvPr/>
          </p:nvSpPr>
          <p:spPr>
            <a:xfrm>
              <a:off x="2667496" y="3077631"/>
              <a:ext cx="151529" cy="152730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572421" y="3077631"/>
              <a:ext cx="151529" cy="15273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837614" y="3077631"/>
              <a:ext cx="152971" cy="15273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13360" name="TextBox 61"/>
            <p:cNvSpPr txBox="1">
              <a:spLocks noChangeArrowheads="1"/>
            </p:cNvSpPr>
            <p:nvPr/>
          </p:nvSpPr>
          <p:spPr bwMode="auto">
            <a:xfrm>
              <a:off x="2895600" y="3001963"/>
              <a:ext cx="1143000" cy="27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r>
                <a:rPr lang="en-US" altLang="en-US" sz="1200">
                  <a:latin typeface="Garamond" pitchFamily="18" charset="0"/>
                </a:rPr>
                <a:t>Assault(A)</a:t>
              </a:r>
            </a:p>
          </p:txBody>
        </p:sp>
        <p:sp>
          <p:nvSpPr>
            <p:cNvPr id="13361" name="TextBox 62"/>
            <p:cNvSpPr txBox="1">
              <a:spLocks noChangeArrowheads="1"/>
            </p:cNvSpPr>
            <p:nvPr/>
          </p:nvSpPr>
          <p:spPr bwMode="auto">
            <a:xfrm>
              <a:off x="4800600" y="3001963"/>
              <a:ext cx="1371600" cy="27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r>
                <a:rPr lang="en-US" altLang="en-US" sz="1200">
                  <a:latin typeface="Garamond" pitchFamily="18" charset="0"/>
                </a:rPr>
                <a:t>Drunk Driving (C)</a:t>
              </a:r>
            </a:p>
          </p:txBody>
        </p:sp>
        <p:sp>
          <p:nvSpPr>
            <p:cNvPr id="13362" name="TextBox 63"/>
            <p:cNvSpPr txBox="1">
              <a:spLocks noChangeArrowheads="1"/>
            </p:cNvSpPr>
            <p:nvPr/>
          </p:nvSpPr>
          <p:spPr bwMode="auto">
            <a:xfrm>
              <a:off x="990600" y="3001963"/>
              <a:ext cx="1447800" cy="27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r>
                <a:rPr lang="en-US" altLang="en-US" sz="1200">
                  <a:latin typeface="Garamond" pitchFamily="18" charset="0"/>
                </a:rPr>
                <a:t>Bar Closing(B)</a:t>
              </a:r>
            </a:p>
          </p:txBody>
        </p:sp>
        <p:sp>
          <p:nvSpPr>
            <p:cNvPr id="13363" name="TextBox 66"/>
            <p:cNvSpPr txBox="1">
              <a:spLocks noChangeArrowheads="1"/>
            </p:cNvSpPr>
            <p:nvPr/>
          </p:nvSpPr>
          <p:spPr bwMode="auto">
            <a:xfrm>
              <a:off x="6324600" y="1007192"/>
              <a:ext cx="1600200" cy="27708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r>
                <a:rPr lang="en-US" altLang="en-US" sz="1200" dirty="0">
                  <a:latin typeface="Garamond" pitchFamily="18" charset="0"/>
                  <a:cs typeface="Times New Roman" pitchFamily="18" charset="0"/>
                </a:rPr>
                <a:t>Aggregate(T1,T2,T3)</a:t>
              </a:r>
            </a:p>
          </p:txBody>
        </p:sp>
        <p:sp>
          <p:nvSpPr>
            <p:cNvPr id="13364" name="TextBox 12"/>
            <p:cNvSpPr txBox="1">
              <a:spLocks noChangeArrowheads="1"/>
            </p:cNvSpPr>
            <p:nvPr/>
          </p:nvSpPr>
          <p:spPr bwMode="auto">
            <a:xfrm>
              <a:off x="4316519" y="1034883"/>
              <a:ext cx="1752600" cy="27708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200" dirty="0">
                  <a:latin typeface="Times New Roman" pitchFamily="18" charset="0"/>
                  <a:cs typeface="Times New Roman" pitchFamily="18" charset="0"/>
                </a:rPr>
                <a:t>TimeT3</a:t>
              </a:r>
            </a:p>
          </p:txBody>
        </p:sp>
        <p:sp>
          <p:nvSpPr>
            <p:cNvPr id="13365" name="TextBox 12"/>
            <p:cNvSpPr txBox="1">
              <a:spLocks noChangeArrowheads="1"/>
            </p:cNvSpPr>
            <p:nvPr/>
          </p:nvSpPr>
          <p:spPr bwMode="auto">
            <a:xfrm>
              <a:off x="2514600" y="1034883"/>
              <a:ext cx="1752600" cy="27708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200" dirty="0">
                  <a:latin typeface="Times New Roman" pitchFamily="18" charset="0"/>
                  <a:cs typeface="Times New Roman" pitchFamily="18" charset="0"/>
                </a:rPr>
                <a:t>TimeT2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686086" y="2971141"/>
              <a:ext cx="7238714" cy="305459"/>
            </a:xfrm>
            <a:prstGeom prst="rect">
              <a:avLst/>
            </a:prstGeom>
            <a:noFill/>
            <a:ln w="1270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94" name="Down Arrow 93"/>
          <p:cNvSpPr/>
          <p:nvPr/>
        </p:nvSpPr>
        <p:spPr>
          <a:xfrm>
            <a:off x="7645977" y="3421995"/>
            <a:ext cx="202046" cy="5043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74"/>
          <p:cNvGrpSpPr>
            <a:grpSpLocks/>
          </p:cNvGrpSpPr>
          <p:nvPr/>
        </p:nvGrpSpPr>
        <p:grpSpPr bwMode="auto">
          <a:xfrm>
            <a:off x="6400512" y="3756111"/>
            <a:ext cx="1447511" cy="1495985"/>
            <a:chOff x="7010400" y="790575"/>
            <a:chExt cx="1447800" cy="1495425"/>
          </a:xfrm>
        </p:grpSpPr>
        <p:sp>
          <p:nvSpPr>
            <p:cNvPr id="13345" name="Rectangle 98"/>
            <p:cNvSpPr>
              <a:spLocks noChangeArrowheads="1"/>
            </p:cNvSpPr>
            <p:nvPr/>
          </p:nvSpPr>
          <p:spPr bwMode="auto">
            <a:xfrm>
              <a:off x="8077200" y="1219200"/>
              <a:ext cx="228600" cy="22860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>
                <a:latin typeface="Times New Roman" pitchFamily="18" charset="0"/>
              </a:endParaRPr>
            </a:p>
          </p:txBody>
        </p:sp>
        <p:sp>
          <p:nvSpPr>
            <p:cNvPr id="13346" name="Oval 93"/>
            <p:cNvSpPr>
              <a:spLocks noChangeArrowheads="1"/>
            </p:cNvSpPr>
            <p:nvPr/>
          </p:nvSpPr>
          <p:spPr bwMode="auto">
            <a:xfrm>
              <a:off x="7086600" y="1828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>
                <a:latin typeface="Times New Roman" pitchFamily="18" charset="0"/>
              </a:endParaRPr>
            </a:p>
          </p:txBody>
        </p:sp>
        <p:sp>
          <p:nvSpPr>
            <p:cNvPr id="13347" name="AutoShape 92"/>
            <p:cNvSpPr>
              <a:spLocks noChangeArrowheads="1"/>
            </p:cNvSpPr>
            <p:nvPr/>
          </p:nvSpPr>
          <p:spPr bwMode="auto">
            <a:xfrm>
              <a:off x="7696200" y="1828800"/>
              <a:ext cx="304800" cy="228600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>
                <a:latin typeface="Times New Roman" pitchFamily="18" charset="0"/>
              </a:endParaRPr>
            </a:p>
          </p:txBody>
        </p:sp>
        <p:cxnSp>
          <p:nvCxnSpPr>
            <p:cNvPr id="13348" name="AutoShape 99"/>
            <p:cNvCxnSpPr>
              <a:cxnSpLocks noChangeShapeType="1"/>
              <a:stCxn id="13347" idx="1"/>
              <a:endCxn id="13346" idx="6"/>
            </p:cNvCxnSpPr>
            <p:nvPr/>
          </p:nvCxnSpPr>
          <p:spPr bwMode="auto">
            <a:xfrm rot="10800000">
              <a:off x="7315200" y="1943100"/>
              <a:ext cx="457200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49" name="AutoShape 103"/>
            <p:cNvCxnSpPr>
              <a:cxnSpLocks noChangeShapeType="1"/>
              <a:stCxn id="13347" idx="5"/>
              <a:endCxn id="13345" idx="2"/>
            </p:cNvCxnSpPr>
            <p:nvPr/>
          </p:nvCxnSpPr>
          <p:spPr bwMode="auto">
            <a:xfrm flipV="1">
              <a:off x="7924800" y="1447800"/>
              <a:ext cx="266700" cy="4953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50" name="AutoShape 96"/>
            <p:cNvCxnSpPr>
              <a:cxnSpLocks noChangeShapeType="1"/>
              <a:stCxn id="13346" idx="7"/>
              <a:endCxn id="13345" idx="1"/>
            </p:cNvCxnSpPr>
            <p:nvPr/>
          </p:nvCxnSpPr>
          <p:spPr bwMode="auto">
            <a:xfrm rot="5400000" flipH="1" flipV="1">
              <a:off x="7415072" y="1200150"/>
              <a:ext cx="528778" cy="79547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51" name="Text Box 129"/>
            <p:cNvSpPr txBox="1">
              <a:spLocks noChangeArrowheads="1"/>
            </p:cNvSpPr>
            <p:nvPr/>
          </p:nvSpPr>
          <p:spPr bwMode="auto">
            <a:xfrm>
              <a:off x="7086600" y="1981200"/>
              <a:ext cx="533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13352" name="Text Box 121"/>
            <p:cNvSpPr txBox="1">
              <a:spLocks noChangeArrowheads="1"/>
            </p:cNvSpPr>
            <p:nvPr/>
          </p:nvSpPr>
          <p:spPr bwMode="auto">
            <a:xfrm>
              <a:off x="7848600" y="1981200"/>
              <a:ext cx="533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13353" name="Text Box 133"/>
            <p:cNvSpPr txBox="1">
              <a:spLocks noChangeArrowheads="1"/>
            </p:cNvSpPr>
            <p:nvPr/>
          </p:nvSpPr>
          <p:spPr bwMode="auto">
            <a:xfrm>
              <a:off x="7696200" y="1143000"/>
              <a:ext cx="533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13354" name="TextBox 15"/>
            <p:cNvSpPr txBox="1">
              <a:spLocks noChangeArrowheads="1"/>
            </p:cNvSpPr>
            <p:nvPr/>
          </p:nvSpPr>
          <p:spPr bwMode="auto">
            <a:xfrm>
              <a:off x="7010400" y="790575"/>
              <a:ext cx="1447800" cy="27689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200">
                  <a:latin typeface="Garamond" pitchFamily="18" charset="0"/>
                  <a:cs typeface="Times New Roman" pitchFamily="18" charset="0"/>
                </a:rPr>
                <a:t>CSTP: P1</a:t>
              </a: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7010400" y="1066417"/>
              <a:ext cx="1447800" cy="121958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344" name="TextBox 53"/>
          <p:cNvSpPr txBox="1">
            <a:spLocks noChangeArrowheads="1"/>
          </p:cNvSpPr>
          <p:nvPr/>
        </p:nvSpPr>
        <p:spPr bwMode="auto">
          <a:xfrm>
            <a:off x="271059" y="5440687"/>
            <a:ext cx="8580120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altLang="en-US" sz="1400" b="1" dirty="0"/>
              <a:t>Details:</a:t>
            </a:r>
            <a:r>
              <a:rPr lang="en-US" altLang="en-US" sz="1400" dirty="0"/>
              <a:t> Cascading </a:t>
            </a:r>
            <a:r>
              <a:rPr lang="en-US" altLang="en-US" sz="1400" dirty="0" err="1"/>
              <a:t>Spatio</a:t>
            </a:r>
            <a:r>
              <a:rPr lang="en-US" altLang="en-US" sz="1400" dirty="0"/>
              <a:t>-Temporal Pattern Discovery, IEEE Trans. on Know. &amp; Data </a:t>
            </a:r>
            <a:r>
              <a:rPr lang="en-US" altLang="en-US" sz="1400" dirty="0" err="1"/>
              <a:t>Eng</a:t>
            </a:r>
            <a:r>
              <a:rPr lang="en-US" altLang="en-US" sz="1400" dirty="0"/>
              <a:t>, 24(11), 2012. </a:t>
            </a:r>
          </a:p>
        </p:txBody>
      </p:sp>
    </p:spTree>
    <p:extLst>
      <p:ext uri="{BB962C8B-B14F-4D97-AF65-F5344CB8AC3E}">
        <p14:creationId xmlns:p14="http://schemas.microsoft.com/office/powerpoint/2010/main" val="10494045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Motivation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Use cases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Pattern families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Data Types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Statistical Foundations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Data Mining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697161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9848"/>
            <a:ext cx="8610600" cy="3988952"/>
          </a:xfrm>
        </p:spPr>
        <p:txBody>
          <a:bodyPr/>
          <a:lstStyle/>
          <a:p>
            <a:pPr marL="0" lvl="1" indent="0">
              <a:lnSpc>
                <a:spcPct val="80000"/>
              </a:lnSpc>
              <a:buNone/>
              <a:defRPr/>
            </a:pPr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What’s Special About Mining Spatial Data ?</a:t>
            </a:r>
          </a:p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0" y="2115885"/>
            <a:ext cx="7447070" cy="362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2E35BE-FF4D-3F43-A9AD-6909CAB3A978}"/>
              </a:ext>
            </a:extLst>
          </p:cNvPr>
          <p:cNvSpPr txBox="1"/>
          <p:nvPr/>
        </p:nvSpPr>
        <p:spPr>
          <a:xfrm>
            <a:off x="5452719" y="5099050"/>
            <a:ext cx="2167281" cy="307777"/>
          </a:xfrm>
          <a:prstGeom prst="rect">
            <a:avLst/>
          </a:prstGeom>
          <a:solidFill>
            <a:srgbClr val="FFD13F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Change Detection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2FD438-6FDB-B349-B8A9-01BB964B177D}"/>
              </a:ext>
            </a:extLst>
          </p:cNvPr>
          <p:cNvSpPr txBox="1"/>
          <p:nvPr/>
        </p:nvSpPr>
        <p:spPr>
          <a:xfrm>
            <a:off x="5452720" y="4012016"/>
            <a:ext cx="2652702" cy="307777"/>
          </a:xfrm>
          <a:prstGeom prst="rect">
            <a:avLst/>
          </a:prstGeom>
          <a:solidFill>
            <a:srgbClr val="FFD13F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Frequent Patterns of Change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4323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89" y="524853"/>
            <a:ext cx="8229023" cy="470647"/>
          </a:xfrm>
        </p:spPr>
        <p:txBody>
          <a:bodyPr/>
          <a:lstStyle/>
          <a:p>
            <a:pPr>
              <a:defRPr/>
            </a:pPr>
            <a:r>
              <a:rPr lang="en-US" altLang="en-US" sz="4000" dirty="0">
                <a:solidFill>
                  <a:srgbClr val="C00000"/>
                </a:solidFill>
                <a:latin typeface="Arial" pitchFamily="34" charset="0"/>
              </a:rPr>
              <a:t>References :Surveys, Overviews</a:t>
            </a:r>
          </a:p>
        </p:txBody>
      </p:sp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189571" y="1519166"/>
            <a:ext cx="8575288" cy="394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400" b="0" i="0" u="none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Spatial Computing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400" b="0" i="0" u="none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4"/>
              </a:rPr>
              <a:t>The MIT Press Essential Knowledge series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Feb. 2020.</a:t>
            </a:r>
            <a:endParaRPr lang="en-US" sz="1400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400" dirty="0">
                <a:solidFill>
                  <a:srgbClr val="C00000"/>
                </a:solidFill>
              </a:rPr>
              <a:t>Spatial Computing </a:t>
            </a:r>
            <a:r>
              <a:rPr lang="en-US" sz="1400" dirty="0"/>
              <a:t>( </a:t>
            </a:r>
            <a:r>
              <a:rPr lang="en-US" sz="1400" dirty="0">
                <a:hlinkClick r:id="rId5"/>
              </a:rPr>
              <a:t>html </a:t>
            </a:r>
            <a:r>
              <a:rPr lang="en-US" sz="1400" dirty="0"/>
              <a:t>, </a:t>
            </a:r>
            <a:r>
              <a:rPr lang="en-US" sz="1400" dirty="0">
                <a:hlinkClick r:id="rId6"/>
              </a:rPr>
              <a:t>short video </a:t>
            </a:r>
            <a:r>
              <a:rPr lang="en-US" sz="1400" dirty="0"/>
              <a:t>, </a:t>
            </a:r>
            <a:r>
              <a:rPr lang="en-US" sz="1400" dirty="0">
                <a:hlinkClick r:id="rId7"/>
              </a:rPr>
              <a:t>tweet </a:t>
            </a:r>
            <a:r>
              <a:rPr lang="en-US" sz="1400" dirty="0"/>
              <a:t>), Communications of the ACM, 59(1):72-81, Jan. 2016.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-webkit-standard"/>
                <a:hlinkClick r:id="rId8"/>
              </a:rPr>
              <a:t>AM-97 - An Introduction to Spatial Data Mining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The Geographic Information Science &amp; Technology Body of Knowledge, 2020, J. Wilson (Ed.). DOI: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-webkit-standard"/>
                <a:hlinkClick r:id="rId8"/>
              </a:rPr>
              <a:t>10.22224/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-webkit-standard"/>
                <a:hlinkClick r:id="rId8"/>
              </a:rPr>
              <a:t>gistbok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-webkit-standard"/>
                <a:hlinkClick r:id="rId8"/>
              </a:rPr>
              <a:t>/2020.4.5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(Also UMN CS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-webkit-standard"/>
                <a:hlinkClick r:id="rId9"/>
              </a:rPr>
              <a:t>technical report 18-013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2018).</a:t>
            </a:r>
            <a:endParaRPr lang="en-US" sz="1400" dirty="0"/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400" dirty="0">
                <a:solidFill>
                  <a:srgbClr val="C00000"/>
                </a:solidFill>
              </a:rPr>
              <a:t>Transdisciplinary Foundations of Geospatial Data Science </a:t>
            </a:r>
            <a:r>
              <a:rPr lang="en-US" sz="1400" dirty="0"/>
              <a:t>( </a:t>
            </a:r>
            <a:r>
              <a:rPr lang="en-US" sz="1400" dirty="0">
                <a:hlinkClick r:id="rId10"/>
              </a:rPr>
              <a:t>html </a:t>
            </a:r>
            <a:r>
              <a:rPr lang="en-US" sz="1400" dirty="0"/>
              <a:t>, </a:t>
            </a:r>
            <a:r>
              <a:rPr lang="en-US" sz="1400" dirty="0">
                <a:hlinkClick r:id="rId11"/>
              </a:rPr>
              <a:t>pdf </a:t>
            </a:r>
            <a:r>
              <a:rPr lang="en-US" sz="1400" dirty="0"/>
              <a:t>), ISPRS Intl. Jr. of Geo-Informatics, 6(12):395-429, 2017. ( doi:10.3390/ijgi6120395 ) 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400" dirty="0">
                <a:hlinkClick r:id="rId12"/>
              </a:rPr>
              <a:t>Spatiotemporal Data Mining: A Computational Perspective </a:t>
            </a:r>
            <a:r>
              <a:rPr lang="en-US" sz="1400" dirty="0"/>
              <a:t>, ISPRS Intl. Jr. on Geo-Information, 4(4):2306-2338, 2015 (DOI: 10.3390/ijgi4042306).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400" dirty="0"/>
              <a:t>Identifying patterns in spatial information: a survey of methods (</a:t>
            </a:r>
            <a:r>
              <a:rPr lang="en-US" sz="1400" dirty="0">
                <a:hlinkClick r:id="rId13"/>
              </a:rPr>
              <a:t> pdf </a:t>
            </a:r>
            <a:r>
              <a:rPr lang="en-US" sz="1400" dirty="0"/>
              <a:t>), </a:t>
            </a:r>
            <a:r>
              <a:rPr lang="en-US" sz="1400" dirty="0">
                <a:hlinkClick r:id="rId14"/>
              </a:rPr>
              <a:t>Wiley Interdisciplinary Reviews: Data Mining and Knowledge Discovery</a:t>
            </a:r>
            <a:r>
              <a:rPr lang="en-US" sz="1400" dirty="0"/>
              <a:t>, 1(3):193-214, May/June 2011. (DOI: 10.1002/widm.25).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400" dirty="0">
                <a:hlinkClick r:id="rId15"/>
              </a:rPr>
              <a:t>Theory-Guided Data Science: A New Paradigm for Scientific Discovery from Data</a:t>
            </a:r>
            <a:r>
              <a:rPr lang="en-US" sz="1400" dirty="0"/>
              <a:t>, IEEE Transactions on Knowledge and </a:t>
            </a:r>
            <a:r>
              <a:rPr lang="en-US" sz="1400" dirty="0" err="1"/>
              <a:t>Dat</a:t>
            </a:r>
            <a:r>
              <a:rPr lang="en-US" sz="1400" dirty="0"/>
              <a:t> Mining, 29(10):2318-2331, June 2017. ( DOI: 10.1109/TKDE.2017.2720168 ). 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400" dirty="0">
                <a:solidFill>
                  <a:srgbClr val="C00000"/>
                </a:solidFill>
                <a:hlinkClick r:id="rId16"/>
              </a:rPr>
              <a:t>Parallel Processing over Spatial-Temporal Datasets from Geo, Bio, Climate and Social Science Communities</a:t>
            </a:r>
            <a:r>
              <a:rPr lang="en-US" sz="1400" dirty="0">
                <a:solidFill>
                  <a:srgbClr val="C00000"/>
                </a:solidFill>
              </a:rPr>
              <a:t>: A Research Roadmap</a:t>
            </a:r>
            <a:r>
              <a:rPr lang="en-US" sz="1400" dirty="0"/>
              <a:t>. IEEE </a:t>
            </a:r>
            <a:r>
              <a:rPr lang="en-US" sz="1400" dirty="0">
                <a:hlinkClick r:id="rId17"/>
              </a:rPr>
              <a:t>BigData Congress 2017</a:t>
            </a:r>
            <a:r>
              <a:rPr lang="en-US" sz="1400" dirty="0"/>
              <a:t>: 232-250.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400" dirty="0">
                <a:solidFill>
                  <a:srgbClr val="C00000"/>
                </a:solidFill>
              </a:rPr>
              <a:t>Spatial Databases: Accomplishments and Research Needs, </a:t>
            </a:r>
            <a:r>
              <a:rPr lang="en-US" sz="1400" dirty="0"/>
              <a:t>IEEE Transactions on Knowledge and Data Engineering, 11(1):45-55, 1999.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850508994"/>
      </p:ext>
    </p:extLst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89" y="446794"/>
            <a:ext cx="8229023" cy="470647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C00000"/>
                </a:solidFill>
                <a:latin typeface="Arial" pitchFamily="34" charset="0"/>
              </a:rPr>
              <a:t>References: Details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064221"/>
              </p:ext>
            </p:extLst>
          </p:nvPr>
        </p:nvGraphicFramePr>
        <p:xfrm>
          <a:off x="174702" y="1136492"/>
          <a:ext cx="8757425" cy="5064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3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04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646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C00000"/>
                          </a:solidFill>
                        </a:rPr>
                        <a:t>Colocations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6432" indent="-256432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Discovering colocation patterns from spatial data sets: a general approach, </a:t>
                      </a:r>
                      <a:r>
                        <a:rPr lang="en-US" sz="1200" b="0" i="1" dirty="0">
                          <a:solidFill>
                            <a:schemeClr val="tx1"/>
                          </a:solidFill>
                        </a:rPr>
                        <a:t>IEEE Trans. on Know. and Data Eng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, 16(12), 2004 (w/ Y. Huang et al.).  </a:t>
                      </a:r>
                    </a:p>
                    <a:p>
                      <a:pPr marL="256432" indent="-256432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A join-less approach for mining spatial colocation patterns, IEEE Trans. on Know. and Data Eng.,18 (10), 2006. (w/ J.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</a:rPr>
                        <a:t>Yoo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).</a:t>
                      </a:r>
                    </a:p>
                    <a:p>
                      <a:pPr marL="256432" marR="0" indent="-256432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Cascading </a:t>
                      </a:r>
                      <a:r>
                        <a:rPr 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Spatio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-Temporal Pattern Discovery. </a:t>
                      </a: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IEEE Trans. Knowl. Data Eng. 24(11)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 1977-1992, 2012 (w/ P. Mohan et al.).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608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Spatial Outliers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6432" indent="-256432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dirty="0"/>
                        <a:t>Detecting graph-based spatial outliers: algorithms and applications (a summary of results), Proc.: ACM Intl. Conf. on Knowledge Discovery &amp; Data Mining, 2001 (with Q. Lu et al.)</a:t>
                      </a:r>
                    </a:p>
                    <a:p>
                      <a:pPr marL="256432" indent="-256432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dirty="0"/>
                        <a:t>A unified approach to detecting spatial outliers, Springer </a:t>
                      </a:r>
                      <a:r>
                        <a:rPr lang="en-US" sz="1200" dirty="0" err="1"/>
                        <a:t>GeoInformatica</a:t>
                      </a:r>
                      <a:r>
                        <a:rPr lang="en-US" sz="1200" dirty="0"/>
                        <a:t>, 7 (2), 2003. (w/ C. Lu, et al.)</a:t>
                      </a:r>
                    </a:p>
                    <a:p>
                      <a:pPr marL="256432" indent="-256432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Discovering Flow Anomalies: A SWEET Approach, IEEE Intl. Conf. on Data Mining, 2008 (w/ J. Kang).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185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 Hot</a:t>
                      </a:r>
                      <a:r>
                        <a:rPr lang="en-US" sz="1800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Spots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 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6432" indent="-256432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dirty="0"/>
                        <a:t> </a:t>
                      </a:r>
                      <a:r>
                        <a:rPr lang="en-US" sz="1200" dirty="0"/>
                        <a:t>Discovering personally meaningful places: An interactive clustering approach, ACM Trans. on Info. Systems (TOIS) 25 (3), 2007. (with C. Zhou et al.)</a:t>
                      </a:r>
                    </a:p>
                    <a:p>
                      <a:pPr marL="256432" indent="-256432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dirty="0"/>
                        <a:t>A K-Main Routes Approach to Spatial Network Activity Summarization, IEEE Trans on Know. &amp; Data Eng., 26(6), 2014. (with D. Oliver et al.)</a:t>
                      </a:r>
                    </a:p>
                    <a:p>
                      <a:pPr marL="256432" marR="0" indent="-256432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Significant Linear Hotspot Discovery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IEEE Trans. Big Data 3(2)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 140-153, 2017, (w/</a:t>
                      </a:r>
                      <a:r>
                        <a:rPr lang="en-US" sz="12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X.Tang</a:t>
                      </a:r>
                      <a:r>
                        <a:rPr lang="en-US" sz="12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et al.)</a:t>
                      </a:r>
                    </a:p>
                    <a:p>
                      <a:pPr marL="256432" marR="0" lvl="0" indent="-256432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Statistically-Robust Clustering Techniques for Mapping Spatial Hotspots: A Survey, </a:t>
                      </a: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 tooltip="ACM Computing Surveys"/>
                        </a:rPr>
                        <a:t>ACM Computing Surveys</a:t>
                      </a: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55(2):1-38, March 2023, </a:t>
                      </a: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https://doi.org/10.1145/3487893</a:t>
                      </a:r>
                      <a:endParaRPr lang="en-US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608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 </a:t>
                      </a:r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Location Prediction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6432" indent="-256432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en-US" sz="1200" dirty="0"/>
                        <a:t>Spatial contextual classification and prediction models for mining geospatial data, IEEE Transactions on Multimedia, 4 (2), 2002. (with P. </a:t>
                      </a:r>
                      <a:r>
                        <a:rPr lang="en-US" altLang="en-US" sz="1200" dirty="0" err="1"/>
                        <a:t>Schrater</a:t>
                      </a:r>
                      <a:r>
                        <a:rPr lang="en-US" altLang="en-US" sz="1200" dirty="0"/>
                        <a:t> et al.)</a:t>
                      </a:r>
                    </a:p>
                    <a:p>
                      <a:pPr marL="256432" marR="0" indent="-256432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Focal-Test-Based Spatial Decision Tree Learning. </a:t>
                      </a:r>
                      <a:r>
                        <a:rPr lang="en-US" sz="1200" dirty="0">
                          <a:hlinkClick r:id="rId7"/>
                        </a:rPr>
                        <a:t>IEEE Trans. Knowl. Data Eng. 27(6)</a:t>
                      </a:r>
                      <a:r>
                        <a:rPr lang="en-US" sz="1200" dirty="0"/>
                        <a:t>: 1547-1559, 2015 </a:t>
                      </a:r>
                      <a:r>
                        <a:rPr lang="en-US" altLang="en-US" sz="1200" dirty="0"/>
                        <a:t>(summary in Proc. IEEE Intl. Conf. on Data Mining, 2013)</a:t>
                      </a:r>
                      <a:r>
                        <a:rPr lang="en-US" altLang="en-US" sz="1200" baseline="0" dirty="0"/>
                        <a:t> (w/ Z. Jiang et al.).</a:t>
                      </a:r>
                      <a:endParaRPr lang="en-US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286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dirty="0">
                          <a:solidFill>
                            <a:srgbClr val="C00000"/>
                          </a:solidFill>
                        </a:rPr>
                        <a:t>Change 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altLang="en-US" sz="1200" dirty="0">
                          <a:hlinkClick r:id="rId8"/>
                        </a:rPr>
                        <a:t>Spatiotemporal change footprint pattern discovery: an inter-disciplinary survey</a:t>
                      </a:r>
                      <a:r>
                        <a:rPr lang="en-US" altLang="en-US" sz="1200" dirty="0"/>
                        <a:t>. Wiley </a:t>
                      </a:r>
                      <a:r>
                        <a:rPr lang="en-US" altLang="en-US" sz="1200" dirty="0" err="1"/>
                        <a:t>Interdisc</a:t>
                      </a:r>
                      <a:r>
                        <a:rPr lang="en-US" altLang="en-US" sz="1200" dirty="0"/>
                        <a:t>. </a:t>
                      </a:r>
                      <a:r>
                        <a:rPr lang="en-US" altLang="en-US" sz="1200" dirty="0" err="1"/>
                        <a:t>Rew</a:t>
                      </a:r>
                      <a:r>
                        <a:rPr lang="en-US" altLang="en-US" sz="1200" dirty="0"/>
                        <a:t>.: Data Mining and Know. Discovery 4(1), 2014. (with X. Zhou et al.)</a:t>
                      </a:r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https://doi.org/10.1002/widm.1113</a:t>
                      </a:r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altLang="en-US" sz="9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383719"/>
      </p:ext>
    </p:extLst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3823"/>
            <a:ext cx="8610600" cy="869244"/>
          </a:xfrm>
        </p:spPr>
        <p:txBody>
          <a:bodyPr/>
          <a:lstStyle/>
          <a:p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(Past and Future) Patterns of Pandemic</a:t>
            </a:r>
            <a:b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n-US" sz="14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N. </a:t>
            </a:r>
            <a:r>
              <a:rPr lang="en-US" sz="14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Nazia</a:t>
            </a:r>
            <a:r>
              <a:rPr lang="en-US" sz="14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US" sz="1400" dirty="0">
                <a:solidFill>
                  <a:srgbClr val="212121"/>
                </a:solidFill>
                <a:latin typeface="BlinkMacSystemFont"/>
              </a:rPr>
              <a:t>et al., </a:t>
            </a:r>
            <a:r>
              <a:rPr lang="en-US" sz="1400" b="0" i="0" u="none" strike="noStrike" dirty="0">
                <a:solidFill>
                  <a:srgbClr val="212121"/>
                </a:solidFill>
                <a:effectLst/>
                <a:latin typeface="BlinkMacSystemFont"/>
                <a:hlinkClick r:id="rId2"/>
              </a:rPr>
              <a:t>Methods Used in the Spatial and Spatiotemporal Analysis of COVID-19 Epidemiology: A Systematic Review</a:t>
            </a:r>
            <a:r>
              <a:rPr lang="en-US" sz="14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Int J Environ Res Public Health. 2022 Jul 6;19(14):8267. </a:t>
            </a:r>
            <a:r>
              <a:rPr lang="en-US" sz="14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sz="14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 10.3390/ijerph19148267. </a:t>
            </a:r>
            <a:endParaRPr lang="en-US" sz="3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36958"/>
            <a:ext cx="8610600" cy="1206241"/>
          </a:xfrm>
        </p:spPr>
        <p:txBody>
          <a:bodyPr/>
          <a:lstStyle/>
          <a:p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Describe past spatial patterns and predict future spatial patterns</a:t>
            </a:r>
          </a:p>
          <a:p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Infectious disease outbreak, outbreak source, spread (OD matrix) and peak prediction, SEIR model (e.g., estimate R0 by place), outbreak places and </a:t>
            </a:r>
            <a:r>
              <a:rPr lang="en-US" sz="1400" dirty="0">
                <a:cs typeface="Times New Roman" panose="02020603050405020304" pitchFamily="18" charset="0"/>
              </a:rPr>
              <a:t>correlates</a:t>
            </a: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quarantine management (which transportation links to break?) , </a:t>
            </a:r>
            <a:r>
              <a:rPr lang="en-US" sz="1400" dirty="0">
                <a:cs typeface="Times New Roman" panose="02020603050405020304" pitchFamily="18" charset="0"/>
              </a:rPr>
              <a:t>…</a:t>
            </a:r>
            <a:endParaRPr lang="en-US" sz="1400" dirty="0">
              <a:cs typeface="Microsoft Sans Serif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790F482-04DE-6A41-803A-E9D000B734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912521"/>
              </p:ext>
            </p:extLst>
          </p:nvPr>
        </p:nvGraphicFramePr>
        <p:xfrm>
          <a:off x="304800" y="2641598"/>
          <a:ext cx="85344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4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1872">
                  <a:extLst>
                    <a:ext uri="{9D8B030D-6E8A-4147-A177-3AD203B41FA5}">
                      <a16:colId xmlns:a16="http://schemas.microsoft.com/office/drawing/2014/main" val="3979689115"/>
                    </a:ext>
                  </a:extLst>
                </a:gridCol>
              </a:tblGrid>
              <a:tr h="25964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Pattern Family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Pandemic Concept, Use Cases, 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Examples, Picture,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84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 Hot</a:t>
                      </a:r>
                      <a:r>
                        <a:rPr lang="en-US" sz="1400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Spots</a:t>
                      </a:r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 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1200" dirty="0"/>
                        <a:t>Outbreaks, Areas of Concentrations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NYC in phase 1 (L. Andersen e al., </a:t>
                      </a:r>
                      <a:r>
                        <a:rPr lang="en-US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Analyzing the spatial determinants of local Covid-19 transmission in the United States</a:t>
                      </a:r>
                      <a:r>
                        <a:rPr lang="en-US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Sci Total Environ. 2021 Feb 1;754:142396.)</a:t>
                      </a:r>
                      <a:endParaRPr lang="en-US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hlinkClick r:id="rId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061025"/>
                  </a:ext>
                </a:extLst>
              </a:tr>
              <a:tr h="4388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Spatial Outliers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1200" dirty="0"/>
                        <a:t>Exceptions: (which places or groups have lower level of adverse outcomes?)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1200" dirty="0"/>
                        <a:t>Bar in London Cholera map,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0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 </a:t>
                      </a:r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Spatial Prediction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0"/>
                        </a:spcBef>
                        <a:buFont typeface="Arial" panose="020B0604020202020204" pitchFamily="34" charset="0"/>
                        <a:buAutoNum type="alphaLcParenBoth"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Locate origin of an outbreak/pandemic</a:t>
                      </a:r>
                    </a:p>
                    <a:p>
                      <a:pPr marL="228600" indent="-228600">
                        <a:spcBef>
                          <a:spcPts val="0"/>
                        </a:spcBef>
                        <a:buFont typeface="Arial" panose="020B0604020202020204" pitchFamily="34" charset="0"/>
                        <a:buAutoNum type="alphaLcParenBoth"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Predict spread of an infectious disease</a:t>
                      </a:r>
                    </a:p>
                    <a:p>
                      <a:pPr marL="228600" indent="-228600">
                        <a:spcBef>
                          <a:spcPts val="0"/>
                        </a:spcBef>
                        <a:buFont typeface="Arial" panose="020B0604020202020204" pitchFamily="34" charset="0"/>
                        <a:buAutoNum type="alphaLcParenBoth"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When will it peak in a geographic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(a) NYC Legionnaire Disease (RHD), Wuhan COVID-19 (b) Estimate R0 in SEIR model via DNN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16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C00000"/>
                          </a:solidFill>
                        </a:rPr>
                        <a:t>Colocations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altLang="en-US" sz="1200" dirty="0"/>
                        <a:t>Spatially correlates of adverse outcomes (e.g., #cases, #deaths), e.g., medical facilities, access, insurance, #vaccinations, public health, …)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1200" dirty="0"/>
                        <a:t>(COVID transmission rate, population density), (COVID cases/death, diabetes, obesity), (vaccination rate, insurance)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4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>
                          <a:solidFill>
                            <a:srgbClr val="C00000"/>
                          </a:solidFill>
                        </a:rPr>
                        <a:t>Change 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altLang="en-US" sz="1100" b="0" dirty="0"/>
                        <a:t>How are spatial patterns changing? ? ABM/SEIR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altLang="en-US" sz="1050" b="0" dirty="0"/>
                        <a:t>maps across COVID phases </a:t>
                      </a:r>
                      <a:r>
                        <a:rPr lang="en-US" altLang="en-US" sz="800" b="0" dirty="0"/>
                        <a:t>(</a:t>
                      </a:r>
                      <a:r>
                        <a:rPr lang="en-US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Zhu, D., Ye, X. &amp; Manson, S. </a:t>
                      </a:r>
                      <a:r>
                        <a:rPr lang="en-US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Revealing the spatial shifting pattern of COVID-19 pandemic in the United States</a:t>
                      </a:r>
                      <a:r>
                        <a:rPr lang="en-US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 </a:t>
                      </a:r>
                      <a:r>
                        <a:rPr lang="en-US" sz="8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Sci Rep</a:t>
                      </a:r>
                      <a:r>
                        <a:rPr lang="en-US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en-US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8396 (2021). https://</a:t>
                      </a:r>
                      <a:r>
                        <a:rPr lang="en-US" sz="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doi.org</a:t>
                      </a:r>
                      <a:r>
                        <a:rPr lang="en-US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/10.1038/s41598-021-87902-8)</a:t>
                      </a:r>
                      <a:r>
                        <a:rPr lang="en-US" altLang="en-US" sz="800" b="0" dirty="0"/>
                        <a:t>,</a:t>
                      </a:r>
                      <a:r>
                        <a:rPr lang="en-US" altLang="en-US" sz="1050" b="0" dirty="0"/>
                        <a:t>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6494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4471" y="2768947"/>
            <a:ext cx="8538529" cy="932962"/>
            <a:chOff x="378852" y="2392403"/>
            <a:chExt cx="8235877" cy="932962"/>
          </a:xfrm>
        </p:grpSpPr>
        <p:sp>
          <p:nvSpPr>
            <p:cNvPr id="6" name="Freeform 5"/>
            <p:cNvSpPr/>
            <p:nvPr/>
          </p:nvSpPr>
          <p:spPr>
            <a:xfrm>
              <a:off x="378852" y="2392403"/>
              <a:ext cx="1334317" cy="911144"/>
            </a:xfrm>
            <a:custGeom>
              <a:avLst/>
              <a:gdLst>
                <a:gd name="connsiteX0" fmla="*/ 0 w 1334317"/>
                <a:gd name="connsiteY0" fmla="*/ 91114 h 911144"/>
                <a:gd name="connsiteX1" fmla="*/ 91114 w 1334317"/>
                <a:gd name="connsiteY1" fmla="*/ 0 h 911144"/>
                <a:gd name="connsiteX2" fmla="*/ 1243203 w 1334317"/>
                <a:gd name="connsiteY2" fmla="*/ 0 h 911144"/>
                <a:gd name="connsiteX3" fmla="*/ 1334317 w 1334317"/>
                <a:gd name="connsiteY3" fmla="*/ 91114 h 911144"/>
                <a:gd name="connsiteX4" fmla="*/ 1334317 w 1334317"/>
                <a:gd name="connsiteY4" fmla="*/ 820030 h 911144"/>
                <a:gd name="connsiteX5" fmla="*/ 1243203 w 1334317"/>
                <a:gd name="connsiteY5" fmla="*/ 911144 h 911144"/>
                <a:gd name="connsiteX6" fmla="*/ 91114 w 1334317"/>
                <a:gd name="connsiteY6" fmla="*/ 911144 h 911144"/>
                <a:gd name="connsiteX7" fmla="*/ 0 w 1334317"/>
                <a:gd name="connsiteY7" fmla="*/ 820030 h 911144"/>
                <a:gd name="connsiteX8" fmla="*/ 0 w 1334317"/>
                <a:gd name="connsiteY8" fmla="*/ 91114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4317" h="911144">
                  <a:moveTo>
                    <a:pt x="0" y="91114"/>
                  </a:moveTo>
                  <a:cubicBezTo>
                    <a:pt x="0" y="40793"/>
                    <a:pt x="40793" y="0"/>
                    <a:pt x="91114" y="0"/>
                  </a:cubicBezTo>
                  <a:lnTo>
                    <a:pt x="1243203" y="0"/>
                  </a:lnTo>
                  <a:cubicBezTo>
                    <a:pt x="1293524" y="0"/>
                    <a:pt x="1334317" y="40793"/>
                    <a:pt x="1334317" y="91114"/>
                  </a:cubicBezTo>
                  <a:lnTo>
                    <a:pt x="1334317" y="820030"/>
                  </a:lnTo>
                  <a:cubicBezTo>
                    <a:pt x="1334317" y="870351"/>
                    <a:pt x="1293524" y="911144"/>
                    <a:pt x="1243203" y="911144"/>
                  </a:cubicBezTo>
                  <a:lnTo>
                    <a:pt x="91114" y="911144"/>
                  </a:lnTo>
                  <a:cubicBezTo>
                    <a:pt x="40793" y="911144"/>
                    <a:pt x="0" y="870351"/>
                    <a:pt x="0" y="820030"/>
                  </a:cubicBezTo>
                  <a:lnTo>
                    <a:pt x="0" y="9111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646" tIns="87646" rIns="87646" bIns="8764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 dirty="0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844614" y="2684984"/>
              <a:ext cx="278661" cy="325981"/>
            </a:xfrm>
            <a:custGeom>
              <a:avLst/>
              <a:gdLst>
                <a:gd name="connsiteX0" fmla="*/ 0 w 278661"/>
                <a:gd name="connsiteY0" fmla="*/ 65196 h 325981"/>
                <a:gd name="connsiteX1" fmla="*/ 139331 w 278661"/>
                <a:gd name="connsiteY1" fmla="*/ 65196 h 325981"/>
                <a:gd name="connsiteX2" fmla="*/ 139331 w 278661"/>
                <a:gd name="connsiteY2" fmla="*/ 0 h 325981"/>
                <a:gd name="connsiteX3" fmla="*/ 278661 w 278661"/>
                <a:gd name="connsiteY3" fmla="*/ 162991 h 325981"/>
                <a:gd name="connsiteX4" fmla="*/ 139331 w 278661"/>
                <a:gd name="connsiteY4" fmla="*/ 325981 h 325981"/>
                <a:gd name="connsiteX5" fmla="*/ 139331 w 278661"/>
                <a:gd name="connsiteY5" fmla="*/ 260785 h 325981"/>
                <a:gd name="connsiteX6" fmla="*/ 0 w 278661"/>
                <a:gd name="connsiteY6" fmla="*/ 260785 h 325981"/>
                <a:gd name="connsiteX7" fmla="*/ 0 w 278661"/>
                <a:gd name="connsiteY7" fmla="*/ 65196 h 3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61" h="325981">
                  <a:moveTo>
                    <a:pt x="0" y="65196"/>
                  </a:moveTo>
                  <a:lnTo>
                    <a:pt x="139331" y="65196"/>
                  </a:lnTo>
                  <a:lnTo>
                    <a:pt x="139331" y="0"/>
                  </a:lnTo>
                  <a:lnTo>
                    <a:pt x="278661" y="162991"/>
                  </a:lnTo>
                  <a:lnTo>
                    <a:pt x="139331" y="325981"/>
                  </a:lnTo>
                  <a:lnTo>
                    <a:pt x="139331" y="260785"/>
                  </a:lnTo>
                  <a:lnTo>
                    <a:pt x="0" y="260785"/>
                  </a:lnTo>
                  <a:lnTo>
                    <a:pt x="0" y="651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5196" rIns="83598" bIns="651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/>
            </a:p>
          </p:txBody>
        </p:sp>
        <p:sp>
          <p:nvSpPr>
            <p:cNvPr id="8" name="Freeform 7"/>
            <p:cNvSpPr/>
            <p:nvPr/>
          </p:nvSpPr>
          <p:spPr>
            <a:xfrm>
              <a:off x="2144305" y="2414221"/>
              <a:ext cx="2398358" cy="911144"/>
            </a:xfrm>
            <a:custGeom>
              <a:avLst/>
              <a:gdLst>
                <a:gd name="connsiteX0" fmla="*/ 0 w 2398358"/>
                <a:gd name="connsiteY0" fmla="*/ 91114 h 911144"/>
                <a:gd name="connsiteX1" fmla="*/ 91114 w 2398358"/>
                <a:gd name="connsiteY1" fmla="*/ 0 h 911144"/>
                <a:gd name="connsiteX2" fmla="*/ 2307244 w 2398358"/>
                <a:gd name="connsiteY2" fmla="*/ 0 h 911144"/>
                <a:gd name="connsiteX3" fmla="*/ 2398358 w 2398358"/>
                <a:gd name="connsiteY3" fmla="*/ 91114 h 911144"/>
                <a:gd name="connsiteX4" fmla="*/ 2398358 w 2398358"/>
                <a:gd name="connsiteY4" fmla="*/ 820030 h 911144"/>
                <a:gd name="connsiteX5" fmla="*/ 2307244 w 2398358"/>
                <a:gd name="connsiteY5" fmla="*/ 911144 h 911144"/>
                <a:gd name="connsiteX6" fmla="*/ 91114 w 2398358"/>
                <a:gd name="connsiteY6" fmla="*/ 911144 h 911144"/>
                <a:gd name="connsiteX7" fmla="*/ 0 w 2398358"/>
                <a:gd name="connsiteY7" fmla="*/ 820030 h 911144"/>
                <a:gd name="connsiteX8" fmla="*/ 0 w 2398358"/>
                <a:gd name="connsiteY8" fmla="*/ 91114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8358" h="911144">
                  <a:moveTo>
                    <a:pt x="0" y="91114"/>
                  </a:moveTo>
                  <a:cubicBezTo>
                    <a:pt x="0" y="40793"/>
                    <a:pt x="40793" y="0"/>
                    <a:pt x="91114" y="0"/>
                  </a:cubicBezTo>
                  <a:lnTo>
                    <a:pt x="2307244" y="0"/>
                  </a:lnTo>
                  <a:cubicBezTo>
                    <a:pt x="2357565" y="0"/>
                    <a:pt x="2398358" y="40793"/>
                    <a:pt x="2398358" y="91114"/>
                  </a:cubicBezTo>
                  <a:lnTo>
                    <a:pt x="2398358" y="820030"/>
                  </a:lnTo>
                  <a:cubicBezTo>
                    <a:pt x="2398358" y="870351"/>
                    <a:pt x="2357565" y="911144"/>
                    <a:pt x="2307244" y="911144"/>
                  </a:cubicBezTo>
                  <a:lnTo>
                    <a:pt x="91114" y="911144"/>
                  </a:lnTo>
                  <a:cubicBezTo>
                    <a:pt x="40793" y="911144"/>
                    <a:pt x="0" y="870351"/>
                    <a:pt x="0" y="820030"/>
                  </a:cubicBezTo>
                  <a:lnTo>
                    <a:pt x="0" y="9111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646" tIns="87646" rIns="87646" bIns="8764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>
                  <a:solidFill>
                    <a:srgbClr val="FF0000"/>
                  </a:solidFill>
                </a:rPr>
                <a:t>Discover Patterns,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>
                  <a:solidFill>
                    <a:srgbClr val="FF0000"/>
                  </a:solidFill>
                </a:rPr>
                <a:t>Generate Hypothesis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768749" y="2684984"/>
              <a:ext cx="278661" cy="325981"/>
            </a:xfrm>
            <a:custGeom>
              <a:avLst/>
              <a:gdLst>
                <a:gd name="connsiteX0" fmla="*/ 0 w 278661"/>
                <a:gd name="connsiteY0" fmla="*/ 65196 h 325981"/>
                <a:gd name="connsiteX1" fmla="*/ 139331 w 278661"/>
                <a:gd name="connsiteY1" fmla="*/ 65196 h 325981"/>
                <a:gd name="connsiteX2" fmla="*/ 139331 w 278661"/>
                <a:gd name="connsiteY2" fmla="*/ 0 h 325981"/>
                <a:gd name="connsiteX3" fmla="*/ 278661 w 278661"/>
                <a:gd name="connsiteY3" fmla="*/ 162991 h 325981"/>
                <a:gd name="connsiteX4" fmla="*/ 139331 w 278661"/>
                <a:gd name="connsiteY4" fmla="*/ 325981 h 325981"/>
                <a:gd name="connsiteX5" fmla="*/ 139331 w 278661"/>
                <a:gd name="connsiteY5" fmla="*/ 260785 h 325981"/>
                <a:gd name="connsiteX6" fmla="*/ 0 w 278661"/>
                <a:gd name="connsiteY6" fmla="*/ 260785 h 325981"/>
                <a:gd name="connsiteX7" fmla="*/ 0 w 278661"/>
                <a:gd name="connsiteY7" fmla="*/ 65196 h 3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61" h="325981">
                  <a:moveTo>
                    <a:pt x="0" y="65196"/>
                  </a:moveTo>
                  <a:lnTo>
                    <a:pt x="139331" y="65196"/>
                  </a:lnTo>
                  <a:lnTo>
                    <a:pt x="139331" y="0"/>
                  </a:lnTo>
                  <a:lnTo>
                    <a:pt x="278661" y="162991"/>
                  </a:lnTo>
                  <a:lnTo>
                    <a:pt x="139331" y="325981"/>
                  </a:lnTo>
                  <a:lnTo>
                    <a:pt x="139331" y="260785"/>
                  </a:lnTo>
                  <a:lnTo>
                    <a:pt x="0" y="260785"/>
                  </a:lnTo>
                  <a:lnTo>
                    <a:pt x="0" y="651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5196" rIns="83598" bIns="651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163082" y="2392403"/>
              <a:ext cx="1903641" cy="911144"/>
            </a:xfrm>
            <a:custGeom>
              <a:avLst/>
              <a:gdLst>
                <a:gd name="connsiteX0" fmla="*/ 0 w 1903641"/>
                <a:gd name="connsiteY0" fmla="*/ 91114 h 911144"/>
                <a:gd name="connsiteX1" fmla="*/ 91114 w 1903641"/>
                <a:gd name="connsiteY1" fmla="*/ 0 h 911144"/>
                <a:gd name="connsiteX2" fmla="*/ 1812527 w 1903641"/>
                <a:gd name="connsiteY2" fmla="*/ 0 h 911144"/>
                <a:gd name="connsiteX3" fmla="*/ 1903641 w 1903641"/>
                <a:gd name="connsiteY3" fmla="*/ 91114 h 911144"/>
                <a:gd name="connsiteX4" fmla="*/ 1903641 w 1903641"/>
                <a:gd name="connsiteY4" fmla="*/ 820030 h 911144"/>
                <a:gd name="connsiteX5" fmla="*/ 1812527 w 1903641"/>
                <a:gd name="connsiteY5" fmla="*/ 911144 h 911144"/>
                <a:gd name="connsiteX6" fmla="*/ 91114 w 1903641"/>
                <a:gd name="connsiteY6" fmla="*/ 911144 h 911144"/>
                <a:gd name="connsiteX7" fmla="*/ 0 w 1903641"/>
                <a:gd name="connsiteY7" fmla="*/ 820030 h 911144"/>
                <a:gd name="connsiteX8" fmla="*/ 0 w 1903641"/>
                <a:gd name="connsiteY8" fmla="*/ 91114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3641" h="911144">
                  <a:moveTo>
                    <a:pt x="0" y="91114"/>
                  </a:moveTo>
                  <a:cubicBezTo>
                    <a:pt x="0" y="40793"/>
                    <a:pt x="40793" y="0"/>
                    <a:pt x="91114" y="0"/>
                  </a:cubicBezTo>
                  <a:lnTo>
                    <a:pt x="1812527" y="0"/>
                  </a:lnTo>
                  <a:cubicBezTo>
                    <a:pt x="1862848" y="0"/>
                    <a:pt x="1903641" y="40793"/>
                    <a:pt x="1903641" y="91114"/>
                  </a:cubicBezTo>
                  <a:lnTo>
                    <a:pt x="1903641" y="820030"/>
                  </a:lnTo>
                  <a:cubicBezTo>
                    <a:pt x="1903641" y="870351"/>
                    <a:pt x="1862848" y="911144"/>
                    <a:pt x="1812527" y="911144"/>
                  </a:cubicBezTo>
                  <a:lnTo>
                    <a:pt x="91114" y="911144"/>
                  </a:lnTo>
                  <a:cubicBezTo>
                    <a:pt x="40793" y="911144"/>
                    <a:pt x="0" y="870351"/>
                    <a:pt x="0" y="820030"/>
                  </a:cubicBezTo>
                  <a:lnTo>
                    <a:pt x="0" y="9111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646" tIns="87646" rIns="87646" bIns="8764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>
                  <a:solidFill>
                    <a:schemeClr val="tx1"/>
                  </a:solidFill>
                </a:rPr>
                <a:t>Test</a:t>
              </a:r>
              <a:r>
                <a:rPr lang="zh-CN" altLang="en-US" sz="1600" kern="1200" dirty="0">
                  <a:solidFill>
                    <a:schemeClr val="tx1"/>
                  </a:solidFill>
                </a:rPr>
                <a:t> </a:t>
              </a:r>
              <a:r>
                <a:rPr lang="en-US" altLang="zh-CN" sz="1600" kern="1200" dirty="0">
                  <a:solidFill>
                    <a:schemeClr val="tx1"/>
                  </a:solidFill>
                </a:rPr>
                <a:t>Hypothesis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solidFill>
                    <a:schemeClr val="tx1"/>
                  </a:solidFill>
                </a:rPr>
                <a:t>(Experiments)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7198168" y="2684984"/>
              <a:ext cx="278661" cy="325981"/>
            </a:xfrm>
            <a:custGeom>
              <a:avLst/>
              <a:gdLst>
                <a:gd name="connsiteX0" fmla="*/ 0 w 278661"/>
                <a:gd name="connsiteY0" fmla="*/ 65196 h 325981"/>
                <a:gd name="connsiteX1" fmla="*/ 139331 w 278661"/>
                <a:gd name="connsiteY1" fmla="*/ 65196 h 325981"/>
                <a:gd name="connsiteX2" fmla="*/ 139331 w 278661"/>
                <a:gd name="connsiteY2" fmla="*/ 0 h 325981"/>
                <a:gd name="connsiteX3" fmla="*/ 278661 w 278661"/>
                <a:gd name="connsiteY3" fmla="*/ 162991 h 325981"/>
                <a:gd name="connsiteX4" fmla="*/ 139331 w 278661"/>
                <a:gd name="connsiteY4" fmla="*/ 325981 h 325981"/>
                <a:gd name="connsiteX5" fmla="*/ 139331 w 278661"/>
                <a:gd name="connsiteY5" fmla="*/ 260785 h 325981"/>
                <a:gd name="connsiteX6" fmla="*/ 0 w 278661"/>
                <a:gd name="connsiteY6" fmla="*/ 260785 h 325981"/>
                <a:gd name="connsiteX7" fmla="*/ 0 w 278661"/>
                <a:gd name="connsiteY7" fmla="*/ 65196 h 3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61" h="325981">
                  <a:moveTo>
                    <a:pt x="0" y="65196"/>
                  </a:moveTo>
                  <a:lnTo>
                    <a:pt x="139331" y="65196"/>
                  </a:lnTo>
                  <a:lnTo>
                    <a:pt x="139331" y="0"/>
                  </a:lnTo>
                  <a:lnTo>
                    <a:pt x="278661" y="162991"/>
                  </a:lnTo>
                  <a:lnTo>
                    <a:pt x="139331" y="325981"/>
                  </a:lnTo>
                  <a:lnTo>
                    <a:pt x="139331" y="260785"/>
                  </a:lnTo>
                  <a:lnTo>
                    <a:pt x="0" y="260785"/>
                  </a:lnTo>
                  <a:lnTo>
                    <a:pt x="0" y="651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5196" rIns="83598" bIns="651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7592501" y="2392403"/>
              <a:ext cx="1022228" cy="911144"/>
            </a:xfrm>
            <a:custGeom>
              <a:avLst/>
              <a:gdLst>
                <a:gd name="connsiteX0" fmla="*/ 0 w 1022228"/>
                <a:gd name="connsiteY0" fmla="*/ 91114 h 911144"/>
                <a:gd name="connsiteX1" fmla="*/ 91114 w 1022228"/>
                <a:gd name="connsiteY1" fmla="*/ 0 h 911144"/>
                <a:gd name="connsiteX2" fmla="*/ 931114 w 1022228"/>
                <a:gd name="connsiteY2" fmla="*/ 0 h 911144"/>
                <a:gd name="connsiteX3" fmla="*/ 1022228 w 1022228"/>
                <a:gd name="connsiteY3" fmla="*/ 91114 h 911144"/>
                <a:gd name="connsiteX4" fmla="*/ 1022228 w 1022228"/>
                <a:gd name="connsiteY4" fmla="*/ 820030 h 911144"/>
                <a:gd name="connsiteX5" fmla="*/ 931114 w 1022228"/>
                <a:gd name="connsiteY5" fmla="*/ 911144 h 911144"/>
                <a:gd name="connsiteX6" fmla="*/ 91114 w 1022228"/>
                <a:gd name="connsiteY6" fmla="*/ 911144 h 911144"/>
                <a:gd name="connsiteX7" fmla="*/ 0 w 1022228"/>
                <a:gd name="connsiteY7" fmla="*/ 820030 h 911144"/>
                <a:gd name="connsiteX8" fmla="*/ 0 w 1022228"/>
                <a:gd name="connsiteY8" fmla="*/ 91114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2228" h="911144">
                  <a:moveTo>
                    <a:pt x="0" y="91114"/>
                  </a:moveTo>
                  <a:cubicBezTo>
                    <a:pt x="0" y="40793"/>
                    <a:pt x="40793" y="0"/>
                    <a:pt x="91114" y="0"/>
                  </a:cubicBezTo>
                  <a:lnTo>
                    <a:pt x="931114" y="0"/>
                  </a:lnTo>
                  <a:cubicBezTo>
                    <a:pt x="981435" y="0"/>
                    <a:pt x="1022228" y="40793"/>
                    <a:pt x="1022228" y="91114"/>
                  </a:cubicBezTo>
                  <a:lnTo>
                    <a:pt x="1022228" y="820030"/>
                  </a:lnTo>
                  <a:cubicBezTo>
                    <a:pt x="1022228" y="870351"/>
                    <a:pt x="981435" y="911144"/>
                    <a:pt x="931114" y="911144"/>
                  </a:cubicBezTo>
                  <a:lnTo>
                    <a:pt x="91114" y="911144"/>
                  </a:lnTo>
                  <a:cubicBezTo>
                    <a:pt x="40793" y="911144"/>
                    <a:pt x="0" y="870351"/>
                    <a:pt x="0" y="820030"/>
                  </a:cubicBezTo>
                  <a:lnTo>
                    <a:pt x="0" y="9111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646" tIns="87646" rIns="87646" bIns="8764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>
                  <a:solidFill>
                    <a:schemeClr val="tx1"/>
                  </a:solidFill>
                </a:rPr>
                <a:t>Develop Theory</a:t>
              </a:r>
              <a:endParaRPr lang="en-US" sz="16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907695" y="3616700"/>
            <a:ext cx="2250413" cy="338554"/>
          </a:xfrm>
          <a:prstGeom prst="rect">
            <a:avLst/>
          </a:prstGeom>
          <a:noFill/>
          <a:effectLst>
            <a:outerShdw blurRad="203200" dist="50800" dir="5400000" algn="ctr" rotWithShape="0">
              <a:srgbClr val="000000">
                <a:alpha val="43137"/>
              </a:srgbClr>
            </a:outerShdw>
            <a:softEdge rad="7747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/>
              <a:t>Remove pump handle</a:t>
            </a:r>
            <a:endParaRPr lang="en-US" sz="1600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482931" y="3596145"/>
            <a:ext cx="14286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600"/>
              <a:t>Germ Theory</a:t>
            </a:r>
            <a:endParaRPr lang="en-US" altLang="x-none" sz="1600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0330" y="1568366"/>
            <a:ext cx="20265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600" u="sng" dirty="0"/>
              <a:t>1854: How does Cholera spread?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r="5257" b="6993"/>
          <a:stretch>
            <a:fillRect/>
          </a:stretch>
        </p:blipFill>
        <p:spPr bwMode="auto">
          <a:xfrm>
            <a:off x="214851" y="3754975"/>
            <a:ext cx="2026544" cy="1906174"/>
          </a:xfrm>
          <a:prstGeom prst="rect">
            <a:avLst/>
          </a:prstGeom>
          <a:noFill/>
          <a:ln>
            <a:noFill/>
          </a:ln>
          <a:effectLst>
            <a:outerShdw blurRad="635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2" b="32851"/>
          <a:stretch>
            <a:fillRect/>
          </a:stretch>
        </p:blipFill>
        <p:spPr bwMode="auto">
          <a:xfrm>
            <a:off x="7162678" y="1761457"/>
            <a:ext cx="1704800" cy="64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3394" r="19635" b="15697"/>
          <a:stretch>
            <a:fillRect/>
          </a:stretch>
        </p:blipFill>
        <p:spPr bwMode="auto">
          <a:xfrm>
            <a:off x="2946492" y="1674706"/>
            <a:ext cx="1611389" cy="108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535" y="1713271"/>
            <a:ext cx="1867659" cy="917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967" y="2902720"/>
            <a:ext cx="1371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Collect &amp; Curate Data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65273" y="3634431"/>
            <a:ext cx="1631950" cy="338554"/>
          </a:xfrm>
          <a:prstGeom prst="rect">
            <a:avLst/>
          </a:prstGeom>
          <a:noFill/>
          <a:effectLst>
            <a:outerShdw blurRad="203200" dist="50800" dir="5400000" algn="ctr" rotWithShape="0">
              <a:srgbClr val="000000">
                <a:alpha val="43137"/>
              </a:srgbClr>
            </a:outerShdw>
            <a:softEdge rad="7747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dirty="0"/>
              <a:t>? water pump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874344" y="4042074"/>
            <a:ext cx="228146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Impact: </a:t>
            </a:r>
          </a:p>
          <a:p>
            <a:r>
              <a:rPr lang="en-US" sz="1400" dirty="0">
                <a:solidFill>
                  <a:srgbClr val="0070C0"/>
                </a:solidFill>
              </a:rPr>
              <a:t>Hygiene</a:t>
            </a:r>
          </a:p>
          <a:p>
            <a:r>
              <a:rPr lang="en-US" sz="1400" dirty="0">
                <a:solidFill>
                  <a:srgbClr val="0070C0"/>
                </a:solidFill>
              </a:rPr>
              <a:t>Drinking water supply, Sewage system, 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…</a:t>
            </a:r>
          </a:p>
        </p:txBody>
      </p:sp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910" y="4612072"/>
            <a:ext cx="830676" cy="110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1" b="11125"/>
          <a:stretch/>
        </p:blipFill>
        <p:spPr bwMode="auto">
          <a:xfrm>
            <a:off x="4047463" y="4673016"/>
            <a:ext cx="1338002" cy="99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88B2E801-935B-3641-B449-439627F83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 Spatial Data Mining Story</a:t>
            </a:r>
          </a:p>
        </p:txBody>
      </p:sp>
    </p:spTree>
    <p:extLst>
      <p:ext uri="{BB962C8B-B14F-4D97-AF65-F5344CB8AC3E}">
        <p14:creationId xmlns:p14="http://schemas.microsoft.com/office/powerpoint/2010/main" val="268584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Why </a:t>
            </a:r>
            <a:r>
              <a:rPr lang="en-US" sz="3600" b="1" dirty="0">
                <a:cs typeface="Microsoft Sans Serif" panose="020B0604020202020204" pitchFamily="34" charset="0"/>
              </a:rPr>
              <a:t>Data</a:t>
            </a:r>
            <a:r>
              <a:rPr lang="en-US" sz="3600" b="1" dirty="0"/>
              <a:t> Mining?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2658"/>
            <a:ext cx="8610600" cy="4036142"/>
          </a:xfrm>
        </p:spPr>
        <p:txBody>
          <a:bodyPr/>
          <a:lstStyle/>
          <a:p>
            <a:r>
              <a:rPr lang="en-US" altLang="en-US" sz="2000" u="sng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Holy Grail</a:t>
            </a: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- </a:t>
            </a:r>
            <a:r>
              <a:rPr lang="en-US" altLang="en-US" sz="2000" u="sng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Informed</a:t>
            </a: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Decision Making</a:t>
            </a:r>
          </a:p>
          <a:p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Sensors &amp; Databases </a:t>
            </a:r>
            <a:r>
              <a:rPr lang="en-US" altLang="en-US" sz="20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increased</a:t>
            </a: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rate of Data Collection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Transactions, Web logs, GPS-track, Remote sensing,  …</a:t>
            </a:r>
          </a:p>
          <a:p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Challenges: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Volume (data) &gt;&gt; number of human analysts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Some automation needed</a:t>
            </a:r>
            <a:endParaRPr lang="en-US" altLang="en-US" sz="12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Approaches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Database Querying, e.g., SQL3/OGIS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Data Mining for Patterns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7682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Data Mining (SDM)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3999"/>
            <a:ext cx="8610600" cy="4218039"/>
          </a:xfrm>
        </p:spPr>
        <p:txBody>
          <a:bodyPr/>
          <a:lstStyle/>
          <a:p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process of discovering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interesting, useful, non-trivial </a:t>
            </a:r>
            <a:r>
              <a:rPr lang="en-US" altLang="en-US" sz="20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patterns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patterns: non-specialist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exception to patterns: specialist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from large </a:t>
            </a:r>
            <a:r>
              <a:rPr lang="en-US" altLang="en-US" sz="20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</a:t>
            </a: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datasets</a:t>
            </a:r>
          </a:p>
          <a:p>
            <a:endParaRPr lang="en-US" altLang="en-US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pattern families</a:t>
            </a:r>
          </a:p>
          <a:p>
            <a:pPr marL="630238" lvl="1"/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Hotspots, Spatial clusters</a:t>
            </a:r>
          </a:p>
          <a:p>
            <a:pPr marL="630238" lvl="1"/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outlier, discontinuities</a:t>
            </a:r>
          </a:p>
          <a:p>
            <a:pPr marL="630238" lvl="1"/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Co-locations, co-occurrences</a:t>
            </a:r>
          </a:p>
          <a:p>
            <a:pPr marL="630238" lvl="1"/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Location prediction models</a:t>
            </a:r>
          </a:p>
          <a:p>
            <a:pPr marL="630238" lvl="1"/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…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645538"/>
      </p:ext>
    </p:extLst>
  </p:cSld>
  <p:clrMapOvr>
    <a:masterClrMapping/>
  </p:clrMapOvr>
</p:sld>
</file>

<file path=ppt/theme/theme1.xml><?xml version="1.0" encoding="utf-8"?>
<a:theme xmlns:a="http://schemas.openxmlformats.org/drawingml/2006/main" name="D2D-2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4" charset="0"/>
            <a:ea typeface="ＭＳ Ｐゴシック" pitchFamily="-104" charset="-128"/>
            <a:cs typeface="ＭＳ Ｐゴシック" pitchFamily="-10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4" charset="0"/>
            <a:ea typeface="ＭＳ Ｐゴシック" pitchFamily="-104" charset="-128"/>
            <a:cs typeface="ＭＳ Ｐゴシック" pitchFamily="-10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7609</TotalTime>
  <Words>4827</Words>
  <Application>Microsoft Macintosh PowerPoint</Application>
  <PresentationFormat>On-screen Show (4:3)</PresentationFormat>
  <Paragraphs>769</Paragraphs>
  <Slides>67</Slides>
  <Notes>20</Notes>
  <HiddenSlides>1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1" baseType="lpstr">
      <vt:lpstr>-webkit-standard</vt:lpstr>
      <vt:lpstr>Arial</vt:lpstr>
      <vt:lpstr>BlinkMacSystemFont</vt:lpstr>
      <vt:lpstr>Calibri</vt:lpstr>
      <vt:lpstr>Cambria Math</vt:lpstr>
      <vt:lpstr>Garamond</vt:lpstr>
      <vt:lpstr>Georgia</vt:lpstr>
      <vt:lpstr>Microsoft Sans Serif</vt:lpstr>
      <vt:lpstr>Questrial</vt:lpstr>
      <vt:lpstr>Times New Roman</vt:lpstr>
      <vt:lpstr>Trebuchet MS</vt:lpstr>
      <vt:lpstr>Wingdings</vt:lpstr>
      <vt:lpstr>D2D-2</vt:lpstr>
      <vt:lpstr>Equation</vt:lpstr>
      <vt:lpstr> What is special about mining spatial data? Sept. 13th, 2022   Monthly Seminar of the HDR Institute: HARP- Harnessing Data and Model Revolution in the Polar Regions</vt:lpstr>
      <vt:lpstr>Spatial Revolution</vt:lpstr>
      <vt:lpstr>Spatial is a Critical Infrastructure Today!</vt:lpstr>
      <vt:lpstr>Growth of Spatial Data</vt:lpstr>
      <vt:lpstr>Easier Access to Spatial Data</vt:lpstr>
      <vt:lpstr>Outline</vt:lpstr>
      <vt:lpstr>A Spatial Data Mining Story</vt:lpstr>
      <vt:lpstr>Why Data Mining?</vt:lpstr>
      <vt:lpstr>Spatial Data Mining (SDM)</vt:lpstr>
      <vt:lpstr>Pattern Family 1: Hotspots, Spatial Cluster</vt:lpstr>
      <vt:lpstr>Pattern Family 2: Spatial Outliers </vt:lpstr>
      <vt:lpstr>Pattern Family 3: Spatial Prediction</vt:lpstr>
      <vt:lpstr>Pattern Family 4: Colocation Example</vt:lpstr>
      <vt:lpstr>Family 4: Co-locations/Co-occurrence</vt:lpstr>
      <vt:lpstr>Scope: What’s NOT Spatial Data Mining?</vt:lpstr>
      <vt:lpstr>Outline</vt:lpstr>
      <vt:lpstr>Data-Types: Non-Spatial vs. Spatial</vt:lpstr>
      <vt:lpstr>OGC Simple Features Standard </vt:lpstr>
      <vt:lpstr>Spatial Database Management Systems</vt:lpstr>
      <vt:lpstr>Research Needs for Data</vt:lpstr>
      <vt:lpstr>Outline</vt:lpstr>
      <vt:lpstr>Limitations of Traditional Statistics</vt:lpstr>
      <vt:lpstr>Challenge: Modifiable Areal Unit Problem (MAUP)</vt:lpstr>
      <vt:lpstr>Challenge: Modifiable Areal Unit Problem (MAUP)</vt:lpstr>
      <vt:lpstr>Spatial Statistics: An Overview</vt:lpstr>
      <vt:lpstr>Spatial Autocorrelation (SA)</vt:lpstr>
      <vt:lpstr>Spatial Autocorrelation: K-Function</vt:lpstr>
      <vt:lpstr>Spatial Cross-Correlation</vt:lpstr>
      <vt:lpstr>Spatial Variability and Heterogeneity</vt:lpstr>
      <vt:lpstr>Edge Effect</vt:lpstr>
      <vt:lpstr>Research Needs </vt:lpstr>
      <vt:lpstr>Outline</vt:lpstr>
      <vt:lpstr>Illustration of Spatial Prediction Problem</vt:lpstr>
      <vt:lpstr>Neighbor Relationship: W Matrix</vt:lpstr>
      <vt:lpstr>Spatial Prediction Models</vt:lpstr>
      <vt:lpstr>Comparing Traditional and Spatial Models</vt:lpstr>
      <vt:lpstr>Prediction Error and Bias Trade-off</vt:lpstr>
      <vt:lpstr>Spatial Heterogeneity</vt:lpstr>
      <vt:lpstr>Geographically Weighted Regression (GWR) </vt:lpstr>
      <vt:lpstr>Spatial Variability Aware Neural Networks (SVANN)</vt:lpstr>
      <vt:lpstr>Research Needs in Spatial Prediction</vt:lpstr>
      <vt:lpstr>Outline</vt:lpstr>
      <vt:lpstr>Limitations of Classical Clustering Methods</vt:lpstr>
      <vt:lpstr>Spatial Scan Statistics</vt:lpstr>
      <vt:lpstr>SaTScan Examples</vt:lpstr>
      <vt:lpstr>Non-circular Hotspots</vt:lpstr>
      <vt:lpstr>Hotspots with Flexible Shapes</vt:lpstr>
      <vt:lpstr>Outline</vt:lpstr>
      <vt:lpstr>Outliers: Global (G) vs. Spatial (S)</vt:lpstr>
      <vt:lpstr>Outlier Detection Tests: Variogram Cloud</vt:lpstr>
      <vt:lpstr>Outlier Detection Tests: Spatial Z-test</vt:lpstr>
      <vt:lpstr>Flow Anomalies   Example Forensics: When and where do contaminants enter a Creek?</vt:lpstr>
      <vt:lpstr>Spatial Outlier Detection: Computation</vt:lpstr>
      <vt:lpstr>Trends in Spatial Outlier Detection</vt:lpstr>
      <vt:lpstr>Outline</vt:lpstr>
      <vt:lpstr>Background: Association Rules </vt:lpstr>
      <vt:lpstr>PowerPoint Presentation</vt:lpstr>
      <vt:lpstr>Spatial Colocation</vt:lpstr>
      <vt:lpstr>Participation Index &gt;= Cross-K Function </vt:lpstr>
      <vt:lpstr>Co-occurrence Patterns to Refine a Physical Model</vt:lpstr>
      <vt:lpstr>Spatial Colocation: Trends</vt:lpstr>
      <vt:lpstr>Cascading spatio-temporal pattern (CSTP)</vt:lpstr>
      <vt:lpstr>Outline</vt:lpstr>
      <vt:lpstr>Summary</vt:lpstr>
      <vt:lpstr>References :Surveys, Overviews</vt:lpstr>
      <vt:lpstr>References: Details</vt:lpstr>
      <vt:lpstr>(Past and Future) Patterns of Pandemic N. Nazia et al., Methods Used in the Spatial and Spatiotemporal Analysis of COVID-19 Epidemiology: A Systematic Review. Int J Environ Res Public Health. 2022 Jul 6;19(14):8267. doi: 10.3390/ijerph19148267. </vt:lpstr>
    </vt:vector>
  </TitlesOfParts>
  <Manager/>
  <Company>U of MN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oitadmin</dc:creator>
  <cp:keywords/>
  <dc:description/>
  <cp:lastModifiedBy>Shashi Shekhar</cp:lastModifiedBy>
  <cp:revision>1827</cp:revision>
  <cp:lastPrinted>2018-04-06T18:58:54Z</cp:lastPrinted>
  <dcterms:created xsi:type="dcterms:W3CDTF">2014-06-17T15:17:15Z</dcterms:created>
  <dcterms:modified xsi:type="dcterms:W3CDTF">2022-09-14T20:58:22Z</dcterms:modified>
  <cp:category/>
</cp:coreProperties>
</file>