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1"/>
    <p:sldMasterId id="2147483744" r:id="rId2"/>
  </p:sldMasterIdLst>
  <p:notesMasterIdLst>
    <p:notesMasterId r:id="rId30"/>
  </p:notesMasterIdLst>
  <p:handoutMasterIdLst>
    <p:handoutMasterId r:id="rId31"/>
  </p:handoutMasterIdLst>
  <p:sldIdLst>
    <p:sldId id="313" r:id="rId3"/>
    <p:sldId id="377" r:id="rId4"/>
    <p:sldId id="376" r:id="rId5"/>
    <p:sldId id="388" r:id="rId6"/>
    <p:sldId id="424" r:id="rId7"/>
    <p:sldId id="386" r:id="rId8"/>
    <p:sldId id="397" r:id="rId9"/>
    <p:sldId id="423" r:id="rId10"/>
    <p:sldId id="352" r:id="rId11"/>
    <p:sldId id="358" r:id="rId12"/>
    <p:sldId id="355" r:id="rId13"/>
    <p:sldId id="356" r:id="rId14"/>
    <p:sldId id="357" r:id="rId15"/>
    <p:sldId id="369" r:id="rId16"/>
    <p:sldId id="445" r:id="rId17"/>
    <p:sldId id="374" r:id="rId18"/>
    <p:sldId id="375" r:id="rId19"/>
    <p:sldId id="394" r:id="rId20"/>
    <p:sldId id="361" r:id="rId21"/>
    <p:sldId id="343" r:id="rId22"/>
    <p:sldId id="403" r:id="rId23"/>
    <p:sldId id="405" r:id="rId24"/>
    <p:sldId id="342" r:id="rId25"/>
    <p:sldId id="345" r:id="rId26"/>
    <p:sldId id="365" r:id="rId27"/>
    <p:sldId id="440" r:id="rId28"/>
    <p:sldId id="441" r:id="rId2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85"/>
    <p:restoredTop sz="94681"/>
  </p:normalViewPr>
  <p:slideViewPr>
    <p:cSldViewPr snapToObjects="1">
      <p:cViewPr varScale="1">
        <p:scale>
          <a:sx n="124" d="100"/>
          <a:sy n="124" d="100"/>
        </p:scale>
        <p:origin x="68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5" d="100"/>
          <a:sy n="65" d="100"/>
        </p:scale>
        <p:origin x="-276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-109" charset="-128"/>
              </a:defRPr>
            </a:lvl1pPr>
          </a:lstStyle>
          <a:p>
            <a:pPr>
              <a:defRPr/>
            </a:pPr>
            <a:fld id="{1CFEB649-82F7-144F-B8E8-6D669CE403EF}" type="datetime1">
              <a:rPr lang="en-US"/>
              <a:pPr>
                <a:defRPr/>
              </a:pPr>
              <a:t>11/16/22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47C628FE-6940-164C-ABD5-7304375561A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-109" charset="-128"/>
              </a:defRPr>
            </a:lvl1pPr>
          </a:lstStyle>
          <a:p>
            <a:pPr>
              <a:defRPr/>
            </a:pPr>
            <a:fld id="{0191E3EE-8984-044A-B6C1-F151CF9488F9}" type="datetime1">
              <a:rPr lang="en-US"/>
              <a:pPr>
                <a:defRPr/>
              </a:pPr>
              <a:t>11/16/22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E4FE49FD-EF84-414B-8CD8-1A329A511C1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71" tIns="45286" rIns="90571" bIns="45286" anchor="b"/>
          <a:lstStyle>
            <a:lvl1pPr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4B42456-5BC7-D84A-B830-2E773EB84415}" type="slidenum">
              <a:rPr lang="en-US" altLang="x-none">
                <a:latin typeface="Arial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x-none">
              <a:latin typeface="Arial" charset="0"/>
            </a:endParaRPr>
          </a:p>
        </p:txBody>
      </p:sp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21" tIns="45711" rIns="91421" bIns="45711"/>
          <a:lstStyle/>
          <a:p>
            <a:pPr defTabSz="914400" eaLnBrk="1" hangingPunct="1"/>
            <a:endParaRPr lang="x-none" altLang="x-none">
              <a:ea typeface="ＭＳ Ｐゴシック" charset="-128"/>
            </a:endParaRPr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 anchor="b"/>
          <a:lstStyle>
            <a:lvl1pPr defTabSz="90011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90011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90011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90011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90011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900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900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900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900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2E951AC-2B76-1D43-AD73-25AFFB11D545}" type="slidenum">
              <a:rPr lang="en-US" altLang="x-none">
                <a:latin typeface="Arial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x-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9634" name="Rectangle 3"/>
          <p:cNvSpPr>
            <a:spLocks noGrp="1"/>
          </p:cNvSpPr>
          <p:nvPr>
            <p:ph type="body" idx="1"/>
          </p:nvPr>
        </p:nvSpPr>
        <p:spPr bwMode="auto">
          <a:xfrm>
            <a:off x="915988" y="4343400"/>
            <a:ext cx="50260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441AC3-5488-894C-97C0-86FAF9BBBB9A}" type="slidenum">
              <a:rPr lang="en-US" altLang="x-none"/>
              <a:pPr algn="r" eaLnBrk="1" hangingPunct="1">
                <a:spcBef>
                  <a:spcPct val="0"/>
                </a:spcBef>
              </a:pPr>
              <a:t>25</a:t>
            </a:fld>
            <a:endParaRPr lang="en-US" altLang="x-none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AD26655-A55D-1A4A-A05E-E750FE1EDE7F}" type="slidenum">
              <a:rPr lang="en-US" altLang="x-none"/>
              <a:pPr algn="r" eaLnBrk="1" hangingPunct="1">
                <a:spcBef>
                  <a:spcPct val="0"/>
                </a:spcBef>
              </a:pPr>
              <a:t>10</a:t>
            </a:fld>
            <a:endParaRPr lang="en-US" altLang="x-none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x-none" altLang="x-none">
              <a:ea typeface="ＭＳ Ｐゴシック" charset="-128"/>
            </a:endParaRPr>
          </a:p>
        </p:txBody>
      </p:sp>
      <p:sp>
        <p:nvSpPr>
          <p:cNvPr id="4096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90FFC5B-37D3-2144-A107-5DB73727D7A9}" type="slidenum">
              <a:rPr lang="en-US" altLang="x-none"/>
              <a:pPr algn="r" eaLnBrk="1" hangingPunct="1">
                <a:spcBef>
                  <a:spcPct val="0"/>
                </a:spcBef>
              </a:pPr>
              <a:t>11</a:t>
            </a:fld>
            <a:endParaRPr lang="en-US" alt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x-none" altLang="x-none">
              <a:ea typeface="ＭＳ Ｐゴシック" charset="-128"/>
            </a:endParaRPr>
          </a:p>
        </p:txBody>
      </p:sp>
      <p:sp>
        <p:nvSpPr>
          <p:cNvPr id="430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18D31B7-661B-534E-94A7-F9B45FF8B5E1}" type="slidenum">
              <a:rPr lang="en-US" altLang="x-none"/>
              <a:pPr algn="r" eaLnBrk="1" hangingPunct="1">
                <a:spcBef>
                  <a:spcPct val="0"/>
                </a:spcBef>
              </a:pPr>
              <a:t>12</a:t>
            </a:fld>
            <a:endParaRPr lang="en-US" alt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x-none" altLang="x-none">
              <a:ea typeface="ＭＳ Ｐゴシック" charset="-128"/>
            </a:endParaRPr>
          </a:p>
        </p:txBody>
      </p:sp>
      <p:sp>
        <p:nvSpPr>
          <p:cNvPr id="4505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F5812C6-8110-604C-BA04-E32AF578BAF4}" type="slidenum">
              <a:rPr lang="en-US" altLang="x-none"/>
              <a:pPr algn="r" eaLnBrk="1" hangingPunct="1">
                <a:spcBef>
                  <a:spcPct val="0"/>
                </a:spcBef>
              </a:pPr>
              <a:t>13</a:t>
            </a:fld>
            <a:endParaRPr lang="en-US" alt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48A39F2-0ED2-1041-91BD-B2FE2C371E84}" type="slidenum">
              <a:rPr lang="en-US" altLang="en-US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9858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Arial" charset="0"/>
                <a:ea typeface="ＭＳ Ｐゴシック" charset="-128"/>
              </a:rPr>
              <a:t>Dispersion – soil breaking apart</a:t>
            </a:r>
          </a:p>
          <a:p>
            <a:r>
              <a:rPr lang="en-US" altLang="x-none">
                <a:latin typeface="Arial" charset="0"/>
                <a:ea typeface="ＭＳ Ｐゴシック" charset="-128"/>
              </a:rPr>
              <a:t>Volitalization – dissolved sample is vaporized</a:t>
            </a:r>
          </a:p>
          <a:p>
            <a:endParaRPr lang="en-US" altLang="x-none">
              <a:latin typeface="Arial" charset="0"/>
              <a:ea typeface="ＭＳ Ｐゴシック" charset="-128"/>
            </a:endParaRPr>
          </a:p>
          <a:p>
            <a:r>
              <a:rPr lang="en-US" altLang="x-none">
                <a:latin typeface="Arial" charset="0"/>
                <a:ea typeface="ＭＳ Ｐゴシック" charset="-128"/>
              </a:rPr>
              <a:t>“simplify these processes so we can apply it to our proposed techniqes” </a:t>
            </a: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3E143AB-1370-0B44-9D3A-379621C49E7B}" type="slidenum">
              <a:rPr lang="en-US" altLang="x-none">
                <a:latin typeface="Arial" charset="0"/>
                <a:ea typeface="HyhwpEQ" charset="0"/>
                <a:cs typeface="HyhwpEQ" charset="0"/>
              </a:rPr>
              <a:pPr>
                <a:spcBef>
                  <a:spcPct val="0"/>
                </a:spcBef>
              </a:pPr>
              <a:t>17</a:t>
            </a:fld>
            <a:endParaRPr lang="en-US" altLang="x-none">
              <a:latin typeface="Arial" charset="0"/>
              <a:ea typeface="HyhwpEQ" charset="0"/>
              <a:cs typeface="HyhwpEQ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6" name="Rectangle 3"/>
          <p:cNvSpPr>
            <a:spLocks noGrp="1"/>
          </p:cNvSpPr>
          <p:nvPr>
            <p:ph type="body" idx="1"/>
          </p:nvPr>
        </p:nvSpPr>
        <p:spPr bwMode="auto">
          <a:xfrm>
            <a:off x="915988" y="4343400"/>
            <a:ext cx="50260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1962EEF-CE78-CF46-AF28-01DC2DCE4D6E}" type="slidenum">
              <a:rPr lang="en-US" altLang="x-none">
                <a:latin typeface="Calibri" charset="0"/>
              </a:rPr>
              <a:pPr/>
              <a:t>21</a:t>
            </a:fld>
            <a:endParaRPr lang="en-US" altLang="x-none">
              <a:latin typeface="Calibri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3738"/>
            <a:ext cx="461010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38" y="4379913"/>
            <a:ext cx="5546725" cy="4146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verlay-Section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10/23/2007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FB565-BE82-B44D-8EF5-D8BEF7C9A91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776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PictureCaption-Extr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10/23/2007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2906E-3C11-8C47-B692-B987E4B4E2C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47297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10/23/2007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7FF4F-9DCA-8643-851B-04C041EEF1D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75468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10/23/2007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B2030-72FE-BF4D-831B-71D70C919DD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2070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07D63-8046-4242-9571-92595EC06F0D}" type="datetime1">
              <a:rPr lang="en-US"/>
              <a:pPr>
                <a:defRPr/>
              </a:pPr>
              <a:t>11/16/22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91E16-EE0A-0949-8EB4-3B7BA070EE6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0357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B4E2C-F82C-8147-82B0-41C71DB9C2A9}" type="datetime1">
              <a:rPr lang="en-US"/>
              <a:pPr>
                <a:defRPr/>
              </a:pPr>
              <a:t>11/16/22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E1BE9-A99A-C64B-8CB5-40D2215EB9A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95868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C5F3-CF76-B941-8D29-66587FE3B317}" type="datetime1">
              <a:rPr lang="en-US"/>
              <a:pPr>
                <a:defRPr/>
              </a:pPr>
              <a:t>11/16/22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62138-507B-E74F-879E-0B4D7287D17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60175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FDF7B-39EB-EA44-8843-810C90AB55C8}" type="datetime1">
              <a:rPr lang="en-US"/>
              <a:pPr>
                <a:defRPr/>
              </a:pPr>
              <a:t>11/16/22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82A36-6237-6A41-9235-8C30C8BB4A7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62200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9E5FC-1300-7A4E-AB48-81535CDBFF5D}" type="datetime1">
              <a:rPr lang="en-US"/>
              <a:pPr>
                <a:defRPr/>
              </a:pPr>
              <a:t>11/16/22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C863F-5AAD-BC4C-B581-7D220A1C7FB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35195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932E0-979E-FE40-B177-0B5A70400ED7}" type="datetime1">
              <a:rPr lang="en-US"/>
              <a:pPr>
                <a:defRPr/>
              </a:pPr>
              <a:t>11/16/22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9ECA2-AF69-4140-8532-6C12775EBD1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80220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73421-D365-0F47-97CD-B9854AA28F46}" type="datetime1">
              <a:rPr lang="en-US"/>
              <a:pPr>
                <a:defRPr/>
              </a:pPr>
              <a:t>11/16/22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A8897-08B0-4E41-8673-94B7E80159C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22546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10/23/2007</a:t>
            </a:r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A2129-7D3A-8A4E-89EE-65E9024C8A8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436917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6EC82-4D37-834D-90BE-53AC1C3A80D9}" type="datetime1">
              <a:rPr lang="en-US"/>
              <a:pPr>
                <a:defRPr/>
              </a:pPr>
              <a:t>11/16/22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E57DC-B0DD-8F46-90EF-2A990564A53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05012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05B89-7401-C14F-B499-C129D846D8F1}" type="datetime1">
              <a:rPr lang="en-US"/>
              <a:pPr>
                <a:defRPr/>
              </a:pPr>
              <a:t>11/16/22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58D24-0FEE-E04D-8915-150AE4AC548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90447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9FB1B-8A3A-FE4B-BDFF-BF7968899BBB}" type="datetime1">
              <a:rPr lang="en-US"/>
              <a:pPr>
                <a:defRPr/>
              </a:pPr>
              <a:t>11/16/22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E022E-EE1E-F64A-8F2F-74D525FDF9C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95441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13B9A-2FC1-8A48-86C1-BB174205D839}" type="datetime1">
              <a:rPr lang="en-US"/>
              <a:pPr>
                <a:defRPr/>
              </a:pPr>
              <a:t>11/16/22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C59D6-FB6B-5F4B-A9FC-FE4ECB6A339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844217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150"/>
            <a:ext cx="7010400" cy="923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125538"/>
            <a:ext cx="4000500" cy="5351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25538"/>
            <a:ext cx="4000500" cy="5351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4120B-7213-D44C-9E2E-50B57C9E0ED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3859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10/23/2007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09B84-477F-D34A-ACCB-3EE9C80A30F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7540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10/23/2007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2B511-21C6-2447-9D39-6C869E88848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1308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10/23/2007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4E125-6761-D646-B9DE-FE85D975855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99321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10/23/2007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0996D-5B8C-3D4F-AC6A-54B3937DCCD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0063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Cap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10/23/2007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82CF0-ED30-2844-8A7E-78AC85EBCE2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46555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PictureCap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87325"/>
            <a:ext cx="8535987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200" y="6288088"/>
            <a:ext cx="18875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10/23/2007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288088"/>
            <a:ext cx="2676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D5701-F61B-0847-9EE1-645AE17695F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97769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PictureCaption-Extr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10/23/2007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94305-B291-1A49-BD94-14D663BFD9C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8488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90500" y="190500"/>
            <a:ext cx="8764588" cy="6478588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79463" y="381000"/>
            <a:ext cx="758348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79463" y="1828800"/>
            <a:ext cx="7583487" cy="42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2"/>
                </a:solidFill>
                <a:latin typeface="Trebuchet MS" pitchFamily="34" charset="0"/>
                <a:ea typeface="ＭＳ Ｐゴシック" pitchFamily="-109" charset="-128"/>
              </a:defRPr>
            </a:lvl1pPr>
          </a:lstStyle>
          <a:p>
            <a:pPr>
              <a:defRPr/>
            </a:pPr>
            <a:r>
              <a:rPr lang="en-US"/>
              <a:t>10/23/2007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2"/>
                </a:solidFill>
                <a:latin typeface="Trebuchet MS" pitchFamily="34" charset="0"/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  <a:latin typeface="Trebuchet MS" charset="0"/>
              </a:defRPr>
            </a:lvl1pPr>
          </a:lstStyle>
          <a:p>
            <a:pPr>
              <a:defRPr/>
            </a:pPr>
            <a:fld id="{DDE6EC9C-74D2-1740-A4FE-02BF2B9F771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9" r:id="rId1"/>
    <p:sldLayoutId id="2147484660" r:id="rId2"/>
    <p:sldLayoutId id="2147484661" r:id="rId3"/>
    <p:sldLayoutId id="2147484662" r:id="rId4"/>
    <p:sldLayoutId id="2147484663" r:id="rId5"/>
    <p:sldLayoutId id="2147484664" r:id="rId6"/>
    <p:sldLayoutId id="2147484665" r:id="rId7"/>
    <p:sldLayoutId id="2147484666" r:id="rId8"/>
    <p:sldLayoutId id="2147484667" r:id="rId9"/>
    <p:sldLayoutId id="2147484668" r:id="rId10"/>
    <p:sldLayoutId id="2147484669" r:id="rId11"/>
    <p:sldLayoutId id="214748467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bg1"/>
          </a:solidFill>
          <a:latin typeface="+mj-lt"/>
          <a:ea typeface="ＭＳ Ｐゴシック" pitchFamily="-109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  <a:ea typeface="ＭＳ Ｐゴシック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  <a:ea typeface="ＭＳ Ｐゴシック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  <a:ea typeface="ＭＳ Ｐゴシック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  <a:ea typeface="ＭＳ Ｐゴシック" pitchFamily="-109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  <a:ea typeface="ＭＳ Ｐゴシック" pitchFamily="-109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  <a:ea typeface="ＭＳ Ｐゴシック" pitchFamily="-109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  <a:ea typeface="ＭＳ Ｐゴシック" pitchFamily="-109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  <a:ea typeface="ＭＳ Ｐゴシック" pitchFamily="-109" charset="-128"/>
        </a:defRPr>
      </a:lvl9pPr>
    </p:titleStyle>
    <p:bodyStyle>
      <a:lvl1pPr marL="282575" indent="-282575" algn="l" rtl="0" eaLnBrk="0" fontAlgn="base" hangingPunct="0">
        <a:spcBef>
          <a:spcPts val="2000"/>
        </a:spcBef>
        <a:spcAft>
          <a:spcPct val="0"/>
        </a:spcAft>
        <a:buFont typeface="Wingdings 2" charset="2"/>
        <a:buChar char=""/>
        <a:defRPr sz="2200" kern="1200">
          <a:solidFill>
            <a:schemeClr val="bg1"/>
          </a:solidFill>
          <a:latin typeface="+mn-lt"/>
          <a:ea typeface="ＭＳ Ｐゴシック" pitchFamily="-109" charset="-128"/>
          <a:cs typeface="+mn-cs"/>
        </a:defRPr>
      </a:lvl1pPr>
      <a:lvl2pPr marL="577850" indent="-295275" algn="l" rtl="0" eaLnBrk="0" fontAlgn="base" hangingPunct="0">
        <a:spcBef>
          <a:spcPts val="600"/>
        </a:spcBef>
        <a:spcAft>
          <a:spcPct val="0"/>
        </a:spcAft>
        <a:buFont typeface="Wingdings 2" charset="2"/>
        <a:buChar char=""/>
        <a:defRPr sz="2000" kern="1200">
          <a:solidFill>
            <a:schemeClr val="bg1"/>
          </a:solidFill>
          <a:latin typeface="+mn-lt"/>
          <a:ea typeface="ＭＳ Ｐゴシック" pitchFamily="-109" charset="-128"/>
          <a:cs typeface="+mn-cs"/>
        </a:defRPr>
      </a:lvl2pPr>
      <a:lvl3pPr marL="860425" indent="-282575" algn="l" rtl="0" eaLnBrk="0" fontAlgn="base" hangingPunct="0">
        <a:spcBef>
          <a:spcPts val="600"/>
        </a:spcBef>
        <a:spcAft>
          <a:spcPct val="0"/>
        </a:spcAft>
        <a:buFont typeface="Wingdings 2" charset="2"/>
        <a:buChar char=""/>
        <a:defRPr kern="1200">
          <a:solidFill>
            <a:schemeClr val="bg1"/>
          </a:solidFill>
          <a:latin typeface="+mn-lt"/>
          <a:ea typeface="ＭＳ Ｐゴシック" pitchFamily="-109" charset="-128"/>
          <a:cs typeface="+mn-cs"/>
        </a:defRPr>
      </a:lvl3pPr>
      <a:lvl4pPr marL="1143000" indent="-282575" algn="l" rtl="0" eaLnBrk="0" fontAlgn="base" hangingPunct="0">
        <a:spcBef>
          <a:spcPts val="600"/>
        </a:spcBef>
        <a:spcAft>
          <a:spcPct val="0"/>
        </a:spcAft>
        <a:buFont typeface="Wingdings 2" charset="2"/>
        <a:buChar char=""/>
        <a:defRPr kern="1200">
          <a:solidFill>
            <a:schemeClr val="bg1"/>
          </a:solidFill>
          <a:latin typeface="+mn-lt"/>
          <a:ea typeface="ＭＳ Ｐゴシック" pitchFamily="-109" charset="-128"/>
          <a:cs typeface="+mn-cs"/>
        </a:defRPr>
      </a:lvl4pPr>
      <a:lvl5pPr marL="1425575" indent="-282575" algn="l" rtl="0" eaLnBrk="0" fontAlgn="base" hangingPunct="0">
        <a:spcBef>
          <a:spcPts val="600"/>
        </a:spcBef>
        <a:spcAft>
          <a:spcPct val="0"/>
        </a:spcAft>
        <a:buFont typeface="Wingdings 2" charset="2"/>
        <a:buChar char=""/>
        <a:defRPr kern="1200">
          <a:solidFill>
            <a:schemeClr val="bg1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pitchFamily="-109" charset="-128"/>
              </a:defRPr>
            </a:lvl1pPr>
          </a:lstStyle>
          <a:p>
            <a:pPr>
              <a:defRPr/>
            </a:pPr>
            <a:fld id="{642D82DA-2BB7-2041-B55D-0935F1125AAC}" type="datetime1">
              <a:rPr lang="en-US"/>
              <a:pPr>
                <a:defRPr/>
              </a:pPr>
              <a:t>11/16/22</a:t>
            </a:fld>
            <a:endParaRPr lang="en-US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D9245F6-6A9E-5F46-AC28-296A57ADBBF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8" r:id="rId1"/>
    <p:sldLayoutId id="2147484649" r:id="rId2"/>
    <p:sldLayoutId id="2147484650" r:id="rId3"/>
    <p:sldLayoutId id="2147484651" r:id="rId4"/>
    <p:sldLayoutId id="2147484652" r:id="rId5"/>
    <p:sldLayoutId id="2147484653" r:id="rId6"/>
    <p:sldLayoutId id="2147484654" r:id="rId7"/>
    <p:sldLayoutId id="2147484655" r:id="rId8"/>
    <p:sldLayoutId id="2147484656" r:id="rId9"/>
    <p:sldLayoutId id="2147484657" r:id="rId10"/>
    <p:sldLayoutId id="2147484658" r:id="rId11"/>
    <p:sldLayoutId id="21474846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mn.edu/~shekhar" TargetMode="External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awards/pecase.js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32.png"/><Relationship Id="rId2" Type="http://schemas.openxmlformats.org/officeDocument/2006/relationships/video" Target="file:///C:\Documents%20and%20Settings\shekhar\My%20Documents\uofm\talks%20old\fox9_aired_mpg.avi" TargetMode="External"/><Relationship Id="rId1" Type="http://schemas.microsoft.com/office/2007/relationships/media" Target="file:///C:\Documents%20and%20Settings\shekhar\My%20Documents\uofm\talks%20old\fox9_aired_mpg.avi" TargetMode="External"/><Relationship Id="rId6" Type="http://schemas.openxmlformats.org/officeDocument/2006/relationships/hyperlink" Target="http://www.cs.umn.edu/~shekhar/talk/video/fox9_aired_mpg.avi" TargetMode="External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763000" cy="609600"/>
          </a:xfrm>
        </p:spPr>
        <p:txBody>
          <a:bodyPr/>
          <a:lstStyle/>
          <a:p>
            <a:pPr eaLnBrk="1" hangingPunct="1">
              <a:defRPr/>
            </a:pPr>
            <a:b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Spatial Data Science: Interdisciplinary Experiences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143000"/>
            <a:ext cx="8382000" cy="1447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x-none" sz="2400" dirty="0"/>
              <a:t>Shashi </a:t>
            </a:r>
            <a:r>
              <a:rPr lang="en-US" altLang="x-none" sz="2400" dirty="0" err="1"/>
              <a:t>Shekhar</a:t>
            </a:r>
            <a:endParaRPr lang="en-US" altLang="x-none" sz="2400" dirty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x-none" sz="1600" dirty="0"/>
              <a:t>McKnight Distinguished University Professor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x-none" sz="1600" dirty="0"/>
              <a:t>Dept. of Computer Sc.&amp; Eng., University of Minnesota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x-none" sz="1600" dirty="0">
                <a:hlinkClick r:id="rId3"/>
              </a:rPr>
              <a:t>www.cs.umn.edu/~</a:t>
            </a:r>
            <a:r>
              <a:rPr lang="en-US" altLang="x-none" sz="1600" dirty="0" err="1">
                <a:hlinkClick r:id="rId3"/>
              </a:rPr>
              <a:t>shekha</a:t>
            </a:r>
            <a:r>
              <a:rPr lang="en-US" altLang="x-none" sz="1600" dirty="0" err="1"/>
              <a:t>r</a:t>
            </a:r>
            <a:endParaRPr lang="en-US" altLang="x-none" sz="1600" dirty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altLang="x-none" sz="1600" dirty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x-none" sz="1600" dirty="0"/>
              <a:t>April 10</a:t>
            </a:r>
            <a:r>
              <a:rPr lang="en-US" altLang="x-none" sz="1600" baseline="30000" dirty="0"/>
              <a:t>th</a:t>
            </a:r>
            <a:r>
              <a:rPr lang="en-US" altLang="x-none" sz="1600" dirty="0"/>
              <a:t>, 2017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x-none" sz="1600" dirty="0"/>
              <a:t>Nebraska Data Analytics Workshop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it-IT" altLang="x-none" sz="1600" dirty="0" err="1"/>
              <a:t>University</a:t>
            </a:r>
            <a:r>
              <a:rPr lang="it-IT" altLang="x-none" sz="1600" dirty="0"/>
              <a:t> of Nebraska, Lincoln, NE </a:t>
            </a:r>
            <a:endParaRPr lang="en-US" altLang="x-none" sz="1600" dirty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altLang="x-none" sz="2000" dirty="0"/>
          </a:p>
        </p:txBody>
      </p:sp>
      <p:pic>
        <p:nvPicPr>
          <p:cNvPr id="47108" name="Picture 4" descr="large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48100"/>
            <a:ext cx="17875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3" r="16002"/>
          <a:stretch>
            <a:fillRect/>
          </a:stretch>
        </p:blipFill>
        <p:spPr bwMode="auto">
          <a:xfrm>
            <a:off x="2269052" y="3889375"/>
            <a:ext cx="163671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07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109" y="3887787"/>
            <a:ext cx="1651000" cy="2438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acm_1_16_cover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797" y="3886200"/>
            <a:ext cx="1965603" cy="25463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5"/>
          <p:cNvSpPr txBox="1">
            <a:spLocks noGrp="1"/>
          </p:cNvSpPr>
          <p:nvPr/>
        </p:nvSpPr>
        <p:spPr bwMode="auto">
          <a:xfrm>
            <a:off x="8404225" y="219075"/>
            <a:ext cx="4937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C61D08F-A90C-5448-B5D2-4151F2306F04}" type="slidenum">
              <a:rPr lang="en-US" altLang="x-none" sz="1200">
                <a:solidFill>
                  <a:schemeClr val="tx2"/>
                </a:solidFill>
                <a:latin typeface="Trebuchet MS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x-none" sz="1200">
              <a:solidFill>
                <a:schemeClr val="tx2"/>
              </a:solidFill>
              <a:latin typeface="Trebuchet MS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563562"/>
          </a:xfrm>
        </p:spPr>
        <p:txBody>
          <a:bodyPr anchor="b"/>
          <a:lstStyle/>
          <a:p>
            <a:pPr eaLnBrk="1" hangingPunct="1">
              <a:defRPr/>
            </a:pPr>
            <a:r>
              <a:rPr lang="en-US" altLang="x-none" sz="4000" dirty="0">
                <a:solidFill>
                  <a:schemeClr val="tx1"/>
                </a:solidFill>
              </a:rPr>
              <a:t>Societal Challenge: Clean Water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695700" cy="2967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029200" y="4572000"/>
            <a:ext cx="373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1200">
                <a:solidFill>
                  <a:srgbClr val="FFFFFF"/>
                </a:solidFill>
                <a:latin typeface="Trebuchet MS" charset="0"/>
              </a:rPr>
              <a:t>Source: </a:t>
            </a:r>
            <a:r>
              <a:rPr lang="en-US" altLang="x-none" sz="1200" b="1">
                <a:solidFill>
                  <a:srgbClr val="FFFFFF"/>
                </a:solidFill>
                <a:latin typeface="Trebuchet MS" charset="0"/>
              </a:rPr>
              <a:t>New York Times (March 11, 2008)</a:t>
            </a:r>
            <a:br>
              <a:rPr lang="en-US" altLang="x-none" sz="1200">
                <a:solidFill>
                  <a:srgbClr val="FFFFFF"/>
                </a:solidFill>
                <a:latin typeface="Trebuchet MS" charset="0"/>
              </a:rPr>
            </a:br>
            <a:r>
              <a:rPr lang="en-US" altLang="x-none" sz="1200">
                <a:solidFill>
                  <a:srgbClr val="FFFFFF"/>
                </a:solidFill>
                <a:latin typeface="Trebuchet MS" charset="0"/>
              </a:rPr>
              <a:t>(http://dotearth.blogs.nytimes.com/2008/03/11/we-are-what-we-drink-is-what-we-are/?hp)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57200" y="5300663"/>
            <a:ext cx="8077200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1800">
                <a:solidFill>
                  <a:srgbClr val="FFFFFF"/>
                </a:solidFill>
                <a:latin typeface="Trebuchet MS" charset="0"/>
              </a:rPr>
              <a:t> </a:t>
            </a:r>
            <a:r>
              <a:rPr lang="en-US" altLang="x-none" sz="1800" b="1">
                <a:latin typeface="Trebuchet MS" charset="0"/>
              </a:rPr>
              <a:t>By 2025</a:t>
            </a:r>
            <a:r>
              <a:rPr lang="en-US" altLang="x-none" sz="1800">
                <a:latin typeface="Trebuchet MS" charset="0"/>
              </a:rPr>
              <a:t>,1.8 billion people could be living in water scarce areas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sz="1800">
                <a:latin typeface="Trebuchet MS" charset="0"/>
              </a:rPr>
              <a:t> </a:t>
            </a:r>
            <a:r>
              <a:rPr lang="en-US" altLang="x-none" sz="1800" b="1">
                <a:latin typeface="Trebuchet MS" charset="0"/>
              </a:rPr>
              <a:t>Today</a:t>
            </a:r>
            <a:r>
              <a:rPr lang="en-US" altLang="x-none" sz="1800">
                <a:latin typeface="Trebuchet MS" charset="0"/>
              </a:rPr>
              <a:t>, 750 million people live below the water-stress threshold of 1.7 K</a:t>
            </a:r>
            <a:r>
              <a:rPr lang="en-US" altLang="x-none" sz="1800">
                <a:solidFill>
                  <a:srgbClr val="FFFFFF"/>
                </a:solidFill>
                <a:latin typeface="Trebuchet MS" charset="0"/>
              </a:rPr>
              <a:t> cubic meters per person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1200">
                <a:solidFill>
                  <a:srgbClr val="FFFFFF"/>
                </a:solidFill>
                <a:latin typeface="Trebuchet MS" charset="0"/>
              </a:rPr>
              <a:t>Souce: WFUNA, 15 Global Challenges</a:t>
            </a:r>
          </a:p>
        </p:txBody>
      </p:sp>
      <p:pic>
        <p:nvPicPr>
          <p:cNvPr id="37894" name="Picture 9"/>
          <p:cNvPicPr>
            <a:picLocks noChangeAspect="1" noChangeArrowheads="1"/>
          </p:cNvPicPr>
          <p:nvPr/>
        </p:nvPicPr>
        <p:blipFill>
          <a:blip r:embed="rId4">
            <a:alphaModFix amt="9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420813"/>
            <a:ext cx="4695825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097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Rectangle 10"/>
          <p:cNvSpPr>
            <a:spLocks noChangeArrowheads="1"/>
          </p:cNvSpPr>
          <p:nvPr/>
        </p:nvSpPr>
        <p:spPr bwMode="auto">
          <a:xfrm>
            <a:off x="2971800" y="2286000"/>
            <a:ext cx="1066800" cy="228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>
              <a:latin typeface="Trebuchet MS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563563"/>
          </a:xfrm>
        </p:spPr>
        <p:txBody>
          <a:bodyPr anchor="b"/>
          <a:lstStyle/>
          <a:p>
            <a:pPr eaLnBrk="1" hangingPunct="1">
              <a:defRPr/>
            </a:pPr>
            <a:r>
              <a:rPr lang="en-US" altLang="x-none" sz="3000">
                <a:solidFill>
                  <a:schemeClr val="tx1"/>
                </a:solidFill>
              </a:rPr>
              <a:t>Brainstorming: In the Beginning…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914400"/>
            <a:ext cx="3792538" cy="2895600"/>
          </a:xfrm>
          <a:ln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marL="282575" indent="-282575" eaLnBrk="1" hangingPunct="1">
              <a:buFontTx/>
              <a:buNone/>
              <a:defRPr/>
            </a:pPr>
            <a:r>
              <a:rPr lang="en-US" altLang="x-none" sz="1800" u="sng">
                <a:solidFill>
                  <a:srgbClr val="0000CC"/>
                </a:solidFill>
              </a:rPr>
              <a:t>Civil Engineering Questions</a:t>
            </a:r>
          </a:p>
          <a:p>
            <a:pPr marL="282575" indent="-282575" eaLnBrk="1" hangingPunct="1">
              <a:defRPr/>
            </a:pPr>
            <a:r>
              <a:rPr lang="en-US" altLang="x-none" sz="1600">
                <a:solidFill>
                  <a:srgbClr val="0000CC"/>
                </a:solidFill>
              </a:rPr>
              <a:t>How is Computer Science involved in this work?</a:t>
            </a:r>
          </a:p>
          <a:p>
            <a:pPr marL="282575" indent="-282575" eaLnBrk="1" hangingPunct="1">
              <a:defRPr/>
            </a:pPr>
            <a:r>
              <a:rPr lang="en-US" altLang="x-none" sz="1800"/>
              <a:t>CS: </a:t>
            </a:r>
            <a:r>
              <a:rPr lang="en-US" altLang="x-none" sz="1600"/>
              <a:t>I don’t know! </a:t>
            </a:r>
          </a:p>
          <a:p>
            <a:pPr marL="282575" indent="-282575" eaLnBrk="1" hangingPunct="1">
              <a:defRPr/>
            </a:pPr>
            <a:r>
              <a:rPr lang="en-US" altLang="x-none" sz="1600"/>
              <a:t>Need to understand domain questions and dataset first  </a:t>
            </a:r>
          </a:p>
          <a:p>
            <a:pPr marL="577850" lvl="1" indent="-295275" eaLnBrk="1" hangingPunct="1">
              <a:defRPr/>
            </a:pPr>
            <a:endParaRPr lang="en-US" altLang="x-none" sz="1800">
              <a:solidFill>
                <a:srgbClr val="0000CC"/>
              </a:solidFill>
            </a:endParaRPr>
          </a:p>
          <a:p>
            <a:pPr marL="282575" indent="-282575" eaLnBrk="1" hangingPunct="1">
              <a:defRPr/>
            </a:pPr>
            <a:endParaRPr lang="en-US" altLang="x-none" sz="2000">
              <a:solidFill>
                <a:srgbClr val="0000CC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89463" y="838200"/>
            <a:ext cx="4097337" cy="48768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82575" indent="-28257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77850" indent="-29527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spcBef>
                <a:spcPts val="2000"/>
              </a:spcBef>
              <a:buFont typeface="Wingdings 2" pitchFamily="18" charset="2"/>
              <a:buNone/>
              <a:defRPr/>
            </a:pPr>
            <a:r>
              <a:rPr lang="en-US" sz="2000" u="sng" dirty="0">
                <a:latin typeface="+mj-lt"/>
              </a:rPr>
              <a:t>Computer Science Questions</a:t>
            </a:r>
          </a:p>
          <a:p>
            <a:pPr defTabSz="914400" eaLnBrk="1" hangingPunct="1">
              <a:spcBef>
                <a:spcPts val="2000"/>
              </a:spcBef>
              <a:buFont typeface="Wingdings 2" pitchFamily="18" charset="2"/>
              <a:buChar char=""/>
              <a:defRPr/>
            </a:pPr>
            <a:r>
              <a:rPr lang="en-US" sz="1600" dirty="0">
                <a:latin typeface="+mj-lt"/>
              </a:rPr>
              <a:t>How many sensors will there be?  Like 1000 or 10,000 or more?</a:t>
            </a:r>
          </a:p>
          <a:p>
            <a:pPr defTabSz="914400" eaLnBrk="1" hangingPunct="1">
              <a:spcBef>
                <a:spcPts val="2000"/>
              </a:spcBef>
              <a:buFont typeface="Wingdings 2" pitchFamily="18" charset="2"/>
              <a:buChar char=""/>
              <a:defRPr/>
            </a:pPr>
            <a:r>
              <a:rPr lang="en-US" sz="1600" dirty="0">
                <a:solidFill>
                  <a:srgbClr val="0000CC"/>
                </a:solidFill>
                <a:latin typeface="+mj-lt"/>
              </a:rPr>
              <a:t>CE </a:t>
            </a:r>
            <a:r>
              <a:rPr lang="en-US" sz="1600" dirty="0" err="1">
                <a:solidFill>
                  <a:srgbClr val="0000CC"/>
                </a:solidFill>
                <a:latin typeface="+mj-lt"/>
              </a:rPr>
              <a:t>Ans</a:t>
            </a:r>
            <a:r>
              <a:rPr lang="en-US" sz="1600" dirty="0">
                <a:solidFill>
                  <a:srgbClr val="0000CC"/>
                </a:solidFill>
                <a:latin typeface="+mj-lt"/>
              </a:rPr>
              <a:t>: No Way! A sensor cost $30,000</a:t>
            </a:r>
          </a:p>
          <a:p>
            <a:pPr marL="0" indent="0" defTabSz="914400" eaLnBrk="1" hangingPunct="1">
              <a:spcBef>
                <a:spcPts val="2000"/>
              </a:spcBef>
              <a:defRPr/>
            </a:pPr>
            <a:r>
              <a:rPr lang="en-US" sz="1600" dirty="0">
                <a:solidFill>
                  <a:srgbClr val="0000CC"/>
                </a:solidFill>
                <a:latin typeface="+mj-lt"/>
              </a:rPr>
              <a:t> </a:t>
            </a:r>
          </a:p>
          <a:p>
            <a:pPr defTabSz="914400" eaLnBrk="1" hangingPunct="1">
              <a:spcBef>
                <a:spcPts val="600"/>
              </a:spcBef>
              <a:buFont typeface="Wingdings 2" pitchFamily="18" charset="2"/>
              <a:buChar char=""/>
              <a:defRPr/>
            </a:pPr>
            <a:r>
              <a:rPr lang="en-US" sz="1600" dirty="0">
                <a:latin typeface="+mj-lt"/>
              </a:rPr>
              <a:t>CS: Large data or computations ?</a:t>
            </a:r>
          </a:p>
          <a:p>
            <a:pPr defTabSz="914400" eaLnBrk="1" hangingPunct="1">
              <a:spcBef>
                <a:spcPts val="600"/>
              </a:spcBef>
              <a:buFont typeface="Wingdings 2" pitchFamily="18" charset="2"/>
              <a:buChar char=""/>
              <a:defRPr/>
            </a:pPr>
            <a:r>
              <a:rPr lang="en-US" sz="1600" dirty="0">
                <a:solidFill>
                  <a:srgbClr val="0000CC"/>
                </a:solidFill>
                <a:latin typeface="+mj-lt"/>
              </a:rPr>
              <a:t>CE: Time-series length is  in 50,000</a:t>
            </a:r>
          </a:p>
          <a:p>
            <a:pPr marL="0" indent="0" defTabSz="914400" eaLnBrk="1" hangingPunct="1">
              <a:spcBef>
                <a:spcPts val="600"/>
              </a:spcBef>
              <a:defRPr/>
            </a:pPr>
            <a:endParaRPr lang="en-US" sz="1600" dirty="0">
              <a:solidFill>
                <a:srgbClr val="0000CC"/>
              </a:solidFill>
              <a:latin typeface="+mj-lt"/>
            </a:endParaRPr>
          </a:p>
          <a:p>
            <a:pPr defTabSz="914400" eaLnBrk="1" hangingPunct="1">
              <a:spcBef>
                <a:spcPts val="600"/>
              </a:spcBef>
              <a:buFont typeface="Wingdings 2" pitchFamily="18" charset="2"/>
              <a:buChar char=""/>
              <a:defRPr/>
            </a:pPr>
            <a:r>
              <a:rPr lang="en-US" sz="1600" dirty="0">
                <a:latin typeface="+mj-lt"/>
              </a:rPr>
              <a:t>CS: time-series similarity query?</a:t>
            </a:r>
          </a:p>
          <a:p>
            <a:pPr defTabSz="914400" eaLnBrk="1" hangingPunct="1">
              <a:spcBef>
                <a:spcPts val="600"/>
              </a:spcBef>
              <a:buFont typeface="Wingdings 2" pitchFamily="18" charset="2"/>
              <a:buChar char=""/>
              <a:defRPr/>
            </a:pPr>
            <a:r>
              <a:rPr lang="en-US" sz="1600" dirty="0">
                <a:solidFill>
                  <a:srgbClr val="0000CC"/>
                </a:solidFill>
                <a:latin typeface="+mj-lt"/>
              </a:rPr>
              <a:t>CE: What is similarity? </a:t>
            </a:r>
          </a:p>
          <a:p>
            <a:pPr defTabSz="914400" eaLnBrk="1" hangingPunct="1">
              <a:spcBef>
                <a:spcPts val="600"/>
              </a:spcBef>
              <a:buFont typeface="Wingdings 2" pitchFamily="18" charset="2"/>
              <a:buChar char=""/>
              <a:defRPr/>
            </a:pPr>
            <a:r>
              <a:rPr lang="en-US" sz="1600" dirty="0">
                <a:latin typeface="+mj-lt"/>
              </a:rPr>
              <a:t>CS: time-series correlation</a:t>
            </a:r>
          </a:p>
          <a:p>
            <a:pPr defTabSz="914400" eaLnBrk="1" hangingPunct="1">
              <a:spcBef>
                <a:spcPts val="600"/>
              </a:spcBef>
              <a:buFont typeface="Wingdings 2" pitchFamily="18" charset="2"/>
              <a:buChar char=""/>
              <a:defRPr/>
            </a:pPr>
            <a:r>
              <a:rPr lang="en-US" sz="1600" dirty="0">
                <a:solidFill>
                  <a:srgbClr val="0000CC"/>
                </a:solidFill>
                <a:latin typeface="+mj-lt"/>
              </a:rPr>
              <a:t>CE: Not yet!</a:t>
            </a:r>
          </a:p>
          <a:p>
            <a:pPr defTabSz="914400" eaLnBrk="1" hangingPunct="1">
              <a:spcBef>
                <a:spcPts val="2000"/>
              </a:spcBef>
              <a:buFont typeface="Wingdings 2" pitchFamily="18" charset="2"/>
              <a:buChar char=""/>
              <a:defRPr/>
            </a:pP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940" name="Slide Number Placeholder 6"/>
          <p:cNvSpPr txBox="1">
            <a:spLocks noGrp="1"/>
          </p:cNvSpPr>
          <p:nvPr/>
        </p:nvSpPr>
        <p:spPr bwMode="auto">
          <a:xfrm>
            <a:off x="8404225" y="219075"/>
            <a:ext cx="4937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DEE619E-ED8E-7E48-AF63-3FD309957E34}" type="slidenum">
              <a:rPr lang="en-US" altLang="x-none" sz="1200">
                <a:solidFill>
                  <a:schemeClr val="tx2"/>
                </a:solidFill>
                <a:latin typeface="Trebuchet MS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x-none" sz="1200">
              <a:solidFill>
                <a:schemeClr val="tx2"/>
              </a:solidFill>
              <a:latin typeface="Trebuchet MS" charset="0"/>
            </a:endParaRPr>
          </a:p>
        </p:txBody>
      </p:sp>
      <p:sp>
        <p:nvSpPr>
          <p:cNvPr id="39941" name="AutoShape 7" descr="data:image/jpeg;base64,/9j/4AAQSkZJRgABAQAAAQABAAD/2wCEAAkGBhMSERUUEhMUFRUVFxgYGBYXFBcYFRYdFhQVGBQSFhUYHSYfFxkkGRYSIC8iJScpLCwsFyAxNTAqNSYrLCkBCQoKDgwOGg8PGiwkHyQ1LSwsKiwsLCwuKS4qLywvLCosLS4sLCkpLDIsKS8pLDQsKSwsLCwtLCwpKS0sKiwpLP/AABEIANAA8gMBIgACEQEDEQH/xAAbAAEAAgMBAQAAAAAAAAAAAAAABQYCAwQHAf/EAEEQAAIBAgMDCQQJBAEEAwEAAAECAAMRBBIhBTFRBhMiQVJhcYGhFTKR0QcUIzNCYoKSwXKisbLCFiRD8FOD4TT/xAAaAQEAAwEBAQAAAAAAAAAAAAAAAQMEBQIG/8QAMREAAgIBAgMECQQDAAAAAAAAAAECAxEEIRIxQRMyUYEUImFxkaHB0fAjM0KxBSRS/9oADAMBAAIRAxEAPwD3GIiAIiIAiIgCIiAIiIAicmP2rSoi9V1XuJ1Pgo1MreO+kJBpRplu9jlHwGp9JdXRZZ3UZrdVVT35fct8wrU8ylbkXBFwbEX6weoyjjau0q/3aFAeCBR+55kOS2PqfeV7dxqufRdJd6Mo96aXzM3prn+3XJ/JGuhyxxGHqNSrgVchKk+6+nXfceo6jzlm2Zypw9ewV8rH8L9E+XUfIzzPE0rVGUNnIYi4v0rG1x1mTGzeRWIq6sBTXi+/yUa/G023aenh4pPH54HL02s1PFwxXEvB748z0uJRv+h8Sn3eIH7nX/F5icNtSjqGZwODLU9G1mH0eD7s157HV9Msj36peW5e4lFo8u69M5cRR9CjfA3Bk/s7lhhq2mfI3Zfo/A7j8Z4nprIb429hbVrqbHhSw/B7E3E+Az7M5sEREAREQBERAEREAREQBERAEREAREQBESD5Q8qEwwyizVSNF6h3tw8J7hCU3wxK7bY1R4pvCJPH7Rp0VzVGCj1PcB1mU7HcsK+Ibm8KjC/WBdz38FH/ALea9n7Ar41uexDFUO7iRwRfwr3/AOZdNn7Mp0Fy01Cjr4nvJ3masVUc/Wl8kc7N+q5epD5v7fnMqmz+Qbuc+JqG53qpux8XP8SzYDYdCj93TUHtWu37jrO+JTZfZZzfka6dJVT3Vv4vdiYVqeZStyLgi43i/WO+ZxKDUcOzdiUaA+zQA9rex8WOs7oiS5OTyzzGMYLEVhCIiQejXXwyuLOqsODAEesru0uQVCpc070m7tU/ad3kZZolkLZw7rKbaK7ViccnnhGO2ee1SHi1P5p6Sy7D5X0cRZT9nU7JOh/pbr8N8nSL75VdvchkqXeham+/L+BvDsn0mntK7trFh+K+phdF2m3pfFH/AJf0f55lriUXYvKyph35jGBrDTMfeXhftL3/AOZeKdQMAVIIOoI1B7wZRbTKt7/E2UamF6zHn1XVGUREpNAiIgCIiAIiIAiIgCIiAIiQ/KXbww1K4sajaIP8se4T1CDm1FHiyyNcXOXJHNyn5TcwObpdKqR45Aes9/ASP5Oclbnn8V0mPSCMb/qfie6fNiA8yGa+ZyWYne12NmPlad00St7JOuHm/ExRo7eUbrHlc1HovuyxZhxE+5xxEoVHatXO+cWRagBOQ6LnrKTp3LRP6idxFtQ2rXsbi5yqwApmy3W9m68xOtuHA3mbBvPQs44iM44ieeJtavnVWAXpZWOQ5SQiG4J/CSxOmvVvBnRs3aNRnQPqCrXsltVJ6d7e4dAp3nrEYJL3nHEQDK5M6dDP0MzKHBUlGKsLjqYagyAWGc+G2jSqMypUVmQ2dQwzKeDLvEhm5I0xa+JxgubD/vKuptew14AypYr6K6j4upiWxNSkotky1GfEMFUDM1ZvdvbdrYWEA9NzDjGccRKzQpZVC5mawtmY3Y97HrMzgFjzjiIzjiJT9qOwCZTUAz9I00DtbI9tCraZsnV5icFatiirdFl+yIGUITzi084YAhtC904brcZIL/nHERnHESl4R6wqkMGNOxUMwS91t0zlA967jdborbeZIyASG3NhUsUlnsGHuuN6/Md0qWy9q1dn1eZr3NI7jvAB/GndxEnZuxGxlxWHKNoQTkbrU2HpxE003JLgnvH+jDqNM5Ptatpr5+xk3SqhlDKQQRcEbiD1zOUHkxtl8JWOFxGi5rAnchO6x7Dfz4y/TxdU65Y6dGW6bUK6GeTXNeDEREpNIiIgCIiAIiIAiIgGrE4haaM7GyqCSfCUPZ2HbaGLapUB5td44Ae7THj1+c7+Xm1CcuHTUtZmA69egvx1+EsOwNkjD0FT8W9jxY7/AJeU2w/Rq4/5S5exHLs/2r+z/jHd+1+BEcoajpU+zViLMCETMb80Ob0A0Gby46SDatigbNzmUuSWSmrMF+sIpUAKbnm8zA2Nwx4S/VsIrG7C58/4mHs6n2fU/OY8nUKLUrYonTnAcgy9GwuajC7fZMFbJlJ6Qt2TumRbElSM1UNzV+iigB1O7pUyHzdxGg90XBl49nU+z6n5x7Op9n1PzjJBS6tTE9NVzgGy03KoSMrqC7ADcwLnUDRRa15jh8ViWe7Cot30QoOby89UDEvl3imEK9K500NzLt7Op9n1Pzj2dT7PqfnGSShJiMYALqxuASci3W1GnnFrAXLFyveCN1hJXCK70rc7UoNd/tWVM4ALWcq9NQARxUW9ZaPZ1Ps+p+cyTBINyjXTXXfvGsA8mwexmo48Vqu16dQFWUVhWpGsmYafZ1c62NrdHXUdV56EmxayXdsbXqqAbo6UArXUjUpSDdd9D1StY76JaX16niMOxpU7ksqEBqb2JSrSuCLZrXUjr07ptdsV8GQmOy1KLHKuLVcoF9AuIp7kv2x0eNpAI7aa1yagp5ukAUYMoC2puCupuCXydVuJFpymhisxB5w2DKjLUUKSOZ5upUXMLggVbix1zaagy9DAUzrl9T849nU+z6n5ycgohwuKLaGoLVHY9M9Jcwyqv2xHu30KgcV65uXC1r3+1OV3IBrFc4yEoGUVCoGfKPDqGol19nU+z6n5x7Op9n1PzjIKLXw+MCEKSXVatiHFqhdFyi5tYqxfKbaZV13zatHEXNucHT1zVAQf+4Ug0+kcq81nBGm8aXlr2psxjSfmMq1bXQvmKXBBysL7jYi/Ve/VNGwsRRxNLMEKOpKVKbE5qTr71NtfgesEEb4yCprQxYWzc4+VVAy1AGdubuCxDqfeJVrMLkA6jSXfY/3evH+BN3s6n2fU/Ob6dMKLAWEgFb5bcn+epc4g+0pj9y9a+I3jz4z7yJ2/z9Lm3N6lMDxZepvHqPlxllnnW2KJ2fjlqoPs3Oaw3WJ+0T+R5TbU+1g6nzW6+xzNQvR7VfHk9pfc9FiYUqoZQym4YAg8QRcGZzEdMREQBERAEREATGrUCqWOgAJJ7hqZlILlpjebwrAb3IQeeregM91w45KPiVXWKuDm+hXuTNI4rGvXfcpzeZ0pr5Aekv0r3IfA83hQ3XUJby3L6C/nLDLtVPisaXJbLyM2grcKU3zlu/MRETMbhERAEREAREQBMK1FXUqwDKwIIIuCDoQR1iZxAKvsio2CxAwbkmhUucK5JJW2r4Rid9hqvFbjqlokXyk2N9Zw7IDlqAh6T9aVEN6bjz39xM+8m9sfWcOlQjK+q1F7FRCVqJ5MD5WgEnERAEru3cE9Cr9dw6lmAAxFJd9emu5lHXVQXK8RdeFrFOTamA56k1PnKlO+56bFXU9RBEA04HlBQrMqUqiuWpCqMuvQY2VjwuerfoZIzy/kPySxGz9quKt6lOtSqZawGjEOj2bstvNjv1teeoQBILlnsvnsK1h0qfTXy94ea39JOz4RPcJOElJdCu2tWQcH1Kx9H+0+cw5pk60jb9Lar/yHlLRPPeTv/a7Sej+FiyD/AHpn4aec9Cl2pilPK5Pcy6CblVwy5x2fkIiJmNwiIgCIiAJSfpDrkvRpDvbzYhV/5S7Si7e+02pSXqU0x8CXM16T9zi8E2c//IvNPD/00i64WgERUG5VC/AWm2ImRvJvSwsIREQSIiIAiIgGqrXtp1zScQZrq1PtGHC3+oiAZc6eJn0VjxmrOOI+MxbEKN7D4wDrTE8ZA7O+w2jWpD7vFIMQnDnEtTrgeINJvjOurtJR7up9JwcpGyJg8V10a9MMfyV/sal+67of0wCW2liGDWBIFurvvOT60/ab4mb9qfeeQ/mQu08ZURqa00DF2IIPBRc65hl8dbcDAJP60/ab4mRlXlGyM+e4RS4BFQliUpq5uhAsDmsLE623XkbR5RVDzeYU1L1Muth0SgZSA1UDW5ANyTb3L3A+YXap6DvQpg1MrOwp65DkCuSCx0cmxY6imxsNJOCDtHKipYMbBcjs32rZg1N0Q0wMljd3WxuNNeAMlgdqNUpq4Yi+8ZibEEhhfrsQZAUtuEpmakpfMDYIc2QKrs9gWPUgBvqQtwLWm19r1Ev90QXZQyqyjRabc6xzm4s4J3aKdddGAWH60/ab4mbcLinzjpE3NtTKvV5Quv4UZRpnW+ViaiojLqegSxXeekN5EnzWydKxbLrYbzbWw79IwM4ILluvM42jWHWFJ8ab6/2kS/gzznlptyhiqVJqTdJWIKkWYBl394uo3SxJyyoU6VJbmpVZEGRNTmKgWJ3DWbba5yrhtuso5VF9cLrHxLDw19SyxPi7tZ9mE6wiIgCIiAa69YIpZjYKCSe4C5nk77ZY4n6x+LPnt3A6L+3SXXl3tErRWily1U2sNTlWxOg4mw+MobbOqioKZRucP4LdLUXGnhOtoq0ouUuv9Hz3+Uuk7FCHT+3yPW/rYalziagrmHmLiQjbW1Yc6LqLsM63Ub7sL9EW4zj5IbQJw1Si9w9K9gdDla/UddDf4icuL2IXNTpgBizCyHMC1FaRu2bVbLewA1trpObZDgm4naot7WtTXX8ZKU9shvdrqdAdKinQmwOh3X0vMjtXUrzozC1xnFxfQEi9xckSHOwb3Yvep0cpOdlUrlucrVCWJygXLX75tGyLt02VlJdiAhBJqghwWLHo6mwtfRdTlE8F5KHah1+1HRBJ6Y0A0JOugB4zFdr3OUVlLCwsKi3udwte9z1SFq8mgQoz2tSWm3RvnANRqhOv42cE79x330y/6fJuGqaZw4sGupFNkBF3KggsGuFHu63ggmKW2QzZVrKzDXKHUnzUG/CWGi91B4gSpbP2fzW9sxyIp6NvczXa1za+bd1S2Yb3F8B/iQScNT71vL/UTJpjU+9by/1EjeUdSqKaczzovVQOaVNalQUyHzkKysN+XqgG7ELOFpC/WtoM9EOlRUyqlUhKd81TP9sAb6oOZva63Lg7hOTBYnGh6HOLUZcqCtmRAc1QMWNgAQKZ5safmvuk4IyWSdvKDB87sysnWaDEcbquZSP1ATiljwaBqKg7itj5ixkEnNg1XE0aVXUF6aNp+ZQ38zZ7IXtN6SP5BOTs7DA71phD/wDWSh/1k/AOD2Ovab0kdWrUFxVPCl252oj1FGm5CBbxN2I/oaWCecbZ5JVX2zRrjEWqMr1KYydBFw7UVWielchhVe54tuMAu77KUAnM2nhOHYNMYjDUa5upq01fKCCBmUG17a75t5XbSrYfCVK1FFc0xmZGv0kH3liNxA6XX7u6Q/0V4+rWwFM1FVUQClSte7LSGVqjE8WBFhuywCxeyF7Tekzo7MVSDcm3G07IgHkHKjZf1fEugFlJzJ/S2oHkbjykjyA2VzuJ5wjo0hf9R0X/AJHyEm/pKwamlTq/iVsniGBPoV9TJTkTs4UsIh/FU+0b9XujyW3rOrPUZ0+er2Pn69GlrGui3+3zJ+Iico+gEREAREQDDmVzZrDNa17a24X4Skcojze06L9R5s/3FTL1KR9I2HsaNUfmW/wZf+U16R/qYfVNHP8A8gsU8S6NMuhoLmzZRmta9tbcL8JqOAp9kT7gcTzlNHH4lDfEAzfMrytmb4tNZRH7R5mhSerUACU1LMe5Rc9e+V76PNurj8M1R0UOtV1IF9ATmp/2sB35ZaNobOp10yVUDoSCVb3TlNxcdYvY2Okr30b7MpJgKFREVXq0aZqEC2cgHVgNCRci++QSWL6hT7I9Y+oU+yPWdEQDQMCnZE3xEAjan3reX+omc+1cOc5bqNv8AfxPkA566yNrCStYSNriAaJZdn/dJ/SJAYfBu/ug+PV8ZY8PSyoq77ACAQXIZrYIflq4oftxdcfxOw7XbqUes4ORX/8ABfjUxTfuxVdv5mjH0S9J1XQspA1I3jiNR4wCW9rN2R6zlqVQ1ZKxXp00dF1NrVCha46zemvrK4uyq+bM55wWQFOdZQwp88oN+onNTc8SSPwiY+yK+VhfpFSOc51ul/2+QU7dVqlmzd195MnBBbau0iwKsikEEEG9iCNQfKaNm1hQpJRpIFSmoVRruA6z1mV9cHWVbKn4af8A5ALFKhZl/UCNR5zGvs2uzl1bLcjo84bZTVDMNNLgAW8COuMElr9rN2R6ySo1cyg8ZTdkYWombOBuXpZixdgDnc33A6G3VcjhLbgPu18P5kAqP0nV7U6KcWZv2rb/AJS2bLo5KFJeyiD4KJR+WZ5/aFGiOrIp/W12/ttPQprt9WqEfezn6f1tRbP3L4cxERMh0BERAEREASD5ZYHnMI9t6Wcfp3/2lpOTF0BBB1B0M9wlwSUl0K7a1ZBwfUrvILH58Nk66TFfI6r/AJI8pZJ57sGocHj2ot7rnJ8daTetvOehS7VQxPK5Pcy6Cxyq4Zc47PyErvINrYU0Tvw9WtRP6KrZP7ChlilZpN9W2kynSnjVDLwFaktnXxamFPihmY3FmiIgCIiAJ8KifYgGBorwE+DDr2R8BNkQBMK1UKpY7lBJ8hczOQvLPF83gMSw380yr/U4yKP3MIBq5CUbbNw2be1IMfGpdz/tO87IHUx+E37OwgpUadMbqaKn7VA/idMAjvY47R+EjtuWw60yLu1SrTpKu65qNYm+u5czfplilZqt9Z2kqjWnglLNwNaqtkXxWmWPi4gEr7HHaPwj2OO0fhJGIBHexx2j8J2qoReAUf43mbJXOXe1uZwpUHpVegPD8Z+GnnPcIOclFFdtirg5voV7koPrW0alc7lzOP1dGmP23+E9ElZ5AbL5rDZyOlVOb9O5B8Ln9Us0u1MlKzC5Lb4GbQ1uFScub3fmIiJmNoiIgCIiAIiIBT/pA2QSq4hN6aNbhfot5H/MmeTG2RiaCsffXouO8dfmNZKVqQZSrC4YEEcQd4nnlF22ZjCDc0n9UJ0b+pfnxm2v9avs+q5fY5lv+tf2v8ZbS9j6M9GkZyh2KMVRKZsjgh6VQb6dRDdKg8DvHWCRJGnUDAMpuCLgjcQdxmUxHTIfk5tw10Zaq5MRSOStT7LdTrxpsNVPA90mJC7c2C1Rlr4dxSxNMWVyLpUXeaNUD3kPxB1EbE5SrWY0aqmjiVHTosdf66bbqlP8w87QCaiIgCIiAIiIAlb5W/aVMJhh/wCWutRh+TDDnWv+sUh5yyStbIP1jaGIr/goAYWnwLXD4hh+rm1/QYBZYiQu2+Uq0WFGkpr4lh0KKnX+uo26nT/MfK8Ay5R7cNBFSkufEVjko0+03W7cKajVjwHfNvJ7YowtEJmzuSXq1DvqVHN3qHxO4dQAE0bD2C1Nmr4hxVxNQWZwLJTXeKNIH3UHxJ1MmoAiIgHwmebYxztLaARfuk0v+RT02/Ud3iJN8veUXNpzFM/aVB0rb1U9Xi3+J3ci+T/1ajdx9rUsW/KPwp5dfeZsr/Rh2j5vZfc5l79ItVK7q3l9vz6E+iAAACwAsBwtuEyiJjOmIiIAiIgCIiAIiIAkXyh2GuKpFTow1RuB+R65KRPUZOLyjxOEZxcZcmUPkrt9sNUOFxPRANlJ/AeyT2T1H5y+SB5Ucl1xS5lstVR0W6j+Vu7v6pBcneVb4dvq+LuMugY704BuK8D/ABNc4K9ccOfVfVHOqsell2Vvd/jL6Mvcjts7Bo4pQKq6qbo6krUpntI41UyQRwQCCCDqCNx7xPsxHUKyrY/CaEfXqPUwypilH5gbJV8RlPcZM1NqqDax9PhO2Vba2JNNKri11DsL7tLnXUaeYgE17XXst6R7XXst6SojbxAFwrErnGXcVswNsruM3OBU0YjpifRt7onNkDimxykkEujWKqrdIjLZuNiJOAW32uvZb0j2uvZb0lSqbf6VlysuexcXZQmWmBUuun3jv1gWpN1iYe2Kgyh+aGYt07MqJlqZMz3c3GnEasov1xgFvbay8G9JG0to4XZ+Hp0xzhuWyIEapWqNfM5so1N2uToNZBUdvuXVSi5XNNQwvYlnYEjuKrmXwN76S47JHQPj/AkAhi+PxegH1Gid7HK+KYdyi6UfE5j3CS2xtg0cKpFJdWN3diWqVD2nc6sZIxAEREASG5Tco0wlO+hqN7i8T2j+UTDlJyqp4Rbe9VI6KX/ubgP8ys7A5PVcbV+s4u5Q6gHTPbcAOpB6zVVUsdpZ3f7MOo1Dz2VO8n8vazbyN5PNWqfW8Rc3OZAfxH/5COA6v/yX2fFUAWAsBuH8T7KrbXZLLLtPRGmHCvN+LEREqNAiIgCIiAIiIAiIgCIiAJEcoOTVPFL0ui491wNR3HiO6S8T1GTi8xPE4RsjwyWUeb4baWK2Y/N1Vz0idBfonvpt1Hu9Jd9kbfo4lb02161OjjxH8jSdeKwiVFKVFDKd4IuJS9rcgHRucwjkEahC1mH9L/P4zXxV3d71ZePRnP4L9L+360fDqvcXqRlbZTFiQRYm+vfKhhOW+Jw7c3iqZa3WRlqeN9zf+6y0bO5X4WtuqBW7L9E/E6HyMqnp7Ib4yvFGirWVWbZw/B7Mz9kvxX4n5R7JfivxPyksGvun2ZzWRHsl+K/E/KPZL8V+J+Ul5x7R2vRoC9WoqcAT0j4KNTJSbeERKSist4OT2S/FfiflJDB4bItr3N7zk2JttcUrOisEDZQWsC1hqQOoaiSUSi4vDIhNTXFHkInJjtrUaIvVqIncSL+Q3mVban0koumHQue03RXyXefSWQpnPuopt1NVXfl9y41qyoCzEKBvJNgPEmUrb3L+55vCAsx05y1/2L1nvMjqexsdtAhqzFKe8ZhlUf00+vxPxlx2HyWoYUXQZn66jat5dkeEv4Kqd5Pifh0MnaX6natcMfF8/L88yvcneQ7M3PYy7MTfmybknjUPX4fHhLwBbdPsSiy2VjzI2UUQpjiPx6sRESovEREAREQBERAEREAREQBERAEREAREQDTisGlVctRFccGAP+ZWtofR1h31ps1I8PeX4HX1lriWQtnDusptort78Uzz3/ozHUPuKwI4K7J/adPWZDaG16WjIz+NNX9U1noES/0pvvRT8jL6BGP7cpR9zPMdq8s8dbI45knrFMqx8C1/SVirVLEsxJJ3km5PiTPcMThUqLlqKrKepgCPgZVNrfRzSe5oMaR7J6SfMfE+E006qpbNYMOq0F8t1Li9/wCYIXZe1toLRSnQoEIBowpE3vrmzMbG5JPnOg7K2tX992QHjUVB+2nrLRyUwlajR5muBembKwN1ZTqLdemose6TUonqOGT4Yr3mqrRucFxzl7s48ii4L6M9b16xPEIP+bfKWbZnJnD0NadIZu03Sb4nd5SUiUTvsnzZrq0lNW8Y7/ERESk0iIiAIiIAiIgCIiAIiIB//9k="/>
          <p:cNvSpPr>
            <a:spLocks noChangeAspect="1" noChangeArrowheads="1"/>
          </p:cNvSpPr>
          <p:nvPr/>
        </p:nvSpPr>
        <p:spPr bwMode="auto">
          <a:xfrm>
            <a:off x="160338" y="-944563"/>
            <a:ext cx="2305050" cy="198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39942" name="AutoShape 9" descr="data:image/jpeg;base64,/9j/4AAQSkZJRgABAQAAAQABAAD/2wCEAAkGBhISEBUUEhQUFRUUFhQYFhQWGBgXGRgUFRQVFRUYFRcYHSYeGBkjHRUXHzAgIycpLiwtFh4xNTAqNSYrLCkBCQoKDgwOGg8PGiwkHyQtLCwsKSkqLCw0KSwsLCkpKSwsLCwqLCksLCwpLCosLCwsKSwpKSwsLCwsLC8sLCwsLP/AABEIAM4A9AMBIgACEQEDEQH/xAAbAAEAAgMBAQAAAAAAAAAAAAAABQYBBAcDAv/EAEsQAAIBAgMDBgoGBwUIAwAAAAECAwARBBIhBQYxEyJBUWGRBxUyUnGBkqGx0RQjQlNywTM1Q2KCsvCDorPC4RYkNERUY3PSJZPx/8QAGwEAAwEBAQEBAAAAAAAAAAAAAAECAwQFBgf/xAAxEQACAQIEAwYFBAMAAAAAAAAAAQIDERIhMVEEQZEFE0JSkuEUMmGB0RUiocEjU3H/2gAMAwEAAhEDEQA/AO40pSgBSlKAFKUoAUpSgBSlfEkoUXYgDrJsO80AfdKgcdvrhY9M5c9SC/8Ae0HvqCxPhGcm0UIH4iSfZW3xpqLFcvVRG8M88UfKwWbJq8ZF7r1i2oI+FVUbY2pN5CuB+7GFHe9eWM2ftIIzyyMqqCTmlA9wNUoiuTOz/CHE1hKjIetecvzFWPBbTimF43V/QdfWOIrjqqSbAEnoA1PdU5s7dDFyc4LyfUznIfUBzvdVOKEmzqNYvXP/APZjaSeTKT6Jm/zWp/8ALRfeN7EnzNRh+o7nQaVz5N+cVEbTRqevMrRn+vVUtgvCFA2kivH2+UO8a+6jCx3Ra6VqYHasMwvHIr+g6+scRW3epGKUpQApSlAClKUAKUpQBilDSgDNKUoAUpSgBSlYJoAzWtjdoRxLmkYKOsnj2AdJqu7wb8JFdILO44t9hf8A2PuqEwG7mKxrcrOzKp+03Ej9xOgf1rVKO4rm9tTwgknLhk46B3Gp/Cg/PurSi3dx2LOaZiq/9wn3Rjh7quOyd3YMOPq0GbpdtWPr6PVUpTxJaCtuVfAbg4dP0haQ9pyr3L86n8Ls2KIWjjRPwgD31s0qW2x2MWqP2tsZcQFWRmyA3KKbZj0ZjxsOypGlIZp4HZEMI+qjVe0DX1nia27VmlAGLUtWaUAfDxAixAI6iL/GojHboYWXjGFPWnNPu091TVKAKHjvB9IhzYeS9uAbmt6mGnwrWg3mxuEYJOpYdUmh/hkHH310WvLEYVZFKuoZTxBFxVYtybbEVsfeuDEaBsj+Y2h/h6DUyDVM214PwedhjlP3bHT+FuI9dR+zN68RhW5LEqzKNLHy1HWD9of1enhvoF7anRKVq4DaMcyB42DA+49RHEGtqoKFKUoAUpSgDBpQ0oAzSlKAFKV8SyhVJYgAC5J4ADiTQBiedUUsxAUC5J4AdtUDbu9EuKfkcMGyk208p/kv9GvLbu25MdKIYQcl+avDMfPbqA49nwt27u7aYVOhpCOc/wCS9S/GrthzZOpDbD3bw+HIbEOjSixyE81L6jTpPbVm8bQfeJ31XNs/8TJ/Z/yCtZa+Y4ntudKtKngTs7ano0+DUoKVy2+N4fvE76eNofvF765sdp4sSyDkror6EIb5BIgJGvOJQsdL8K+k2ni8y3iIVg97RtcavlLXNvJC6A314Vqu1Kr8MfV9yfho7vodI8aw/eL308aReetc4g2rjrpeEFWEWY5SpR2DNJzSfJFgvYbddfcG18bkiJiuzN9YojYEDmDTNzelrkno0JrZdoVH4Y+ol0I7vodF8aReetPGUXniqhsHGzuZBMmXKeaQpUMLnhm5xtYXuOnia2tqbdjw63dZT+CNn94Fh31ceOnKWFRz+jE6MUr3J6XeDDKbNPCp6mkRT6wSDUNtLwkYKCURs5a6g8pHaRBqRYlCSDpwtVObwk4YyWGDWQvIoLyhSwU5V0UKSTYGwvUntvB7NnbP9HxCvZUUfR5oo/L4tZQOniTXrfLDFNPS5yau0S24PfTAy+RiYvQWyn2Wsa3/ABvD94vfVGwuy4Y/IjRfQov38a3RXzE+31f/ABwy+r/B6UeBy/c+hbPG8P3i99Z8bQ/eL31SdqTyJHeIXbMg8kvZSwDHKCL2FzWlFtTFlogYbKb8q2XhmYrGQubSwAZhra9q2p9r1JrEorqTLhYp2u+h0PxrF94tPGkXnrXPW2ljVRDyXKNyj5wEy2hRsunO1ZhqPhVlU1q+1JrWK+zIXDJ8ye8ZReeK0tp4XDYlckhBP2WGjAnzT+VaqV6jiPxL8RW9LtCU5JYSZUElqU/FYDE7OlzoboTbN9lh0K69B/oVdtgbxR4pLro48pDxHaOte2pGfDq6lXAZWFiDwIrne29iSYGUTQk5L81ulb/ZbrHxr2Pm1OPQ6TSofdzeBMVHfg6+WnUesdYNTFRoUKUpQBg0oaUAZpSlAA1Qd9N4DI/0eK5ANmt9p+hR2D4+irDvbtz6PBzT9ZJdU7OtvV8SKgtw9hZj9IccLiO/X9pvyHrq45ZkvYnN1t3Bho7tYyuOceoeaOzr6zU7WaVDzKOf74QzNiX5FgOaVIzZdXiARr2PknW1Qsuzsbd7TXDcpYZrFSSuSxtwsD6Ca6jLs6Jjdo0YniSoJ04akV8+KYfuo/YX5V4dXsypOo5qUc23nG/9nZHiIqKTT6nNosBi86EycwZ7rnuQCwKBmsM9hfXtrxTZmPEQXlsz3U3zkA/VgFW0zWzXOh9XRXUPFUP3Ufsr8qeKofuo/ZX5VMezKi8UfT7jfEx2fU55NsvFZZBHMQXdcrs7HJGEBOUEcS9/Uaw+z8eSzCZRmDcy+ityOVShtwzkkg9QPZXRPFcP3Ufsr8qeLIfu4/ZHyrSPZ1SPiXp9yXXi+T6lCTZ2M5v1h0ZzblSSFMOVQzZRn+s53YNKx4s2gqEGcPYrY5yhKiIjnMBoQ+ptbMB6qv8A4ti+7T2R8qeLovu09kVvHg5rmunuQ6q2/khdjbMgnjDSJDKyspzgK9nCRm6vx4jjUptz/h39X8wqm747gNc4jZ5MUo1aOMlA/amUgB+zgfTxrG7W+uMElsVI7YZGyztJFymS97KxAuDcdN7dVej3OKlgT5WOfHaV2SH0DGHTlctiOcGvccqz3ykac3Ktum3rrMGBxt0LSC4CZiHOW4dzJzLc7MpUDqtXRMFh8LKgeNYXRuDKqkH3VseKYfuo/YX5V4H6TV0xR9Pv7Hd8VHZ9Tl8ey8dyaDliHXMXJcnMeZYA+p+OmvCtptmYtuV+sIzEGM8oQRz7kHKMuXLoNAb29NdG8VQ/dR+yvyrPiuH7qP2V+Va/plTzR9P1vuT8RHZ9TnuJ2djGeTJNljbKqc67IqtGc9ytixAe/pFZi2dj8y5pRe5uQ5Cj64t+jynMDHZbdF+OldB8WQ/dx+yvyr5l2RCylTGliCDzQNDx1FaR7PmlbEvT7iddbPqUKXZWPK/VzZGBn0Z8wIdl5IE2uMq5rEcCBxvUlszCYpcQTK4aMk2OY9Mi8mBHay2W4PTfW5vp7HDeLz9YolwZNhIwDSYe50Eh4vF+9xXp0qzxYOI2ZUj6CCAPSCCK6I8HKLWa6GbrJmyK88Th1dCrgMrCxB6Qa9aV6Bgcy2hg5NnYoMhJU6qTwZelG7f9DXQtmbRSeJZEOjdHSD0g9orx25shcRC0bceKt5rDgfyqlbo7VbDYgwS6KzZSD9mQaA+g8O6r+ZE6M6NSsCs1BRg0oaUAZrBrNRO8+0ORwsjDyiMq/ibT/WgCkbXmbHY4Ih5ubIvYo8pvie6uj4XDLGioosqgADsGlUrwdbOu0kx6OYvpNi35d9XoVctiVuZpSlQUKUpQApSlAClKUAKUpQBgivJcKgzWVRn1bQc42tduvTrr2pQBUMfufJA5n2a4hkOrwH9DL2FfsHtHurf3c3tTElopFMOJT9JA/EdqH7S9oqfIqB3n3WXFAOjcliI9Yp10ZSOhrcVPVVXvqK2xPXrNVzdPeN588GIXJioNJE6GHRInWp/Ptqx3pNWGKV4HGxji6+0PnT6dH56e0PnU4kFj0kjBBBAIIsQdQQeII6qq8Mni6VY3b/c5TaJmP6CQ3PJsT+zbXKeg6dVWT6bH56e0PnVV3/3cjx2Hujpy0dzHzhZutDr09fQaaa0bE0y1YLGxyoHidXU3sym4NjY2I4171S/BfigNnKrEKUklUgkAiz9Xrq3fTE89faFDsnYazPY1Q/CBsjKyzqLZrK/4h5J91vUKu30xPPX2hWrtfBriMPIgscymxGvOGo94pxlmJo8N19rfSMMrE84c1/xL0+sWNS9c+8H+OKTvE2mcE26nTj7r91dBpyVmCeRg0oaVIzNUrwj4vmxR9ZZz6hYfE1da5vv/AC5sWF81FHtEmqhqKWhb90cHyeDjHSwLn0sb/C1TNeWHiyoq+aoHcLV8Nj4wbF0BHEFhf41Le40bFK1vGMX3kftL86eMYvvI/aX50sS3HZmzStbxjF94ntD508YRfeJ7S/OjEgsbNK1/GEX3ie0vzp9Pi+8T2h86LoVjYpXxFMrC6kEdYN/hX3TAxetLE7bw8f6SaJPxSKPia53vvsfGY7GyQxYgokapaIllQkrck5eJ16b1E7C3O2hs+Qs2Bw2KB6S6Ej8Ja3wq1FW1JxHTH352eOOLw/8A9in4V8/7ebO/6uD1uB8aqU+9OLAsdlSL+B0I9yionF7fxLf8hOPSVpqAsR0uDe3BP5OKw59EqfOpKLEK4urBh1qQR3iuC4/6RJ/ySj8ZU/KovB7DxMb5lk5E34xsQR6Mvzqu6+osZ2HfvBNDye0IR9ZhiOUA+3hybOp67Xv31a8JiVkjV11V1VlPYwBHxqC2QzT7KXlmLs+HYOx4scrC5rz8G0xbZeHJ4hWX1K7Ae4Cs3oXzIuSMZm0HlydA89qCNeodwrR2xDiGkAgcIOUmzsbHTMcuhBvr0C3pFRjQ7Qs/OvdhltyeiiVsw1A1KZdNfSDX57OipVJPHFZvV/Vrb7nuqdorJ6f0SG2NoPCUEcSvmVzqrG7KBlQZRoWudTXjNtmW8wXD6IpaMsjHOyW5ReaOOtgRxsaykeNBkYOCMto4zl1JRAGJtoFbOTqb24VjDrj80ZYgquUSZSn1lna7DQcVy9K21tXTShBRXyv7/f2M5N359DbwmOYYnkjAAjC7yqrBeXKhiNb83KLX66sCRr1DuFVrDw49hz2ykyo3MMZtExPKIbrxQcD036a9Hjx1msX/AEk2WxhzZbDkNSMuQG+b7XCulU03k11M8VloyzrEOodwqR2OAEa33kn81VPZcePE4MzI0R5TNlygqQqhAOkqWuR0jp6KkdqYWQ4ZpYWZZIpJGBXpTNzgevrt2V6/ARtUtfkctd/tK7tAfRtp3GgEqt/C/H4mul3rkG1NqviHDyZc2UKSBa9r2JHXr0VPYDa2Ix06RFssYsXVLi6LxzHibnS3bXuSicSZ0K9KwFtSsizJNcl3h2ly2KeReFwFPYugPuv66ve+e1uRwxCnny8xfQfKPd8a5tNhnQgMpUkAgEWNjwNaQXMiTOsbB2oMRAknSRZh1OPKH5+uqttWcIZnIuEMrEdilifhXhuXjXgxBglBXlOAYWs44cesaeoVMYvYczO5CghmY+UNQxJ1B9NeH2zw86tOMYRv+6+W1mdvCVFGTcnbIqib0oSq8m2Zmy2BUgcxXvmBIOjD0V64LeZHK/VuoaQRh2tlvaTp7OT4doqwDdp7AclHYagcywPWB0Gvtt35CLNEhXqJQgegeuvC+BnbKi+p298vOivjehOd9W5AEp0KklYWCyEqDdbXuAeIFZO98asFMUt2ERGgItK1lLHgulmsevrqR2CgxMbSRRp5ckbEFNcjW16wRY69dSo2PJ92vR0r0cO6umPBzi7Ok+pm6qfiRXBvrGEEhjkClnFxY2EaksxHm6dF+NS2zNs8rIUEZUCOOTMWUjLKLpoNb6Hurej2Mw4QoL3vbIOOh76948BIOEYGgGhXgOA9FdUeHnyptGbqLzG7sfyX/wDIf5VqQrT2ZCyq2YWuxNrg6WA6PRW5Xu0k1BJ7HFJ3kymw/rab0RfyCrDtjGLFG0j3yqLmwueNuFV6H9bTeiL+QVLb2wM+FlVAWYqLAakm4Olb80QVrEb5YY8DJ7BqNxG8cJ4Z/ZNecJmSFYmwsrAAhgb5SDIHJy5dH+zmvwJr5xm052Mh5B0MsYRsuYC4YEMBbjl5tbWRndmpNteM8A/dWrI4IBHA61sbXxhlCDkDHyYyiwY8wWsDpxBvr21qAWRQfNHwq0Szp+7P6ri/8DfBq1vBj+qoP7T/ABHrY3Z/VcX/AIG+DV4eDD9Vwf2n+I9c75/9NdibOxISSSg1JJ1biTc9NPEcPme9vnW9es1zdxS8q6I0xy3ZXN6I4cNg5psuqIcureUeavT1kVE+DQx4jALmF3iLRtzm1tqp49RHdVl3h2PFiYGjmBKjnWDFdVBIuQah/BvseKLAxSICGnijeTnEgtl4gE2HHoq1RpYflXRCxSvqfe9ODWNYOTzLmxWHRrM2qs1mU68DU4Nkxeafab51znwv4CUTQSRs9pPq8oJtyqm6EAHyucfZro+ycHyMEcZJYoiqSTckgakk9t6bo00lkuglOV9R4rj6j7TfOveLDKq5QNDe41PHjxr0vWaFCK0Q22zku8myvo+IZB5J5yfhJ4erh6quW4WyeTg5VhzpeHYg4d5ue6ojwkP9bEOpGPe1vyq47DS2GhH/AG0/lFbN/tM1qbtKGlZlmu+AjaQSMoLKLKTrYdNuqqP4RcPaaN/OQj1qf9a6DVX8IGCz4YOOMbA/wtzT+XdVReYnoSuBijxGHiZ1DcxCCeIYAag9BuOipICqzuBjs+GKHjGxH8Lc5fz7qs9J6ghULvftX6NgZpekIQv425q+81NVo7X2NDiY+TnTOlw2W5Go4eSRQtRnNPAztbLLNhyfLAkX8S81+8Ed1dZrne5+wcPBtTFRGMB4ismHa7XEMgsV42IFwNa6GKqepMdDNKUqChQ0pQBXZ9kGPGnEXukgUN+4VFr/AISOnoqWxLXFxr1f6VtkVryYBDwupPSpt7uB7qYEHi6hcVVrl2Jf9o3rCn8q1JN1Q3GQ+pR+ZNUmhNFHxVaEeCklcJGpZz0D4nqHaa6LHuVB9tpG7L5R/dAqYwWzYoVyxoqDsHH0nifXVd5bQnDc0sDs44fBCInMY4iCes5TeonwZfqqD0Sf4j1Zcd+if8Dfymq14M/1VB6JP8R6jkyuZqR42UgfWya2+0a1l3kT/qjwc/pOhDlc+gGwr1iRgBzX0/db5VHDdaDX6p7kOCbOCc5BNzbiLC3Vavg4TrYnjlPXK1z22oWVkjd/2kjNgcSedcWLsOBAN+riBrbjX1s7akSqsUMxCqeTRFZgAQDzF9GU9xrTO7URJLCYlr5yS95ASpIfTUcxRbThX2m70KC45VMrmTMLjK1mzG+XhZm410xlO3zVP5MmltE2sdiIZRHykzELMMl2J+ujJGUfvA37q2o94ISuYYm46xIT9rJYAa3zAi3GtDC7KhYKyPIycpyqlWJXOSxJBA1BLGvqPdbDDVVdTzNRnBvGWytw8rnEE9I411QlPRymZtLZE9h5s6hlkcg8Dmb86ltlMTCtySedqdT5RFQez4EijWNM2VBYXzMbdpI1qZ2Y9oAToBmJvppmY16nBObk8V/uc9a1lYoe+0nKY7IOgRoPS2v+YV0eGPKoA6AB3C1c22EhxO0Q54Z2kPoUnL/lrpletLkjkRg0oaVBRmvDG4USRujcHUg+sV70oA5runizhsaYn0DExt+IHmnv/mrpIqh7/wCyCrriE4NZXt0MPJb18PUKsu6+2RiIAxPPXmuP3gOPoI1q5Z5krLImKUpUFFK31X6LisNjx5KNyM9vupDoT6D+VXONgRcG4PA9YrW2rs5J4ZIpBdZFKn19I7RofVVc3F2m6h8DOfr8LoCftw/s3HXpYd1VqhaMt1KUqRilKUAKUpQApSlAClKUAeGP/RP+Bv5TVc8GH6rg/tP8R6sO03AhkJ4BHJ9Smq/4MkI2Vh79Ic98jWquQuZaaUpUjMVU/CBtFjEmDhP12Mbkxb7Mf7Rz2W076se09oxwRPLK2VEF2P5DrJ4WqsbnYCSeV9oYgEPKMsEZ/ZwdHrbj/wDtUtxPYtGzMAkEKRILLGqqPQBa/pPGtmgpUjFV3ffafJYYqDzpeaOu32j3aeurCxsK5ntfFNj8aFj8m+RPwg85/df1CqisxNk74Pdm5Y3mI1c5V/CvE+s/CrhXjhMKsaKi6KoAHoFe1Ju7BGDShpSGZpSlAGvjsEssbRuLqwsfmO0ca5zgsRJs7FlXuV4N+8hOjDtHHvFdOqF3n3eGKj0sJFvkb/Kew+6qi+TE0S0E6uoZSCrAEEdIPTXpXO91t4mw0hgnuEvbXjG3Tf8AdP8ArXQ1YEXGoPTSasCdwarG9+wJHKYrC6YrD+SPvY/tRt131t6atFYtQnYZFbubxR4yESJcEc2SM+VG44qw/q9S1VPbu7UqTHGYCyz/ALSI6JOo6G6n7akN3N64sWCovHMmkkD6Oh6dPtDtFDXNCJylL0vSGKUpQApSlAClK8sRiFRSzkKqgkkmwAHEk0AVzwibSMeBdE/SYgiGMdJMhsfdfvFTextniDDxRD9mir6wAD76qmxFbaOMGNcEYaC64VW+23BpiPVp6uqrveqeWQkZrxxWLSNGeRgqqCWYmwAFR+395oMIl5X1PkRrznc9SLxPpqAh2JiNouJccDFh1IMeDB1bqac9P4fh0pLcLnjh4X2tMsjqUwETXjQ6HEOPtsPMHV/rV5VbUjjCgAAADQAaADqAr6obuCFYJpeoLefeVcMllsZWHNXq/ebs+NK1xkbvxvDkXkIzzmH1hH2UPR6T8PTXvuRu/wAlHyrizyAWB+ynHvPHuqG3T3ebESfSJrlcxIv+0e/E/ug99dBFW8skStzNKUqCjBpQ0oAzSlKAFKUoAru9G6y4gZ0sJQND0MB0N+Rqu7u7zvhW5DEBsim2vlRn817O6uiVDbf3ajxS681wOa44+husVSfJktbErBOrqGUhlIuCNQRXpXNIcVitmyZWF0J8k6o3ap6D/Rq7bG3khxI5jWfpjbRh6OsdoocbDTJWoPeDdKHFEOc0cyeRPGcsi9Wv2h2Gpu9ZqU7DKau2MfgtMXEcVCP+YgHPA65IvzFbMG+izXaAK8dwAxzKb2BYEEaEE29VWi1U/aqAYmWwA1Q6dfJrrXl9rcTOhQx03Z3X9nRwtNTnaWhvDeSTzE72r6G8UnmJ3tVJGycUBIVls5cshLMVyMWGUrbSwYW46qK+p9k4q75JhlKCNVJa4yhSHLeeSGvpwavDj2hxDdu+XRfg7HQp+T+S7DeCTzU7zX2NuSeane1VF8JijLmDIoLK+XOxAKI65PJF1YlWJ04cKxg9iYgLGskxfJKGLB5FLRlech18/UdlbR47iGs6i6L8EujDylyG15PNT+9UFtnZU2LkXl5V+jqb/R0DKHI4co97sOzSorxJi8thLY3lt9bJzS0gaN+HPyrzch07639lbIxKSsZMQWRlksLnMrvKCCpItYKOB4Em2ldkOLq/7F0X4MnSh5T13h3+jwKGMIhlCrycSXCqLEAv5oFhoNT768dl7zY/aUf+6rFh0FlknciRg9hmEcY9Omat/Y25mCErloVkbmHNKTISWzXJzk6mwq0wYZEFkVVHUoAHcK9ylNSpp6vc45JqRC7D3Ngw7mVi0058qeU5nv8Au30Qeip+lKtu4hWCa88RikjUs7BVHEk2FUnbm/DOeTwoOume3ON+hF6PTx9FCVxN2JneXexMOCiWaXq6F7W+VVzd/duTFycviC2Qm5J4yHs6l7fUK3t3txySJMVr0iO97k9Mh/Lvq6qoAsOHVVXtkha6mIogoAAAAFgB0AV90pUFClKUAYNKGlAGaUpQApSlAClKUAeOKwiSKVdQyniDqKpe19wmU58Kx01CE2Yfgb599XqlNNoVjn2A3zxGHbk8Sha3XzXHfo39a1bNmby4efyHAbzG5rdx4+qtvHbNimXLKisOi41HoPEeqqrtLwdqdYHK/uvqPUw1HvqsmLNF0vWjPsaF3LMvONrnMw4Cw4HqFUgR7TwnDOyjq+tXu1I91bOF8IrjSWEH8JKn2WvUTpKatJJoam1pkWvxBB5p9t//AGrPiGHzT7b/ADqKw+/2Fbys6elb+9b1IRb04RuEyes5fjasfhaS8C6I072W76nsNiQ+afaf51nxLD1H23+dZXbOHPCaI/xr86j9ob5YaLTPnbzU1724Dvprh6fKC6IXeS3JDxPF1N7b/Os+Ko+pvbf51TJt+pZXCR5IFJ1ducQOk66e41PHfLCRqByrPYcQrMT6TbjVfDwXhXQXePcmsPhFS+W+tr3JPC9uJ7TXvVNxXhHjH6OJm7WIUe69Rzbz4/E6QoQP+2l/77aD3VooWJci+YrGpEuaRlUdbG3d11VtreEGNbiBc585rqvqHE+6o/D7jYmZs2Iky9dzyjfId9WbZe6WHg1CZm89+cfUOA7qeSFmVGHZGNx7B5SVToZ9FA/cTp/rWrjsXdmHDC6jM/TI3H1eaPRUtas0OVxpAUpSpGKUpQApSlAGDShpQBmlKUAKUpQApSlAClKUAKUpQBi1eGJ2fFJ+kjRvxKD8a2KUAQOI3Jwjfsyv4WI917Voy+DqD7Mko9k/lVspTxMVkUbFeDg2+rmuep1sO8fKq9tDdrEw3zxm3nLzh7uHrFdarFqpTYsKORbCwkUswjmZkDaKVt5XQDfr4VeYNwcKOIkb8TW/lAqS2hu9h5tXjW/nDmt7S61v4ePKoFy1ha54m3X20OV9ASNHC7u4aPyIUHaRc97XqRCis0qChSlKAFKUoAUpSgBSlKAFKUoAwaVmlAH/2Q=="/>
          <p:cNvSpPr>
            <a:spLocks noChangeAspect="1" noChangeArrowheads="1"/>
          </p:cNvSpPr>
          <p:nvPr/>
        </p:nvSpPr>
        <p:spPr bwMode="auto">
          <a:xfrm>
            <a:off x="155575" y="-936625"/>
            <a:ext cx="23241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39943" name="AutoShape 11" descr="data:image/jpeg;base64,/9j/4AAQSkZJRgABAQAAAQABAAD/2wCEAAkGBhISEBUUEhQUFRUUFhQYFhQWGBgXGRgUFRQVFRUYFRcYHSYeGBkjHRUXHzAgIycpLiwtFh4xNTAqNSYrLCkBCQoKDgwOGg8PGiwkHyQtLCwsKSkqLCw0KSwsLCkpKSwsLCwqLCksLCwpLCosLCwsKSwpKSwsLCwsLC8sLCwsLP/AABEIAM4A9AMBIgACEQEDEQH/xAAbAAEAAgMBAQAAAAAAAAAAAAAABQYBBAcDAv/EAEsQAAIBAgMDBgoGBwUIAwAAAAECAwARBBIhBQYxEyJBUWGRBxUyUnGBkqGx0RQjQlNywTM1Q2KCsvCDorPC4RYkNERUY3PSJZPx/8QAGwEAAwEBAQEBAAAAAAAAAAAAAAECAwQFBgf/xAAxEQACAQIEAwYFBAMAAAAAAAAAAQIDERIhMVEEQZEFE0JSkuEUMmGB0RUiocEjU3H/2gAMAwEAAhEDEQA/AO40pSgBSlKAFKUoAUpSgBSlfEkoUXYgDrJsO80AfdKgcdvrhY9M5c9SC/8Ae0HvqCxPhGcm0UIH4iSfZW3xpqLFcvVRG8M88UfKwWbJq8ZF7r1i2oI+FVUbY2pN5CuB+7GFHe9eWM2ftIIzyyMqqCTmlA9wNUoiuTOz/CHE1hKjIetecvzFWPBbTimF43V/QdfWOIrjqqSbAEnoA1PdU5s7dDFyc4LyfUznIfUBzvdVOKEmzqNYvXP/APZjaSeTKT6Jm/zWp/8ALRfeN7EnzNRh+o7nQaVz5N+cVEbTRqevMrRn+vVUtgvCFA2kivH2+UO8a+6jCx3Ra6VqYHasMwvHIr+g6+scRW3epGKUpQApSlAClKUAKUpQBilDSgDNKUoAUpSgBSlYJoAzWtjdoRxLmkYKOsnj2AdJqu7wb8JFdILO44t9hf8A2PuqEwG7mKxrcrOzKp+03Ej9xOgf1rVKO4rm9tTwgknLhk46B3Gp/Cg/PurSi3dx2LOaZiq/9wn3Rjh7quOyd3YMOPq0GbpdtWPr6PVUpTxJaCtuVfAbg4dP0haQ9pyr3L86n8Ls2KIWjjRPwgD31s0qW2x2MWqP2tsZcQFWRmyA3KKbZj0ZjxsOypGlIZp4HZEMI+qjVe0DX1nia27VmlAGLUtWaUAfDxAixAI6iL/GojHboYWXjGFPWnNPu091TVKAKHjvB9IhzYeS9uAbmt6mGnwrWg3mxuEYJOpYdUmh/hkHH310WvLEYVZFKuoZTxBFxVYtybbEVsfeuDEaBsj+Y2h/h6DUyDVM214PwedhjlP3bHT+FuI9dR+zN68RhW5LEqzKNLHy1HWD9of1enhvoF7anRKVq4DaMcyB42DA+49RHEGtqoKFKUoAUpSgDBpQ0oAzSlKAFKV8SyhVJYgAC5J4ADiTQBiedUUsxAUC5J4AdtUDbu9EuKfkcMGyk208p/kv9GvLbu25MdKIYQcl+avDMfPbqA49nwt27u7aYVOhpCOc/wCS9S/GrthzZOpDbD3bw+HIbEOjSixyE81L6jTpPbVm8bQfeJ31XNs/8TJ/Z/yCtZa+Y4ntudKtKngTs7ano0+DUoKVy2+N4fvE76eNofvF765sdp4sSyDkror6EIb5BIgJGvOJQsdL8K+k2ni8y3iIVg97RtcavlLXNvJC6A314Vqu1Kr8MfV9yfho7vodI8aw/eL308aReetc4g2rjrpeEFWEWY5SpR2DNJzSfJFgvYbddfcG18bkiJiuzN9YojYEDmDTNzelrkno0JrZdoVH4Y+ol0I7vodF8aReetPGUXniqhsHGzuZBMmXKeaQpUMLnhm5xtYXuOnia2tqbdjw63dZT+CNn94Fh31ceOnKWFRz+jE6MUr3J6XeDDKbNPCp6mkRT6wSDUNtLwkYKCURs5a6g8pHaRBqRYlCSDpwtVObwk4YyWGDWQvIoLyhSwU5V0UKSTYGwvUntvB7NnbP9HxCvZUUfR5oo/L4tZQOniTXrfLDFNPS5yau0S24PfTAy+RiYvQWyn2Wsa3/ABvD94vfVGwuy4Y/IjRfQov38a3RXzE+31f/ABwy+r/B6UeBy/c+hbPG8P3i99Z8bQ/eL31SdqTyJHeIXbMg8kvZSwDHKCL2FzWlFtTFlogYbKb8q2XhmYrGQubSwAZhra9q2p9r1JrEorqTLhYp2u+h0PxrF94tPGkXnrXPW2ljVRDyXKNyj5wEy2hRsunO1ZhqPhVlU1q+1JrWK+zIXDJ8ye8ZReeK0tp4XDYlckhBP2WGjAnzT+VaqV6jiPxL8RW9LtCU5JYSZUElqU/FYDE7OlzoboTbN9lh0K69B/oVdtgbxR4pLro48pDxHaOte2pGfDq6lXAZWFiDwIrne29iSYGUTQk5L81ulb/ZbrHxr2Pm1OPQ6TSofdzeBMVHfg6+WnUesdYNTFRoUKUpQBg0oaUAZpSlAA1Qd9N4DI/0eK5ANmt9p+hR2D4+irDvbtz6PBzT9ZJdU7OtvV8SKgtw9hZj9IccLiO/X9pvyHrq45ZkvYnN1t3Bho7tYyuOceoeaOzr6zU7WaVDzKOf74QzNiX5FgOaVIzZdXiARr2PknW1Qsuzsbd7TXDcpYZrFSSuSxtwsD6Ca6jLs6Jjdo0YniSoJ04akV8+KYfuo/YX5V4dXsypOo5qUc23nG/9nZHiIqKTT6nNosBi86EycwZ7rnuQCwKBmsM9hfXtrxTZmPEQXlsz3U3zkA/VgFW0zWzXOh9XRXUPFUP3Ufsr8qeKofuo/ZX5VMezKi8UfT7jfEx2fU55NsvFZZBHMQXdcrs7HJGEBOUEcS9/Uaw+z8eSzCZRmDcy+ityOVShtwzkkg9QPZXRPFcP3Ufsr8qeLIfu4/ZHyrSPZ1SPiXp9yXXi+T6lCTZ2M5v1h0ZzblSSFMOVQzZRn+s53YNKx4s2gqEGcPYrY5yhKiIjnMBoQ+ptbMB6qv8A4ti+7T2R8qeLovu09kVvHg5rmunuQ6q2/khdjbMgnjDSJDKyspzgK9nCRm6vx4jjUptz/h39X8wqm747gNc4jZ5MUo1aOMlA/amUgB+zgfTxrG7W+uMElsVI7YZGyztJFymS97KxAuDcdN7dVej3OKlgT5WOfHaV2SH0DGHTlctiOcGvccqz3ykac3Ktum3rrMGBxt0LSC4CZiHOW4dzJzLc7MpUDqtXRMFh8LKgeNYXRuDKqkH3VseKYfuo/YX5V4H6TV0xR9Pv7Hd8VHZ9Tl8ey8dyaDliHXMXJcnMeZYA+p+OmvCtptmYtuV+sIzEGM8oQRz7kHKMuXLoNAb29NdG8VQ/dR+yvyrPiuH7qP2V+Va/plTzR9P1vuT8RHZ9TnuJ2djGeTJNljbKqc67IqtGc9ytixAe/pFZi2dj8y5pRe5uQ5Cj64t+jynMDHZbdF+OldB8WQ/dx+yvyr5l2RCylTGliCDzQNDx1FaR7PmlbEvT7iddbPqUKXZWPK/VzZGBn0Z8wIdl5IE2uMq5rEcCBxvUlszCYpcQTK4aMk2OY9Mi8mBHay2W4PTfW5vp7HDeLz9YolwZNhIwDSYe50Eh4vF+9xXp0qzxYOI2ZUj6CCAPSCCK6I8HKLWa6GbrJmyK88Th1dCrgMrCxB6Qa9aV6Bgcy2hg5NnYoMhJU6qTwZelG7f9DXQtmbRSeJZEOjdHSD0g9orx25shcRC0bceKt5rDgfyqlbo7VbDYgwS6KzZSD9mQaA+g8O6r+ZE6M6NSsCs1BRg0oaUAZrBrNRO8+0ORwsjDyiMq/ibT/WgCkbXmbHY4Ih5ubIvYo8pvie6uj4XDLGioosqgADsGlUrwdbOu0kx6OYvpNi35d9XoVctiVuZpSlQUKUpQApSlAClKUAKUpQBgivJcKgzWVRn1bQc42tduvTrr2pQBUMfufJA5n2a4hkOrwH9DL2FfsHtHurf3c3tTElopFMOJT9JA/EdqH7S9oqfIqB3n3WXFAOjcliI9Yp10ZSOhrcVPVVXvqK2xPXrNVzdPeN588GIXJioNJE6GHRInWp/Ptqx3pNWGKV4HGxji6+0PnT6dH56e0PnU4kFj0kjBBBAIIsQdQQeII6qq8Mni6VY3b/c5TaJmP6CQ3PJsT+zbXKeg6dVWT6bH56e0PnVV3/3cjx2Hujpy0dzHzhZutDr09fQaaa0bE0y1YLGxyoHidXU3sym4NjY2I4171S/BfigNnKrEKUklUgkAiz9Xrq3fTE89faFDsnYazPY1Q/CBsjKyzqLZrK/4h5J91vUKu30xPPX2hWrtfBriMPIgscymxGvOGo94pxlmJo8N19rfSMMrE84c1/xL0+sWNS9c+8H+OKTvE2mcE26nTj7r91dBpyVmCeRg0oaVIzNUrwj4vmxR9ZZz6hYfE1da5vv/AC5sWF81FHtEmqhqKWhb90cHyeDjHSwLn0sb/C1TNeWHiyoq+aoHcLV8Nj4wbF0BHEFhf41Le40bFK1vGMX3kftL86eMYvvI/aX50sS3HZmzStbxjF94ntD508YRfeJ7S/OjEgsbNK1/GEX3ie0vzp9Pi+8T2h86LoVjYpXxFMrC6kEdYN/hX3TAxetLE7bw8f6SaJPxSKPia53vvsfGY7GyQxYgokapaIllQkrck5eJ16b1E7C3O2hs+Qs2Bw2KB6S6Ej8Ja3wq1FW1JxHTH352eOOLw/8A9in4V8/7ebO/6uD1uB8aqU+9OLAsdlSL+B0I9yionF7fxLf8hOPSVpqAsR0uDe3BP5OKw59EqfOpKLEK4urBh1qQR3iuC4/6RJ/ySj8ZU/KovB7DxMb5lk5E34xsQR6Mvzqu6+osZ2HfvBNDye0IR9ZhiOUA+3hybOp67Xv31a8JiVkjV11V1VlPYwBHxqC2QzT7KXlmLs+HYOx4scrC5rz8G0xbZeHJ4hWX1K7Ae4Cs3oXzIuSMZm0HlydA89qCNeodwrR2xDiGkAgcIOUmzsbHTMcuhBvr0C3pFRjQ7Qs/OvdhltyeiiVsw1A1KZdNfSDX57OipVJPHFZvV/Vrb7nuqdorJ6f0SG2NoPCUEcSvmVzqrG7KBlQZRoWudTXjNtmW8wXD6IpaMsjHOyW5ReaOOtgRxsaykeNBkYOCMto4zl1JRAGJtoFbOTqb24VjDrj80ZYgquUSZSn1lna7DQcVy9K21tXTShBRXyv7/f2M5N359DbwmOYYnkjAAjC7yqrBeXKhiNb83KLX66sCRr1DuFVrDw49hz2ykyo3MMZtExPKIbrxQcD036a9Hjx1msX/AEk2WxhzZbDkNSMuQG+b7XCulU03k11M8VloyzrEOodwqR2OAEa33kn81VPZcePE4MzI0R5TNlygqQqhAOkqWuR0jp6KkdqYWQ4ZpYWZZIpJGBXpTNzgevrt2V6/ARtUtfkctd/tK7tAfRtp3GgEqt/C/H4mul3rkG1NqviHDyZc2UKSBa9r2JHXr0VPYDa2Ix06RFssYsXVLi6LxzHibnS3bXuSicSZ0K9KwFtSsizJNcl3h2ly2KeReFwFPYugPuv66ve+e1uRwxCnny8xfQfKPd8a5tNhnQgMpUkAgEWNjwNaQXMiTOsbB2oMRAknSRZh1OPKH5+uqttWcIZnIuEMrEdilifhXhuXjXgxBglBXlOAYWs44cesaeoVMYvYczO5CghmY+UNQxJ1B9NeH2zw86tOMYRv+6+W1mdvCVFGTcnbIqib0oSq8m2Zmy2BUgcxXvmBIOjD0V64LeZHK/VuoaQRh2tlvaTp7OT4doqwDdp7AclHYagcywPWB0Gvtt35CLNEhXqJQgegeuvC+BnbKi+p298vOivjehOd9W5AEp0KklYWCyEqDdbXuAeIFZO98asFMUt2ERGgItK1lLHgulmsevrqR2CgxMbSRRp5ckbEFNcjW16wRY69dSo2PJ92vR0r0cO6umPBzi7Ok+pm6qfiRXBvrGEEhjkClnFxY2EaksxHm6dF+NS2zNs8rIUEZUCOOTMWUjLKLpoNb6Hurej2Mw4QoL3vbIOOh76948BIOEYGgGhXgOA9FdUeHnyptGbqLzG7sfyX/wDIf5VqQrT2ZCyq2YWuxNrg6WA6PRW5Xu0k1BJ7HFJ3kymw/rab0RfyCrDtjGLFG0j3yqLmwueNuFV6H9bTeiL+QVLb2wM+FlVAWYqLAakm4Olb80QVrEb5YY8DJ7BqNxG8cJ4Z/ZNecJmSFYmwsrAAhgb5SDIHJy5dH+zmvwJr5xm052Mh5B0MsYRsuYC4YEMBbjl5tbWRndmpNteM8A/dWrI4IBHA61sbXxhlCDkDHyYyiwY8wWsDpxBvr21qAWRQfNHwq0Szp+7P6ri/8DfBq1vBj+qoP7T/ABHrY3Z/VcX/AIG+DV4eDD9Vwf2n+I9c75/9NdibOxISSSg1JJ1biTc9NPEcPme9vnW9es1zdxS8q6I0xy3ZXN6I4cNg5psuqIcureUeavT1kVE+DQx4jALmF3iLRtzm1tqp49RHdVl3h2PFiYGjmBKjnWDFdVBIuQah/BvseKLAxSICGnijeTnEgtl4gE2HHoq1RpYflXRCxSvqfe9ODWNYOTzLmxWHRrM2qs1mU68DU4Nkxeafab51znwv4CUTQSRs9pPq8oJtyqm6EAHyucfZro+ycHyMEcZJYoiqSTckgakk9t6bo00lkuglOV9R4rj6j7TfOveLDKq5QNDe41PHjxr0vWaFCK0Q22zku8myvo+IZB5J5yfhJ4erh6quW4WyeTg5VhzpeHYg4d5ue6ojwkP9bEOpGPe1vyq47DS2GhH/AG0/lFbN/tM1qbtKGlZlmu+AjaQSMoLKLKTrYdNuqqP4RcPaaN/OQj1qf9a6DVX8IGCz4YOOMbA/wtzT+XdVReYnoSuBijxGHiZ1DcxCCeIYAag9BuOipICqzuBjs+GKHjGxH8Lc5fz7qs9J6ghULvftX6NgZpekIQv425q+81NVo7X2NDiY+TnTOlw2W5Go4eSRQtRnNPAztbLLNhyfLAkX8S81+8Ed1dZrne5+wcPBtTFRGMB4ismHa7XEMgsV42IFwNa6GKqepMdDNKUqChQ0pQBXZ9kGPGnEXukgUN+4VFr/AISOnoqWxLXFxr1f6VtkVryYBDwupPSpt7uB7qYEHi6hcVVrl2Jf9o3rCn8q1JN1Q3GQ+pR+ZNUmhNFHxVaEeCklcJGpZz0D4nqHaa6LHuVB9tpG7L5R/dAqYwWzYoVyxoqDsHH0nifXVd5bQnDc0sDs44fBCInMY4iCes5TeonwZfqqD0Sf4j1Zcd+if8Dfymq14M/1VB6JP8R6jkyuZqR42UgfWya2+0a1l3kT/qjwc/pOhDlc+gGwr1iRgBzX0/db5VHDdaDX6p7kOCbOCc5BNzbiLC3Vavg4TrYnjlPXK1z22oWVkjd/2kjNgcSedcWLsOBAN+riBrbjX1s7akSqsUMxCqeTRFZgAQDzF9GU9xrTO7URJLCYlr5yS95ASpIfTUcxRbThX2m70KC45VMrmTMLjK1mzG+XhZm410xlO3zVP5MmltE2sdiIZRHykzELMMl2J+ujJGUfvA37q2o94ISuYYm46xIT9rJYAa3zAi3GtDC7KhYKyPIycpyqlWJXOSxJBA1BLGvqPdbDDVVdTzNRnBvGWytw8rnEE9I411QlPRymZtLZE9h5s6hlkcg8Dmb86ltlMTCtySedqdT5RFQez4EijWNM2VBYXzMbdpI1qZ2Y9oAToBmJvppmY16nBObk8V/uc9a1lYoe+0nKY7IOgRoPS2v+YV0eGPKoA6AB3C1c22EhxO0Q54Z2kPoUnL/lrpletLkjkRg0oaVBRmvDG4USRujcHUg+sV70oA5runizhsaYn0DExt+IHmnv/mrpIqh7/wCyCrriE4NZXt0MPJb18PUKsu6+2RiIAxPPXmuP3gOPoI1q5Z5krLImKUpUFFK31X6LisNjx5KNyM9vupDoT6D+VXONgRcG4PA9YrW2rs5J4ZIpBdZFKn19I7RofVVc3F2m6h8DOfr8LoCftw/s3HXpYd1VqhaMt1KUqRilKUAKUpQApSlAClKUAeGP/RP+Bv5TVc8GH6rg/tP8R6sO03AhkJ4BHJ9Smq/4MkI2Vh79Ic98jWquQuZaaUpUjMVU/CBtFjEmDhP12Mbkxb7Mf7Rz2W076se09oxwRPLK2VEF2P5DrJ4WqsbnYCSeV9oYgEPKMsEZ/ZwdHrbj/wDtUtxPYtGzMAkEKRILLGqqPQBa/pPGtmgpUjFV3ffafJYYqDzpeaOu32j3aeurCxsK5ntfFNj8aFj8m+RPwg85/df1CqisxNk74Pdm5Y3mI1c5V/CvE+s/CrhXjhMKsaKi6KoAHoFe1Ju7BGDShpSGZpSlAGvjsEssbRuLqwsfmO0ca5zgsRJs7FlXuV4N+8hOjDtHHvFdOqF3n3eGKj0sJFvkb/Kew+6qi+TE0S0E6uoZSCrAEEdIPTXpXO91t4mw0hgnuEvbXjG3Tf8AdP8ArXQ1YEXGoPTSasCdwarG9+wJHKYrC6YrD+SPvY/tRt131t6atFYtQnYZFbubxR4yESJcEc2SM+VG44qw/q9S1VPbu7UqTHGYCyz/ALSI6JOo6G6n7akN3N64sWCovHMmkkD6Oh6dPtDtFDXNCJylL0vSGKUpQApSlAClK8sRiFRSzkKqgkkmwAHEk0AVzwibSMeBdE/SYgiGMdJMhsfdfvFTextniDDxRD9mir6wAD76qmxFbaOMGNcEYaC64VW+23BpiPVp6uqrveqeWQkZrxxWLSNGeRgqqCWYmwAFR+395oMIl5X1PkRrznc9SLxPpqAh2JiNouJccDFh1IMeDB1bqac9P4fh0pLcLnjh4X2tMsjqUwETXjQ6HEOPtsPMHV/rV5VbUjjCgAAADQAaADqAr6obuCFYJpeoLefeVcMllsZWHNXq/ebs+NK1xkbvxvDkXkIzzmH1hH2UPR6T8PTXvuRu/wAlHyrizyAWB+ynHvPHuqG3T3ebESfSJrlcxIv+0e/E/ug99dBFW8skStzNKUqCjBpQ0oAzSlKAFKUoAru9G6y4gZ0sJQND0MB0N+Rqu7u7zvhW5DEBsim2vlRn817O6uiVDbf3ajxS681wOa44+husVSfJktbErBOrqGUhlIuCNQRXpXNIcVitmyZWF0J8k6o3ap6D/Rq7bG3khxI5jWfpjbRh6OsdoocbDTJWoPeDdKHFEOc0cyeRPGcsi9Wv2h2Gpu9ZqU7DKau2MfgtMXEcVCP+YgHPA65IvzFbMG+izXaAK8dwAxzKb2BYEEaEE29VWi1U/aqAYmWwA1Q6dfJrrXl9rcTOhQx03Z3X9nRwtNTnaWhvDeSTzE72r6G8UnmJ3tVJGycUBIVls5cshLMVyMWGUrbSwYW46qK+p9k4q75JhlKCNVJa4yhSHLeeSGvpwavDj2hxDdu+XRfg7HQp+T+S7DeCTzU7zX2NuSeane1VF8JijLmDIoLK+XOxAKI65PJF1YlWJ04cKxg9iYgLGskxfJKGLB5FLRlech18/UdlbR47iGs6i6L8EujDylyG15PNT+9UFtnZU2LkXl5V+jqb/R0DKHI4co97sOzSorxJi8thLY3lt9bJzS0gaN+HPyrzch07639lbIxKSsZMQWRlksLnMrvKCCpItYKOB4Em2ldkOLq/7F0X4MnSh5T13h3+jwKGMIhlCrycSXCqLEAv5oFhoNT768dl7zY/aUf+6rFh0FlknciRg9hmEcY9Omat/Y25mCErloVkbmHNKTISWzXJzk6mwq0wYZEFkVVHUoAHcK9ylNSpp6vc45JqRC7D3Ngw7mVi0058qeU5nv8Au30Qeip+lKtu4hWCa88RikjUs7BVHEk2FUnbm/DOeTwoOume3ON+hF6PTx9FCVxN2JneXexMOCiWaXq6F7W+VVzd/duTFycviC2Qm5J4yHs6l7fUK3t3txySJMVr0iO97k9Mh/Lvq6qoAsOHVVXtkha6mIogoAAAAFgB0AV90pUFClKUAYNKGlAGaUpQApSlAClKUAeOKwiSKVdQyniDqKpe19wmU58Kx01CE2Yfgb599XqlNNoVjn2A3zxGHbk8Sha3XzXHfo39a1bNmby4efyHAbzG5rdx4+qtvHbNimXLKisOi41HoPEeqqrtLwdqdYHK/uvqPUw1HvqsmLNF0vWjPsaF3LMvONrnMw4Cw4HqFUgR7TwnDOyjq+tXu1I91bOF8IrjSWEH8JKn2WvUTpKatJJoam1pkWvxBB5p9t//AGrPiGHzT7b/ADqKw+/2Fbys6elb+9b1IRb04RuEyes5fjasfhaS8C6I072W76nsNiQ+afaf51nxLD1H23+dZXbOHPCaI/xr86j9ob5YaLTPnbzU1724Dvprh6fKC6IXeS3JDxPF1N7b/Os+Ko+pvbf51TJt+pZXCR5IFJ1ducQOk66e41PHfLCRqByrPYcQrMT6TbjVfDwXhXQXePcmsPhFS+W+tr3JPC9uJ7TXvVNxXhHjH6OJm7WIUe69Rzbz4/E6QoQP+2l/77aD3VooWJci+YrGpEuaRlUdbG3d11VtreEGNbiBc585rqvqHE+6o/D7jYmZs2Iky9dzyjfId9WbZe6WHg1CZm89+cfUOA7qeSFmVGHZGNx7B5SVToZ9FA/cTp/rWrjsXdmHDC6jM/TI3H1eaPRUtas0OVxpAUpSpGKUpQApSlAGDShpQBmlKUAKUpQApSlAClKUAKUpQBi1eGJ2fFJ+kjRvxKD8a2KUAQOI3Jwjfsyv4WI917Voy+DqD7Mko9k/lVspTxMVkUbFeDg2+rmuep1sO8fKq9tDdrEw3zxm3nLzh7uHrFdarFqpTYsKORbCwkUswjmZkDaKVt5XQDfr4VeYNwcKOIkb8TW/lAqS2hu9h5tXjW/nDmt7S61v4ePKoFy1ha54m3X20OV9ASNHC7u4aPyIUHaRc97XqRCis0qChSlKAFKUoAUpSgBSlKAFKUoAwaVmlAH/2Q=="/>
          <p:cNvSpPr>
            <a:spLocks noChangeAspect="1" noChangeArrowheads="1"/>
          </p:cNvSpPr>
          <p:nvPr/>
        </p:nvSpPr>
        <p:spPr bwMode="auto">
          <a:xfrm>
            <a:off x="307975" y="-784225"/>
            <a:ext cx="23241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39944" name="AutoShape 13" descr="data:image/jpeg;base64,/9j/4AAQSkZJRgABAQAAAQABAAD/2wCEAAkGBhISEBUUEhQUFRUUFhQYFhQWGBgXGRgUFRQVFRUYFRcYHSYeGBkjHRUXHzAgIycpLiwtFh4xNTAqNSYrLCkBCQoKDgwOGg8PGiwkHyQtLCwsKSkqLCw0KSwsLCkpKSwsLCwqLCksLCwpLCosLCwsKSwpKSwsLCwsLC8sLCwsLP/AABEIAM4A9AMBIgACEQEDEQH/xAAbAAEAAgMBAQAAAAAAAAAAAAAABQYBBAcDAv/EAEsQAAIBAgMDBgoGBwUIAwAAAAECAwARBBIhBQYxEyJBUWGRBxUyUnGBkqGx0RQjQlNywTM1Q2KCsvCDorPC4RYkNERUY3PSJZPx/8QAGwEAAwEBAQEBAAAAAAAAAAAAAAECAwQFBgf/xAAxEQACAQIEAwYFBAMAAAAAAAAAAQIDERIhMVEEQZEFE0JSkuEUMmGB0RUiocEjU3H/2gAMAwEAAhEDEQA/AO40pSgBSlKAFKUoAUpSgBSlfEkoUXYgDrJsO80AfdKgcdvrhY9M5c9SC/8Ae0HvqCxPhGcm0UIH4iSfZW3xpqLFcvVRG8M88UfKwWbJq8ZF7r1i2oI+FVUbY2pN5CuB+7GFHe9eWM2ftIIzyyMqqCTmlA9wNUoiuTOz/CHE1hKjIetecvzFWPBbTimF43V/QdfWOIrjqqSbAEnoA1PdU5s7dDFyc4LyfUznIfUBzvdVOKEmzqNYvXP/APZjaSeTKT6Jm/zWp/8ALRfeN7EnzNRh+o7nQaVz5N+cVEbTRqevMrRn+vVUtgvCFA2kivH2+UO8a+6jCx3Ra6VqYHasMwvHIr+g6+scRW3epGKUpQApSlAClKUAKUpQBilDSgDNKUoAUpSgBSlYJoAzWtjdoRxLmkYKOsnj2AdJqu7wb8JFdILO44t9hf8A2PuqEwG7mKxrcrOzKp+03Ej9xOgf1rVKO4rm9tTwgknLhk46B3Gp/Cg/PurSi3dx2LOaZiq/9wn3Rjh7quOyd3YMOPq0GbpdtWPr6PVUpTxJaCtuVfAbg4dP0haQ9pyr3L86n8Ls2KIWjjRPwgD31s0qW2x2MWqP2tsZcQFWRmyA3KKbZj0ZjxsOypGlIZp4HZEMI+qjVe0DX1nia27VmlAGLUtWaUAfDxAixAI6iL/GojHboYWXjGFPWnNPu091TVKAKHjvB9IhzYeS9uAbmt6mGnwrWg3mxuEYJOpYdUmh/hkHH310WvLEYVZFKuoZTxBFxVYtybbEVsfeuDEaBsj+Y2h/h6DUyDVM214PwedhjlP3bHT+FuI9dR+zN68RhW5LEqzKNLHy1HWD9of1enhvoF7anRKVq4DaMcyB42DA+49RHEGtqoKFKUoAUpSgDBpQ0oAzSlKAFKV8SyhVJYgAC5J4ADiTQBiedUUsxAUC5J4AdtUDbu9EuKfkcMGyk208p/kv9GvLbu25MdKIYQcl+avDMfPbqA49nwt27u7aYVOhpCOc/wCS9S/GrthzZOpDbD3bw+HIbEOjSixyE81L6jTpPbVm8bQfeJ31XNs/8TJ/Z/yCtZa+Y4ntudKtKngTs7ano0+DUoKVy2+N4fvE76eNofvF765sdp4sSyDkror6EIb5BIgJGvOJQsdL8K+k2ni8y3iIVg97RtcavlLXNvJC6A314Vqu1Kr8MfV9yfho7vodI8aw/eL308aReetc4g2rjrpeEFWEWY5SpR2DNJzSfJFgvYbddfcG18bkiJiuzN9YojYEDmDTNzelrkno0JrZdoVH4Y+ol0I7vodF8aReetPGUXniqhsHGzuZBMmXKeaQpUMLnhm5xtYXuOnia2tqbdjw63dZT+CNn94Fh31ceOnKWFRz+jE6MUr3J6XeDDKbNPCp6mkRT6wSDUNtLwkYKCURs5a6g8pHaRBqRYlCSDpwtVObwk4YyWGDWQvIoLyhSwU5V0UKSTYGwvUntvB7NnbP9HxCvZUUfR5oo/L4tZQOniTXrfLDFNPS5yau0S24PfTAy+RiYvQWyn2Wsa3/ABvD94vfVGwuy4Y/IjRfQov38a3RXzE+31f/ABwy+r/B6UeBy/c+hbPG8P3i99Z8bQ/eL31SdqTyJHeIXbMg8kvZSwDHKCL2FzWlFtTFlogYbKb8q2XhmYrGQubSwAZhra9q2p9r1JrEorqTLhYp2u+h0PxrF94tPGkXnrXPW2ljVRDyXKNyj5wEy2hRsunO1ZhqPhVlU1q+1JrWK+zIXDJ8ye8ZReeK0tp4XDYlckhBP2WGjAnzT+VaqV6jiPxL8RW9LtCU5JYSZUElqU/FYDE7OlzoboTbN9lh0K69B/oVdtgbxR4pLro48pDxHaOte2pGfDq6lXAZWFiDwIrne29iSYGUTQk5L81ulb/ZbrHxr2Pm1OPQ6TSofdzeBMVHfg6+WnUesdYNTFRoUKUpQBg0oaUAZpSlAA1Qd9N4DI/0eK5ANmt9p+hR2D4+irDvbtz6PBzT9ZJdU7OtvV8SKgtw9hZj9IccLiO/X9pvyHrq45ZkvYnN1t3Bho7tYyuOceoeaOzr6zU7WaVDzKOf74QzNiX5FgOaVIzZdXiARr2PknW1Qsuzsbd7TXDcpYZrFSSuSxtwsD6Ca6jLs6Jjdo0YniSoJ04akV8+KYfuo/YX5V4dXsypOo5qUc23nG/9nZHiIqKTT6nNosBi86EycwZ7rnuQCwKBmsM9hfXtrxTZmPEQXlsz3U3zkA/VgFW0zWzXOh9XRXUPFUP3Ufsr8qeKofuo/ZX5VMezKi8UfT7jfEx2fU55NsvFZZBHMQXdcrs7HJGEBOUEcS9/Uaw+z8eSzCZRmDcy+ityOVShtwzkkg9QPZXRPFcP3Ufsr8qeLIfu4/ZHyrSPZ1SPiXp9yXXi+T6lCTZ2M5v1h0ZzblSSFMOVQzZRn+s53YNKx4s2gqEGcPYrY5yhKiIjnMBoQ+ptbMB6qv8A4ti+7T2R8qeLovu09kVvHg5rmunuQ6q2/khdjbMgnjDSJDKyspzgK9nCRm6vx4jjUptz/h39X8wqm747gNc4jZ5MUo1aOMlA/amUgB+zgfTxrG7W+uMElsVI7YZGyztJFymS97KxAuDcdN7dVej3OKlgT5WOfHaV2SH0DGHTlctiOcGvccqz3ykac3Ktum3rrMGBxt0LSC4CZiHOW4dzJzLc7MpUDqtXRMFh8LKgeNYXRuDKqkH3VseKYfuo/YX5V4H6TV0xR9Pv7Hd8VHZ9Tl8ey8dyaDliHXMXJcnMeZYA+p+OmvCtptmYtuV+sIzEGM8oQRz7kHKMuXLoNAb29NdG8VQ/dR+yvyrPiuH7qP2V+Va/plTzR9P1vuT8RHZ9TnuJ2djGeTJNljbKqc67IqtGc9ytixAe/pFZi2dj8y5pRe5uQ5Cj64t+jynMDHZbdF+OldB8WQ/dx+yvyr5l2RCylTGliCDzQNDx1FaR7PmlbEvT7iddbPqUKXZWPK/VzZGBn0Z8wIdl5IE2uMq5rEcCBxvUlszCYpcQTK4aMk2OY9Mi8mBHay2W4PTfW5vp7HDeLz9YolwZNhIwDSYe50Eh4vF+9xXp0qzxYOI2ZUj6CCAPSCCK6I8HKLWa6GbrJmyK88Th1dCrgMrCxB6Qa9aV6Bgcy2hg5NnYoMhJU6qTwZelG7f9DXQtmbRSeJZEOjdHSD0g9orx25shcRC0bceKt5rDgfyqlbo7VbDYgwS6KzZSD9mQaA+g8O6r+ZE6M6NSsCs1BRg0oaUAZrBrNRO8+0ORwsjDyiMq/ibT/WgCkbXmbHY4Ih5ubIvYo8pvie6uj4XDLGioosqgADsGlUrwdbOu0kx6OYvpNi35d9XoVctiVuZpSlQUKUpQApSlAClKUAKUpQBgivJcKgzWVRn1bQc42tduvTrr2pQBUMfufJA5n2a4hkOrwH9DL2FfsHtHurf3c3tTElopFMOJT9JA/EdqH7S9oqfIqB3n3WXFAOjcliI9Yp10ZSOhrcVPVVXvqK2xPXrNVzdPeN588GIXJioNJE6GHRInWp/Ptqx3pNWGKV4HGxji6+0PnT6dH56e0PnU4kFj0kjBBBAIIsQdQQeII6qq8Mni6VY3b/c5TaJmP6CQ3PJsT+zbXKeg6dVWT6bH56e0PnVV3/3cjx2Hujpy0dzHzhZutDr09fQaaa0bE0y1YLGxyoHidXU3sym4NjY2I4171S/BfigNnKrEKUklUgkAiz9Xrq3fTE89faFDsnYazPY1Q/CBsjKyzqLZrK/4h5J91vUKu30xPPX2hWrtfBriMPIgscymxGvOGo94pxlmJo8N19rfSMMrE84c1/xL0+sWNS9c+8H+OKTvE2mcE26nTj7r91dBpyVmCeRg0oaVIzNUrwj4vmxR9ZZz6hYfE1da5vv/AC5sWF81FHtEmqhqKWhb90cHyeDjHSwLn0sb/C1TNeWHiyoq+aoHcLV8Nj4wbF0BHEFhf41Le40bFK1vGMX3kftL86eMYvvI/aX50sS3HZmzStbxjF94ntD508YRfeJ7S/OjEgsbNK1/GEX3ie0vzp9Pi+8T2h86LoVjYpXxFMrC6kEdYN/hX3TAxetLE7bw8f6SaJPxSKPia53vvsfGY7GyQxYgokapaIllQkrck5eJ16b1E7C3O2hs+Qs2Bw2KB6S6Ej8Ja3wq1FW1JxHTH352eOOLw/8A9in4V8/7ebO/6uD1uB8aqU+9OLAsdlSL+B0I9yionF7fxLf8hOPSVpqAsR0uDe3BP5OKw59EqfOpKLEK4urBh1qQR3iuC4/6RJ/ySj8ZU/KovB7DxMb5lk5E34xsQR6Mvzqu6+osZ2HfvBNDye0IR9ZhiOUA+3hybOp67Xv31a8JiVkjV11V1VlPYwBHxqC2QzT7KXlmLs+HYOx4scrC5rz8G0xbZeHJ4hWX1K7Ae4Cs3oXzIuSMZm0HlydA89qCNeodwrR2xDiGkAgcIOUmzsbHTMcuhBvr0C3pFRjQ7Qs/OvdhltyeiiVsw1A1KZdNfSDX57OipVJPHFZvV/Vrb7nuqdorJ6f0SG2NoPCUEcSvmVzqrG7KBlQZRoWudTXjNtmW8wXD6IpaMsjHOyW5ReaOOtgRxsaykeNBkYOCMto4zl1JRAGJtoFbOTqb24VjDrj80ZYgquUSZSn1lna7DQcVy9K21tXTShBRXyv7/f2M5N359DbwmOYYnkjAAjC7yqrBeXKhiNb83KLX66sCRr1DuFVrDw49hz2ykyo3MMZtExPKIbrxQcD036a9Hjx1msX/AEk2WxhzZbDkNSMuQG+b7XCulU03k11M8VloyzrEOodwqR2OAEa33kn81VPZcePE4MzI0R5TNlygqQqhAOkqWuR0jp6KkdqYWQ4ZpYWZZIpJGBXpTNzgevrt2V6/ARtUtfkctd/tK7tAfRtp3GgEqt/C/H4mul3rkG1NqviHDyZc2UKSBa9r2JHXr0VPYDa2Ix06RFssYsXVLi6LxzHibnS3bXuSicSZ0K9KwFtSsizJNcl3h2ly2KeReFwFPYugPuv66ve+e1uRwxCnny8xfQfKPd8a5tNhnQgMpUkAgEWNjwNaQXMiTOsbB2oMRAknSRZh1OPKH5+uqttWcIZnIuEMrEdilifhXhuXjXgxBglBXlOAYWs44cesaeoVMYvYczO5CghmY+UNQxJ1B9NeH2zw86tOMYRv+6+W1mdvCVFGTcnbIqib0oSq8m2Zmy2BUgcxXvmBIOjD0V64LeZHK/VuoaQRh2tlvaTp7OT4doqwDdp7AclHYagcywPWB0Gvtt35CLNEhXqJQgegeuvC+BnbKi+p298vOivjehOd9W5AEp0KklYWCyEqDdbXuAeIFZO98asFMUt2ERGgItK1lLHgulmsevrqR2CgxMbSRRp5ckbEFNcjW16wRY69dSo2PJ92vR0r0cO6umPBzi7Ok+pm6qfiRXBvrGEEhjkClnFxY2EaksxHm6dF+NS2zNs8rIUEZUCOOTMWUjLKLpoNb6Hurej2Mw4QoL3vbIOOh76948BIOEYGgGhXgOA9FdUeHnyptGbqLzG7sfyX/wDIf5VqQrT2ZCyq2YWuxNrg6WA6PRW5Xu0k1BJ7HFJ3kymw/rab0RfyCrDtjGLFG0j3yqLmwueNuFV6H9bTeiL+QVLb2wM+FlVAWYqLAakm4Olb80QVrEb5YY8DJ7BqNxG8cJ4Z/ZNecJmSFYmwsrAAhgb5SDIHJy5dH+zmvwJr5xm052Mh5B0MsYRsuYC4YEMBbjl5tbWRndmpNteM8A/dWrI4IBHA61sbXxhlCDkDHyYyiwY8wWsDpxBvr21qAWRQfNHwq0Szp+7P6ri/8DfBq1vBj+qoP7T/ABHrY3Z/VcX/AIG+DV4eDD9Vwf2n+I9c75/9NdibOxISSSg1JJ1biTc9NPEcPme9vnW9es1zdxS8q6I0xy3ZXN6I4cNg5psuqIcureUeavT1kVE+DQx4jALmF3iLRtzm1tqp49RHdVl3h2PFiYGjmBKjnWDFdVBIuQah/BvseKLAxSICGnijeTnEgtl4gE2HHoq1RpYflXRCxSvqfe9ODWNYOTzLmxWHRrM2qs1mU68DU4Nkxeafab51znwv4CUTQSRs9pPq8oJtyqm6EAHyucfZro+ycHyMEcZJYoiqSTckgakk9t6bo00lkuglOV9R4rj6j7TfOveLDKq5QNDe41PHjxr0vWaFCK0Q22zku8myvo+IZB5J5yfhJ4erh6quW4WyeTg5VhzpeHYg4d5ue6ojwkP9bEOpGPe1vyq47DS2GhH/AG0/lFbN/tM1qbtKGlZlmu+AjaQSMoLKLKTrYdNuqqP4RcPaaN/OQj1qf9a6DVX8IGCz4YOOMbA/wtzT+XdVReYnoSuBijxGHiZ1DcxCCeIYAag9BuOipICqzuBjs+GKHjGxH8Lc5fz7qs9J6ghULvftX6NgZpekIQv425q+81NVo7X2NDiY+TnTOlw2W5Go4eSRQtRnNPAztbLLNhyfLAkX8S81+8Ed1dZrne5+wcPBtTFRGMB4ismHa7XEMgsV42IFwNa6GKqepMdDNKUqChQ0pQBXZ9kGPGnEXukgUN+4VFr/AISOnoqWxLXFxr1f6VtkVryYBDwupPSpt7uB7qYEHi6hcVVrl2Jf9o3rCn8q1JN1Q3GQ+pR+ZNUmhNFHxVaEeCklcJGpZz0D4nqHaa6LHuVB9tpG7L5R/dAqYwWzYoVyxoqDsHH0nifXVd5bQnDc0sDs44fBCInMY4iCes5TeonwZfqqD0Sf4j1Zcd+if8Dfymq14M/1VB6JP8R6jkyuZqR42UgfWya2+0a1l3kT/qjwc/pOhDlc+gGwr1iRgBzX0/db5VHDdaDX6p7kOCbOCc5BNzbiLC3Vavg4TrYnjlPXK1z22oWVkjd/2kjNgcSedcWLsOBAN+riBrbjX1s7akSqsUMxCqeTRFZgAQDzF9GU9xrTO7URJLCYlr5yS95ASpIfTUcxRbThX2m70KC45VMrmTMLjK1mzG+XhZm410xlO3zVP5MmltE2sdiIZRHykzELMMl2J+ujJGUfvA37q2o94ISuYYm46xIT9rJYAa3zAi3GtDC7KhYKyPIycpyqlWJXOSxJBA1BLGvqPdbDDVVdTzNRnBvGWytw8rnEE9I411QlPRymZtLZE9h5s6hlkcg8Dmb86ltlMTCtySedqdT5RFQez4EijWNM2VBYXzMbdpI1qZ2Y9oAToBmJvppmY16nBObk8V/uc9a1lYoe+0nKY7IOgRoPS2v+YV0eGPKoA6AB3C1c22EhxO0Q54Z2kPoUnL/lrpletLkjkRg0oaVBRmvDG4USRujcHUg+sV70oA5runizhsaYn0DExt+IHmnv/mrpIqh7/wCyCrriE4NZXt0MPJb18PUKsu6+2RiIAxPPXmuP3gOPoI1q5Z5krLImKUpUFFK31X6LisNjx5KNyM9vupDoT6D+VXONgRcG4PA9YrW2rs5J4ZIpBdZFKn19I7RofVVc3F2m6h8DOfr8LoCftw/s3HXpYd1VqhaMt1KUqRilKUAKUpQApSlAClKUAeGP/RP+Bv5TVc8GH6rg/tP8R6sO03AhkJ4BHJ9Smq/4MkI2Vh79Ic98jWquQuZaaUpUjMVU/CBtFjEmDhP12Mbkxb7Mf7Rz2W076se09oxwRPLK2VEF2P5DrJ4WqsbnYCSeV9oYgEPKMsEZ/ZwdHrbj/wDtUtxPYtGzMAkEKRILLGqqPQBa/pPGtmgpUjFV3ffafJYYqDzpeaOu32j3aeurCxsK5ntfFNj8aFj8m+RPwg85/df1CqisxNk74Pdm5Y3mI1c5V/CvE+s/CrhXjhMKsaKi6KoAHoFe1Ju7BGDShpSGZpSlAGvjsEssbRuLqwsfmO0ca5zgsRJs7FlXuV4N+8hOjDtHHvFdOqF3n3eGKj0sJFvkb/Kew+6qi+TE0S0E6uoZSCrAEEdIPTXpXO91t4mw0hgnuEvbXjG3Tf8AdP8ArXQ1YEXGoPTSasCdwarG9+wJHKYrC6YrD+SPvY/tRt131t6atFYtQnYZFbubxR4yESJcEc2SM+VG44qw/q9S1VPbu7UqTHGYCyz/ALSI6JOo6G6n7akN3N64sWCovHMmkkD6Oh6dPtDtFDXNCJylL0vSGKUpQApSlAClK8sRiFRSzkKqgkkmwAHEk0AVzwibSMeBdE/SYgiGMdJMhsfdfvFTextniDDxRD9mir6wAD76qmxFbaOMGNcEYaC64VW+23BpiPVp6uqrveqeWQkZrxxWLSNGeRgqqCWYmwAFR+395oMIl5X1PkRrznc9SLxPpqAh2JiNouJccDFh1IMeDB1bqac9P4fh0pLcLnjh4X2tMsjqUwETXjQ6HEOPtsPMHV/rV5VbUjjCgAAADQAaADqAr6obuCFYJpeoLefeVcMllsZWHNXq/ebs+NK1xkbvxvDkXkIzzmH1hH2UPR6T8PTXvuRu/wAlHyrizyAWB+ynHvPHuqG3T3ebESfSJrlcxIv+0e/E/ug99dBFW8skStzNKUqCjBpQ0oAzSlKAFKUoAru9G6y4gZ0sJQND0MB0N+Rqu7u7zvhW5DEBsim2vlRn817O6uiVDbf3ajxS681wOa44+husVSfJktbErBOrqGUhlIuCNQRXpXNIcVitmyZWF0J8k6o3ap6D/Rq7bG3khxI5jWfpjbRh6OsdoocbDTJWoPeDdKHFEOc0cyeRPGcsi9Wv2h2Gpu9ZqU7DKau2MfgtMXEcVCP+YgHPA65IvzFbMG+izXaAK8dwAxzKb2BYEEaEE29VWi1U/aqAYmWwA1Q6dfJrrXl9rcTOhQx03Z3X9nRwtNTnaWhvDeSTzE72r6G8UnmJ3tVJGycUBIVls5cshLMVyMWGUrbSwYW46qK+p9k4q75JhlKCNVJa4yhSHLeeSGvpwavDj2hxDdu+XRfg7HQp+T+S7DeCTzU7zX2NuSeane1VF8JijLmDIoLK+XOxAKI65PJF1YlWJ04cKxg9iYgLGskxfJKGLB5FLRlech18/UdlbR47iGs6i6L8EujDylyG15PNT+9UFtnZU2LkXl5V+jqb/R0DKHI4co97sOzSorxJi8thLY3lt9bJzS0gaN+HPyrzch07639lbIxKSsZMQWRlksLnMrvKCCpItYKOB4Em2ldkOLq/7F0X4MnSh5T13h3+jwKGMIhlCrycSXCqLEAv5oFhoNT768dl7zY/aUf+6rFh0FlknciRg9hmEcY9Omat/Y25mCErloVkbmHNKTISWzXJzk6mwq0wYZEFkVVHUoAHcK9ylNSpp6vc45JqRC7D3Ngw7mVi0058qeU5nv8Au30Qeip+lKtu4hWCa88RikjUs7BVHEk2FUnbm/DOeTwoOume3ON+hF6PTx9FCVxN2JneXexMOCiWaXq6F7W+VVzd/duTFycviC2Qm5J4yHs6l7fUK3t3txySJMVr0iO97k9Mh/Lvq6qoAsOHVVXtkha6mIogoAAAAFgB0AV90pUFClKUAYNKGlAGaUpQApSlAClKUAeOKwiSKVdQyniDqKpe19wmU58Kx01CE2Yfgb599XqlNNoVjn2A3zxGHbk8Sha3XzXHfo39a1bNmby4efyHAbzG5rdx4+qtvHbNimXLKisOi41HoPEeqqrtLwdqdYHK/uvqPUw1HvqsmLNF0vWjPsaF3LMvONrnMw4Cw4HqFUgR7TwnDOyjq+tXu1I91bOF8IrjSWEH8JKn2WvUTpKatJJoam1pkWvxBB5p9t//AGrPiGHzT7b/ADqKw+/2Fbys6elb+9b1IRb04RuEyes5fjasfhaS8C6I072W76nsNiQ+afaf51nxLD1H23+dZXbOHPCaI/xr86j9ob5YaLTPnbzU1724Dvprh6fKC6IXeS3JDxPF1N7b/Os+Ko+pvbf51TJt+pZXCR5IFJ1ducQOk66e41PHfLCRqByrPYcQrMT6TbjVfDwXhXQXePcmsPhFS+W+tr3JPC9uJ7TXvVNxXhHjH6OJm7WIUe69Rzbz4/E6QoQP+2l/77aD3VooWJci+YrGpEuaRlUdbG3d11VtreEGNbiBc585rqvqHE+6o/D7jYmZs2Iky9dzyjfId9WbZe6WHg1CZm89+cfUOA7qeSFmVGHZGNx7B5SVToZ9FA/cTp/rWrjsXdmHDC6jM/TI3H1eaPRUtas0OVxpAUpSpGKUpQApSlAGDShpQBmlKUAKUpQApSlAClKUAKUpQBi1eGJ2fFJ+kjRvxKD8a2KUAQOI3Jwjfsyv4WI917Voy+DqD7Mko9k/lVspTxMVkUbFeDg2+rmuep1sO8fKq9tDdrEw3zxm3nLzh7uHrFdarFqpTYsKORbCwkUswjmZkDaKVt5XQDfr4VeYNwcKOIkb8TW/lAqS2hu9h5tXjW/nDmt7S61v4ePKoFy1ha54m3X20OV9ASNHC7u4aPyIUHaRc97XqRCis0qChSlKAFKUoAUpSgBSlKAFKUoAwaVmlAH/2Q=="/>
          <p:cNvSpPr>
            <a:spLocks noChangeAspect="1" noChangeArrowheads="1"/>
          </p:cNvSpPr>
          <p:nvPr/>
        </p:nvSpPr>
        <p:spPr bwMode="auto">
          <a:xfrm>
            <a:off x="460375" y="-631825"/>
            <a:ext cx="23241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39945" name="AutoShape 15" descr="data:image/jpeg;base64,/9j/4AAQSkZJRgABAQAAAQABAAD/2wCEAAkGBhISEBUUEhQUFRUUFhQYFhQWGBgXGRgUFRQVFRUYFRcYHSYeGBkjHRUXHzAgIycpLiwtFh4xNTAqNSYrLCkBCQoKDgwOGg8PGiwkHyQtLCwsKSkqLCw0KSwsLCkpKSwsLCwqLCksLCwpLCosLCwsKSwpKSwsLCwsLC8sLCwsLP/AABEIAM4A9AMBIgACEQEDEQH/xAAbAAEAAgMBAQAAAAAAAAAAAAAABQYBBAcDAv/EAEsQAAIBAgMDBgoGBwUIAwAAAAECAwARBBIhBQYxEyJBUWGRBxUyUnGBkqGx0RQjQlNywTM1Q2KCsvCDorPC4RYkNERUY3PSJZPx/8QAGwEAAwEBAQEBAAAAAAAAAAAAAAECAwQFBgf/xAAxEQACAQIEAwYFBAMAAAAAAAAAAQIDERIhMVEEQZEFE0JSkuEUMmGB0RUiocEjU3H/2gAMAwEAAhEDEQA/AO40pSgBSlKAFKUoAUpSgBSlfEkoUXYgDrJsO80AfdKgcdvrhY9M5c9SC/8Ae0HvqCxPhGcm0UIH4iSfZW3xpqLFcvVRG8M88UfKwWbJq8ZF7r1i2oI+FVUbY2pN5CuB+7GFHe9eWM2ftIIzyyMqqCTmlA9wNUoiuTOz/CHE1hKjIetecvzFWPBbTimF43V/QdfWOIrjqqSbAEnoA1PdU5s7dDFyc4LyfUznIfUBzvdVOKEmzqNYvXP/APZjaSeTKT6Jm/zWp/8ALRfeN7EnzNRh+o7nQaVz5N+cVEbTRqevMrRn+vVUtgvCFA2kivH2+UO8a+6jCx3Ra6VqYHasMwvHIr+g6+scRW3epGKUpQApSlAClKUAKUpQBilDSgDNKUoAUpSgBSlYJoAzWtjdoRxLmkYKOsnj2AdJqu7wb8JFdILO44t9hf8A2PuqEwG7mKxrcrOzKp+03Ej9xOgf1rVKO4rm9tTwgknLhk46B3Gp/Cg/PurSi3dx2LOaZiq/9wn3Rjh7quOyd3YMOPq0GbpdtWPr6PVUpTxJaCtuVfAbg4dP0haQ9pyr3L86n8Ls2KIWjjRPwgD31s0qW2x2MWqP2tsZcQFWRmyA3KKbZj0ZjxsOypGlIZp4HZEMI+qjVe0DX1nia27VmlAGLUtWaUAfDxAixAI6iL/GojHboYWXjGFPWnNPu091TVKAKHjvB9IhzYeS9uAbmt6mGnwrWg3mxuEYJOpYdUmh/hkHH310WvLEYVZFKuoZTxBFxVYtybbEVsfeuDEaBsj+Y2h/h6DUyDVM214PwedhjlP3bHT+FuI9dR+zN68RhW5LEqzKNLHy1HWD9of1enhvoF7anRKVq4DaMcyB42DA+49RHEGtqoKFKUoAUpSgDBpQ0oAzSlKAFKV8SyhVJYgAC5J4ADiTQBiedUUsxAUC5J4AdtUDbu9EuKfkcMGyk208p/kv9GvLbu25MdKIYQcl+avDMfPbqA49nwt27u7aYVOhpCOc/wCS9S/GrthzZOpDbD3bw+HIbEOjSixyE81L6jTpPbVm8bQfeJ31XNs/8TJ/Z/yCtZa+Y4ntudKtKngTs7ano0+DUoKVy2+N4fvE76eNofvF765sdp4sSyDkror6EIb5BIgJGvOJQsdL8K+k2ni8y3iIVg97RtcavlLXNvJC6A314Vqu1Kr8MfV9yfho7vodI8aw/eL308aReetc4g2rjrpeEFWEWY5SpR2DNJzSfJFgvYbddfcG18bkiJiuzN9YojYEDmDTNzelrkno0JrZdoVH4Y+ol0I7vodF8aReetPGUXniqhsHGzuZBMmXKeaQpUMLnhm5xtYXuOnia2tqbdjw63dZT+CNn94Fh31ceOnKWFRz+jE6MUr3J6XeDDKbNPCp6mkRT6wSDUNtLwkYKCURs5a6g8pHaRBqRYlCSDpwtVObwk4YyWGDWQvIoLyhSwU5V0UKSTYGwvUntvB7NnbP9HxCvZUUfR5oo/L4tZQOniTXrfLDFNPS5yau0S24PfTAy+RiYvQWyn2Wsa3/ABvD94vfVGwuy4Y/IjRfQov38a3RXzE+31f/ABwy+r/B6UeBy/c+hbPG8P3i99Z8bQ/eL31SdqTyJHeIXbMg8kvZSwDHKCL2FzWlFtTFlogYbKb8q2XhmYrGQubSwAZhra9q2p9r1JrEorqTLhYp2u+h0PxrF94tPGkXnrXPW2ljVRDyXKNyj5wEy2hRsunO1ZhqPhVlU1q+1JrWK+zIXDJ8ye8ZReeK0tp4XDYlckhBP2WGjAnzT+VaqV6jiPxL8RW9LtCU5JYSZUElqU/FYDE7OlzoboTbN9lh0K69B/oVdtgbxR4pLro48pDxHaOte2pGfDq6lXAZWFiDwIrne29iSYGUTQk5L81ulb/ZbrHxr2Pm1OPQ6TSofdzeBMVHfg6+WnUesdYNTFRoUKUpQBg0oaUAZpSlAA1Qd9N4DI/0eK5ANmt9p+hR2D4+irDvbtz6PBzT9ZJdU7OtvV8SKgtw9hZj9IccLiO/X9pvyHrq45ZkvYnN1t3Bho7tYyuOceoeaOzr6zU7WaVDzKOf74QzNiX5FgOaVIzZdXiARr2PknW1Qsuzsbd7TXDcpYZrFSSuSxtwsD6Ca6jLs6Jjdo0YniSoJ04akV8+KYfuo/YX5V4dXsypOo5qUc23nG/9nZHiIqKTT6nNosBi86EycwZ7rnuQCwKBmsM9hfXtrxTZmPEQXlsz3U3zkA/VgFW0zWzXOh9XRXUPFUP3Ufsr8qeKofuo/ZX5VMezKi8UfT7jfEx2fU55NsvFZZBHMQXdcrs7HJGEBOUEcS9/Uaw+z8eSzCZRmDcy+ityOVShtwzkkg9QPZXRPFcP3Ufsr8qeLIfu4/ZHyrSPZ1SPiXp9yXXi+T6lCTZ2M5v1h0ZzblSSFMOVQzZRn+s53YNKx4s2gqEGcPYrY5yhKiIjnMBoQ+ptbMB6qv8A4ti+7T2R8qeLovu09kVvHg5rmunuQ6q2/khdjbMgnjDSJDKyspzgK9nCRm6vx4jjUptz/h39X8wqm747gNc4jZ5MUo1aOMlA/amUgB+zgfTxrG7W+uMElsVI7YZGyztJFymS97KxAuDcdN7dVej3OKlgT5WOfHaV2SH0DGHTlctiOcGvccqz3ykac3Ktum3rrMGBxt0LSC4CZiHOW4dzJzLc7MpUDqtXRMFh8LKgeNYXRuDKqkH3VseKYfuo/YX5V4H6TV0xR9Pv7Hd8VHZ9Tl8ey8dyaDliHXMXJcnMeZYA+p+OmvCtptmYtuV+sIzEGM8oQRz7kHKMuXLoNAb29NdG8VQ/dR+yvyrPiuH7qP2V+Va/plTzR9P1vuT8RHZ9TnuJ2djGeTJNljbKqc67IqtGc9ytixAe/pFZi2dj8y5pRe5uQ5Cj64t+jynMDHZbdF+OldB8WQ/dx+yvyr5l2RCylTGliCDzQNDx1FaR7PmlbEvT7iddbPqUKXZWPK/VzZGBn0Z8wIdl5IE2uMq5rEcCBxvUlszCYpcQTK4aMk2OY9Mi8mBHay2W4PTfW5vp7HDeLz9YolwZNhIwDSYe50Eh4vF+9xXp0qzxYOI2ZUj6CCAPSCCK6I8HKLWa6GbrJmyK88Th1dCrgMrCxB6Qa9aV6Bgcy2hg5NnYoMhJU6qTwZelG7f9DXQtmbRSeJZEOjdHSD0g9orx25shcRC0bceKt5rDgfyqlbo7VbDYgwS6KzZSD9mQaA+g8O6r+ZE6M6NSsCs1BRg0oaUAZrBrNRO8+0ORwsjDyiMq/ibT/WgCkbXmbHY4Ih5ubIvYo8pvie6uj4XDLGioosqgADsGlUrwdbOu0kx6OYvpNi35d9XoVctiVuZpSlQUKUpQApSlAClKUAKUpQBgivJcKgzWVRn1bQc42tduvTrr2pQBUMfufJA5n2a4hkOrwH9DL2FfsHtHurf3c3tTElopFMOJT9JA/EdqH7S9oqfIqB3n3WXFAOjcliI9Yp10ZSOhrcVPVVXvqK2xPXrNVzdPeN588GIXJioNJE6GHRInWp/Ptqx3pNWGKV4HGxji6+0PnT6dH56e0PnU4kFj0kjBBBAIIsQdQQeII6qq8Mni6VY3b/c5TaJmP6CQ3PJsT+zbXKeg6dVWT6bH56e0PnVV3/3cjx2Hujpy0dzHzhZutDr09fQaaa0bE0y1YLGxyoHidXU3sym4NjY2I4171S/BfigNnKrEKUklUgkAiz9Xrq3fTE89faFDsnYazPY1Q/CBsjKyzqLZrK/4h5J91vUKu30xPPX2hWrtfBriMPIgscymxGvOGo94pxlmJo8N19rfSMMrE84c1/xL0+sWNS9c+8H+OKTvE2mcE26nTj7r91dBpyVmCeRg0oaVIzNUrwj4vmxR9ZZz6hYfE1da5vv/AC5sWF81FHtEmqhqKWhb90cHyeDjHSwLn0sb/C1TNeWHiyoq+aoHcLV8Nj4wbF0BHEFhf41Le40bFK1vGMX3kftL86eMYvvI/aX50sS3HZmzStbxjF94ntD508YRfeJ7S/OjEgsbNK1/GEX3ie0vzp9Pi+8T2h86LoVjYpXxFMrC6kEdYN/hX3TAxetLE7bw8f6SaJPxSKPia53vvsfGY7GyQxYgokapaIllQkrck5eJ16b1E7C3O2hs+Qs2Bw2KB6S6Ej8Ja3wq1FW1JxHTH352eOOLw/8A9in4V8/7ebO/6uD1uB8aqU+9OLAsdlSL+B0I9yionF7fxLf8hOPSVpqAsR0uDe3BP5OKw59EqfOpKLEK4urBh1qQR3iuC4/6RJ/ySj8ZU/KovB7DxMb5lk5E34xsQR6Mvzqu6+osZ2HfvBNDye0IR9ZhiOUA+3hybOp67Xv31a8JiVkjV11V1VlPYwBHxqC2QzT7KXlmLs+HYOx4scrC5rz8G0xbZeHJ4hWX1K7Ae4Cs3oXzIuSMZm0HlydA89qCNeodwrR2xDiGkAgcIOUmzsbHTMcuhBvr0C3pFRjQ7Qs/OvdhltyeiiVsw1A1KZdNfSDX57OipVJPHFZvV/Vrb7nuqdorJ6f0SG2NoPCUEcSvmVzqrG7KBlQZRoWudTXjNtmW8wXD6IpaMsjHOyW5ReaOOtgRxsaykeNBkYOCMto4zl1JRAGJtoFbOTqb24VjDrj80ZYgquUSZSn1lna7DQcVy9K21tXTShBRXyv7/f2M5N359DbwmOYYnkjAAjC7yqrBeXKhiNb83KLX66sCRr1DuFVrDw49hz2ykyo3MMZtExPKIbrxQcD036a9Hjx1msX/AEk2WxhzZbDkNSMuQG+b7XCulU03k11M8VloyzrEOodwqR2OAEa33kn81VPZcePE4MzI0R5TNlygqQqhAOkqWuR0jp6KkdqYWQ4ZpYWZZIpJGBXpTNzgevrt2V6/ARtUtfkctd/tK7tAfRtp3GgEqt/C/H4mul3rkG1NqviHDyZc2UKSBa9r2JHXr0VPYDa2Ix06RFssYsXVLi6LxzHibnS3bXuSicSZ0K9KwFtSsizJNcl3h2ly2KeReFwFPYugPuv66ve+e1uRwxCnny8xfQfKPd8a5tNhnQgMpUkAgEWNjwNaQXMiTOsbB2oMRAknSRZh1OPKH5+uqttWcIZnIuEMrEdilifhXhuXjXgxBglBXlOAYWs44cesaeoVMYvYczO5CghmY+UNQxJ1B9NeH2zw86tOMYRv+6+W1mdvCVFGTcnbIqib0oSq8m2Zmy2BUgcxXvmBIOjD0V64LeZHK/VuoaQRh2tlvaTp7OT4doqwDdp7AclHYagcywPWB0Gvtt35CLNEhXqJQgegeuvC+BnbKi+p298vOivjehOd9W5AEp0KklYWCyEqDdbXuAeIFZO98asFMUt2ERGgItK1lLHgulmsevrqR2CgxMbSRRp5ckbEFNcjW16wRY69dSo2PJ92vR0r0cO6umPBzi7Ok+pm6qfiRXBvrGEEhjkClnFxY2EaksxHm6dF+NS2zNs8rIUEZUCOOTMWUjLKLpoNb6Hurej2Mw4QoL3vbIOOh76948BIOEYGgGhXgOA9FdUeHnyptGbqLzG7sfyX/wDIf5VqQrT2ZCyq2YWuxNrg6WA6PRW5Xu0k1BJ7HFJ3kymw/rab0RfyCrDtjGLFG0j3yqLmwueNuFV6H9bTeiL+QVLb2wM+FlVAWYqLAakm4Olb80QVrEb5YY8DJ7BqNxG8cJ4Z/ZNecJmSFYmwsrAAhgb5SDIHJy5dH+zmvwJr5xm052Mh5B0MsYRsuYC4YEMBbjl5tbWRndmpNteM8A/dWrI4IBHA61sbXxhlCDkDHyYyiwY8wWsDpxBvr21qAWRQfNHwq0Szp+7P6ri/8DfBq1vBj+qoP7T/ABHrY3Z/VcX/AIG+DV4eDD9Vwf2n+I9c75/9NdibOxISSSg1JJ1biTc9NPEcPme9vnW9es1zdxS8q6I0xy3ZXN6I4cNg5psuqIcureUeavT1kVE+DQx4jALmF3iLRtzm1tqp49RHdVl3h2PFiYGjmBKjnWDFdVBIuQah/BvseKLAxSICGnijeTnEgtl4gE2HHoq1RpYflXRCxSvqfe9ODWNYOTzLmxWHRrM2qs1mU68DU4Nkxeafab51znwv4CUTQSRs9pPq8oJtyqm6EAHyucfZro+ycHyMEcZJYoiqSTckgakk9t6bo00lkuglOV9R4rj6j7TfOveLDKq5QNDe41PHjxr0vWaFCK0Q22zku8myvo+IZB5J5yfhJ4erh6quW4WyeTg5VhzpeHYg4d5ue6ojwkP9bEOpGPe1vyq47DS2GhH/AG0/lFbN/tM1qbtKGlZlmu+AjaQSMoLKLKTrYdNuqqP4RcPaaN/OQj1qf9a6DVX8IGCz4YOOMbA/wtzT+XdVReYnoSuBijxGHiZ1DcxCCeIYAag9BuOipICqzuBjs+GKHjGxH8Lc5fz7qs9J6ghULvftX6NgZpekIQv425q+81NVo7X2NDiY+TnTOlw2W5Go4eSRQtRnNPAztbLLNhyfLAkX8S81+8Ed1dZrne5+wcPBtTFRGMB4ismHa7XEMgsV42IFwNa6GKqepMdDNKUqChQ0pQBXZ9kGPGnEXukgUN+4VFr/AISOnoqWxLXFxr1f6VtkVryYBDwupPSpt7uB7qYEHi6hcVVrl2Jf9o3rCn8q1JN1Q3GQ+pR+ZNUmhNFHxVaEeCklcJGpZz0D4nqHaa6LHuVB9tpG7L5R/dAqYwWzYoVyxoqDsHH0nifXVd5bQnDc0sDs44fBCInMY4iCes5TeonwZfqqD0Sf4j1Zcd+if8Dfymq14M/1VB6JP8R6jkyuZqR42UgfWya2+0a1l3kT/qjwc/pOhDlc+gGwr1iRgBzX0/db5VHDdaDX6p7kOCbOCc5BNzbiLC3Vavg4TrYnjlPXK1z22oWVkjd/2kjNgcSedcWLsOBAN+riBrbjX1s7akSqsUMxCqeTRFZgAQDzF9GU9xrTO7URJLCYlr5yS95ASpIfTUcxRbThX2m70KC45VMrmTMLjK1mzG+XhZm410xlO3zVP5MmltE2sdiIZRHykzELMMl2J+ujJGUfvA37q2o94ISuYYm46xIT9rJYAa3zAi3GtDC7KhYKyPIycpyqlWJXOSxJBA1BLGvqPdbDDVVdTzNRnBvGWytw8rnEE9I411QlPRymZtLZE9h5s6hlkcg8Dmb86ltlMTCtySedqdT5RFQez4EijWNM2VBYXzMbdpI1qZ2Y9oAToBmJvppmY16nBObk8V/uc9a1lYoe+0nKY7IOgRoPS2v+YV0eGPKoA6AB3C1c22EhxO0Q54Z2kPoUnL/lrpletLkjkRg0oaVBRmvDG4USRujcHUg+sV70oA5runizhsaYn0DExt+IHmnv/mrpIqh7/wCyCrriE4NZXt0MPJb18PUKsu6+2RiIAxPPXmuP3gOPoI1q5Z5krLImKUpUFFK31X6LisNjx5KNyM9vupDoT6D+VXONgRcG4PA9YrW2rs5J4ZIpBdZFKn19I7RofVVc3F2m6h8DOfr8LoCftw/s3HXpYd1VqhaMt1KUqRilKUAKUpQApSlAClKUAeGP/RP+Bv5TVc8GH6rg/tP8R6sO03AhkJ4BHJ9Smq/4MkI2Vh79Ic98jWquQuZaaUpUjMVU/CBtFjEmDhP12Mbkxb7Mf7Rz2W076se09oxwRPLK2VEF2P5DrJ4WqsbnYCSeV9oYgEPKMsEZ/ZwdHrbj/wDtUtxPYtGzMAkEKRILLGqqPQBa/pPGtmgpUjFV3ffafJYYqDzpeaOu32j3aeurCxsK5ntfFNj8aFj8m+RPwg85/df1CqisxNk74Pdm5Y3mI1c5V/CvE+s/CrhXjhMKsaKi6KoAHoFe1Ju7BGDShpSGZpSlAGvjsEssbRuLqwsfmO0ca5zgsRJs7FlXuV4N+8hOjDtHHvFdOqF3n3eGKj0sJFvkb/Kew+6qi+TE0S0E6uoZSCrAEEdIPTXpXO91t4mw0hgnuEvbXjG3Tf8AdP8ArXQ1YEXGoPTSasCdwarG9+wJHKYrC6YrD+SPvY/tRt131t6atFYtQnYZFbubxR4yESJcEc2SM+VG44qw/q9S1VPbu7UqTHGYCyz/ALSI6JOo6G6n7akN3N64sWCovHMmkkD6Oh6dPtDtFDXNCJylL0vSGKUpQApSlAClK8sRiFRSzkKqgkkmwAHEk0AVzwibSMeBdE/SYgiGMdJMhsfdfvFTextniDDxRD9mir6wAD76qmxFbaOMGNcEYaC64VW+23BpiPVp6uqrveqeWQkZrxxWLSNGeRgqqCWYmwAFR+395oMIl5X1PkRrznc9SLxPpqAh2JiNouJccDFh1IMeDB1bqac9P4fh0pLcLnjh4X2tMsjqUwETXjQ6HEOPtsPMHV/rV5VbUjjCgAAADQAaADqAr6obuCFYJpeoLefeVcMllsZWHNXq/ebs+NK1xkbvxvDkXkIzzmH1hH2UPR6T8PTXvuRu/wAlHyrizyAWB+ynHvPHuqG3T3ebESfSJrlcxIv+0e/E/ug99dBFW8skStzNKUqCjBpQ0oAzSlKAFKUoAru9G6y4gZ0sJQND0MB0N+Rqu7u7zvhW5DEBsim2vlRn817O6uiVDbf3ajxS681wOa44+husVSfJktbErBOrqGUhlIuCNQRXpXNIcVitmyZWF0J8k6o3ap6D/Rq7bG3khxI5jWfpjbRh6OsdoocbDTJWoPeDdKHFEOc0cyeRPGcsi9Wv2h2Gpu9ZqU7DKau2MfgtMXEcVCP+YgHPA65IvzFbMG+izXaAK8dwAxzKb2BYEEaEE29VWi1U/aqAYmWwA1Q6dfJrrXl9rcTOhQx03Z3X9nRwtNTnaWhvDeSTzE72r6G8UnmJ3tVJGycUBIVls5cshLMVyMWGUrbSwYW46qK+p9k4q75JhlKCNVJa4yhSHLeeSGvpwavDj2hxDdu+XRfg7HQp+T+S7DeCTzU7zX2NuSeane1VF8JijLmDIoLK+XOxAKI65PJF1YlWJ04cKxg9iYgLGskxfJKGLB5FLRlech18/UdlbR47iGs6i6L8EujDylyG15PNT+9UFtnZU2LkXl5V+jqb/R0DKHI4co97sOzSorxJi8thLY3lt9bJzS0gaN+HPyrzch07639lbIxKSsZMQWRlksLnMrvKCCpItYKOB4Em2ldkOLq/7F0X4MnSh5T13h3+jwKGMIhlCrycSXCqLEAv5oFhoNT768dl7zY/aUf+6rFh0FlknciRg9hmEcY9Omat/Y25mCErloVkbmHNKTISWzXJzk6mwq0wYZEFkVVHUoAHcK9ylNSpp6vc45JqRC7D3Ngw7mVi0058qeU5nv8Au30Qeip+lKtu4hWCa88RikjUs7BVHEk2FUnbm/DOeTwoOume3ON+hF6PTx9FCVxN2JneXexMOCiWaXq6F7W+VVzd/duTFycviC2Qm5J4yHs6l7fUK3t3txySJMVr0iO97k9Mh/Lvq6qoAsOHVVXtkha6mIogoAAAAFgB0AV90pUFClKUAYNKGlAGaUpQApSlAClKUAeOKwiSKVdQyniDqKpe19wmU58Kx01CE2Yfgb599XqlNNoVjn2A3zxGHbk8Sha3XzXHfo39a1bNmby4efyHAbzG5rdx4+qtvHbNimXLKisOi41HoPEeqqrtLwdqdYHK/uvqPUw1HvqsmLNF0vWjPsaF3LMvONrnMw4Cw4HqFUgR7TwnDOyjq+tXu1I91bOF8IrjSWEH8JKn2WvUTpKatJJoam1pkWvxBB5p9t//AGrPiGHzT7b/ADqKw+/2Fbys6elb+9b1IRb04RuEyes5fjasfhaS8C6I072W76nsNiQ+afaf51nxLD1H23+dZXbOHPCaI/xr86j9ob5YaLTPnbzU1724Dvprh6fKC6IXeS3JDxPF1N7b/Os+Ko+pvbf51TJt+pZXCR5IFJ1ducQOk66e41PHfLCRqByrPYcQrMT6TbjVfDwXhXQXePcmsPhFS+W+tr3JPC9uJ7TXvVNxXhHjH6OJm7WIUe69Rzbz4/E6QoQP+2l/77aD3VooWJci+YrGpEuaRlUdbG3d11VtreEGNbiBc585rqvqHE+6o/D7jYmZs2Iky9dzyjfId9WbZe6WHg1CZm89+cfUOA7qeSFmVGHZGNx7B5SVToZ9FA/cTp/rWrjsXdmHDC6jM/TI3H1eaPRUtas0OVxpAUpSpGKUpQApSlAGDShpQBmlKUAKUpQApSlAClKUAKUpQBi1eGJ2fFJ+kjRvxKD8a2KUAQOI3Jwjfsyv4WI917Voy+DqD7Mko9k/lVspTxMVkUbFeDg2+rmuep1sO8fKq9tDdrEw3zxm3nLzh7uHrFdarFqpTYsKORbCwkUswjmZkDaKVt5XQDfr4VeYNwcKOIkb8TW/lAqS2hu9h5tXjW/nDmt7S61v4ePKoFy1ha54m3X20OV9ASNHC7u4aPyIUHaRc97XqRCis0qChSlKAFKUoAUpSgBSlKAFKUoAwaVmlAH/2Q=="/>
          <p:cNvSpPr>
            <a:spLocks noChangeAspect="1" noChangeArrowheads="1"/>
          </p:cNvSpPr>
          <p:nvPr/>
        </p:nvSpPr>
        <p:spPr bwMode="auto">
          <a:xfrm>
            <a:off x="612775" y="-479425"/>
            <a:ext cx="23241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39946" name="AutoShape 17" descr="data:image/jpeg;base64,/9j/4AAQSkZJRgABAQAAAQABAAD/2wCEAAkGBhISEBUUEhQUFRUUFhQYFhQWGBgXGRgUFRQVFRUYFRcYHSYeGBkjHRUXHzAgIycpLiwtFh4xNTAqNSYrLCkBCQoKDgwOGg8PGiwkHyQtLCwsKSkqLCw0KSwsLCkpKSwsLCwqLCksLCwpLCosLCwsKSwpKSwsLCwsLC8sLCwsLP/AABEIAM4A9AMBIgACEQEDEQH/xAAbAAEAAgMBAQAAAAAAAAAAAAAABQYBBAcDAv/EAEsQAAIBAgMDBgoGBwUIAwAAAAECAwARBBIhBQYxEyJBUWGRBxUyUnGBkqGx0RQjQlNywTM1Q2KCsvCDorPC4RYkNERUY3PSJZPx/8QAGwEAAwEBAQEBAAAAAAAAAAAAAAECAwQFBgf/xAAxEQACAQIEAwYFBAMAAAAAAAAAAQIDERIhMVEEQZEFE0JSkuEUMmGB0RUiocEjU3H/2gAMAwEAAhEDEQA/AO40pSgBSlKAFKUoAUpSgBSlfEkoUXYgDrJsO80AfdKgcdvrhY9M5c9SC/8Ae0HvqCxPhGcm0UIH4iSfZW3xpqLFcvVRG8M88UfKwWbJq8ZF7r1i2oI+FVUbY2pN5CuB+7GFHe9eWM2ftIIzyyMqqCTmlA9wNUoiuTOz/CHE1hKjIetecvzFWPBbTimF43V/QdfWOIrjqqSbAEnoA1PdU5s7dDFyc4LyfUznIfUBzvdVOKEmzqNYvXP/APZjaSeTKT6Jm/zWp/8ALRfeN7EnzNRh+o7nQaVz5N+cVEbTRqevMrRn+vVUtgvCFA2kivH2+UO8a+6jCx3Ra6VqYHasMwvHIr+g6+scRW3epGKUpQApSlAClKUAKUpQBilDSgDNKUoAUpSgBSlYJoAzWtjdoRxLmkYKOsnj2AdJqu7wb8JFdILO44t9hf8A2PuqEwG7mKxrcrOzKp+03Ej9xOgf1rVKO4rm9tTwgknLhk46B3Gp/Cg/PurSi3dx2LOaZiq/9wn3Rjh7quOyd3YMOPq0GbpdtWPr6PVUpTxJaCtuVfAbg4dP0haQ9pyr3L86n8Ls2KIWjjRPwgD31s0qW2x2MWqP2tsZcQFWRmyA3KKbZj0ZjxsOypGlIZp4HZEMI+qjVe0DX1nia27VmlAGLUtWaUAfDxAixAI6iL/GojHboYWXjGFPWnNPu091TVKAKHjvB9IhzYeS9uAbmt6mGnwrWg3mxuEYJOpYdUmh/hkHH310WvLEYVZFKuoZTxBFxVYtybbEVsfeuDEaBsj+Y2h/h6DUyDVM214PwedhjlP3bHT+FuI9dR+zN68RhW5LEqzKNLHy1HWD9of1enhvoF7anRKVq4DaMcyB42DA+49RHEGtqoKFKUoAUpSgDBpQ0oAzSlKAFKV8SyhVJYgAC5J4ADiTQBiedUUsxAUC5J4AdtUDbu9EuKfkcMGyk208p/kv9GvLbu25MdKIYQcl+avDMfPbqA49nwt27u7aYVOhpCOc/wCS9S/GrthzZOpDbD3bw+HIbEOjSixyE81L6jTpPbVm8bQfeJ31XNs/8TJ/Z/yCtZa+Y4ntudKtKngTs7ano0+DUoKVy2+N4fvE76eNofvF765sdp4sSyDkror6EIb5BIgJGvOJQsdL8K+k2ni8y3iIVg97RtcavlLXNvJC6A314Vqu1Kr8MfV9yfho7vodI8aw/eL308aReetc4g2rjrpeEFWEWY5SpR2DNJzSfJFgvYbddfcG18bkiJiuzN9YojYEDmDTNzelrkno0JrZdoVH4Y+ol0I7vodF8aReetPGUXniqhsHGzuZBMmXKeaQpUMLnhm5xtYXuOnia2tqbdjw63dZT+CNn94Fh31ceOnKWFRz+jE6MUr3J6XeDDKbNPCp6mkRT6wSDUNtLwkYKCURs5a6g8pHaRBqRYlCSDpwtVObwk4YyWGDWQvIoLyhSwU5V0UKSTYGwvUntvB7NnbP9HxCvZUUfR5oo/L4tZQOniTXrfLDFNPS5yau0S24PfTAy+RiYvQWyn2Wsa3/ABvD94vfVGwuy4Y/IjRfQov38a3RXzE+31f/ABwy+r/B6UeBy/c+hbPG8P3i99Z8bQ/eL31SdqTyJHeIXbMg8kvZSwDHKCL2FzWlFtTFlogYbKb8q2XhmYrGQubSwAZhra9q2p9r1JrEorqTLhYp2u+h0PxrF94tPGkXnrXPW2ljVRDyXKNyj5wEy2hRsunO1ZhqPhVlU1q+1JrWK+zIXDJ8ye8ZReeK0tp4XDYlckhBP2WGjAnzT+VaqV6jiPxL8RW9LtCU5JYSZUElqU/FYDE7OlzoboTbN9lh0K69B/oVdtgbxR4pLro48pDxHaOte2pGfDq6lXAZWFiDwIrne29iSYGUTQk5L81ulb/ZbrHxr2Pm1OPQ6TSofdzeBMVHfg6+WnUesdYNTFRoUKUpQBg0oaUAZpSlAA1Qd9N4DI/0eK5ANmt9p+hR2D4+irDvbtz6PBzT9ZJdU7OtvV8SKgtw9hZj9IccLiO/X9pvyHrq45ZkvYnN1t3Bho7tYyuOceoeaOzr6zU7WaVDzKOf74QzNiX5FgOaVIzZdXiARr2PknW1Qsuzsbd7TXDcpYZrFSSuSxtwsD6Ca6jLs6Jjdo0YniSoJ04akV8+KYfuo/YX5V4dXsypOo5qUc23nG/9nZHiIqKTT6nNosBi86EycwZ7rnuQCwKBmsM9hfXtrxTZmPEQXlsz3U3zkA/VgFW0zWzXOh9XRXUPFUP3Ufsr8qeKofuo/ZX5VMezKi8UfT7jfEx2fU55NsvFZZBHMQXdcrs7HJGEBOUEcS9/Uaw+z8eSzCZRmDcy+ityOVShtwzkkg9QPZXRPFcP3Ufsr8qeLIfu4/ZHyrSPZ1SPiXp9yXXi+T6lCTZ2M5v1h0ZzblSSFMOVQzZRn+s53YNKx4s2gqEGcPYrY5yhKiIjnMBoQ+ptbMB6qv8A4ti+7T2R8qeLovu09kVvHg5rmunuQ6q2/khdjbMgnjDSJDKyspzgK9nCRm6vx4jjUptz/h39X8wqm747gNc4jZ5MUo1aOMlA/amUgB+zgfTxrG7W+uMElsVI7YZGyztJFymS97KxAuDcdN7dVej3OKlgT5WOfHaV2SH0DGHTlctiOcGvccqz3ykac3Ktum3rrMGBxt0LSC4CZiHOW4dzJzLc7MpUDqtXRMFh8LKgeNYXRuDKqkH3VseKYfuo/YX5V4H6TV0xR9Pv7Hd8VHZ9Tl8ey8dyaDliHXMXJcnMeZYA+p+OmvCtptmYtuV+sIzEGM8oQRz7kHKMuXLoNAb29NdG8VQ/dR+yvyrPiuH7qP2V+Va/plTzR9P1vuT8RHZ9TnuJ2djGeTJNljbKqc67IqtGc9ytixAe/pFZi2dj8y5pRe5uQ5Cj64t+jynMDHZbdF+OldB8WQ/dx+yvyr5l2RCylTGliCDzQNDx1FaR7PmlbEvT7iddbPqUKXZWPK/VzZGBn0Z8wIdl5IE2uMq5rEcCBxvUlszCYpcQTK4aMk2OY9Mi8mBHay2W4PTfW5vp7HDeLz9YolwZNhIwDSYe50Eh4vF+9xXp0qzxYOI2ZUj6CCAPSCCK6I8HKLWa6GbrJmyK88Th1dCrgMrCxB6Qa9aV6Bgcy2hg5NnYoMhJU6qTwZelG7f9DXQtmbRSeJZEOjdHSD0g9orx25shcRC0bceKt5rDgfyqlbo7VbDYgwS6KzZSD9mQaA+g8O6r+ZE6M6NSsCs1BRg0oaUAZrBrNRO8+0ORwsjDyiMq/ibT/WgCkbXmbHY4Ih5ubIvYo8pvie6uj4XDLGioosqgADsGlUrwdbOu0kx6OYvpNi35d9XoVctiVuZpSlQUKUpQApSlAClKUAKUpQBgivJcKgzWVRn1bQc42tduvTrr2pQBUMfufJA5n2a4hkOrwH9DL2FfsHtHurf3c3tTElopFMOJT9JA/EdqH7S9oqfIqB3n3WXFAOjcliI9Yp10ZSOhrcVPVVXvqK2xPXrNVzdPeN588GIXJioNJE6GHRInWp/Ptqx3pNWGKV4HGxji6+0PnT6dH56e0PnU4kFj0kjBBBAIIsQdQQeII6qq8Mni6VY3b/c5TaJmP6CQ3PJsT+zbXKeg6dVWT6bH56e0PnVV3/3cjx2Hujpy0dzHzhZutDr09fQaaa0bE0y1YLGxyoHidXU3sym4NjY2I4171S/BfigNnKrEKUklUgkAiz9Xrq3fTE89faFDsnYazPY1Q/CBsjKyzqLZrK/4h5J91vUKu30xPPX2hWrtfBriMPIgscymxGvOGo94pxlmJo8N19rfSMMrE84c1/xL0+sWNS9c+8H+OKTvE2mcE26nTj7r91dBpyVmCeRg0oaVIzNUrwj4vmxR9ZZz6hYfE1da5vv/AC5sWF81FHtEmqhqKWhb90cHyeDjHSwLn0sb/C1TNeWHiyoq+aoHcLV8Nj4wbF0BHEFhf41Le40bFK1vGMX3kftL86eMYvvI/aX50sS3HZmzStbxjF94ntD508YRfeJ7S/OjEgsbNK1/GEX3ie0vzp9Pi+8T2h86LoVjYpXxFMrC6kEdYN/hX3TAxetLE7bw8f6SaJPxSKPia53vvsfGY7GyQxYgokapaIllQkrck5eJ16b1E7C3O2hs+Qs2Bw2KB6S6Ej8Ja3wq1FW1JxHTH352eOOLw/8A9in4V8/7ebO/6uD1uB8aqU+9OLAsdlSL+B0I9yionF7fxLf8hOPSVpqAsR0uDe3BP5OKw59EqfOpKLEK4urBh1qQR3iuC4/6RJ/ySj8ZU/KovB7DxMb5lk5E34xsQR6Mvzqu6+osZ2HfvBNDye0IR9ZhiOUA+3hybOp67Xv31a8JiVkjV11V1VlPYwBHxqC2QzT7KXlmLs+HYOx4scrC5rz8G0xbZeHJ4hWX1K7Ae4Cs3oXzIuSMZm0HlydA89qCNeodwrR2xDiGkAgcIOUmzsbHTMcuhBvr0C3pFRjQ7Qs/OvdhltyeiiVsw1A1KZdNfSDX57OipVJPHFZvV/Vrb7nuqdorJ6f0SG2NoPCUEcSvmVzqrG7KBlQZRoWudTXjNtmW8wXD6IpaMsjHOyW5ReaOOtgRxsaykeNBkYOCMto4zl1JRAGJtoFbOTqb24VjDrj80ZYgquUSZSn1lna7DQcVy9K21tXTShBRXyv7/f2M5N359DbwmOYYnkjAAjC7yqrBeXKhiNb83KLX66sCRr1DuFVrDw49hz2ykyo3MMZtExPKIbrxQcD036a9Hjx1msX/AEk2WxhzZbDkNSMuQG+b7XCulU03k11M8VloyzrEOodwqR2OAEa33kn81VPZcePE4MzI0R5TNlygqQqhAOkqWuR0jp6KkdqYWQ4ZpYWZZIpJGBXpTNzgevrt2V6/ARtUtfkctd/tK7tAfRtp3GgEqt/C/H4mul3rkG1NqviHDyZc2UKSBa9r2JHXr0VPYDa2Ix06RFssYsXVLi6LxzHibnS3bXuSicSZ0K9KwFtSsizJNcl3h2ly2KeReFwFPYugPuv66ve+e1uRwxCnny8xfQfKPd8a5tNhnQgMpUkAgEWNjwNaQXMiTOsbB2oMRAknSRZh1OPKH5+uqttWcIZnIuEMrEdilifhXhuXjXgxBglBXlOAYWs44cesaeoVMYvYczO5CghmY+UNQxJ1B9NeH2zw86tOMYRv+6+W1mdvCVFGTcnbIqib0oSq8m2Zmy2BUgcxXvmBIOjD0V64LeZHK/VuoaQRh2tlvaTp7OT4doqwDdp7AclHYagcywPWB0Gvtt35CLNEhXqJQgegeuvC+BnbKi+p298vOivjehOd9W5AEp0KklYWCyEqDdbXuAeIFZO98asFMUt2ERGgItK1lLHgulmsevrqR2CgxMbSRRp5ckbEFNcjW16wRY69dSo2PJ92vR0r0cO6umPBzi7Ok+pm6qfiRXBvrGEEhjkClnFxY2EaksxHm6dF+NS2zNs8rIUEZUCOOTMWUjLKLpoNb6Hurej2Mw4QoL3vbIOOh76948BIOEYGgGhXgOA9FdUeHnyptGbqLzG7sfyX/wDIf5VqQrT2ZCyq2YWuxNrg6WA6PRW5Xu0k1BJ7HFJ3kymw/rab0RfyCrDtjGLFG0j3yqLmwueNuFV6H9bTeiL+QVLb2wM+FlVAWYqLAakm4Olb80QVrEb5YY8DJ7BqNxG8cJ4Z/ZNecJmSFYmwsrAAhgb5SDIHJy5dH+zmvwJr5xm052Mh5B0MsYRsuYC4YEMBbjl5tbWRndmpNteM8A/dWrI4IBHA61sbXxhlCDkDHyYyiwY8wWsDpxBvr21qAWRQfNHwq0Szp+7P6ri/8DfBq1vBj+qoP7T/ABHrY3Z/VcX/AIG+DV4eDD9Vwf2n+I9c75/9NdibOxISSSg1JJ1biTc9NPEcPme9vnW9es1zdxS8q6I0xy3ZXN6I4cNg5psuqIcureUeavT1kVE+DQx4jALmF3iLRtzm1tqp49RHdVl3h2PFiYGjmBKjnWDFdVBIuQah/BvseKLAxSICGnijeTnEgtl4gE2HHoq1RpYflXRCxSvqfe9ODWNYOTzLmxWHRrM2qs1mU68DU4Nkxeafab51znwv4CUTQSRs9pPq8oJtyqm6EAHyucfZro+ycHyMEcZJYoiqSTckgakk9t6bo00lkuglOV9R4rj6j7TfOveLDKq5QNDe41PHjxr0vWaFCK0Q22zku8myvo+IZB5J5yfhJ4erh6quW4WyeTg5VhzpeHYg4d5ue6ojwkP9bEOpGPe1vyq47DS2GhH/AG0/lFbN/tM1qbtKGlZlmu+AjaQSMoLKLKTrYdNuqqP4RcPaaN/OQj1qf9a6DVX8IGCz4YOOMbA/wtzT+XdVReYnoSuBijxGHiZ1DcxCCeIYAag9BuOipICqzuBjs+GKHjGxH8Lc5fz7qs9J6ghULvftX6NgZpekIQv425q+81NVo7X2NDiY+TnTOlw2W5Go4eSRQtRnNPAztbLLNhyfLAkX8S81+8Ed1dZrne5+wcPBtTFRGMB4ismHa7XEMgsV42IFwNa6GKqepMdDNKUqChQ0pQBXZ9kGPGnEXukgUN+4VFr/AISOnoqWxLXFxr1f6VtkVryYBDwupPSpt7uB7qYEHi6hcVVrl2Jf9o3rCn8q1JN1Q3GQ+pR+ZNUmhNFHxVaEeCklcJGpZz0D4nqHaa6LHuVB9tpG7L5R/dAqYwWzYoVyxoqDsHH0nifXVd5bQnDc0sDs44fBCInMY4iCes5TeonwZfqqD0Sf4j1Zcd+if8Dfymq14M/1VB6JP8R6jkyuZqR42UgfWya2+0a1l3kT/qjwc/pOhDlc+gGwr1iRgBzX0/db5VHDdaDX6p7kOCbOCc5BNzbiLC3Vavg4TrYnjlPXK1z22oWVkjd/2kjNgcSedcWLsOBAN+riBrbjX1s7akSqsUMxCqeTRFZgAQDzF9GU9xrTO7URJLCYlr5yS95ASpIfTUcxRbThX2m70KC45VMrmTMLjK1mzG+XhZm410xlO3zVP5MmltE2sdiIZRHykzELMMl2J+ujJGUfvA37q2o94ISuYYm46xIT9rJYAa3zAi3GtDC7KhYKyPIycpyqlWJXOSxJBA1BLGvqPdbDDVVdTzNRnBvGWytw8rnEE9I411QlPRymZtLZE9h5s6hlkcg8Dmb86ltlMTCtySedqdT5RFQez4EijWNM2VBYXzMbdpI1qZ2Y9oAToBmJvppmY16nBObk8V/uc9a1lYoe+0nKY7IOgRoPS2v+YV0eGPKoA6AB3C1c22EhxO0Q54Z2kPoUnL/lrpletLkjkRg0oaVBRmvDG4USRujcHUg+sV70oA5runizhsaYn0DExt+IHmnv/mrpIqh7/wCyCrriE4NZXt0MPJb18PUKsu6+2RiIAxPPXmuP3gOPoI1q5Z5krLImKUpUFFK31X6LisNjx5KNyM9vupDoT6D+VXONgRcG4PA9YrW2rs5J4ZIpBdZFKn19I7RofVVc3F2m6h8DOfr8LoCftw/s3HXpYd1VqhaMt1KUqRilKUAKUpQApSlAClKUAeGP/RP+Bv5TVc8GH6rg/tP8R6sO03AhkJ4BHJ9Smq/4MkI2Vh79Ic98jWquQuZaaUpUjMVU/CBtFjEmDhP12Mbkxb7Mf7Rz2W076se09oxwRPLK2VEF2P5DrJ4WqsbnYCSeV9oYgEPKMsEZ/ZwdHrbj/wDtUtxPYtGzMAkEKRILLGqqPQBa/pPGtmgpUjFV3ffafJYYqDzpeaOu32j3aeurCxsK5ntfFNj8aFj8m+RPwg85/df1CqisxNk74Pdm5Y3mI1c5V/CvE+s/CrhXjhMKsaKi6KoAHoFe1Ju7BGDShpSGZpSlAGvjsEssbRuLqwsfmO0ca5zgsRJs7FlXuV4N+8hOjDtHHvFdOqF3n3eGKj0sJFvkb/Kew+6qi+TE0S0E6uoZSCrAEEdIPTXpXO91t4mw0hgnuEvbXjG3Tf8AdP8ArXQ1YEXGoPTSasCdwarG9+wJHKYrC6YrD+SPvY/tRt131t6atFYtQnYZFbubxR4yESJcEc2SM+VG44qw/q9S1VPbu7UqTHGYCyz/ALSI6JOo6G6n7akN3N64sWCovHMmkkD6Oh6dPtDtFDXNCJylL0vSGKUpQApSlAClK8sRiFRSzkKqgkkmwAHEk0AVzwibSMeBdE/SYgiGMdJMhsfdfvFTextniDDxRD9mir6wAD76qmxFbaOMGNcEYaC64VW+23BpiPVp6uqrveqeWQkZrxxWLSNGeRgqqCWYmwAFR+395oMIl5X1PkRrznc9SLxPpqAh2JiNouJccDFh1IMeDB1bqac9P4fh0pLcLnjh4X2tMsjqUwETXjQ6HEOPtsPMHV/rV5VbUjjCgAAADQAaADqAr6obuCFYJpeoLefeVcMllsZWHNXq/ebs+NK1xkbvxvDkXkIzzmH1hH2UPR6T8PTXvuRu/wAlHyrizyAWB+ynHvPHuqG3T3ebESfSJrlcxIv+0e/E/ug99dBFW8skStzNKUqCjBpQ0oAzSlKAFKUoAru9G6y4gZ0sJQND0MB0N+Rqu7u7zvhW5DEBsim2vlRn817O6uiVDbf3ajxS681wOa44+husVSfJktbErBOrqGUhlIuCNQRXpXNIcVitmyZWF0J8k6o3ap6D/Rq7bG3khxI5jWfpjbRh6OsdoocbDTJWoPeDdKHFEOc0cyeRPGcsi9Wv2h2Gpu9ZqU7DKau2MfgtMXEcVCP+YgHPA65IvzFbMG+izXaAK8dwAxzKb2BYEEaEE29VWi1U/aqAYmWwA1Q6dfJrrXl9rcTOhQx03Z3X9nRwtNTnaWhvDeSTzE72r6G8UnmJ3tVJGycUBIVls5cshLMVyMWGUrbSwYW46qK+p9k4q75JhlKCNVJa4yhSHLeeSGvpwavDj2hxDdu+XRfg7HQp+T+S7DeCTzU7zX2NuSeane1VF8JijLmDIoLK+XOxAKI65PJF1YlWJ04cKxg9iYgLGskxfJKGLB5FLRlech18/UdlbR47iGs6i6L8EujDylyG15PNT+9UFtnZU2LkXl5V+jqb/R0DKHI4co97sOzSorxJi8thLY3lt9bJzS0gaN+HPyrzch07639lbIxKSsZMQWRlksLnMrvKCCpItYKOB4Em2ldkOLq/7F0X4MnSh5T13h3+jwKGMIhlCrycSXCqLEAv5oFhoNT768dl7zY/aUf+6rFh0FlknciRg9hmEcY9Omat/Y25mCErloVkbmHNKTISWzXJzk6mwq0wYZEFkVVHUoAHcK9ylNSpp6vc45JqRC7D3Ngw7mVi0058qeU5nv8Au30Qeip+lKtu4hWCa88RikjUs7BVHEk2FUnbm/DOeTwoOume3ON+hF6PTx9FCVxN2JneXexMOCiWaXq6F7W+VVzd/duTFycviC2Qm5J4yHs6l7fUK3t3txySJMVr0iO97k9Mh/Lvq6qoAsOHVVXtkha6mIogoAAAAFgB0AV90pUFClKUAYNKGlAGaUpQApSlAClKUAeOKwiSKVdQyniDqKpe19wmU58Kx01CE2Yfgb599XqlNNoVjn2A3zxGHbk8Sha3XzXHfo39a1bNmby4efyHAbzG5rdx4+qtvHbNimXLKisOi41HoPEeqqrtLwdqdYHK/uvqPUw1HvqsmLNF0vWjPsaF3LMvONrnMw4Cw4HqFUgR7TwnDOyjq+tXu1I91bOF8IrjSWEH8JKn2WvUTpKatJJoam1pkWvxBB5p9t//AGrPiGHzT7b/ADqKw+/2Fbys6elb+9b1IRb04RuEyes5fjasfhaS8C6I072W76nsNiQ+afaf51nxLD1H23+dZXbOHPCaI/xr86j9ob5YaLTPnbzU1724Dvprh6fKC6IXeS3JDxPF1N7b/Os+Ko+pvbf51TJt+pZXCR5IFJ1ducQOk66e41PHfLCRqByrPYcQrMT6TbjVfDwXhXQXePcmsPhFS+W+tr3JPC9uJ7TXvVNxXhHjH6OJm7WIUe69Rzbz4/E6QoQP+2l/77aD3VooWJci+YrGpEuaRlUdbG3d11VtreEGNbiBc585rqvqHE+6o/D7jYmZs2Iky9dzyjfId9WbZe6WHg1CZm89+cfUOA7qeSFmVGHZGNx7B5SVToZ9FA/cTp/rWrjsXdmHDC6jM/TI3H1eaPRUtas0OVxpAUpSpGKUpQApSlAGDShpQBmlKUAKUpQApSlAClKUAKUpQBi1eGJ2fFJ+kjRvxKD8a2KUAQOI3Jwjfsyv4WI917Voy+DqD7Mko9k/lVspTxMVkUbFeDg2+rmuep1sO8fKq9tDdrEw3zxm3nLzh7uHrFdarFqpTYsKORbCwkUswjmZkDaKVt5XQDfr4VeYNwcKOIkb8TW/lAqS2hu9h5tXjW/nDmt7S61v4ePKoFy1ha54m3X20OV9ASNHC7u4aPyIUHaRc97XqRCis0qChSlKAFKUoAUpSgBSlKAFKUoAwaVmlAH/2Q=="/>
          <p:cNvSpPr>
            <a:spLocks noChangeAspect="1" noChangeArrowheads="1"/>
          </p:cNvSpPr>
          <p:nvPr/>
        </p:nvSpPr>
        <p:spPr bwMode="auto">
          <a:xfrm>
            <a:off x="765175" y="-327025"/>
            <a:ext cx="23241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pic>
        <p:nvPicPr>
          <p:cNvPr id="28684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5" t="22102" r="13422" b="13950"/>
          <a:stretch>
            <a:fillRect/>
          </a:stretch>
        </p:blipFill>
        <p:spPr bwMode="auto">
          <a:xfrm>
            <a:off x="457200" y="3498850"/>
            <a:ext cx="3654425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9948" name="TextBox 1"/>
          <p:cNvSpPr txBox="1">
            <a:spLocks noChangeArrowheads="1"/>
          </p:cNvSpPr>
          <p:nvPr/>
        </p:nvSpPr>
        <p:spPr bwMode="auto">
          <a:xfrm>
            <a:off x="990600" y="6367463"/>
            <a:ext cx="2428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/>
              <a:t>CRISP-DM Methodology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 autoUpdateAnimBg="0"/>
      <p:bldP spid="5" grpId="0" build="p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9762"/>
          </a:xfrm>
        </p:spPr>
        <p:txBody>
          <a:bodyPr anchor="b"/>
          <a:lstStyle/>
          <a:p>
            <a:pPr eaLnBrk="1" hangingPunct="1">
              <a:defRPr/>
            </a:pPr>
            <a:r>
              <a:rPr lang="en-US" altLang="x-none" sz="3400">
                <a:solidFill>
                  <a:schemeClr val="tx1"/>
                </a:solidFill>
              </a:rPr>
              <a:t>Brainstorming: A little later…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125538"/>
            <a:ext cx="4097338" cy="4970462"/>
          </a:xfrm>
          <a:ln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marL="282575" indent="-282575" eaLnBrk="1" hangingPunct="1">
              <a:buFontTx/>
              <a:buNone/>
              <a:defRPr/>
            </a:pPr>
            <a:r>
              <a:rPr lang="en-US" altLang="x-none" sz="2000" u="sng" dirty="0">
                <a:solidFill>
                  <a:srgbClr val="0000CC"/>
                </a:solidFill>
              </a:rPr>
              <a:t>Civil Eng. Questions</a:t>
            </a:r>
          </a:p>
          <a:p>
            <a:pPr marL="282575" indent="-282575" eaLnBrk="1" hangingPunct="1">
              <a:defRPr/>
            </a:pPr>
            <a:r>
              <a:rPr lang="en-US" altLang="x-none" sz="1600" dirty="0">
                <a:solidFill>
                  <a:srgbClr val="0000CC"/>
                </a:solidFill>
              </a:rPr>
              <a:t>Can you help publish field-sensor data on national website (HIS) ? dealing with wireless communication, data format conversion, XML, etc.?</a:t>
            </a:r>
          </a:p>
          <a:p>
            <a:pPr marL="282575" indent="-282575" eaLnBrk="1" hangingPunct="1">
              <a:defRPr/>
            </a:pPr>
            <a:endParaRPr lang="en-US" altLang="x-none" sz="1800" dirty="0">
              <a:solidFill>
                <a:srgbClr val="0000CC"/>
              </a:solidFill>
            </a:endParaRPr>
          </a:p>
          <a:p>
            <a:pPr marL="282575" indent="-282575" eaLnBrk="1" hangingPunct="1">
              <a:defRPr/>
            </a:pPr>
            <a:r>
              <a:rPr lang="en-US" altLang="x-none" sz="1600" dirty="0">
                <a:solidFill>
                  <a:srgbClr val="0000CC"/>
                </a:solidFill>
              </a:rPr>
              <a:t>Can you remove errors from the dataset?</a:t>
            </a:r>
          </a:p>
          <a:p>
            <a:pPr marL="282575" indent="-282575" eaLnBrk="1" hangingPunct="1">
              <a:defRPr/>
            </a:pPr>
            <a:endParaRPr lang="en-US" altLang="x-none" sz="1800" dirty="0"/>
          </a:p>
          <a:p>
            <a:pPr marL="282575" indent="-282575" eaLnBrk="1" hangingPunct="1">
              <a:defRPr/>
            </a:pPr>
            <a:r>
              <a:rPr lang="en-US" altLang="x-none" sz="1800" dirty="0"/>
              <a:t>CS </a:t>
            </a:r>
            <a:r>
              <a:rPr lang="en-US" altLang="x-none" sz="1800" dirty="0" err="1"/>
              <a:t>Ans</a:t>
            </a:r>
            <a:r>
              <a:rPr lang="en-US" altLang="x-none" sz="1800" dirty="0"/>
              <a:t>:</a:t>
            </a:r>
          </a:p>
          <a:p>
            <a:pPr marL="577850" lvl="1" indent="-295275" eaLnBrk="1" hangingPunct="1">
              <a:defRPr/>
            </a:pPr>
            <a:r>
              <a:rPr lang="en-US" altLang="x-none" sz="1600" dirty="0"/>
              <a:t>Yes, we will help with these.</a:t>
            </a:r>
          </a:p>
          <a:p>
            <a:pPr marL="577850" lvl="1" indent="-295275" eaLnBrk="1" hangingPunct="1">
              <a:defRPr/>
            </a:pPr>
            <a:r>
              <a:rPr lang="en-US" altLang="x-none" sz="1600" dirty="0"/>
              <a:t>But these do not advance CS </a:t>
            </a:r>
          </a:p>
          <a:p>
            <a:pPr marL="577850" lvl="1" indent="-295275" eaLnBrk="1" hangingPunct="1">
              <a:defRPr/>
            </a:pPr>
            <a:r>
              <a:rPr lang="en-US" altLang="x-none" sz="1600" dirty="0"/>
              <a:t>Techniques already exist</a:t>
            </a:r>
          </a:p>
          <a:p>
            <a:pPr marL="282575" indent="-282575" eaLnBrk="1" hangingPunct="1">
              <a:defRPr/>
            </a:pPr>
            <a:endParaRPr lang="en-US" altLang="x-none" sz="2400" dirty="0">
              <a:solidFill>
                <a:srgbClr val="0000CC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76800" y="1066800"/>
            <a:ext cx="4038600" cy="30480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82575" indent="-2825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7850" indent="-2952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spcBef>
                <a:spcPts val="2000"/>
              </a:spcBef>
              <a:buFont typeface="Wingdings 2" charset="2"/>
              <a:buNone/>
            </a:pPr>
            <a:r>
              <a:rPr lang="en-US" altLang="x-none" sz="2000" u="sng" dirty="0">
                <a:latin typeface="+mj-lt"/>
              </a:rPr>
              <a:t>Computer Science Questions</a:t>
            </a:r>
          </a:p>
          <a:p>
            <a:pPr defTabSz="914400" eaLnBrk="1" hangingPunct="1">
              <a:spcBef>
                <a:spcPts val="2000"/>
              </a:spcBef>
              <a:buFont typeface="Wingdings 2" charset="2"/>
              <a:buChar char=""/>
            </a:pPr>
            <a:r>
              <a:rPr lang="en-US" altLang="x-none" sz="1600" dirty="0">
                <a:latin typeface="+mj-lt"/>
              </a:rPr>
              <a:t>Do you want to know how fast the river is flowing?</a:t>
            </a:r>
          </a:p>
          <a:p>
            <a:pPr defTabSz="914400" eaLnBrk="1" hangingPunct="1">
              <a:spcBef>
                <a:spcPts val="2000"/>
              </a:spcBef>
              <a:buFont typeface="Wingdings 2" charset="2"/>
              <a:buChar char=""/>
            </a:pPr>
            <a:r>
              <a:rPr lang="en-US" altLang="x-none" sz="1800" dirty="0">
                <a:solidFill>
                  <a:srgbClr val="0000CC"/>
                </a:solidFill>
                <a:latin typeface="+mj-lt"/>
              </a:rPr>
              <a:t>CE </a:t>
            </a:r>
            <a:r>
              <a:rPr lang="en-US" altLang="x-none" sz="1800" dirty="0" err="1">
                <a:solidFill>
                  <a:srgbClr val="0000CC"/>
                </a:solidFill>
                <a:latin typeface="+mj-lt"/>
              </a:rPr>
              <a:t>Ans</a:t>
            </a:r>
            <a:r>
              <a:rPr lang="en-US" altLang="x-none" sz="1800" dirty="0">
                <a:solidFill>
                  <a:srgbClr val="0000CC"/>
                </a:solidFill>
                <a:latin typeface="+mj-lt"/>
              </a:rPr>
              <a:t>:</a:t>
            </a:r>
          </a:p>
          <a:p>
            <a:pPr lvl="1" defTabSz="914400" eaLnBrk="1" hangingPunct="1">
              <a:spcBef>
                <a:spcPts val="600"/>
              </a:spcBef>
              <a:buFont typeface="Wingdings 2" charset="2"/>
              <a:buChar char=""/>
            </a:pPr>
            <a:r>
              <a:rPr lang="en-US" altLang="x-none" sz="1600" dirty="0">
                <a:solidFill>
                  <a:srgbClr val="0000CC"/>
                </a:solidFill>
                <a:latin typeface="+mj-lt"/>
              </a:rPr>
              <a:t>Not really, </a:t>
            </a:r>
          </a:p>
          <a:p>
            <a:pPr lvl="1" defTabSz="914400" eaLnBrk="1" hangingPunct="1">
              <a:spcBef>
                <a:spcPts val="600"/>
              </a:spcBef>
              <a:buFont typeface="Wingdings 2" charset="2"/>
              <a:buChar char=""/>
            </a:pPr>
            <a:r>
              <a:rPr lang="en-US" altLang="x-none" sz="1600" dirty="0">
                <a:solidFill>
                  <a:srgbClr val="0000CC"/>
                </a:solidFill>
                <a:latin typeface="+mj-lt"/>
              </a:rPr>
              <a:t>We can already determine that by the discharge, water depth, and physical characteristics of the river</a:t>
            </a:r>
          </a:p>
          <a:p>
            <a:pPr defTabSz="914400" eaLnBrk="1" hangingPunct="1">
              <a:spcBef>
                <a:spcPts val="2000"/>
              </a:spcBef>
              <a:buFont typeface="Wingdings 2" charset="2"/>
              <a:buChar char=""/>
            </a:pPr>
            <a:endParaRPr lang="en-US" altLang="x-none" sz="2200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41988" name="Slide Number Placeholder 5"/>
          <p:cNvSpPr txBox="1">
            <a:spLocks noGrp="1"/>
          </p:cNvSpPr>
          <p:nvPr/>
        </p:nvSpPr>
        <p:spPr bwMode="auto">
          <a:xfrm>
            <a:off x="8404225" y="219075"/>
            <a:ext cx="4937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0B0A065-AF89-234E-8DA9-28AFE8216807}" type="slidenum">
              <a:rPr lang="en-US" altLang="x-none" sz="1200">
                <a:solidFill>
                  <a:schemeClr val="tx2"/>
                </a:solidFill>
                <a:latin typeface="Trebuchet MS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x-none" sz="1200">
              <a:solidFill>
                <a:schemeClr val="tx2"/>
              </a:solidFill>
              <a:latin typeface="Trebuchet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9762"/>
          </a:xfrm>
        </p:spPr>
        <p:txBody>
          <a:bodyPr anchor="b"/>
          <a:lstStyle/>
          <a:p>
            <a:pPr eaLnBrk="1" hangingPunct="1">
              <a:defRPr/>
            </a:pPr>
            <a:r>
              <a:rPr lang="en-US" altLang="x-none" sz="3000">
                <a:solidFill>
                  <a:schemeClr val="tx1"/>
                </a:solidFill>
              </a:rPr>
              <a:t>Brainstorming: Light at the end of the tunnel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990600"/>
            <a:ext cx="4648200" cy="4724400"/>
          </a:xfrm>
          <a:ln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marL="282575" indent="-282575" eaLnBrk="1" hangingPunct="1">
              <a:buFontTx/>
              <a:buNone/>
              <a:defRPr/>
            </a:pPr>
            <a:r>
              <a:rPr lang="en-US" sz="2000" u="sng" dirty="0">
                <a:solidFill>
                  <a:srgbClr val="0000CC"/>
                </a:solidFill>
              </a:rPr>
              <a:t>Civil Engineering</a:t>
            </a:r>
          </a:p>
          <a:p>
            <a:pPr marL="282575" indent="-282575" eaLnBrk="1" hangingPunct="1">
              <a:defRPr/>
            </a:pPr>
            <a:r>
              <a:rPr lang="en-US" sz="1800" dirty="0">
                <a:solidFill>
                  <a:srgbClr val="0000CC"/>
                </a:solidFill>
              </a:rPr>
              <a:t>Can you help with </a:t>
            </a:r>
            <a:r>
              <a:rPr lang="en-US" sz="1800" dirty="0" err="1">
                <a:solidFill>
                  <a:srgbClr val="0000CC"/>
                </a:solidFill>
              </a:rPr>
              <a:t>Env</a:t>
            </a:r>
            <a:r>
              <a:rPr lang="en-US" sz="1800" dirty="0">
                <a:solidFill>
                  <a:srgbClr val="0000CC"/>
                </a:solidFill>
              </a:rPr>
              <a:t>. Forensics?</a:t>
            </a:r>
          </a:p>
          <a:p>
            <a:pPr marL="282575" indent="-282575" eaLnBrk="1" hangingPunct="1">
              <a:defRPr/>
            </a:pPr>
            <a:r>
              <a:rPr lang="en-US" sz="1800" dirty="0">
                <a:solidFill>
                  <a:srgbClr val="0000CC"/>
                </a:solidFill>
              </a:rPr>
              <a:t>Find </a:t>
            </a:r>
            <a:r>
              <a:rPr lang="en-US" sz="1800" dirty="0">
                <a:solidFill>
                  <a:srgbClr val="CC0000"/>
                </a:solidFill>
              </a:rPr>
              <a:t>when and where</a:t>
            </a:r>
            <a:r>
              <a:rPr lang="en-US" sz="1800" dirty="0">
                <a:solidFill>
                  <a:srgbClr val="0000CC"/>
                </a:solidFill>
              </a:rPr>
              <a:t> a contaminant enters a river?</a:t>
            </a:r>
          </a:p>
          <a:p>
            <a:pPr marL="282575" indent="-282575" eaLnBrk="1" hangingPunct="1">
              <a:defRPr/>
            </a:pPr>
            <a:r>
              <a:rPr lang="en-US" sz="2000" dirty="0"/>
              <a:t>CS: </a:t>
            </a:r>
            <a:r>
              <a:rPr lang="en-US" sz="1600" dirty="0"/>
              <a:t> Is there signature in sensor data?</a:t>
            </a:r>
          </a:p>
          <a:p>
            <a:pPr marL="282575" indent="-282575" eaLnBrk="1" hangingPunct="1">
              <a:defRPr/>
            </a:pPr>
            <a:r>
              <a:rPr lang="en-US" sz="2000" dirty="0">
                <a:solidFill>
                  <a:srgbClr val="0000CC"/>
                </a:solidFill>
              </a:rPr>
              <a:t>CE Ans.</a:t>
            </a:r>
          </a:p>
          <a:p>
            <a:pPr marL="682625" lvl="1" indent="-282575" eaLnBrk="1" hangingPunct="1">
              <a:defRPr/>
            </a:pPr>
            <a:r>
              <a:rPr lang="en-US" sz="1600" dirty="0">
                <a:solidFill>
                  <a:srgbClr val="0000CC"/>
                </a:solidFill>
              </a:rPr>
              <a:t>Signature across a pair of sensors.</a:t>
            </a:r>
          </a:p>
          <a:p>
            <a:pPr marL="682625" lvl="1" indent="-282575" eaLnBrk="1" hangingPunct="1">
              <a:defRPr/>
            </a:pPr>
            <a:r>
              <a:rPr lang="en-US" sz="1600" dirty="0">
                <a:solidFill>
                  <a:srgbClr val="0000CC"/>
                </a:solidFill>
              </a:rPr>
              <a:t>Upstream sensor sees clean water.</a:t>
            </a:r>
          </a:p>
          <a:p>
            <a:pPr marL="682625" lvl="1" indent="-282575" eaLnBrk="1" hangingPunct="1">
              <a:defRPr/>
            </a:pPr>
            <a:r>
              <a:rPr lang="en-US" sz="1600" dirty="0">
                <a:solidFill>
                  <a:srgbClr val="0000CC"/>
                </a:solidFill>
              </a:rPr>
              <a:t>Downstream sensor sees contamination. </a:t>
            </a:r>
          </a:p>
          <a:p>
            <a:pPr marL="282575" indent="-282575" eaLnBrk="1" hangingPunct="1">
              <a:defRPr/>
            </a:pPr>
            <a:r>
              <a:rPr lang="en-US" sz="2000" dirty="0"/>
              <a:t>CS.:</a:t>
            </a:r>
          </a:p>
          <a:p>
            <a:pPr marL="577850" lvl="1" indent="-295275" eaLnBrk="1" hangingPunct="1">
              <a:defRPr/>
            </a:pPr>
            <a:r>
              <a:rPr lang="en-US" sz="1600" dirty="0"/>
              <a:t>How  hard is it manually? computationally?</a:t>
            </a:r>
          </a:p>
          <a:p>
            <a:pPr marL="177800" indent="-295275" eaLnBrk="1" hangingPunct="1">
              <a:defRPr/>
            </a:pPr>
            <a:r>
              <a:rPr lang="en-US" sz="2000" dirty="0">
                <a:solidFill>
                  <a:srgbClr val="0000CC"/>
                </a:solidFill>
              </a:rPr>
              <a:t>CE Ans.</a:t>
            </a:r>
          </a:p>
          <a:p>
            <a:pPr marL="682625" lvl="1" indent="-282575" eaLnBrk="1" hangingPunct="1">
              <a:defRPr/>
            </a:pPr>
            <a:r>
              <a:rPr lang="en-US" sz="1600" dirty="0">
                <a:solidFill>
                  <a:srgbClr val="0000CC"/>
                </a:solidFill>
              </a:rPr>
              <a:t>Its too hard to find this manually</a:t>
            </a:r>
          </a:p>
          <a:p>
            <a:pPr marL="682625" lvl="1" indent="-282575" eaLnBrk="1" hangingPunct="1">
              <a:defRPr/>
            </a:pPr>
            <a:r>
              <a:rPr lang="en-US" sz="1600" dirty="0">
                <a:solidFill>
                  <a:srgbClr val="0000CC"/>
                </a:solidFill>
              </a:rPr>
              <a:t>e.g., hours to sift through the data</a:t>
            </a:r>
          </a:p>
          <a:p>
            <a:pPr marL="682625" lvl="1" indent="-282575" eaLnBrk="1" hangingPunct="1">
              <a:defRPr/>
            </a:pPr>
            <a:r>
              <a:rPr lang="en-US" sz="1600" dirty="0">
                <a:solidFill>
                  <a:srgbClr val="0000CC"/>
                </a:solidFill>
              </a:rPr>
              <a:t>50,000 data points per measured variable</a:t>
            </a:r>
          </a:p>
          <a:p>
            <a:pPr marL="682625" lvl="1" indent="-282575" eaLnBrk="1" hangingPunct="1">
              <a:defRPr/>
            </a:pPr>
            <a:r>
              <a:rPr lang="en-US" sz="1600" dirty="0">
                <a:solidFill>
                  <a:srgbClr val="0000CC"/>
                </a:solidFill>
              </a:rPr>
              <a:t>Quadratic effort, e.g., 2,500,000,000 pairs</a:t>
            </a:r>
          </a:p>
          <a:p>
            <a:pPr marL="282575" indent="-282575" eaLnBrk="1" hangingPunct="1">
              <a:defRPr/>
            </a:pP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24400" y="990600"/>
            <a:ext cx="4173538" cy="44958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82575" indent="-2825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7850" indent="-2952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spcBef>
                <a:spcPts val="2000"/>
              </a:spcBef>
              <a:buFont typeface="Wingdings 2" charset="2"/>
              <a:buNone/>
            </a:pPr>
            <a:r>
              <a:rPr lang="en-US" altLang="x-none" sz="2000" u="sng">
                <a:latin typeface="Trebuchet MS" charset="0"/>
              </a:rPr>
              <a:t>Computer Science </a:t>
            </a:r>
          </a:p>
          <a:p>
            <a:pPr lvl="1" defTabSz="914400" eaLnBrk="1" hangingPunct="1">
              <a:spcBef>
                <a:spcPts val="600"/>
              </a:spcBef>
              <a:buFont typeface="Wingdings 2" charset="2"/>
              <a:buChar char=""/>
            </a:pPr>
            <a:r>
              <a:rPr lang="en-US" altLang="x-none" sz="1600">
                <a:latin typeface="Trebuchet MS" charset="0"/>
              </a:rPr>
              <a:t>Let me see. Spatial outlier detection won’t not catch it!</a:t>
            </a:r>
          </a:p>
          <a:p>
            <a:pPr lvl="1" defTabSz="914400" eaLnBrk="1" hangingPunct="1">
              <a:spcBef>
                <a:spcPts val="600"/>
              </a:spcBef>
              <a:buFont typeface="Wingdings 2" charset="2"/>
              <a:buChar char=""/>
            </a:pPr>
            <a:r>
              <a:rPr lang="en-US" altLang="x-none" sz="1600">
                <a:latin typeface="Trebuchet MS" charset="0"/>
              </a:rPr>
              <a:t>A new pattern family: Flow Anomaly: time periods of flow mismatch between up/downstream sensors? </a:t>
            </a:r>
          </a:p>
          <a:p>
            <a:pPr lvl="1" defTabSz="914400" eaLnBrk="1" hangingPunct="1">
              <a:spcBef>
                <a:spcPts val="600"/>
              </a:spcBef>
              <a:buFont typeface="Wingdings 2" charset="2"/>
              <a:buChar char=""/>
            </a:pPr>
            <a:r>
              <a:rPr lang="en-US" altLang="x-none" sz="1600">
                <a:latin typeface="Trebuchet MS" charset="0"/>
              </a:rPr>
              <a:t>It may advance Computer Sc. </a:t>
            </a:r>
          </a:p>
          <a:p>
            <a:pPr lvl="1" defTabSz="914400" eaLnBrk="1" hangingPunct="1">
              <a:spcBef>
                <a:spcPts val="600"/>
              </a:spcBef>
              <a:buFont typeface="Wingdings 2" charset="2"/>
              <a:buChar char=""/>
            </a:pPr>
            <a:r>
              <a:rPr lang="en-US" altLang="x-none" sz="1600">
                <a:latin typeface="Trebuchet MS" charset="0"/>
              </a:rPr>
              <a:t>Which </a:t>
            </a:r>
            <a:r>
              <a:rPr lang="en-US" altLang="x-none" sz="1600">
                <a:solidFill>
                  <a:srgbClr val="FF0000"/>
                </a:solidFill>
                <a:latin typeface="Trebuchet MS" charset="0"/>
              </a:rPr>
              <a:t>Fl</a:t>
            </a:r>
            <a:r>
              <a:rPr lang="en-US" altLang="x-none" sz="1600">
                <a:solidFill>
                  <a:srgbClr val="CC0000"/>
                </a:solidFill>
                <a:latin typeface="Trebuchet MS" charset="0"/>
              </a:rPr>
              <a:t>ow Anomalies (F.A.) </a:t>
            </a:r>
            <a:r>
              <a:rPr lang="en-US" altLang="x-none" sz="1600">
                <a:latin typeface="Trebuchet MS" charset="0"/>
              </a:rPr>
              <a:t>? </a:t>
            </a:r>
          </a:p>
          <a:p>
            <a:pPr lvl="2" defTabSz="914400" eaLnBrk="1" hangingPunct="1">
              <a:spcBef>
                <a:spcPts val="600"/>
              </a:spcBef>
              <a:buFont typeface="Wingdings 2" charset="2"/>
              <a:buChar char=""/>
            </a:pPr>
            <a:r>
              <a:rPr lang="en-US" altLang="x-none" sz="1600">
                <a:latin typeface="Trebuchet MS" charset="0"/>
              </a:rPr>
              <a:t>Transient</a:t>
            </a:r>
          </a:p>
          <a:p>
            <a:pPr lvl="2" defTabSz="914400" eaLnBrk="1" hangingPunct="1">
              <a:spcBef>
                <a:spcPts val="600"/>
              </a:spcBef>
              <a:buFont typeface="Wingdings 2" charset="2"/>
              <a:buChar char=""/>
            </a:pPr>
            <a:r>
              <a:rPr lang="en-US" altLang="x-none" sz="1600">
                <a:latin typeface="Trebuchet MS" charset="0"/>
              </a:rPr>
              <a:t>Persistent</a:t>
            </a:r>
          </a:p>
          <a:p>
            <a:pPr lvl="2" defTabSz="914400" eaLnBrk="1" hangingPunct="1">
              <a:spcBef>
                <a:spcPts val="600"/>
              </a:spcBef>
              <a:buFont typeface="Wingdings 2" charset="2"/>
              <a:buChar char=""/>
            </a:pPr>
            <a:r>
              <a:rPr lang="en-US" altLang="x-none" sz="1600">
                <a:latin typeface="Trebuchet MS" charset="0"/>
              </a:rPr>
              <a:t>Dominant Persistent</a:t>
            </a:r>
          </a:p>
          <a:p>
            <a:pPr defTabSz="914400" eaLnBrk="1" hangingPunct="1">
              <a:spcBef>
                <a:spcPts val="600"/>
              </a:spcBef>
              <a:buFont typeface="Wingdings 2" charset="2"/>
              <a:buChar char=""/>
            </a:pPr>
            <a:r>
              <a:rPr lang="en-US" altLang="x-none" sz="1600">
                <a:solidFill>
                  <a:srgbClr val="0000CC"/>
                </a:solidFill>
                <a:latin typeface="Trebuchet MS" charset="0"/>
              </a:rPr>
              <a:t>CE Ans:</a:t>
            </a:r>
          </a:p>
          <a:p>
            <a:pPr lvl="1" defTabSz="914400" eaLnBrk="1" hangingPunct="1">
              <a:spcBef>
                <a:spcPts val="600"/>
              </a:spcBef>
              <a:buFont typeface="Wingdings 2" charset="2"/>
              <a:buChar char=""/>
            </a:pPr>
            <a:r>
              <a:rPr lang="en-US" altLang="x-none" sz="1600">
                <a:solidFill>
                  <a:srgbClr val="0000CC"/>
                </a:solidFill>
                <a:latin typeface="Trebuchet MS" charset="0"/>
              </a:rPr>
              <a:t>Yes! </a:t>
            </a:r>
          </a:p>
          <a:p>
            <a:pPr lvl="1" defTabSz="914400" eaLnBrk="1" hangingPunct="1">
              <a:spcBef>
                <a:spcPts val="600"/>
              </a:spcBef>
              <a:buFont typeface="Wingdings 2" charset="2"/>
              <a:buChar char=""/>
            </a:pPr>
            <a:r>
              <a:rPr lang="en-US" altLang="x-none" sz="1600">
                <a:solidFill>
                  <a:srgbClr val="0000CC"/>
                </a:solidFill>
                <a:latin typeface="Trebuchet MS" charset="0"/>
              </a:rPr>
              <a:t>Dominant Persistent F.A.s please.</a:t>
            </a:r>
          </a:p>
          <a:p>
            <a:pPr lvl="1" defTabSz="914400" eaLnBrk="1" hangingPunct="1">
              <a:spcBef>
                <a:spcPts val="600"/>
              </a:spcBef>
              <a:buFont typeface="Wingdings 2" charset="2"/>
              <a:buChar char=""/>
            </a:pPr>
            <a:endParaRPr lang="en-US" altLang="x-none" sz="2200">
              <a:latin typeface="Trebuchet MS" charset="0"/>
            </a:endParaRPr>
          </a:p>
        </p:txBody>
      </p:sp>
      <p:sp>
        <p:nvSpPr>
          <p:cNvPr id="44036" name="Slide Number Placeholder 5"/>
          <p:cNvSpPr txBox="1">
            <a:spLocks noGrp="1"/>
          </p:cNvSpPr>
          <p:nvPr/>
        </p:nvSpPr>
        <p:spPr bwMode="auto">
          <a:xfrm>
            <a:off x="8404225" y="219075"/>
            <a:ext cx="4937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EAC91B1-99B2-CC42-B6C8-BAB162572C1F}" type="slidenum">
              <a:rPr lang="en-US" altLang="x-none" sz="1200">
                <a:solidFill>
                  <a:schemeClr val="tx2"/>
                </a:solidFill>
                <a:latin typeface="Trebuchet MS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x-none" sz="1200">
              <a:solidFill>
                <a:schemeClr val="tx2"/>
              </a:solidFill>
              <a:latin typeface="Trebuchet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324600" y="914400"/>
            <a:ext cx="2667000" cy="167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Problem Formulation: Flow Anomaly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defRPr/>
            </a:pPr>
            <a:fld id="{1D4E9EB4-1569-B84B-B76F-10F08AC5C0B4}" type="slidenum">
              <a:rPr lang="ko-KR" altLang="en-US" smtClean="0">
                <a:solidFill>
                  <a:srgbClr val="E6CE1A"/>
                </a:solidFill>
                <a:ea typeface="굴림" charset="-127"/>
              </a:rPr>
              <a:pPr algn="l" eaLnBrk="1" hangingPunct="1">
                <a:defRPr/>
              </a:pPr>
              <a:t>14</a:t>
            </a:fld>
            <a:endParaRPr lang="en-US" altLang="ko-KR">
              <a:solidFill>
                <a:srgbClr val="E6CE1A"/>
              </a:solidFill>
              <a:ea typeface="굴림" charset="-127"/>
            </a:endParaRPr>
          </a:p>
        </p:txBody>
      </p:sp>
      <p:sp>
        <p:nvSpPr>
          <p:cNvPr id="46084" name="Freeform 10"/>
          <p:cNvSpPr>
            <a:spLocks noChangeArrowheads="1"/>
          </p:cNvSpPr>
          <p:nvPr/>
        </p:nvSpPr>
        <p:spPr bwMode="auto">
          <a:xfrm rot="-3333749">
            <a:off x="2629694" y="972344"/>
            <a:ext cx="3500438" cy="4895850"/>
          </a:xfrm>
          <a:custGeom>
            <a:avLst/>
            <a:gdLst>
              <a:gd name="T0" fmla="*/ 0 w 2847579"/>
              <a:gd name="T1" fmla="*/ 0 h 4098924"/>
              <a:gd name="T2" fmla="*/ 1233933539 w 2847579"/>
              <a:gd name="T3" fmla="*/ 322881163 h 4098924"/>
              <a:gd name="T4" fmla="*/ 1526179542 w 2847579"/>
              <a:gd name="T5" fmla="*/ 772607651 h 4098924"/>
              <a:gd name="T6" fmla="*/ 2147483646 w 2847579"/>
              <a:gd name="T7" fmla="*/ 1049362810 h 4098924"/>
              <a:gd name="T8" fmla="*/ 2147483646 w 2847579"/>
              <a:gd name="T9" fmla="*/ 1487558169 h 4098924"/>
              <a:gd name="T10" fmla="*/ 2147483646 w 2847579"/>
              <a:gd name="T11" fmla="*/ 1764313091 h 4098924"/>
              <a:gd name="T12" fmla="*/ 2147483646 w 2847579"/>
              <a:gd name="T13" fmla="*/ 2147483646 h 40989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47579"/>
              <a:gd name="T22" fmla="*/ 0 h 4098924"/>
              <a:gd name="T23" fmla="*/ 2847579 w 2847579"/>
              <a:gd name="T24" fmla="*/ 4098924 h 40989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47579" h="4098924">
                <a:moveTo>
                  <a:pt x="0" y="0"/>
                </a:moveTo>
                <a:cubicBezTo>
                  <a:pt x="290209" y="161968"/>
                  <a:pt x="580419" y="323937"/>
                  <a:pt x="731135" y="538826"/>
                </a:cubicBezTo>
                <a:cubicBezTo>
                  <a:pt x="881851" y="753715"/>
                  <a:pt x="766409" y="1087273"/>
                  <a:pt x="904298" y="1289333"/>
                </a:cubicBezTo>
                <a:cubicBezTo>
                  <a:pt x="1042188" y="1491393"/>
                  <a:pt x="1410962" y="1552332"/>
                  <a:pt x="1558472" y="1751184"/>
                </a:cubicBezTo>
                <a:cubicBezTo>
                  <a:pt x="1705982" y="1950036"/>
                  <a:pt x="1616193" y="2283595"/>
                  <a:pt x="1789357" y="2482447"/>
                </a:cubicBezTo>
                <a:cubicBezTo>
                  <a:pt x="1962521" y="2681299"/>
                  <a:pt x="2421084" y="2674885"/>
                  <a:pt x="2597454" y="2944298"/>
                </a:cubicBezTo>
                <a:cubicBezTo>
                  <a:pt x="2773824" y="3213711"/>
                  <a:pt x="2847579" y="4098924"/>
                  <a:pt x="2847579" y="4098924"/>
                </a:cubicBezTo>
              </a:path>
            </a:pathLst>
          </a:custGeom>
          <a:solidFill>
            <a:srgbClr val="0099FF"/>
          </a:solidFill>
          <a:ln w="9525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5" name="Freeform 11"/>
          <p:cNvSpPr>
            <a:spLocks noChangeArrowheads="1"/>
          </p:cNvSpPr>
          <p:nvPr/>
        </p:nvSpPr>
        <p:spPr bwMode="auto">
          <a:xfrm rot="7457424">
            <a:off x="3243263" y="950912"/>
            <a:ext cx="3500438" cy="4894263"/>
          </a:xfrm>
          <a:custGeom>
            <a:avLst/>
            <a:gdLst>
              <a:gd name="T0" fmla="*/ 0 w 2847579"/>
              <a:gd name="T1" fmla="*/ 0 h 4098924"/>
              <a:gd name="T2" fmla="*/ 1233933539 w 2847579"/>
              <a:gd name="T3" fmla="*/ 319237949 h 4098924"/>
              <a:gd name="T4" fmla="*/ 1526179542 w 2847579"/>
              <a:gd name="T5" fmla="*/ 763890710 h 4098924"/>
              <a:gd name="T6" fmla="*/ 2147483646 w 2847579"/>
              <a:gd name="T7" fmla="*/ 1037523118 h 4098924"/>
              <a:gd name="T8" fmla="*/ 2147483646 w 2847579"/>
              <a:gd name="T9" fmla="*/ 1470773973 h 4098924"/>
              <a:gd name="T10" fmla="*/ 2147483646 w 2847579"/>
              <a:gd name="T11" fmla="*/ 1744406031 h 4098924"/>
              <a:gd name="T12" fmla="*/ 2147483646 w 2847579"/>
              <a:gd name="T13" fmla="*/ 2147483646 h 40989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47579"/>
              <a:gd name="T22" fmla="*/ 0 h 4098924"/>
              <a:gd name="T23" fmla="*/ 2847579 w 2847579"/>
              <a:gd name="T24" fmla="*/ 4098924 h 40989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47579" h="4098924">
                <a:moveTo>
                  <a:pt x="0" y="0"/>
                </a:moveTo>
                <a:cubicBezTo>
                  <a:pt x="290209" y="161968"/>
                  <a:pt x="580419" y="323937"/>
                  <a:pt x="731135" y="538826"/>
                </a:cubicBezTo>
                <a:cubicBezTo>
                  <a:pt x="881851" y="753715"/>
                  <a:pt x="766409" y="1087273"/>
                  <a:pt x="904298" y="1289333"/>
                </a:cubicBezTo>
                <a:cubicBezTo>
                  <a:pt x="1042188" y="1491393"/>
                  <a:pt x="1410962" y="1552332"/>
                  <a:pt x="1558472" y="1751184"/>
                </a:cubicBezTo>
                <a:cubicBezTo>
                  <a:pt x="1705982" y="1950036"/>
                  <a:pt x="1616193" y="2283595"/>
                  <a:pt x="1789357" y="2482447"/>
                </a:cubicBezTo>
                <a:cubicBezTo>
                  <a:pt x="1962521" y="2681299"/>
                  <a:pt x="2421084" y="2674885"/>
                  <a:pt x="2597454" y="2944298"/>
                </a:cubicBezTo>
                <a:cubicBezTo>
                  <a:pt x="2773824" y="3213711"/>
                  <a:pt x="2847579" y="4098924"/>
                  <a:pt x="2847579" y="4098924"/>
                </a:cubicBezTo>
              </a:path>
            </a:pathLst>
          </a:custGeom>
          <a:solidFill>
            <a:srgbClr val="0099FF"/>
          </a:solidFill>
          <a:ln w="9525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6" name="Oval 13"/>
          <p:cNvSpPr>
            <a:spLocks noChangeArrowheads="1"/>
          </p:cNvSpPr>
          <p:nvPr/>
        </p:nvSpPr>
        <p:spPr bwMode="auto">
          <a:xfrm>
            <a:off x="7162800" y="3124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cxnSp>
        <p:nvCxnSpPr>
          <p:cNvPr id="46087" name="Straight Connector 15"/>
          <p:cNvCxnSpPr>
            <a:cxnSpLocks noChangeShapeType="1"/>
            <a:endCxn id="46125" idx="0"/>
          </p:cNvCxnSpPr>
          <p:nvPr/>
        </p:nvCxnSpPr>
        <p:spPr bwMode="auto">
          <a:xfrm>
            <a:off x="7277100" y="3505200"/>
            <a:ext cx="8001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Freeform 19"/>
          <p:cNvSpPr>
            <a:spLocks noChangeArrowheads="1"/>
          </p:cNvSpPr>
          <p:nvPr/>
        </p:nvSpPr>
        <p:spPr bwMode="auto">
          <a:xfrm>
            <a:off x="7620000" y="1219200"/>
            <a:ext cx="1038225" cy="811213"/>
          </a:xfrm>
          <a:custGeom>
            <a:avLst/>
            <a:gdLst>
              <a:gd name="T0" fmla="*/ 0 w 1038982"/>
              <a:gd name="T1" fmla="*/ 803364 h 811445"/>
              <a:gd name="T2" fmla="*/ 487651 w 1038982"/>
              <a:gd name="T3" fmla="*/ 3172 h 811445"/>
              <a:gd name="T4" fmla="*/ 1012812 w 1038982"/>
              <a:gd name="T5" fmla="*/ 784314 h 811445"/>
              <a:gd name="T6" fmla="*/ 0 60000 65536"/>
              <a:gd name="T7" fmla="*/ 0 60000 65536"/>
              <a:gd name="T8" fmla="*/ 0 60000 65536"/>
              <a:gd name="T9" fmla="*/ 0 w 1038982"/>
              <a:gd name="T10" fmla="*/ 0 h 811445"/>
              <a:gd name="T11" fmla="*/ 1038982 w 1038982"/>
              <a:gd name="T12" fmla="*/ 811445 h 8114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8982" h="811445">
                <a:moveTo>
                  <a:pt x="0" y="811445"/>
                </a:moveTo>
                <a:cubicBezTo>
                  <a:pt x="163543" y="408929"/>
                  <a:pt x="327087" y="6414"/>
                  <a:pt x="500251" y="3207"/>
                </a:cubicBezTo>
                <a:cubicBezTo>
                  <a:pt x="673415" y="0"/>
                  <a:pt x="1038982" y="792201"/>
                  <a:pt x="1038982" y="792201"/>
                </a:cubicBezTo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 rot="5400000">
            <a:off x="6172201" y="1751012"/>
            <a:ext cx="10668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>
            <a:off x="6705600" y="2286000"/>
            <a:ext cx="2209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 rot="10800000">
            <a:off x="6705600" y="2057400"/>
            <a:ext cx="914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467600" y="2300288"/>
            <a:ext cx="1219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ea typeface="HyhwpEQ" charset="0"/>
                <a:cs typeface="HyhwpEQ" charset="0"/>
              </a:rPr>
              <a:t>Time</a:t>
            </a:r>
            <a:endParaRPr lang="en-US" altLang="x-none" sz="1800" b="1">
              <a:ea typeface="HyhwpEQ" charset="0"/>
              <a:cs typeface="HyhwpEQ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 rot="-5400000">
            <a:off x="5905501" y="1430337"/>
            <a:ext cx="1219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ea typeface="HyhwpEQ" charset="0"/>
                <a:cs typeface="HyhwpEQ" charset="0"/>
              </a:rPr>
              <a:t>Nitrate</a:t>
            </a:r>
            <a:endParaRPr lang="en-US" altLang="x-none" sz="1800" b="1">
              <a:ea typeface="HyhwpEQ" charset="0"/>
              <a:cs typeface="HyhwpEQ" charset="0"/>
            </a:endParaRPr>
          </a:p>
        </p:txBody>
      </p:sp>
      <p:sp>
        <p:nvSpPr>
          <p:cNvPr id="33" name="Freeform 32"/>
          <p:cNvSpPr>
            <a:spLocks noChangeArrowheads="1"/>
          </p:cNvSpPr>
          <p:nvPr/>
        </p:nvSpPr>
        <p:spPr bwMode="auto">
          <a:xfrm>
            <a:off x="4219575" y="1143000"/>
            <a:ext cx="1038225" cy="811213"/>
          </a:xfrm>
          <a:custGeom>
            <a:avLst/>
            <a:gdLst>
              <a:gd name="T0" fmla="*/ 0 w 1038982"/>
              <a:gd name="T1" fmla="*/ 803364 h 811445"/>
              <a:gd name="T2" fmla="*/ 487651 w 1038982"/>
              <a:gd name="T3" fmla="*/ 3172 h 811445"/>
              <a:gd name="T4" fmla="*/ 1012812 w 1038982"/>
              <a:gd name="T5" fmla="*/ 784314 h 811445"/>
              <a:gd name="T6" fmla="*/ 0 60000 65536"/>
              <a:gd name="T7" fmla="*/ 0 60000 65536"/>
              <a:gd name="T8" fmla="*/ 0 60000 65536"/>
              <a:gd name="T9" fmla="*/ 0 w 1038982"/>
              <a:gd name="T10" fmla="*/ 0 h 811445"/>
              <a:gd name="T11" fmla="*/ 1038982 w 1038982"/>
              <a:gd name="T12" fmla="*/ 811445 h 8114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8982" h="811445">
                <a:moveTo>
                  <a:pt x="0" y="811445"/>
                </a:moveTo>
                <a:cubicBezTo>
                  <a:pt x="163543" y="408929"/>
                  <a:pt x="327087" y="6414"/>
                  <a:pt x="500251" y="3207"/>
                </a:cubicBezTo>
                <a:cubicBezTo>
                  <a:pt x="673415" y="0"/>
                  <a:pt x="1038982" y="792201"/>
                  <a:pt x="1038982" y="792201"/>
                </a:cubicBezTo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34" name="Straight Connector 33"/>
          <p:cNvCxnSpPr>
            <a:cxnSpLocks noChangeShapeType="1"/>
          </p:cNvCxnSpPr>
          <p:nvPr/>
        </p:nvCxnSpPr>
        <p:spPr bwMode="auto">
          <a:xfrm rot="5400000">
            <a:off x="3124201" y="1674812"/>
            <a:ext cx="10668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>
            <a:off x="3657600" y="2209800"/>
            <a:ext cx="2209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 rot="10800000">
            <a:off x="3657600" y="1981200"/>
            <a:ext cx="609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029200" y="2209800"/>
            <a:ext cx="1219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ea typeface="HyhwpEQ" charset="0"/>
                <a:cs typeface="HyhwpEQ" charset="0"/>
              </a:rPr>
              <a:t>Time</a:t>
            </a:r>
            <a:endParaRPr lang="en-US" altLang="x-none" sz="1800" b="1">
              <a:ea typeface="HyhwpEQ" charset="0"/>
              <a:cs typeface="HyhwpEQ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 rot="-5400000">
            <a:off x="2857501" y="1354137"/>
            <a:ext cx="1219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ea typeface="HyhwpEQ" charset="0"/>
                <a:cs typeface="HyhwpEQ" charset="0"/>
              </a:rPr>
              <a:t>Nitrate</a:t>
            </a:r>
            <a:endParaRPr lang="en-US" altLang="x-none" sz="1800" b="1">
              <a:ea typeface="HyhwpEQ" charset="0"/>
              <a:cs typeface="HyhwpEQ" charset="0"/>
            </a:endParaRPr>
          </a:p>
        </p:txBody>
      </p:sp>
      <p:cxnSp>
        <p:nvCxnSpPr>
          <p:cNvPr id="40" name="Straight Connector 39"/>
          <p:cNvCxnSpPr>
            <a:cxnSpLocks noChangeShapeType="1"/>
          </p:cNvCxnSpPr>
          <p:nvPr/>
        </p:nvCxnSpPr>
        <p:spPr bwMode="auto">
          <a:xfrm rot="5400000">
            <a:off x="794" y="1675606"/>
            <a:ext cx="1066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>
            <a:off x="533400" y="2209800"/>
            <a:ext cx="2209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 rot="10800000">
            <a:off x="533400" y="1981200"/>
            <a:ext cx="2133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905000" y="2209800"/>
            <a:ext cx="1219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ea typeface="HyhwpEQ" charset="0"/>
                <a:cs typeface="HyhwpEQ" charset="0"/>
              </a:rPr>
              <a:t>Time</a:t>
            </a:r>
            <a:endParaRPr lang="en-US" altLang="x-none" sz="1800" b="1">
              <a:ea typeface="HyhwpEQ" charset="0"/>
              <a:cs typeface="HyhwpEQ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 rot="-5400000">
            <a:off x="-266699" y="1354137"/>
            <a:ext cx="1219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ea typeface="HyhwpEQ" charset="0"/>
                <a:cs typeface="HyhwpEQ" charset="0"/>
              </a:rPr>
              <a:t>Nitrate</a:t>
            </a:r>
            <a:endParaRPr lang="en-US" altLang="x-none" sz="1800" b="1">
              <a:ea typeface="HyhwpEQ" charset="0"/>
              <a:cs typeface="HyhwpEQ" charset="0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52400" y="914400"/>
            <a:ext cx="2667000" cy="16764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3276600" y="914400"/>
            <a:ext cx="2667000" cy="16764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cxnSp>
        <p:nvCxnSpPr>
          <p:cNvPr id="54" name="Straight Connector 53"/>
          <p:cNvCxnSpPr>
            <a:cxnSpLocks noChangeShapeType="1"/>
            <a:endCxn id="50" idx="2"/>
          </p:cNvCxnSpPr>
          <p:nvPr/>
        </p:nvCxnSpPr>
        <p:spPr bwMode="auto">
          <a:xfrm rot="16200000" flipV="1">
            <a:off x="4367213" y="2833687"/>
            <a:ext cx="490538" cy="47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Straight Connector 55"/>
          <p:cNvCxnSpPr>
            <a:cxnSpLocks noChangeShapeType="1"/>
            <a:endCxn id="49" idx="2"/>
          </p:cNvCxnSpPr>
          <p:nvPr/>
        </p:nvCxnSpPr>
        <p:spPr bwMode="auto">
          <a:xfrm rot="10800000">
            <a:off x="1485900" y="2590800"/>
            <a:ext cx="952500" cy="4905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152400" y="4830763"/>
            <a:ext cx="89916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ea typeface="HyhwpEQ" charset="0"/>
                <a:cs typeface="HyhwpEQ" charset="0"/>
              </a:rPr>
              <a:t>Two Use Cases:</a:t>
            </a:r>
          </a:p>
          <a:p>
            <a:pPr eaLnBrk="1" hangingPunct="1">
              <a:spcBef>
                <a:spcPct val="0"/>
              </a:spcBef>
            </a:pPr>
            <a:r>
              <a:rPr lang="en-US" altLang="x-none" sz="1800">
                <a:ea typeface="HyhwpEQ" charset="0"/>
                <a:cs typeface="HyhwpEQ" charset="0"/>
              </a:rPr>
              <a:t>At the water treatment plant, when should it turn off the water supply from the river?</a:t>
            </a:r>
          </a:p>
        </p:txBody>
      </p:sp>
      <p:cxnSp>
        <p:nvCxnSpPr>
          <p:cNvPr id="64" name="Straight Connector 63"/>
          <p:cNvCxnSpPr>
            <a:cxnSpLocks noChangeShapeType="1"/>
          </p:cNvCxnSpPr>
          <p:nvPr/>
        </p:nvCxnSpPr>
        <p:spPr bwMode="auto">
          <a:xfrm rot="5400000">
            <a:off x="7123113" y="1638300"/>
            <a:ext cx="1296988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5638800" y="762000"/>
            <a:ext cx="2057400" cy="369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solidFill>
                  <a:srgbClr val="FF0000"/>
                </a:solidFill>
                <a:ea typeface="HyhwpEQ" charset="0"/>
                <a:cs typeface="HyhwpEQ" charset="0"/>
              </a:rPr>
              <a:t>Apply </a:t>
            </a:r>
            <a:r>
              <a:rPr lang="en-US" altLang="x-none" sz="1600" b="1">
                <a:solidFill>
                  <a:srgbClr val="FF0000"/>
                </a:solidFill>
                <a:ea typeface="HyhwpEQ" charset="0"/>
                <a:cs typeface="HyhwpEQ" charset="0"/>
              </a:rPr>
              <a:t>Threshold</a:t>
            </a:r>
            <a:endParaRPr lang="en-US" altLang="x-none" sz="1800" b="1">
              <a:solidFill>
                <a:srgbClr val="FF0000"/>
              </a:solidFill>
              <a:ea typeface="HyhwpEQ" charset="0"/>
              <a:cs typeface="HyhwpEQ" charset="0"/>
            </a:endParaRPr>
          </a:p>
        </p:txBody>
      </p:sp>
      <p:cxnSp>
        <p:nvCxnSpPr>
          <p:cNvPr id="68" name="Straight Connector 67"/>
          <p:cNvCxnSpPr>
            <a:cxnSpLocks noChangeShapeType="1"/>
          </p:cNvCxnSpPr>
          <p:nvPr/>
        </p:nvCxnSpPr>
        <p:spPr bwMode="auto">
          <a:xfrm>
            <a:off x="6858000" y="1219200"/>
            <a:ext cx="8382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13" name="TextBox 70"/>
          <p:cNvSpPr txBox="1">
            <a:spLocks noChangeArrowheads="1"/>
          </p:cNvSpPr>
          <p:nvPr/>
        </p:nvSpPr>
        <p:spPr bwMode="auto">
          <a:xfrm>
            <a:off x="1981200" y="3124200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800" b="1">
                <a:ea typeface="HyhwpEQ" charset="0"/>
                <a:cs typeface="HyhwpEQ" charset="0"/>
              </a:rPr>
              <a:t>S</a:t>
            </a:r>
            <a:r>
              <a:rPr lang="en-US" altLang="x-none" sz="2800" b="1" baseline="-25000">
                <a:ea typeface="HyhwpEQ" charset="0"/>
                <a:cs typeface="HyhwpEQ" charset="0"/>
              </a:rPr>
              <a:t>1</a:t>
            </a:r>
          </a:p>
        </p:txBody>
      </p:sp>
      <p:sp>
        <p:nvSpPr>
          <p:cNvPr id="46114" name="TextBox 71"/>
          <p:cNvSpPr txBox="1">
            <a:spLocks noChangeArrowheads="1"/>
          </p:cNvSpPr>
          <p:nvPr/>
        </p:nvSpPr>
        <p:spPr bwMode="auto">
          <a:xfrm>
            <a:off x="4343400" y="3124200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800" b="1">
                <a:ea typeface="HyhwpEQ" charset="0"/>
                <a:cs typeface="HyhwpEQ" charset="0"/>
              </a:rPr>
              <a:t>S</a:t>
            </a:r>
            <a:r>
              <a:rPr lang="en-US" altLang="x-none" sz="2800" b="1" baseline="-25000">
                <a:ea typeface="HyhwpEQ" charset="0"/>
                <a:cs typeface="HyhwpEQ" charset="0"/>
              </a:rPr>
              <a:t>2</a:t>
            </a:r>
          </a:p>
        </p:txBody>
      </p:sp>
      <p:sp>
        <p:nvSpPr>
          <p:cNvPr id="46115" name="TextBox 72"/>
          <p:cNvSpPr txBox="1">
            <a:spLocks noChangeArrowheads="1"/>
          </p:cNvSpPr>
          <p:nvPr/>
        </p:nvSpPr>
        <p:spPr bwMode="auto">
          <a:xfrm>
            <a:off x="6629400" y="3209925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800" b="1">
                <a:ea typeface="HyhwpEQ" charset="0"/>
                <a:cs typeface="HyhwpEQ" charset="0"/>
              </a:rPr>
              <a:t>S</a:t>
            </a:r>
            <a:r>
              <a:rPr lang="en-US" altLang="x-none" sz="2800" b="1" baseline="-25000">
                <a:ea typeface="HyhwpEQ" charset="0"/>
                <a:cs typeface="HyhwpEQ" charset="0"/>
              </a:rPr>
              <a:t>3</a:t>
            </a:r>
          </a:p>
        </p:txBody>
      </p:sp>
      <p:sp>
        <p:nvSpPr>
          <p:cNvPr id="46116" name="Oval 24"/>
          <p:cNvSpPr>
            <a:spLocks noChangeArrowheads="1"/>
          </p:cNvSpPr>
          <p:nvPr/>
        </p:nvSpPr>
        <p:spPr bwMode="auto">
          <a:xfrm>
            <a:off x="2362200" y="29718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6117" name="Oval 25"/>
          <p:cNvSpPr>
            <a:spLocks noChangeArrowheads="1"/>
          </p:cNvSpPr>
          <p:nvPr/>
        </p:nvSpPr>
        <p:spPr bwMode="auto">
          <a:xfrm>
            <a:off x="4495800" y="29718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6118" name="Oval 26"/>
          <p:cNvSpPr>
            <a:spLocks noChangeArrowheads="1"/>
          </p:cNvSpPr>
          <p:nvPr/>
        </p:nvSpPr>
        <p:spPr bwMode="auto">
          <a:xfrm>
            <a:off x="6858000" y="30480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cxnSp>
        <p:nvCxnSpPr>
          <p:cNvPr id="53" name="Straight Connector 52"/>
          <p:cNvCxnSpPr>
            <a:cxnSpLocks noChangeShapeType="1"/>
            <a:stCxn id="46118" idx="4"/>
          </p:cNvCxnSpPr>
          <p:nvPr/>
        </p:nvCxnSpPr>
        <p:spPr bwMode="auto">
          <a:xfrm rot="5400000" flipH="1" flipV="1">
            <a:off x="6724650" y="2838450"/>
            <a:ext cx="685800" cy="190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20" name="Straight Arrow Connector 97"/>
          <p:cNvCxnSpPr>
            <a:cxnSpLocks noChangeShapeType="1"/>
          </p:cNvCxnSpPr>
          <p:nvPr/>
        </p:nvCxnSpPr>
        <p:spPr bwMode="auto">
          <a:xfrm>
            <a:off x="2514600" y="3962400"/>
            <a:ext cx="3962400" cy="1588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21" name="TextBox 98"/>
          <p:cNvSpPr txBox="1">
            <a:spLocks noChangeArrowheads="1"/>
          </p:cNvSpPr>
          <p:nvPr/>
        </p:nvSpPr>
        <p:spPr bwMode="auto">
          <a:xfrm>
            <a:off x="2895600" y="3962400"/>
            <a:ext cx="4038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ea typeface="HyhwpEQ" charset="0"/>
                <a:cs typeface="HyhwpEQ" charset="0"/>
              </a:rPr>
              <a:t>Direction of Water Flow</a:t>
            </a:r>
          </a:p>
        </p:txBody>
      </p: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152400" y="5486400"/>
            <a:ext cx="7999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ea typeface="HyhwpEQ" charset="0"/>
                <a:cs typeface="HyhwpEQ" charset="0"/>
              </a:rPr>
              <a:t> </a:t>
            </a:r>
            <a:r>
              <a:rPr lang="en-US" altLang="x-none" sz="1800" b="1">
                <a:solidFill>
                  <a:srgbClr val="FF0000"/>
                </a:solidFill>
                <a:ea typeface="HyhwpEQ" charset="0"/>
                <a:cs typeface="HyhwpEQ" charset="0"/>
              </a:rPr>
              <a:t>Where is the source of the contaminant?</a:t>
            </a:r>
          </a:p>
        </p:txBody>
      </p:sp>
      <p:sp>
        <p:nvSpPr>
          <p:cNvPr id="103" name="Rounded Rectangular Callout 102"/>
          <p:cNvSpPr>
            <a:spLocks noChangeArrowheads="1"/>
          </p:cNvSpPr>
          <p:nvPr/>
        </p:nvSpPr>
        <p:spPr bwMode="auto">
          <a:xfrm>
            <a:off x="139700" y="3614738"/>
            <a:ext cx="2667000" cy="685800"/>
          </a:xfrm>
          <a:prstGeom prst="wedgeRoundRectCallout">
            <a:avLst>
              <a:gd name="adj1" fmla="val 71509"/>
              <a:gd name="adj2" fmla="val -35713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solidFill>
                  <a:srgbClr val="FF0000"/>
                </a:solidFill>
              </a:rPr>
              <a:t>Flow Anomaly </a:t>
            </a:r>
            <a:r>
              <a:rPr lang="en-US" altLang="x-none" sz="1600" b="1"/>
              <a:t>between these two sensors.</a:t>
            </a:r>
          </a:p>
        </p:txBody>
      </p:sp>
      <p:cxnSp>
        <p:nvCxnSpPr>
          <p:cNvPr id="110" name="Straight Connector 109"/>
          <p:cNvCxnSpPr>
            <a:cxnSpLocks noChangeShapeType="1"/>
          </p:cNvCxnSpPr>
          <p:nvPr/>
        </p:nvCxnSpPr>
        <p:spPr bwMode="auto">
          <a:xfrm rot="10800000">
            <a:off x="5257800" y="1905000"/>
            <a:ext cx="609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25" name="Rectangle 12"/>
          <p:cNvSpPr>
            <a:spLocks noChangeArrowheads="1"/>
          </p:cNvSpPr>
          <p:nvPr/>
        </p:nvSpPr>
        <p:spPr bwMode="auto">
          <a:xfrm>
            <a:off x="7200900" y="3733800"/>
            <a:ext cx="1752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600" b="1"/>
              <a:t>Water Treatment Plant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20" grpId="0" animBg="1"/>
      <p:bldP spid="31" grpId="0"/>
      <p:bldP spid="32" grpId="0"/>
      <p:bldP spid="33" grpId="0" animBg="1"/>
      <p:bldP spid="37" grpId="0"/>
      <p:bldP spid="38" grpId="0"/>
      <p:bldP spid="43" grpId="0"/>
      <p:bldP spid="44" grpId="0"/>
      <p:bldP spid="49" grpId="0" animBg="1"/>
      <p:bldP spid="50" grpId="0" animBg="1"/>
      <p:bldP spid="62" grpId="0"/>
      <p:bldP spid="66" grpId="0" animBg="1"/>
      <p:bldP spid="101" grpId="0"/>
      <p:bldP spid="10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209800" y="1447800"/>
            <a:ext cx="4343400" cy="4102100"/>
            <a:chOff x="2209800" y="1447800"/>
            <a:chExt cx="4343400" cy="4102100"/>
          </a:xfrm>
        </p:grpSpPr>
        <p:grpSp>
          <p:nvGrpSpPr>
            <p:cNvPr id="18457" name="Group 10"/>
            <p:cNvGrpSpPr>
              <a:grpSpLocks/>
            </p:cNvGrpSpPr>
            <p:nvPr/>
          </p:nvGrpSpPr>
          <p:grpSpPr bwMode="auto">
            <a:xfrm>
              <a:off x="2209800" y="1447800"/>
              <a:ext cx="4343400" cy="4102100"/>
              <a:chOff x="2209800" y="1232332"/>
              <a:chExt cx="4343400" cy="4101668"/>
            </a:xfrm>
          </p:grpSpPr>
          <p:pic>
            <p:nvPicPr>
              <p:cNvPr id="18459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9800" y="1232332"/>
                <a:ext cx="4343400" cy="3775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60" name="Text Box 25"/>
              <p:cNvSpPr txBox="1">
                <a:spLocks noChangeArrowheads="1"/>
              </p:cNvSpPr>
              <p:nvPr/>
            </p:nvSpPr>
            <p:spPr bwMode="auto">
              <a:xfrm>
                <a:off x="2819400" y="5059362"/>
                <a:ext cx="2895600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ts val="2000"/>
                  </a:spcBef>
                  <a:buFont typeface="Wingdings 2" charset="2"/>
                  <a:buChar char=""/>
                  <a:defRPr sz="2200">
                    <a:solidFill>
                      <a:schemeClr val="bg1"/>
                    </a:solidFill>
                    <a:latin typeface="Trebuchet MS" charset="0"/>
                    <a:ea typeface="ＭＳ Ｐゴシック" charset="-128"/>
                  </a:defRPr>
                </a:lvl1pPr>
                <a:lvl2pPr marL="37931725" indent="-37474525" eaLnBrk="0" hangingPunct="0">
                  <a:spcBef>
                    <a:spcPts val="600"/>
                  </a:spcBef>
                  <a:buFont typeface="Wingdings 2" charset="2"/>
                  <a:buChar char=""/>
                  <a:defRPr sz="2000">
                    <a:solidFill>
                      <a:schemeClr val="bg1"/>
                    </a:solidFill>
                    <a:latin typeface="Trebuchet MS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ts val="600"/>
                  </a:spcBef>
                  <a:buFont typeface="Wingdings 2" charset="2"/>
                  <a:buChar char=""/>
                  <a:defRPr>
                    <a:solidFill>
                      <a:schemeClr val="bg1"/>
                    </a:solidFill>
                    <a:latin typeface="Trebuchet MS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ts val="600"/>
                  </a:spcBef>
                  <a:buFont typeface="Wingdings 2" charset="2"/>
                  <a:buChar char=""/>
                  <a:defRPr>
                    <a:solidFill>
                      <a:schemeClr val="bg1"/>
                    </a:solidFill>
                    <a:latin typeface="Trebuchet MS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ts val="600"/>
                  </a:spcBef>
                  <a:buFont typeface="Wingdings 2" charset="2"/>
                  <a:buChar char=""/>
                  <a:defRPr>
                    <a:solidFill>
                      <a:schemeClr val="bg1"/>
                    </a:solidFill>
                    <a:latin typeface="Trebuchet MS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Font typeface="Wingdings 2" charset="2"/>
                  <a:buChar char=""/>
                  <a:defRPr>
                    <a:solidFill>
                      <a:schemeClr val="bg1"/>
                    </a:solidFill>
                    <a:latin typeface="Trebuchet MS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Font typeface="Wingdings 2" charset="2"/>
                  <a:buChar char=""/>
                  <a:defRPr>
                    <a:solidFill>
                      <a:schemeClr val="bg1"/>
                    </a:solidFill>
                    <a:latin typeface="Trebuchet MS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Font typeface="Wingdings 2" charset="2"/>
                  <a:buChar char=""/>
                  <a:defRPr>
                    <a:solidFill>
                      <a:schemeClr val="bg1"/>
                    </a:solidFill>
                    <a:latin typeface="Trebuchet MS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Font typeface="Wingdings 2" charset="2"/>
                  <a:buChar char=""/>
                  <a:defRPr>
                    <a:solidFill>
                      <a:schemeClr val="bg1"/>
                    </a:solidFill>
                    <a:latin typeface="Trebuchet MS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12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458" name="Line 9"/>
            <p:cNvSpPr>
              <a:spLocks noChangeShapeType="1"/>
            </p:cNvSpPr>
            <p:nvPr/>
          </p:nvSpPr>
          <p:spPr bwMode="auto">
            <a:xfrm flipH="1">
              <a:off x="4114800" y="2738438"/>
              <a:ext cx="38100" cy="107156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000"/>
              </a:spcBef>
              <a:buFont typeface="Wingdings 2" charset="2"/>
              <a:buChar char=""/>
              <a:defRPr sz="2200">
                <a:solidFill>
                  <a:schemeClr val="bg1"/>
                </a:solidFill>
                <a:latin typeface="Trebuchet MS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600"/>
              </a:spcBef>
              <a:buFont typeface="Wingdings 2" charset="2"/>
              <a:buChar char=""/>
              <a:defRPr sz="2000">
                <a:solidFill>
                  <a:schemeClr val="bg1"/>
                </a:solidFill>
                <a:latin typeface="Trebuchet MS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600"/>
              </a:spcBef>
              <a:buFont typeface="Wingdings 2" charset="2"/>
              <a:buChar char=""/>
              <a:defRPr>
                <a:solidFill>
                  <a:schemeClr val="bg1"/>
                </a:solidFill>
                <a:latin typeface="Trebuchet MS" charset="0"/>
                <a:ea typeface="ＭＳ Ｐゴシック" charset="-128"/>
              </a:defRPr>
            </a:lvl3pPr>
            <a:lvl4pPr marL="1600200" indent="-228600" eaLnBrk="0" hangingPunct="0">
              <a:spcBef>
                <a:spcPts val="600"/>
              </a:spcBef>
              <a:buFont typeface="Wingdings 2" charset="2"/>
              <a:buChar char=""/>
              <a:defRPr>
                <a:solidFill>
                  <a:schemeClr val="bg1"/>
                </a:solidFill>
                <a:latin typeface="Trebuchet MS" charset="0"/>
                <a:ea typeface="ＭＳ Ｐゴシック" charset="-128"/>
              </a:defRPr>
            </a:lvl4pPr>
            <a:lvl5pPr marL="2057400" indent="-228600" eaLnBrk="0" hangingPunct="0">
              <a:spcBef>
                <a:spcPts val="600"/>
              </a:spcBef>
              <a:buFont typeface="Wingdings 2" charset="2"/>
              <a:buChar char=""/>
              <a:defRPr>
                <a:solidFill>
                  <a:schemeClr val="bg1"/>
                </a:solidFill>
                <a:latin typeface="Trebuchet MS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charset="2"/>
              <a:buChar char=""/>
              <a:defRPr>
                <a:solidFill>
                  <a:schemeClr val="bg1"/>
                </a:solidFill>
                <a:latin typeface="Trebuchet MS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charset="2"/>
              <a:buChar char=""/>
              <a:defRPr>
                <a:solidFill>
                  <a:schemeClr val="bg1"/>
                </a:solidFill>
                <a:latin typeface="Trebuchet MS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charset="2"/>
              <a:buChar char=""/>
              <a:defRPr>
                <a:solidFill>
                  <a:schemeClr val="bg1"/>
                </a:solidFill>
                <a:latin typeface="Trebuchet MS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charset="2"/>
              <a:buChar char=""/>
              <a:defRPr>
                <a:solidFill>
                  <a:schemeClr val="bg1"/>
                </a:solidFill>
                <a:latin typeface="Trebuchet MS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AF29191-5508-DC4B-B5DB-96353108041C}" type="slidenum">
              <a:rPr lang="en-US" altLang="en-US" sz="1200">
                <a:solidFill>
                  <a:schemeClr val="tx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77200" cy="381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1800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Env</a:t>
            </a:r>
            <a:r>
              <a:rPr lang="en-US" altLang="en-US" sz="18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 </a:t>
            </a:r>
            <a:r>
              <a:rPr lang="en-US" altLang="en-US" sz="1800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Sc</a:t>
            </a:r>
            <a:r>
              <a:rPr lang="en-US" altLang="en-US" sz="18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.:Forensics</a:t>
            </a:r>
            <a:r>
              <a:rPr lang="en-US" altLang="en-US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When and where do contaminants enter Shingle Creek?</a:t>
            </a:r>
            <a:endParaRPr lang="en-US" alt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8437" name="Group 4"/>
          <p:cNvGrpSpPr>
            <a:grpSpLocks/>
          </p:cNvGrpSpPr>
          <p:nvPr/>
        </p:nvGrpSpPr>
        <p:grpSpPr bwMode="auto">
          <a:xfrm>
            <a:off x="228600" y="1552575"/>
            <a:ext cx="1828800" cy="2398713"/>
            <a:chOff x="432222" y="1809421"/>
            <a:chExt cx="2236365" cy="3290232"/>
          </a:xfrm>
        </p:grpSpPr>
        <p:pic>
          <p:nvPicPr>
            <p:cNvPr id="18454" name="Picture 21" descr="sf_spi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22" y="2205037"/>
              <a:ext cx="2236365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5" name="Text Box 23"/>
            <p:cNvSpPr txBox="1">
              <a:spLocks noChangeArrowheads="1"/>
            </p:cNvSpPr>
            <p:nvPr/>
          </p:nvSpPr>
          <p:spPr bwMode="auto">
            <a:xfrm>
              <a:off x="674130" y="1809421"/>
              <a:ext cx="1904999" cy="46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2000"/>
                </a:spcBef>
                <a:buFont typeface="Wingdings 2" charset="2"/>
                <a:buChar char=""/>
                <a:defRPr sz="2200">
                  <a:solidFill>
                    <a:schemeClr val="bg1"/>
                  </a:solidFill>
                  <a:latin typeface="Trebuchet MS" charset="0"/>
                  <a:ea typeface="ＭＳ Ｐゴシック" charset="-128"/>
                </a:defRPr>
              </a:lvl1pPr>
              <a:lvl2pPr marL="37931725" indent="-37474525" eaLnBrk="0" hangingPunct="0">
                <a:spcBef>
                  <a:spcPts val="600"/>
                </a:spcBef>
                <a:buFont typeface="Wingdings 2" charset="2"/>
                <a:buChar char=""/>
                <a:defRPr sz="2000">
                  <a:solidFill>
                    <a:schemeClr val="bg1"/>
                  </a:solidFill>
                  <a:latin typeface="Trebuchet MS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ts val="600"/>
                </a:spcBef>
                <a:buFont typeface="Wingdings 2" charset="2"/>
                <a:buChar char=""/>
                <a:defRPr>
                  <a:solidFill>
                    <a:schemeClr val="bg1"/>
                  </a:solidFill>
                  <a:latin typeface="Trebuchet MS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ts val="600"/>
                </a:spcBef>
                <a:buFont typeface="Wingdings 2" charset="2"/>
                <a:buChar char=""/>
                <a:defRPr>
                  <a:solidFill>
                    <a:schemeClr val="bg1"/>
                  </a:solidFill>
                  <a:latin typeface="Trebuchet MS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ts val="600"/>
                </a:spcBef>
                <a:buFont typeface="Wingdings 2" charset="2"/>
                <a:buChar char=""/>
                <a:defRPr>
                  <a:solidFill>
                    <a:schemeClr val="bg1"/>
                  </a:solidFill>
                  <a:latin typeface="Trebuchet MS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charset="2"/>
                <a:buChar char=""/>
                <a:defRPr>
                  <a:solidFill>
                    <a:schemeClr val="bg1"/>
                  </a:solidFill>
                  <a:latin typeface="Trebuchet MS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charset="2"/>
                <a:buChar char=""/>
                <a:defRPr>
                  <a:solidFill>
                    <a:schemeClr val="bg1"/>
                  </a:solidFill>
                  <a:latin typeface="Trebuchet MS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charset="2"/>
                <a:buChar char=""/>
                <a:defRPr>
                  <a:solidFill>
                    <a:schemeClr val="bg1"/>
                  </a:solidFill>
                  <a:latin typeface="Trebuchet MS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charset="2"/>
                <a:buChar char=""/>
                <a:defRPr>
                  <a:solidFill>
                    <a:schemeClr val="bg1"/>
                  </a:solidFill>
                  <a:latin typeface="Trebuchet MS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</a:rPr>
                <a:t>Ex. Oil Spill</a:t>
              </a:r>
            </a:p>
          </p:txBody>
        </p:sp>
        <p:sp>
          <p:nvSpPr>
            <p:cNvPr id="18456" name="Text Box 24"/>
            <p:cNvSpPr txBox="1">
              <a:spLocks noChangeArrowheads="1"/>
            </p:cNvSpPr>
            <p:nvPr/>
          </p:nvSpPr>
          <p:spPr bwMode="auto">
            <a:xfrm>
              <a:off x="432222" y="4719638"/>
              <a:ext cx="2236365" cy="380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2000"/>
                </a:spcBef>
                <a:buFont typeface="Wingdings 2" charset="2"/>
                <a:buChar char=""/>
                <a:defRPr sz="2200">
                  <a:solidFill>
                    <a:schemeClr val="bg1"/>
                  </a:solidFill>
                  <a:latin typeface="Trebuchet MS" charset="0"/>
                  <a:ea typeface="ＭＳ Ｐゴシック" charset="-128"/>
                </a:defRPr>
              </a:lvl1pPr>
              <a:lvl2pPr marL="37931725" indent="-37474525" eaLnBrk="0" hangingPunct="0">
                <a:spcBef>
                  <a:spcPts val="600"/>
                </a:spcBef>
                <a:buFont typeface="Wingdings 2" charset="2"/>
                <a:buChar char=""/>
                <a:defRPr sz="2000">
                  <a:solidFill>
                    <a:schemeClr val="bg1"/>
                  </a:solidFill>
                  <a:latin typeface="Trebuchet MS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ts val="600"/>
                </a:spcBef>
                <a:buFont typeface="Wingdings 2" charset="2"/>
                <a:buChar char=""/>
                <a:defRPr>
                  <a:solidFill>
                    <a:schemeClr val="bg1"/>
                  </a:solidFill>
                  <a:latin typeface="Trebuchet MS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ts val="600"/>
                </a:spcBef>
                <a:buFont typeface="Wingdings 2" charset="2"/>
                <a:buChar char=""/>
                <a:defRPr>
                  <a:solidFill>
                    <a:schemeClr val="bg1"/>
                  </a:solidFill>
                  <a:latin typeface="Trebuchet MS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ts val="600"/>
                </a:spcBef>
                <a:buFont typeface="Wingdings 2" charset="2"/>
                <a:buChar char=""/>
                <a:defRPr>
                  <a:solidFill>
                    <a:schemeClr val="bg1"/>
                  </a:solidFill>
                  <a:latin typeface="Trebuchet MS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charset="2"/>
                <a:buChar char=""/>
                <a:defRPr>
                  <a:solidFill>
                    <a:schemeClr val="bg1"/>
                  </a:solidFill>
                  <a:latin typeface="Trebuchet MS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charset="2"/>
                <a:buChar char=""/>
                <a:defRPr>
                  <a:solidFill>
                    <a:schemeClr val="bg1"/>
                  </a:solidFill>
                  <a:latin typeface="Trebuchet MS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charset="2"/>
                <a:buChar char=""/>
                <a:defRPr>
                  <a:solidFill>
                    <a:schemeClr val="bg1"/>
                  </a:solidFill>
                  <a:latin typeface="Trebuchet MS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charset="2"/>
                <a:buChar char=""/>
                <a:defRPr>
                  <a:solidFill>
                    <a:schemeClr val="bg1"/>
                  </a:solidFill>
                  <a:latin typeface="Trebuchet MS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200">
                <a:solidFill>
                  <a:srgbClr val="FFFFFF"/>
                </a:solidFill>
              </a:endParaRPr>
            </a:p>
          </p:txBody>
        </p:sp>
      </p:grpSp>
      <p:sp>
        <p:nvSpPr>
          <p:cNvPr id="19463" name="Rectangle 4"/>
          <p:cNvSpPr>
            <a:spLocks noChangeArrowheads="1"/>
          </p:cNvSpPr>
          <p:nvPr/>
        </p:nvSpPr>
        <p:spPr bwMode="auto">
          <a:xfrm>
            <a:off x="6564313" y="3189288"/>
            <a:ext cx="21748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Font typeface="Wingdings 2" charset="2"/>
              <a:buChar char=""/>
              <a:defRPr sz="2200">
                <a:solidFill>
                  <a:schemeClr val="bg1"/>
                </a:solidFill>
                <a:latin typeface="Trebuchet MS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600"/>
              </a:spcBef>
              <a:buFont typeface="Wingdings 2" charset="2"/>
              <a:buChar char=""/>
              <a:defRPr sz="2000">
                <a:solidFill>
                  <a:schemeClr val="bg1"/>
                </a:solidFill>
                <a:latin typeface="Trebuchet MS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600"/>
              </a:spcBef>
              <a:buFont typeface="Wingdings 2" charset="2"/>
              <a:buChar char=""/>
              <a:defRPr>
                <a:solidFill>
                  <a:schemeClr val="bg1"/>
                </a:solidFill>
                <a:latin typeface="Trebuchet MS" charset="0"/>
                <a:ea typeface="ＭＳ Ｐゴシック" charset="-128"/>
              </a:defRPr>
            </a:lvl3pPr>
            <a:lvl4pPr marL="1600200" indent="-228600" eaLnBrk="0" hangingPunct="0">
              <a:spcBef>
                <a:spcPts val="600"/>
              </a:spcBef>
              <a:buFont typeface="Wingdings 2" charset="2"/>
              <a:buChar char=""/>
              <a:defRPr>
                <a:solidFill>
                  <a:schemeClr val="bg1"/>
                </a:solidFill>
                <a:latin typeface="Trebuchet MS" charset="0"/>
                <a:ea typeface="ＭＳ Ｐゴシック" charset="-128"/>
              </a:defRPr>
            </a:lvl4pPr>
            <a:lvl5pPr marL="2057400" indent="-228600" eaLnBrk="0" hangingPunct="0">
              <a:spcBef>
                <a:spcPts val="600"/>
              </a:spcBef>
              <a:buFont typeface="Wingdings 2" charset="2"/>
              <a:buChar char=""/>
              <a:defRPr>
                <a:solidFill>
                  <a:schemeClr val="bg1"/>
                </a:solidFill>
                <a:latin typeface="Trebuchet MS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charset="2"/>
              <a:buChar char=""/>
              <a:defRPr>
                <a:solidFill>
                  <a:schemeClr val="bg1"/>
                </a:solidFill>
                <a:latin typeface="Trebuchet MS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charset="2"/>
              <a:buChar char=""/>
              <a:defRPr>
                <a:solidFill>
                  <a:schemeClr val="bg1"/>
                </a:solidFill>
                <a:latin typeface="Trebuchet MS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charset="2"/>
              <a:buChar char=""/>
              <a:defRPr>
                <a:solidFill>
                  <a:schemeClr val="bg1"/>
                </a:solidFill>
                <a:latin typeface="Trebuchet MS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charset="2"/>
              <a:buChar char=""/>
              <a:defRPr>
                <a:solidFill>
                  <a:schemeClr val="bg1"/>
                </a:solidFill>
                <a:latin typeface="Trebuchet MS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</a:rPr>
              <a:t>Flow anomaly</a:t>
            </a:r>
            <a:endParaRPr lang="en-US" altLang="en-US" sz="16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70C0"/>
                </a:solidFill>
              </a:rPr>
              <a:t>After consecutive heavy rain events 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28600" y="3733800"/>
            <a:ext cx="1905000" cy="1724025"/>
            <a:chOff x="228600" y="4038600"/>
            <a:chExt cx="1905000" cy="1724025"/>
          </a:xfrm>
        </p:grpSpPr>
        <p:pic>
          <p:nvPicPr>
            <p:cNvPr id="18452" name="Picture 17" descr="2007 Nov 20 06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4367213"/>
              <a:ext cx="1606550" cy="139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3" name="Text Box 24"/>
            <p:cNvSpPr txBox="1">
              <a:spLocks noChangeArrowheads="1"/>
            </p:cNvSpPr>
            <p:nvPr/>
          </p:nvSpPr>
          <p:spPr bwMode="auto">
            <a:xfrm>
              <a:off x="228600" y="4038600"/>
              <a:ext cx="19050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2000"/>
                </a:spcBef>
                <a:buFont typeface="Wingdings 2" charset="2"/>
                <a:buChar char=""/>
                <a:defRPr sz="2200">
                  <a:solidFill>
                    <a:schemeClr val="bg1"/>
                  </a:solidFill>
                  <a:latin typeface="Trebuchet MS" charset="0"/>
                  <a:ea typeface="ＭＳ Ｐゴシック" charset="-128"/>
                </a:defRPr>
              </a:lvl1pPr>
              <a:lvl2pPr marL="37931725" indent="-37474525" eaLnBrk="0" hangingPunct="0">
                <a:spcBef>
                  <a:spcPts val="600"/>
                </a:spcBef>
                <a:buFont typeface="Wingdings 2" charset="2"/>
                <a:buChar char=""/>
                <a:defRPr sz="2000">
                  <a:solidFill>
                    <a:schemeClr val="bg1"/>
                  </a:solidFill>
                  <a:latin typeface="Trebuchet MS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ts val="600"/>
                </a:spcBef>
                <a:buFont typeface="Wingdings 2" charset="2"/>
                <a:buChar char=""/>
                <a:defRPr>
                  <a:solidFill>
                    <a:schemeClr val="bg1"/>
                  </a:solidFill>
                  <a:latin typeface="Trebuchet MS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ts val="600"/>
                </a:spcBef>
                <a:buFont typeface="Wingdings 2" charset="2"/>
                <a:buChar char=""/>
                <a:defRPr>
                  <a:solidFill>
                    <a:schemeClr val="bg1"/>
                  </a:solidFill>
                  <a:latin typeface="Trebuchet MS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ts val="600"/>
                </a:spcBef>
                <a:buFont typeface="Wingdings 2" charset="2"/>
                <a:buChar char=""/>
                <a:defRPr>
                  <a:solidFill>
                    <a:schemeClr val="bg1"/>
                  </a:solidFill>
                  <a:latin typeface="Trebuchet MS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charset="2"/>
                <a:buChar char=""/>
                <a:defRPr>
                  <a:solidFill>
                    <a:schemeClr val="bg1"/>
                  </a:solidFill>
                  <a:latin typeface="Trebuchet MS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charset="2"/>
                <a:buChar char=""/>
                <a:defRPr>
                  <a:solidFill>
                    <a:schemeClr val="bg1"/>
                  </a:solidFill>
                  <a:latin typeface="Trebuchet MS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charset="2"/>
                <a:buChar char=""/>
                <a:defRPr>
                  <a:solidFill>
                    <a:schemeClr val="bg1"/>
                  </a:solidFill>
                  <a:latin typeface="Trebuchet MS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charset="2"/>
                <a:buChar char=""/>
                <a:defRPr>
                  <a:solidFill>
                    <a:schemeClr val="bg1"/>
                  </a:solidFill>
                  <a:latin typeface="Trebuchet MS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>
                  <a:solidFill>
                    <a:srgbClr val="FFFFFF"/>
                  </a:solidFill>
                </a:rPr>
                <a:t>(HydroLab sensor)</a:t>
              </a:r>
            </a:p>
          </p:txBody>
        </p:sp>
      </p:grpSp>
      <p:sp>
        <p:nvSpPr>
          <p:cNvPr id="18440" name="Rectangle 4"/>
          <p:cNvSpPr>
            <a:spLocks noChangeArrowheads="1"/>
          </p:cNvSpPr>
          <p:nvPr/>
        </p:nvSpPr>
        <p:spPr bwMode="auto">
          <a:xfrm>
            <a:off x="331788" y="5851525"/>
            <a:ext cx="8407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Font typeface="Wingdings 2" charset="2"/>
              <a:buChar char=""/>
              <a:defRPr sz="2200">
                <a:solidFill>
                  <a:schemeClr val="bg1"/>
                </a:solidFill>
                <a:latin typeface="Trebuchet MS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600"/>
              </a:spcBef>
              <a:buFont typeface="Wingdings 2" charset="2"/>
              <a:buChar char=""/>
              <a:defRPr sz="2000">
                <a:solidFill>
                  <a:schemeClr val="bg1"/>
                </a:solidFill>
                <a:latin typeface="Trebuchet MS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600"/>
              </a:spcBef>
              <a:buFont typeface="Wingdings 2" charset="2"/>
              <a:buChar char=""/>
              <a:defRPr>
                <a:solidFill>
                  <a:schemeClr val="bg1"/>
                </a:solidFill>
                <a:latin typeface="Trebuchet MS" charset="0"/>
                <a:ea typeface="ＭＳ Ｐゴシック" charset="-128"/>
              </a:defRPr>
            </a:lvl3pPr>
            <a:lvl4pPr marL="1600200" indent="-228600" eaLnBrk="0" hangingPunct="0">
              <a:spcBef>
                <a:spcPts val="600"/>
              </a:spcBef>
              <a:buFont typeface="Wingdings 2" charset="2"/>
              <a:buChar char=""/>
              <a:defRPr>
                <a:solidFill>
                  <a:schemeClr val="bg1"/>
                </a:solidFill>
                <a:latin typeface="Trebuchet MS" charset="0"/>
                <a:ea typeface="ＭＳ Ｐゴシック" charset="-128"/>
              </a:defRPr>
            </a:lvl4pPr>
            <a:lvl5pPr marL="2057400" indent="-228600" eaLnBrk="0" hangingPunct="0">
              <a:spcBef>
                <a:spcPts val="600"/>
              </a:spcBef>
              <a:buFont typeface="Wingdings 2" charset="2"/>
              <a:buChar char=""/>
              <a:defRPr>
                <a:solidFill>
                  <a:schemeClr val="bg1"/>
                </a:solidFill>
                <a:latin typeface="Trebuchet MS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charset="2"/>
              <a:buChar char=""/>
              <a:defRPr>
                <a:solidFill>
                  <a:schemeClr val="bg1"/>
                </a:solidFill>
                <a:latin typeface="Trebuchet MS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charset="2"/>
              <a:buChar char=""/>
              <a:defRPr>
                <a:solidFill>
                  <a:schemeClr val="bg1"/>
                </a:solidFill>
                <a:latin typeface="Trebuchet MS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charset="2"/>
              <a:buChar char=""/>
              <a:defRPr>
                <a:solidFill>
                  <a:schemeClr val="bg1"/>
                </a:solidFill>
                <a:latin typeface="Trebuchet MS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charset="2"/>
              <a:buChar char=""/>
              <a:defRPr>
                <a:solidFill>
                  <a:schemeClr val="bg1"/>
                </a:solidFill>
                <a:latin typeface="Trebuchet MS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j-lt"/>
              </a:rPr>
              <a:t>J. M. Kang, S. </a:t>
            </a:r>
            <a:r>
              <a:rPr lang="en-US" altLang="en-US" sz="1600" dirty="0" err="1">
                <a:solidFill>
                  <a:schemeClr val="tx1"/>
                </a:solidFill>
                <a:latin typeface="+mj-lt"/>
              </a:rPr>
              <a:t>Shekhar</a:t>
            </a:r>
            <a:r>
              <a:rPr lang="en-US" altLang="en-US" sz="1600" dirty="0">
                <a:solidFill>
                  <a:schemeClr val="tx1"/>
                </a:solidFill>
                <a:latin typeface="+mj-lt"/>
              </a:rPr>
              <a:t>, C. </a:t>
            </a:r>
            <a:r>
              <a:rPr lang="en-US" altLang="en-US" sz="1600" dirty="0" err="1">
                <a:solidFill>
                  <a:schemeClr val="tx1"/>
                </a:solidFill>
                <a:latin typeface="+mj-lt"/>
              </a:rPr>
              <a:t>Wennen</a:t>
            </a:r>
            <a:r>
              <a:rPr lang="en-US" altLang="en-US" sz="1600" dirty="0">
                <a:solidFill>
                  <a:schemeClr val="tx1"/>
                </a:solidFill>
                <a:latin typeface="+mj-lt"/>
              </a:rPr>
              <a:t>, and P. Novak,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j-lt"/>
              </a:rPr>
              <a:t>Discovering Flow Anomalies: A SWEET Approach, IEEE Intl. Conf. on Data Mining, 2008.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solidFill>
                  <a:schemeClr val="tx1"/>
                </a:solidFill>
                <a:latin typeface="+mj-lt"/>
              </a:rPr>
              <a:t>Ack</a:t>
            </a:r>
            <a:r>
              <a:rPr lang="en-US" altLang="en-US" sz="1600" dirty="0">
                <a:solidFill>
                  <a:schemeClr val="tx1"/>
                </a:solidFill>
                <a:latin typeface="+mj-lt"/>
              </a:rPr>
              <a:t>: NSF IGERT, CISE/IIS/III, USDOD.</a:t>
            </a:r>
          </a:p>
        </p:txBody>
      </p:sp>
      <p:sp>
        <p:nvSpPr>
          <p:cNvPr id="19" name="Line 56"/>
          <p:cNvSpPr>
            <a:spLocks noChangeShapeType="1"/>
          </p:cNvSpPr>
          <p:nvPr/>
        </p:nvSpPr>
        <p:spPr bwMode="auto">
          <a:xfrm flipV="1">
            <a:off x="3276600" y="3273425"/>
            <a:ext cx="762000" cy="3079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 bwMode="auto">
          <a:xfrm>
            <a:off x="0" y="699668"/>
            <a:ext cx="868679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bg1"/>
                </a:solidFill>
                <a:latin typeface="+mj-lt"/>
                <a:ea typeface="ＭＳ Ｐゴシック" pitchFamily="-109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itchFamily="-109" charset="0"/>
                <a:ea typeface="ＭＳ Ｐゴシック" pitchFamily="-109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itchFamily="-109" charset="0"/>
                <a:ea typeface="ＭＳ Ｐゴシック" pitchFamily="-109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itchFamily="-109" charset="0"/>
                <a:ea typeface="ＭＳ Ｐゴシック" pitchFamily="-109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itchFamily="-109" charset="0"/>
                <a:ea typeface="ＭＳ Ｐゴシック" pitchFamily="-109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itchFamily="-109" charset="0"/>
                <a:ea typeface="ＭＳ Ｐゴシック" pitchFamily="-109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itchFamily="-109" charset="0"/>
                <a:ea typeface="ＭＳ Ｐゴシック" pitchFamily="-109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itchFamily="-109" charset="0"/>
                <a:ea typeface="ＭＳ Ｐゴシック" pitchFamily="-109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itchFamily="-109" charset="0"/>
                <a:ea typeface="ＭＳ Ｐゴシック" pitchFamily="-109" charset="-128"/>
              </a:defRPr>
            </a:lvl9pPr>
          </a:lstStyle>
          <a:p>
            <a:pPr algn="ctr" defTabSz="914400" eaLnBrk="1" hangingPunct="1"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Computer Sc.</a:t>
            </a:r>
            <a:r>
              <a:rPr lang="en-US" alt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Scalable detection of flow-anomalies </a:t>
            </a:r>
            <a:r>
              <a:rPr lang="en-US" altLang="en-US" sz="1600" dirty="0">
                <a:solidFill>
                  <a:srgbClr val="00B0F0"/>
                </a:solidFill>
              </a:rPr>
              <a:t>&amp;</a:t>
            </a:r>
            <a:r>
              <a:rPr lang="en-US" altLang="en-US" sz="1600" dirty="0">
                <a:solidFill>
                  <a:srgbClr val="FF0000"/>
                </a:solidFill>
              </a:rPr>
              <a:t> </a:t>
            </a:r>
            <a:r>
              <a:rPr lang="en-US" altLang="en-US" sz="1600" dirty="0">
                <a:solidFill>
                  <a:srgbClr val="0070C0"/>
                </a:solidFill>
              </a:rPr>
              <a:t>co-occurrences</a:t>
            </a:r>
          </a:p>
          <a:p>
            <a:pPr defTabSz="914400" eaLnBrk="1" hangingPunct="1">
              <a:defRPr/>
            </a:pPr>
            <a:endParaRPr lang="en-US" altLang="en-US" sz="1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267200" y="1066800"/>
            <a:ext cx="4572000" cy="2906713"/>
            <a:chOff x="4267200" y="1143000"/>
            <a:chExt cx="4572000" cy="2762250"/>
          </a:xfrm>
        </p:grpSpPr>
        <p:pic>
          <p:nvPicPr>
            <p:cNvPr id="18448" name="Picture 3" descr="Picture 1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5663" y="1143000"/>
              <a:ext cx="2903537" cy="194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9" name="Line 56"/>
            <p:cNvSpPr>
              <a:spLocks noChangeShapeType="1"/>
            </p:cNvSpPr>
            <p:nvPr/>
          </p:nvSpPr>
          <p:spPr bwMode="auto">
            <a:xfrm>
              <a:off x="4381500" y="2590800"/>
              <a:ext cx="201930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Line 56"/>
            <p:cNvSpPr>
              <a:spLocks noChangeShapeType="1"/>
            </p:cNvSpPr>
            <p:nvPr/>
          </p:nvSpPr>
          <p:spPr bwMode="auto">
            <a:xfrm flipV="1">
              <a:off x="4267200" y="2113756"/>
              <a:ext cx="2133600" cy="179149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TextBox 13"/>
            <p:cNvSpPr txBox="1">
              <a:spLocks noChangeArrowheads="1"/>
            </p:cNvSpPr>
            <p:nvPr/>
          </p:nvSpPr>
          <p:spPr bwMode="auto">
            <a:xfrm>
              <a:off x="7513940" y="1219200"/>
              <a:ext cx="124906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000"/>
                </a:spcBef>
                <a:buFont typeface="Wingdings 2" charset="2"/>
                <a:buChar char=""/>
                <a:defRPr sz="2200">
                  <a:solidFill>
                    <a:schemeClr val="bg1"/>
                  </a:solidFill>
                  <a:latin typeface="Trebuchet MS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ts val="600"/>
                </a:spcBef>
                <a:buFont typeface="Wingdings 2" charset="2"/>
                <a:buChar char=""/>
                <a:defRPr sz="2000">
                  <a:solidFill>
                    <a:schemeClr val="bg1"/>
                  </a:solidFill>
                  <a:latin typeface="Trebuchet MS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ts val="600"/>
                </a:spcBef>
                <a:buFont typeface="Wingdings 2" charset="2"/>
                <a:buChar char=""/>
                <a:defRPr>
                  <a:solidFill>
                    <a:schemeClr val="bg1"/>
                  </a:solidFill>
                  <a:latin typeface="Trebuchet MS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ts val="600"/>
                </a:spcBef>
                <a:buFont typeface="Wingdings 2" charset="2"/>
                <a:buChar char=""/>
                <a:defRPr>
                  <a:solidFill>
                    <a:schemeClr val="bg1"/>
                  </a:solidFill>
                  <a:latin typeface="Trebuchet MS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ts val="600"/>
                </a:spcBef>
                <a:buFont typeface="Wingdings 2" charset="2"/>
                <a:buChar char=""/>
                <a:defRPr>
                  <a:solidFill>
                    <a:schemeClr val="bg1"/>
                  </a:solidFill>
                  <a:latin typeface="Trebuchet MS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charset="2"/>
                <a:buChar char=""/>
                <a:defRPr>
                  <a:solidFill>
                    <a:schemeClr val="bg1"/>
                  </a:solidFill>
                  <a:latin typeface="Trebuchet MS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charset="2"/>
                <a:buChar char=""/>
                <a:defRPr>
                  <a:solidFill>
                    <a:schemeClr val="bg1"/>
                  </a:solidFill>
                  <a:latin typeface="Trebuchet MS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charset="2"/>
                <a:buChar char=""/>
                <a:defRPr>
                  <a:solidFill>
                    <a:schemeClr val="bg1"/>
                  </a:solidFill>
                  <a:latin typeface="Trebuchet MS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charset="2"/>
                <a:buChar char=""/>
                <a:defRPr>
                  <a:solidFill>
                    <a:schemeClr val="bg1"/>
                  </a:solidFill>
                  <a:latin typeface="Trebuchet MS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  <a:latin typeface="Arial" charset="0"/>
                </a:rPr>
                <a:t>Dissolved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  <a:latin typeface="Arial" charset="0"/>
                </a:rPr>
                <a:t>Oxygen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6011863" y="2286000"/>
            <a:ext cx="2903537" cy="3657600"/>
            <a:chOff x="6011863" y="2590800"/>
            <a:chExt cx="2903537" cy="3657600"/>
          </a:xfrm>
        </p:grpSpPr>
        <p:pic>
          <p:nvPicPr>
            <p:cNvPr id="18445" name="Picture 3" descr="Picture 2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1863" y="4495800"/>
              <a:ext cx="2903537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6" name="Line 56"/>
            <p:cNvSpPr>
              <a:spLocks noChangeShapeType="1"/>
            </p:cNvSpPr>
            <p:nvPr/>
          </p:nvSpPr>
          <p:spPr bwMode="auto">
            <a:xfrm flipH="1" flipV="1">
              <a:off x="6531669" y="2590800"/>
              <a:ext cx="19546" cy="262890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TextBox 5"/>
            <p:cNvSpPr txBox="1">
              <a:spLocks noChangeArrowheads="1"/>
            </p:cNvSpPr>
            <p:nvPr/>
          </p:nvSpPr>
          <p:spPr bwMode="auto">
            <a:xfrm>
              <a:off x="7239000" y="4888468"/>
              <a:ext cx="9541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000"/>
                </a:spcBef>
                <a:buFont typeface="Wingdings 2" charset="2"/>
                <a:buChar char=""/>
                <a:defRPr sz="2200">
                  <a:solidFill>
                    <a:schemeClr val="bg1"/>
                  </a:solidFill>
                  <a:latin typeface="Trebuchet MS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ts val="600"/>
                </a:spcBef>
                <a:buFont typeface="Wingdings 2" charset="2"/>
                <a:buChar char=""/>
                <a:defRPr sz="2000">
                  <a:solidFill>
                    <a:schemeClr val="bg1"/>
                  </a:solidFill>
                  <a:latin typeface="Trebuchet MS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ts val="600"/>
                </a:spcBef>
                <a:buFont typeface="Wingdings 2" charset="2"/>
                <a:buChar char=""/>
                <a:defRPr>
                  <a:solidFill>
                    <a:schemeClr val="bg1"/>
                  </a:solidFill>
                  <a:latin typeface="Trebuchet MS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ts val="600"/>
                </a:spcBef>
                <a:buFont typeface="Wingdings 2" charset="2"/>
                <a:buChar char=""/>
                <a:defRPr>
                  <a:solidFill>
                    <a:schemeClr val="bg1"/>
                  </a:solidFill>
                  <a:latin typeface="Trebuchet MS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ts val="600"/>
                </a:spcBef>
                <a:buFont typeface="Wingdings 2" charset="2"/>
                <a:buChar char=""/>
                <a:defRPr>
                  <a:solidFill>
                    <a:schemeClr val="bg1"/>
                  </a:solidFill>
                  <a:latin typeface="Trebuchet MS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charset="2"/>
                <a:buChar char=""/>
                <a:defRPr>
                  <a:solidFill>
                    <a:schemeClr val="bg1"/>
                  </a:solidFill>
                  <a:latin typeface="Trebuchet MS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charset="2"/>
                <a:buChar char=""/>
                <a:defRPr>
                  <a:solidFill>
                    <a:schemeClr val="bg1"/>
                  </a:solidFill>
                  <a:latin typeface="Trebuchet MS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charset="2"/>
                <a:buChar char=""/>
                <a:defRPr>
                  <a:solidFill>
                    <a:schemeClr val="bg1"/>
                  </a:solidFill>
                  <a:latin typeface="Trebuchet MS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charset="2"/>
                <a:buChar char=""/>
                <a:defRPr>
                  <a:solidFill>
                    <a:schemeClr val="bg1"/>
                  </a:solidFill>
                  <a:latin typeface="Trebuchet MS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  <a:latin typeface="Arial" charset="0"/>
                </a:rPr>
                <a:t>Rainfall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899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Line 102"/>
          <p:cNvSpPr>
            <a:spLocks noChangeShapeType="1"/>
          </p:cNvSpPr>
          <p:nvPr/>
        </p:nvSpPr>
        <p:spPr bwMode="auto">
          <a:xfrm>
            <a:off x="6934200" y="5105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6" name="Line 100"/>
          <p:cNvSpPr>
            <a:spLocks noChangeShapeType="1"/>
          </p:cNvSpPr>
          <p:nvPr/>
        </p:nvSpPr>
        <p:spPr bwMode="auto">
          <a:xfrm>
            <a:off x="6019800" y="5105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7" name="Line 136"/>
          <p:cNvSpPr>
            <a:spLocks noChangeShapeType="1"/>
          </p:cNvSpPr>
          <p:nvPr/>
        </p:nvSpPr>
        <p:spPr bwMode="auto">
          <a:xfrm flipH="1">
            <a:off x="4495800" y="42672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8" name="Line 135"/>
          <p:cNvSpPr>
            <a:spLocks noChangeShapeType="1"/>
          </p:cNvSpPr>
          <p:nvPr/>
        </p:nvSpPr>
        <p:spPr bwMode="auto">
          <a:xfrm flipH="1">
            <a:off x="4495800" y="3657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62" name="Straight Connector 161"/>
          <p:cNvCxnSpPr>
            <a:cxnSpLocks noChangeShapeType="1"/>
          </p:cNvCxnSpPr>
          <p:nvPr/>
        </p:nvCxnSpPr>
        <p:spPr bwMode="auto">
          <a:xfrm rot="5400000">
            <a:off x="3200400" y="4876800"/>
            <a:ext cx="3048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defRPr/>
            </a:pPr>
            <a:fld id="{2AC76B65-8059-E14D-A11B-5B91F3833205}" type="slidenum">
              <a:rPr lang="ko-KR" altLang="en-US" smtClean="0">
                <a:solidFill>
                  <a:srgbClr val="E6CE1A"/>
                </a:solidFill>
                <a:ea typeface="굴림" charset="-127"/>
              </a:rPr>
              <a:pPr algn="l" eaLnBrk="1" hangingPunct="1">
                <a:defRPr/>
              </a:pPr>
              <a:t>16</a:t>
            </a:fld>
            <a:endParaRPr lang="en-US" altLang="ko-KR">
              <a:solidFill>
                <a:srgbClr val="E6CE1A"/>
              </a:solidFill>
              <a:ea typeface="굴림" charset="-127"/>
            </a:endParaRPr>
          </a:p>
        </p:txBody>
      </p:sp>
      <p:sp>
        <p:nvSpPr>
          <p:cNvPr id="47111" name="Oval 4"/>
          <p:cNvSpPr>
            <a:spLocks noChangeArrowheads="1"/>
          </p:cNvSpPr>
          <p:nvPr/>
        </p:nvSpPr>
        <p:spPr bwMode="auto">
          <a:xfrm>
            <a:off x="228600" y="457200"/>
            <a:ext cx="609600" cy="381000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1-1</a:t>
            </a:r>
          </a:p>
        </p:txBody>
      </p:sp>
      <p:sp>
        <p:nvSpPr>
          <p:cNvPr id="47112" name="Oval 5"/>
          <p:cNvSpPr>
            <a:spLocks noChangeArrowheads="1"/>
          </p:cNvSpPr>
          <p:nvPr/>
        </p:nvSpPr>
        <p:spPr bwMode="auto">
          <a:xfrm>
            <a:off x="228600" y="1066800"/>
            <a:ext cx="609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1-2</a:t>
            </a:r>
          </a:p>
        </p:txBody>
      </p:sp>
      <p:sp>
        <p:nvSpPr>
          <p:cNvPr id="47113" name="Oval 7"/>
          <p:cNvSpPr>
            <a:spLocks noChangeArrowheads="1"/>
          </p:cNvSpPr>
          <p:nvPr/>
        </p:nvSpPr>
        <p:spPr bwMode="auto">
          <a:xfrm>
            <a:off x="228600" y="1676400"/>
            <a:ext cx="609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1-3</a:t>
            </a:r>
          </a:p>
        </p:txBody>
      </p:sp>
      <p:sp>
        <p:nvSpPr>
          <p:cNvPr id="47114" name="Oval 8"/>
          <p:cNvSpPr>
            <a:spLocks noChangeArrowheads="1"/>
          </p:cNvSpPr>
          <p:nvPr/>
        </p:nvSpPr>
        <p:spPr bwMode="auto">
          <a:xfrm>
            <a:off x="228600" y="2286000"/>
            <a:ext cx="609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1-4</a:t>
            </a:r>
          </a:p>
        </p:txBody>
      </p:sp>
      <p:sp>
        <p:nvSpPr>
          <p:cNvPr id="47115" name="Oval 9"/>
          <p:cNvSpPr>
            <a:spLocks noChangeArrowheads="1"/>
          </p:cNvSpPr>
          <p:nvPr/>
        </p:nvSpPr>
        <p:spPr bwMode="auto">
          <a:xfrm>
            <a:off x="228600" y="2895600"/>
            <a:ext cx="609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1-5</a:t>
            </a:r>
          </a:p>
        </p:txBody>
      </p:sp>
      <p:sp>
        <p:nvSpPr>
          <p:cNvPr id="47116" name="Oval 10"/>
          <p:cNvSpPr>
            <a:spLocks noChangeArrowheads="1"/>
          </p:cNvSpPr>
          <p:nvPr/>
        </p:nvSpPr>
        <p:spPr bwMode="auto">
          <a:xfrm>
            <a:off x="228600" y="3505200"/>
            <a:ext cx="609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1-6</a:t>
            </a:r>
          </a:p>
        </p:txBody>
      </p:sp>
      <p:sp>
        <p:nvSpPr>
          <p:cNvPr id="47117" name="Oval 11"/>
          <p:cNvSpPr>
            <a:spLocks noChangeArrowheads="1"/>
          </p:cNvSpPr>
          <p:nvPr/>
        </p:nvSpPr>
        <p:spPr bwMode="auto">
          <a:xfrm>
            <a:off x="228600" y="4114800"/>
            <a:ext cx="609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1-7</a:t>
            </a:r>
          </a:p>
        </p:txBody>
      </p:sp>
      <p:sp>
        <p:nvSpPr>
          <p:cNvPr id="47118" name="Oval 12"/>
          <p:cNvSpPr>
            <a:spLocks noChangeArrowheads="1"/>
          </p:cNvSpPr>
          <p:nvPr/>
        </p:nvSpPr>
        <p:spPr bwMode="auto">
          <a:xfrm>
            <a:off x="228600" y="4724400"/>
            <a:ext cx="609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1-8</a:t>
            </a:r>
          </a:p>
        </p:txBody>
      </p:sp>
      <p:sp>
        <p:nvSpPr>
          <p:cNvPr id="47119" name="Oval 13"/>
          <p:cNvSpPr>
            <a:spLocks noChangeArrowheads="1"/>
          </p:cNvSpPr>
          <p:nvPr/>
        </p:nvSpPr>
        <p:spPr bwMode="auto">
          <a:xfrm>
            <a:off x="228600" y="5334000"/>
            <a:ext cx="609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1-9</a:t>
            </a:r>
          </a:p>
        </p:txBody>
      </p:sp>
      <p:sp>
        <p:nvSpPr>
          <p:cNvPr id="47120" name="Oval 14"/>
          <p:cNvSpPr>
            <a:spLocks noChangeArrowheads="1"/>
          </p:cNvSpPr>
          <p:nvPr/>
        </p:nvSpPr>
        <p:spPr bwMode="auto">
          <a:xfrm>
            <a:off x="228600" y="5943600"/>
            <a:ext cx="609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1-10</a:t>
            </a:r>
          </a:p>
        </p:txBody>
      </p:sp>
      <p:sp>
        <p:nvSpPr>
          <p:cNvPr id="47121" name="Oval 15"/>
          <p:cNvSpPr>
            <a:spLocks noChangeArrowheads="1"/>
          </p:cNvSpPr>
          <p:nvPr/>
        </p:nvSpPr>
        <p:spPr bwMode="auto">
          <a:xfrm>
            <a:off x="1143000" y="1066800"/>
            <a:ext cx="609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2-2</a:t>
            </a:r>
          </a:p>
        </p:txBody>
      </p:sp>
      <p:sp>
        <p:nvSpPr>
          <p:cNvPr id="47122" name="Oval 16"/>
          <p:cNvSpPr>
            <a:spLocks noChangeArrowheads="1"/>
          </p:cNvSpPr>
          <p:nvPr/>
        </p:nvSpPr>
        <p:spPr bwMode="auto">
          <a:xfrm>
            <a:off x="1143000" y="1676400"/>
            <a:ext cx="609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2-3</a:t>
            </a:r>
          </a:p>
        </p:txBody>
      </p:sp>
      <p:sp>
        <p:nvSpPr>
          <p:cNvPr id="47123" name="Oval 17"/>
          <p:cNvSpPr>
            <a:spLocks noChangeArrowheads="1"/>
          </p:cNvSpPr>
          <p:nvPr/>
        </p:nvSpPr>
        <p:spPr bwMode="auto">
          <a:xfrm>
            <a:off x="1143000" y="2286000"/>
            <a:ext cx="609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2-4</a:t>
            </a:r>
          </a:p>
        </p:txBody>
      </p:sp>
      <p:sp>
        <p:nvSpPr>
          <p:cNvPr id="47124" name="Oval 18"/>
          <p:cNvSpPr>
            <a:spLocks noChangeArrowheads="1"/>
          </p:cNvSpPr>
          <p:nvPr/>
        </p:nvSpPr>
        <p:spPr bwMode="auto">
          <a:xfrm>
            <a:off x="1143000" y="2895600"/>
            <a:ext cx="609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2-5</a:t>
            </a:r>
          </a:p>
        </p:txBody>
      </p:sp>
      <p:sp>
        <p:nvSpPr>
          <p:cNvPr id="47125" name="Oval 19"/>
          <p:cNvSpPr>
            <a:spLocks noChangeArrowheads="1"/>
          </p:cNvSpPr>
          <p:nvPr/>
        </p:nvSpPr>
        <p:spPr bwMode="auto">
          <a:xfrm>
            <a:off x="1143000" y="3505200"/>
            <a:ext cx="609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2-6</a:t>
            </a:r>
          </a:p>
        </p:txBody>
      </p:sp>
      <p:sp>
        <p:nvSpPr>
          <p:cNvPr id="47126" name="Oval 20"/>
          <p:cNvSpPr>
            <a:spLocks noChangeArrowheads="1"/>
          </p:cNvSpPr>
          <p:nvPr/>
        </p:nvSpPr>
        <p:spPr bwMode="auto">
          <a:xfrm>
            <a:off x="1143000" y="4114800"/>
            <a:ext cx="609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2-7</a:t>
            </a:r>
          </a:p>
        </p:txBody>
      </p:sp>
      <p:sp>
        <p:nvSpPr>
          <p:cNvPr id="47127" name="Oval 21"/>
          <p:cNvSpPr>
            <a:spLocks noChangeArrowheads="1"/>
          </p:cNvSpPr>
          <p:nvPr/>
        </p:nvSpPr>
        <p:spPr bwMode="auto">
          <a:xfrm>
            <a:off x="1143000" y="4724400"/>
            <a:ext cx="609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2-8</a:t>
            </a:r>
          </a:p>
        </p:txBody>
      </p:sp>
      <p:sp>
        <p:nvSpPr>
          <p:cNvPr id="47128" name="Oval 22"/>
          <p:cNvSpPr>
            <a:spLocks noChangeArrowheads="1"/>
          </p:cNvSpPr>
          <p:nvPr/>
        </p:nvSpPr>
        <p:spPr bwMode="auto">
          <a:xfrm>
            <a:off x="1143000" y="5334000"/>
            <a:ext cx="609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2-9</a:t>
            </a:r>
          </a:p>
        </p:txBody>
      </p:sp>
      <p:sp>
        <p:nvSpPr>
          <p:cNvPr id="47129" name="Oval 23"/>
          <p:cNvSpPr>
            <a:spLocks noChangeArrowheads="1"/>
          </p:cNvSpPr>
          <p:nvPr/>
        </p:nvSpPr>
        <p:spPr bwMode="auto">
          <a:xfrm>
            <a:off x="1143000" y="5943600"/>
            <a:ext cx="609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2-10</a:t>
            </a:r>
          </a:p>
        </p:txBody>
      </p:sp>
      <p:sp>
        <p:nvSpPr>
          <p:cNvPr id="47130" name="Oval 24"/>
          <p:cNvSpPr>
            <a:spLocks noChangeArrowheads="1"/>
          </p:cNvSpPr>
          <p:nvPr/>
        </p:nvSpPr>
        <p:spPr bwMode="auto">
          <a:xfrm>
            <a:off x="2057400" y="1676400"/>
            <a:ext cx="609600" cy="381000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3-3</a:t>
            </a:r>
          </a:p>
        </p:txBody>
      </p:sp>
      <p:sp>
        <p:nvSpPr>
          <p:cNvPr id="47131" name="Oval 25"/>
          <p:cNvSpPr>
            <a:spLocks noChangeArrowheads="1"/>
          </p:cNvSpPr>
          <p:nvPr/>
        </p:nvSpPr>
        <p:spPr bwMode="auto">
          <a:xfrm>
            <a:off x="2057400" y="2286000"/>
            <a:ext cx="609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3-4</a:t>
            </a:r>
          </a:p>
        </p:txBody>
      </p:sp>
      <p:sp>
        <p:nvSpPr>
          <p:cNvPr id="47132" name="Oval 26"/>
          <p:cNvSpPr>
            <a:spLocks noChangeArrowheads="1"/>
          </p:cNvSpPr>
          <p:nvPr/>
        </p:nvSpPr>
        <p:spPr bwMode="auto">
          <a:xfrm>
            <a:off x="2057400" y="2895600"/>
            <a:ext cx="609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3-5</a:t>
            </a:r>
          </a:p>
        </p:txBody>
      </p:sp>
      <p:sp>
        <p:nvSpPr>
          <p:cNvPr id="47133" name="Oval 27"/>
          <p:cNvSpPr>
            <a:spLocks noChangeArrowheads="1"/>
          </p:cNvSpPr>
          <p:nvPr/>
        </p:nvSpPr>
        <p:spPr bwMode="auto">
          <a:xfrm>
            <a:off x="2057400" y="3505200"/>
            <a:ext cx="609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3-6</a:t>
            </a:r>
          </a:p>
        </p:txBody>
      </p:sp>
      <p:sp>
        <p:nvSpPr>
          <p:cNvPr id="47134" name="Oval 28"/>
          <p:cNvSpPr>
            <a:spLocks noChangeArrowheads="1"/>
          </p:cNvSpPr>
          <p:nvPr/>
        </p:nvSpPr>
        <p:spPr bwMode="auto">
          <a:xfrm>
            <a:off x="2057400" y="4114800"/>
            <a:ext cx="609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3-7</a:t>
            </a:r>
          </a:p>
        </p:txBody>
      </p:sp>
      <p:sp>
        <p:nvSpPr>
          <p:cNvPr id="47135" name="Oval 29"/>
          <p:cNvSpPr>
            <a:spLocks noChangeArrowheads="1"/>
          </p:cNvSpPr>
          <p:nvPr/>
        </p:nvSpPr>
        <p:spPr bwMode="auto">
          <a:xfrm>
            <a:off x="2057400" y="4724400"/>
            <a:ext cx="609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3-8</a:t>
            </a:r>
          </a:p>
        </p:txBody>
      </p:sp>
      <p:sp>
        <p:nvSpPr>
          <p:cNvPr id="47136" name="Oval 30"/>
          <p:cNvSpPr>
            <a:spLocks noChangeArrowheads="1"/>
          </p:cNvSpPr>
          <p:nvPr/>
        </p:nvSpPr>
        <p:spPr bwMode="auto">
          <a:xfrm>
            <a:off x="2057400" y="5334000"/>
            <a:ext cx="609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3-9</a:t>
            </a:r>
          </a:p>
        </p:txBody>
      </p:sp>
      <p:sp>
        <p:nvSpPr>
          <p:cNvPr id="47137" name="Oval 31"/>
          <p:cNvSpPr>
            <a:spLocks noChangeArrowheads="1"/>
          </p:cNvSpPr>
          <p:nvPr/>
        </p:nvSpPr>
        <p:spPr bwMode="auto">
          <a:xfrm>
            <a:off x="2057400" y="5943600"/>
            <a:ext cx="609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3-10</a:t>
            </a:r>
          </a:p>
        </p:txBody>
      </p:sp>
      <p:sp>
        <p:nvSpPr>
          <p:cNvPr id="47138" name="Oval 32"/>
          <p:cNvSpPr>
            <a:spLocks noChangeArrowheads="1"/>
          </p:cNvSpPr>
          <p:nvPr/>
        </p:nvSpPr>
        <p:spPr bwMode="auto">
          <a:xfrm>
            <a:off x="2971800" y="2286000"/>
            <a:ext cx="609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4-4</a:t>
            </a:r>
          </a:p>
        </p:txBody>
      </p:sp>
      <p:sp>
        <p:nvSpPr>
          <p:cNvPr id="47139" name="Oval 33"/>
          <p:cNvSpPr>
            <a:spLocks noChangeArrowheads="1"/>
          </p:cNvSpPr>
          <p:nvPr/>
        </p:nvSpPr>
        <p:spPr bwMode="auto">
          <a:xfrm>
            <a:off x="2971800" y="2895600"/>
            <a:ext cx="609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4-5</a:t>
            </a:r>
          </a:p>
        </p:txBody>
      </p:sp>
      <p:sp>
        <p:nvSpPr>
          <p:cNvPr id="47140" name="Oval 34"/>
          <p:cNvSpPr>
            <a:spLocks noChangeArrowheads="1"/>
          </p:cNvSpPr>
          <p:nvPr/>
        </p:nvSpPr>
        <p:spPr bwMode="auto">
          <a:xfrm>
            <a:off x="2971800" y="3505200"/>
            <a:ext cx="609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4-6</a:t>
            </a:r>
          </a:p>
        </p:txBody>
      </p:sp>
      <p:sp>
        <p:nvSpPr>
          <p:cNvPr id="47141" name="Oval 35"/>
          <p:cNvSpPr>
            <a:spLocks noChangeArrowheads="1"/>
          </p:cNvSpPr>
          <p:nvPr/>
        </p:nvSpPr>
        <p:spPr bwMode="auto">
          <a:xfrm>
            <a:off x="2971800" y="4114800"/>
            <a:ext cx="609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4-7</a:t>
            </a:r>
          </a:p>
        </p:txBody>
      </p:sp>
      <p:sp>
        <p:nvSpPr>
          <p:cNvPr id="47142" name="Oval 36"/>
          <p:cNvSpPr>
            <a:spLocks noChangeArrowheads="1"/>
          </p:cNvSpPr>
          <p:nvPr/>
        </p:nvSpPr>
        <p:spPr bwMode="auto">
          <a:xfrm>
            <a:off x="2971800" y="4724400"/>
            <a:ext cx="609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4-8</a:t>
            </a:r>
          </a:p>
        </p:txBody>
      </p:sp>
      <p:sp>
        <p:nvSpPr>
          <p:cNvPr id="47143" name="Oval 37"/>
          <p:cNvSpPr>
            <a:spLocks noChangeArrowheads="1"/>
          </p:cNvSpPr>
          <p:nvPr/>
        </p:nvSpPr>
        <p:spPr bwMode="auto">
          <a:xfrm>
            <a:off x="2971800" y="5334000"/>
            <a:ext cx="609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4-9</a:t>
            </a:r>
          </a:p>
        </p:txBody>
      </p:sp>
      <p:sp>
        <p:nvSpPr>
          <p:cNvPr id="47144" name="Oval 38"/>
          <p:cNvSpPr>
            <a:spLocks noChangeArrowheads="1"/>
          </p:cNvSpPr>
          <p:nvPr/>
        </p:nvSpPr>
        <p:spPr bwMode="auto">
          <a:xfrm>
            <a:off x="2971800" y="5943600"/>
            <a:ext cx="609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4-10</a:t>
            </a:r>
          </a:p>
        </p:txBody>
      </p:sp>
      <p:sp>
        <p:nvSpPr>
          <p:cNvPr id="47145" name="Oval 39"/>
          <p:cNvSpPr>
            <a:spLocks noChangeArrowheads="1"/>
          </p:cNvSpPr>
          <p:nvPr/>
        </p:nvSpPr>
        <p:spPr bwMode="auto">
          <a:xfrm>
            <a:off x="3886200" y="2895600"/>
            <a:ext cx="609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5-5</a:t>
            </a:r>
          </a:p>
        </p:txBody>
      </p:sp>
      <p:sp>
        <p:nvSpPr>
          <p:cNvPr id="47146" name="Oval 40"/>
          <p:cNvSpPr>
            <a:spLocks noChangeArrowheads="1"/>
          </p:cNvSpPr>
          <p:nvPr/>
        </p:nvSpPr>
        <p:spPr bwMode="auto">
          <a:xfrm>
            <a:off x="3886200" y="3505200"/>
            <a:ext cx="609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5-6</a:t>
            </a:r>
          </a:p>
        </p:txBody>
      </p:sp>
      <p:sp>
        <p:nvSpPr>
          <p:cNvPr id="47147" name="Oval 41"/>
          <p:cNvSpPr>
            <a:spLocks noChangeArrowheads="1"/>
          </p:cNvSpPr>
          <p:nvPr/>
        </p:nvSpPr>
        <p:spPr bwMode="auto">
          <a:xfrm>
            <a:off x="3886200" y="4114800"/>
            <a:ext cx="609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5-7</a:t>
            </a:r>
          </a:p>
        </p:txBody>
      </p:sp>
      <p:sp>
        <p:nvSpPr>
          <p:cNvPr id="47148" name="Oval 42"/>
          <p:cNvSpPr>
            <a:spLocks noChangeArrowheads="1"/>
          </p:cNvSpPr>
          <p:nvPr/>
        </p:nvSpPr>
        <p:spPr bwMode="auto">
          <a:xfrm>
            <a:off x="3886200" y="4724400"/>
            <a:ext cx="609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5-8</a:t>
            </a:r>
          </a:p>
        </p:txBody>
      </p:sp>
      <p:sp>
        <p:nvSpPr>
          <p:cNvPr id="47149" name="Oval 43"/>
          <p:cNvSpPr>
            <a:spLocks noChangeArrowheads="1"/>
          </p:cNvSpPr>
          <p:nvPr/>
        </p:nvSpPr>
        <p:spPr bwMode="auto">
          <a:xfrm>
            <a:off x="3886200" y="5334000"/>
            <a:ext cx="609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5-9</a:t>
            </a:r>
          </a:p>
        </p:txBody>
      </p:sp>
      <p:sp>
        <p:nvSpPr>
          <p:cNvPr id="47150" name="Oval 44"/>
          <p:cNvSpPr>
            <a:spLocks noChangeArrowheads="1"/>
          </p:cNvSpPr>
          <p:nvPr/>
        </p:nvSpPr>
        <p:spPr bwMode="auto">
          <a:xfrm>
            <a:off x="3886200" y="5943600"/>
            <a:ext cx="609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5-10</a:t>
            </a:r>
          </a:p>
        </p:txBody>
      </p:sp>
      <p:sp>
        <p:nvSpPr>
          <p:cNvPr id="47151" name="Oval 45"/>
          <p:cNvSpPr>
            <a:spLocks noChangeArrowheads="1"/>
          </p:cNvSpPr>
          <p:nvPr/>
        </p:nvSpPr>
        <p:spPr bwMode="auto">
          <a:xfrm>
            <a:off x="4800600" y="3505200"/>
            <a:ext cx="609600" cy="381000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6-6</a:t>
            </a:r>
          </a:p>
        </p:txBody>
      </p:sp>
      <p:sp>
        <p:nvSpPr>
          <p:cNvPr id="47152" name="Oval 46"/>
          <p:cNvSpPr>
            <a:spLocks noChangeArrowheads="1"/>
          </p:cNvSpPr>
          <p:nvPr/>
        </p:nvSpPr>
        <p:spPr bwMode="auto">
          <a:xfrm>
            <a:off x="4800600" y="4114800"/>
            <a:ext cx="609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6-7</a:t>
            </a:r>
          </a:p>
        </p:txBody>
      </p:sp>
      <p:sp>
        <p:nvSpPr>
          <p:cNvPr id="47153" name="Oval 47"/>
          <p:cNvSpPr>
            <a:spLocks noChangeArrowheads="1"/>
          </p:cNvSpPr>
          <p:nvPr/>
        </p:nvSpPr>
        <p:spPr bwMode="auto">
          <a:xfrm>
            <a:off x="4800600" y="4724400"/>
            <a:ext cx="609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6-8</a:t>
            </a:r>
          </a:p>
        </p:txBody>
      </p:sp>
      <p:sp>
        <p:nvSpPr>
          <p:cNvPr id="47154" name="Oval 48"/>
          <p:cNvSpPr>
            <a:spLocks noChangeArrowheads="1"/>
          </p:cNvSpPr>
          <p:nvPr/>
        </p:nvSpPr>
        <p:spPr bwMode="auto">
          <a:xfrm>
            <a:off x="4800600" y="5334000"/>
            <a:ext cx="609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6-9</a:t>
            </a:r>
          </a:p>
        </p:txBody>
      </p:sp>
      <p:sp>
        <p:nvSpPr>
          <p:cNvPr id="47155" name="Oval 49"/>
          <p:cNvSpPr>
            <a:spLocks noChangeArrowheads="1"/>
          </p:cNvSpPr>
          <p:nvPr/>
        </p:nvSpPr>
        <p:spPr bwMode="auto">
          <a:xfrm>
            <a:off x="4800600" y="5943600"/>
            <a:ext cx="609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6-10</a:t>
            </a:r>
          </a:p>
        </p:txBody>
      </p:sp>
      <p:sp>
        <p:nvSpPr>
          <p:cNvPr id="47156" name="Oval 50"/>
          <p:cNvSpPr>
            <a:spLocks noChangeArrowheads="1"/>
          </p:cNvSpPr>
          <p:nvPr/>
        </p:nvSpPr>
        <p:spPr bwMode="auto">
          <a:xfrm>
            <a:off x="5715000" y="4114800"/>
            <a:ext cx="609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7-7</a:t>
            </a:r>
          </a:p>
        </p:txBody>
      </p:sp>
      <p:sp>
        <p:nvSpPr>
          <p:cNvPr id="47157" name="Oval 51"/>
          <p:cNvSpPr>
            <a:spLocks noChangeArrowheads="1"/>
          </p:cNvSpPr>
          <p:nvPr/>
        </p:nvSpPr>
        <p:spPr bwMode="auto">
          <a:xfrm>
            <a:off x="5715000" y="4724400"/>
            <a:ext cx="609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7-8</a:t>
            </a:r>
          </a:p>
        </p:txBody>
      </p:sp>
      <p:sp>
        <p:nvSpPr>
          <p:cNvPr id="47158" name="Oval 52"/>
          <p:cNvSpPr>
            <a:spLocks noChangeArrowheads="1"/>
          </p:cNvSpPr>
          <p:nvPr/>
        </p:nvSpPr>
        <p:spPr bwMode="auto">
          <a:xfrm>
            <a:off x="5715000" y="5334000"/>
            <a:ext cx="609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7-9</a:t>
            </a:r>
          </a:p>
        </p:txBody>
      </p:sp>
      <p:sp>
        <p:nvSpPr>
          <p:cNvPr id="47159" name="Oval 53"/>
          <p:cNvSpPr>
            <a:spLocks noChangeArrowheads="1"/>
          </p:cNvSpPr>
          <p:nvPr/>
        </p:nvSpPr>
        <p:spPr bwMode="auto">
          <a:xfrm>
            <a:off x="5715000" y="5943600"/>
            <a:ext cx="609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7-10</a:t>
            </a:r>
          </a:p>
        </p:txBody>
      </p:sp>
      <p:sp>
        <p:nvSpPr>
          <p:cNvPr id="47160" name="Oval 54"/>
          <p:cNvSpPr>
            <a:spLocks noChangeArrowheads="1"/>
          </p:cNvSpPr>
          <p:nvPr/>
        </p:nvSpPr>
        <p:spPr bwMode="auto">
          <a:xfrm>
            <a:off x="6629400" y="4724400"/>
            <a:ext cx="6096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8-8</a:t>
            </a:r>
          </a:p>
        </p:txBody>
      </p:sp>
      <p:sp>
        <p:nvSpPr>
          <p:cNvPr id="47161" name="Oval 55"/>
          <p:cNvSpPr>
            <a:spLocks noChangeArrowheads="1"/>
          </p:cNvSpPr>
          <p:nvPr/>
        </p:nvSpPr>
        <p:spPr bwMode="auto">
          <a:xfrm>
            <a:off x="6629400" y="5334000"/>
            <a:ext cx="609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8-9</a:t>
            </a:r>
          </a:p>
        </p:txBody>
      </p:sp>
      <p:sp>
        <p:nvSpPr>
          <p:cNvPr id="47162" name="Oval 56"/>
          <p:cNvSpPr>
            <a:spLocks noChangeArrowheads="1"/>
          </p:cNvSpPr>
          <p:nvPr/>
        </p:nvSpPr>
        <p:spPr bwMode="auto">
          <a:xfrm>
            <a:off x="6629400" y="5943600"/>
            <a:ext cx="609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8-10</a:t>
            </a:r>
          </a:p>
        </p:txBody>
      </p:sp>
      <p:sp>
        <p:nvSpPr>
          <p:cNvPr id="47163" name="Oval 57"/>
          <p:cNvSpPr>
            <a:spLocks noChangeArrowheads="1"/>
          </p:cNvSpPr>
          <p:nvPr/>
        </p:nvSpPr>
        <p:spPr bwMode="auto">
          <a:xfrm>
            <a:off x="7543800" y="5334000"/>
            <a:ext cx="609600" cy="381000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9-9</a:t>
            </a:r>
          </a:p>
        </p:txBody>
      </p:sp>
      <p:sp>
        <p:nvSpPr>
          <p:cNvPr id="47164" name="Oval 58"/>
          <p:cNvSpPr>
            <a:spLocks noChangeArrowheads="1"/>
          </p:cNvSpPr>
          <p:nvPr/>
        </p:nvSpPr>
        <p:spPr bwMode="auto">
          <a:xfrm>
            <a:off x="7543800" y="5943600"/>
            <a:ext cx="609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9-10</a:t>
            </a:r>
          </a:p>
        </p:txBody>
      </p:sp>
      <p:sp>
        <p:nvSpPr>
          <p:cNvPr id="47165" name="Oval 59"/>
          <p:cNvSpPr>
            <a:spLocks noChangeArrowheads="1"/>
          </p:cNvSpPr>
          <p:nvPr/>
        </p:nvSpPr>
        <p:spPr bwMode="auto">
          <a:xfrm>
            <a:off x="8458200" y="5943600"/>
            <a:ext cx="609600" cy="381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10-10</a:t>
            </a:r>
          </a:p>
        </p:txBody>
      </p:sp>
      <p:sp>
        <p:nvSpPr>
          <p:cNvPr id="47166" name="Line 60"/>
          <p:cNvSpPr>
            <a:spLocks noChangeShapeType="1"/>
          </p:cNvSpPr>
          <p:nvPr/>
        </p:nvSpPr>
        <p:spPr bwMode="auto">
          <a:xfrm>
            <a:off x="533400" y="838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67" name="Line 61"/>
          <p:cNvSpPr>
            <a:spLocks noChangeShapeType="1"/>
          </p:cNvSpPr>
          <p:nvPr/>
        </p:nvSpPr>
        <p:spPr bwMode="auto">
          <a:xfrm>
            <a:off x="533400" y="14478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68" name="Line 62"/>
          <p:cNvSpPr>
            <a:spLocks noChangeShapeType="1"/>
          </p:cNvSpPr>
          <p:nvPr/>
        </p:nvSpPr>
        <p:spPr bwMode="auto">
          <a:xfrm>
            <a:off x="533400" y="2057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69" name="Line 63"/>
          <p:cNvSpPr>
            <a:spLocks noChangeShapeType="1"/>
          </p:cNvSpPr>
          <p:nvPr/>
        </p:nvSpPr>
        <p:spPr bwMode="auto">
          <a:xfrm>
            <a:off x="533400" y="2667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0" name="Line 64"/>
          <p:cNvSpPr>
            <a:spLocks noChangeShapeType="1"/>
          </p:cNvSpPr>
          <p:nvPr/>
        </p:nvSpPr>
        <p:spPr bwMode="auto">
          <a:xfrm>
            <a:off x="533400" y="3276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1" name="Line 65"/>
          <p:cNvSpPr>
            <a:spLocks noChangeShapeType="1"/>
          </p:cNvSpPr>
          <p:nvPr/>
        </p:nvSpPr>
        <p:spPr bwMode="auto">
          <a:xfrm>
            <a:off x="533400" y="3886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2" name="Line 66"/>
          <p:cNvSpPr>
            <a:spLocks noChangeShapeType="1"/>
          </p:cNvSpPr>
          <p:nvPr/>
        </p:nvSpPr>
        <p:spPr bwMode="auto">
          <a:xfrm>
            <a:off x="533400" y="44958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3" name="Line 67"/>
          <p:cNvSpPr>
            <a:spLocks noChangeShapeType="1"/>
          </p:cNvSpPr>
          <p:nvPr/>
        </p:nvSpPr>
        <p:spPr bwMode="auto">
          <a:xfrm>
            <a:off x="533400" y="5105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4" name="Line 68"/>
          <p:cNvSpPr>
            <a:spLocks noChangeShapeType="1"/>
          </p:cNvSpPr>
          <p:nvPr/>
        </p:nvSpPr>
        <p:spPr bwMode="auto">
          <a:xfrm>
            <a:off x="533400" y="5715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5" name="Line 69"/>
          <p:cNvSpPr>
            <a:spLocks noChangeShapeType="1"/>
          </p:cNvSpPr>
          <p:nvPr/>
        </p:nvSpPr>
        <p:spPr bwMode="auto">
          <a:xfrm>
            <a:off x="1447800" y="14478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6" name="Line 70"/>
          <p:cNvSpPr>
            <a:spLocks noChangeShapeType="1"/>
          </p:cNvSpPr>
          <p:nvPr/>
        </p:nvSpPr>
        <p:spPr bwMode="auto">
          <a:xfrm>
            <a:off x="1447800" y="2057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7" name="Line 71"/>
          <p:cNvSpPr>
            <a:spLocks noChangeShapeType="1"/>
          </p:cNvSpPr>
          <p:nvPr/>
        </p:nvSpPr>
        <p:spPr bwMode="auto">
          <a:xfrm>
            <a:off x="1447800" y="2667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8" name="Line 72"/>
          <p:cNvSpPr>
            <a:spLocks noChangeShapeType="1"/>
          </p:cNvSpPr>
          <p:nvPr/>
        </p:nvSpPr>
        <p:spPr bwMode="auto">
          <a:xfrm>
            <a:off x="1447800" y="3276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9" name="Line 73"/>
          <p:cNvSpPr>
            <a:spLocks noChangeShapeType="1"/>
          </p:cNvSpPr>
          <p:nvPr/>
        </p:nvSpPr>
        <p:spPr bwMode="auto">
          <a:xfrm>
            <a:off x="1447800" y="3886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80" name="Line 74"/>
          <p:cNvSpPr>
            <a:spLocks noChangeShapeType="1"/>
          </p:cNvSpPr>
          <p:nvPr/>
        </p:nvSpPr>
        <p:spPr bwMode="auto">
          <a:xfrm>
            <a:off x="1447800" y="44958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81" name="Line 75"/>
          <p:cNvSpPr>
            <a:spLocks noChangeShapeType="1"/>
          </p:cNvSpPr>
          <p:nvPr/>
        </p:nvSpPr>
        <p:spPr bwMode="auto">
          <a:xfrm>
            <a:off x="1447800" y="5105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82" name="Line 76"/>
          <p:cNvSpPr>
            <a:spLocks noChangeShapeType="1"/>
          </p:cNvSpPr>
          <p:nvPr/>
        </p:nvSpPr>
        <p:spPr bwMode="auto">
          <a:xfrm>
            <a:off x="1447800" y="5715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83" name="Line 77"/>
          <p:cNvSpPr>
            <a:spLocks noChangeShapeType="1"/>
          </p:cNvSpPr>
          <p:nvPr/>
        </p:nvSpPr>
        <p:spPr bwMode="auto">
          <a:xfrm>
            <a:off x="2362200" y="5715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84" name="Line 78"/>
          <p:cNvSpPr>
            <a:spLocks noChangeShapeType="1"/>
          </p:cNvSpPr>
          <p:nvPr/>
        </p:nvSpPr>
        <p:spPr bwMode="auto">
          <a:xfrm>
            <a:off x="2362200" y="5105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85" name="Line 79"/>
          <p:cNvSpPr>
            <a:spLocks noChangeShapeType="1"/>
          </p:cNvSpPr>
          <p:nvPr/>
        </p:nvSpPr>
        <p:spPr bwMode="auto">
          <a:xfrm>
            <a:off x="2362200" y="44958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86" name="Line 80"/>
          <p:cNvSpPr>
            <a:spLocks noChangeShapeType="1"/>
          </p:cNvSpPr>
          <p:nvPr/>
        </p:nvSpPr>
        <p:spPr bwMode="auto">
          <a:xfrm>
            <a:off x="2362200" y="3886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87" name="Line 81"/>
          <p:cNvSpPr>
            <a:spLocks noChangeShapeType="1"/>
          </p:cNvSpPr>
          <p:nvPr/>
        </p:nvSpPr>
        <p:spPr bwMode="auto">
          <a:xfrm>
            <a:off x="2362200" y="3276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88" name="Line 82"/>
          <p:cNvSpPr>
            <a:spLocks noChangeShapeType="1"/>
          </p:cNvSpPr>
          <p:nvPr/>
        </p:nvSpPr>
        <p:spPr bwMode="auto">
          <a:xfrm>
            <a:off x="2362200" y="2667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89" name="Line 83"/>
          <p:cNvSpPr>
            <a:spLocks noChangeShapeType="1"/>
          </p:cNvSpPr>
          <p:nvPr/>
        </p:nvSpPr>
        <p:spPr bwMode="auto">
          <a:xfrm>
            <a:off x="2362200" y="2057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90" name="Line 84"/>
          <p:cNvSpPr>
            <a:spLocks noChangeShapeType="1"/>
          </p:cNvSpPr>
          <p:nvPr/>
        </p:nvSpPr>
        <p:spPr bwMode="auto">
          <a:xfrm>
            <a:off x="3276600" y="2667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91" name="Line 85"/>
          <p:cNvSpPr>
            <a:spLocks noChangeShapeType="1"/>
          </p:cNvSpPr>
          <p:nvPr/>
        </p:nvSpPr>
        <p:spPr bwMode="auto">
          <a:xfrm>
            <a:off x="3276600" y="3276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92" name="Line 86"/>
          <p:cNvSpPr>
            <a:spLocks noChangeShapeType="1"/>
          </p:cNvSpPr>
          <p:nvPr/>
        </p:nvSpPr>
        <p:spPr bwMode="auto">
          <a:xfrm>
            <a:off x="3276600" y="3886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93" name="Line 87"/>
          <p:cNvSpPr>
            <a:spLocks noChangeShapeType="1"/>
          </p:cNvSpPr>
          <p:nvPr/>
        </p:nvSpPr>
        <p:spPr bwMode="auto">
          <a:xfrm>
            <a:off x="3276600" y="44958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94" name="Line 88"/>
          <p:cNvSpPr>
            <a:spLocks noChangeShapeType="1"/>
          </p:cNvSpPr>
          <p:nvPr/>
        </p:nvSpPr>
        <p:spPr bwMode="auto">
          <a:xfrm>
            <a:off x="3276600" y="5105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95" name="Line 89"/>
          <p:cNvSpPr>
            <a:spLocks noChangeShapeType="1"/>
          </p:cNvSpPr>
          <p:nvPr/>
        </p:nvSpPr>
        <p:spPr bwMode="auto">
          <a:xfrm>
            <a:off x="3276600" y="5715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96" name="Line 90"/>
          <p:cNvSpPr>
            <a:spLocks noChangeShapeType="1"/>
          </p:cNvSpPr>
          <p:nvPr/>
        </p:nvSpPr>
        <p:spPr bwMode="auto">
          <a:xfrm>
            <a:off x="4191000" y="5715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97" name="Line 91"/>
          <p:cNvSpPr>
            <a:spLocks noChangeShapeType="1"/>
          </p:cNvSpPr>
          <p:nvPr/>
        </p:nvSpPr>
        <p:spPr bwMode="auto">
          <a:xfrm>
            <a:off x="4191000" y="5105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98" name="Line 92"/>
          <p:cNvSpPr>
            <a:spLocks noChangeShapeType="1"/>
          </p:cNvSpPr>
          <p:nvPr/>
        </p:nvSpPr>
        <p:spPr bwMode="auto">
          <a:xfrm>
            <a:off x="4191000" y="44958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99" name="Line 93"/>
          <p:cNvSpPr>
            <a:spLocks noChangeShapeType="1"/>
          </p:cNvSpPr>
          <p:nvPr/>
        </p:nvSpPr>
        <p:spPr bwMode="auto">
          <a:xfrm>
            <a:off x="4191000" y="3886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0" name="Line 94"/>
          <p:cNvSpPr>
            <a:spLocks noChangeShapeType="1"/>
          </p:cNvSpPr>
          <p:nvPr/>
        </p:nvSpPr>
        <p:spPr bwMode="auto">
          <a:xfrm>
            <a:off x="4191000" y="3276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1" name="Line 95"/>
          <p:cNvSpPr>
            <a:spLocks noChangeShapeType="1"/>
          </p:cNvSpPr>
          <p:nvPr/>
        </p:nvSpPr>
        <p:spPr bwMode="auto">
          <a:xfrm>
            <a:off x="5105400" y="3886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2" name="Line 96"/>
          <p:cNvSpPr>
            <a:spLocks noChangeShapeType="1"/>
          </p:cNvSpPr>
          <p:nvPr/>
        </p:nvSpPr>
        <p:spPr bwMode="auto">
          <a:xfrm>
            <a:off x="5105400" y="44958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3" name="Line 97"/>
          <p:cNvSpPr>
            <a:spLocks noChangeShapeType="1"/>
          </p:cNvSpPr>
          <p:nvPr/>
        </p:nvSpPr>
        <p:spPr bwMode="auto">
          <a:xfrm>
            <a:off x="5105400" y="5105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4" name="Line 98"/>
          <p:cNvSpPr>
            <a:spLocks noChangeShapeType="1"/>
          </p:cNvSpPr>
          <p:nvPr/>
        </p:nvSpPr>
        <p:spPr bwMode="auto">
          <a:xfrm>
            <a:off x="5105400" y="5715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5" name="Line 99"/>
          <p:cNvSpPr>
            <a:spLocks noChangeShapeType="1"/>
          </p:cNvSpPr>
          <p:nvPr/>
        </p:nvSpPr>
        <p:spPr bwMode="auto">
          <a:xfrm>
            <a:off x="6019800" y="5715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6" name="Line 101"/>
          <p:cNvSpPr>
            <a:spLocks noChangeShapeType="1"/>
          </p:cNvSpPr>
          <p:nvPr/>
        </p:nvSpPr>
        <p:spPr bwMode="auto">
          <a:xfrm>
            <a:off x="6019800" y="44958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7" name="Line 103"/>
          <p:cNvSpPr>
            <a:spLocks noChangeShapeType="1"/>
          </p:cNvSpPr>
          <p:nvPr/>
        </p:nvSpPr>
        <p:spPr bwMode="auto">
          <a:xfrm>
            <a:off x="6934200" y="5715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8" name="Line 104"/>
          <p:cNvSpPr>
            <a:spLocks noChangeShapeType="1"/>
          </p:cNvSpPr>
          <p:nvPr/>
        </p:nvSpPr>
        <p:spPr bwMode="auto">
          <a:xfrm>
            <a:off x="7848600" y="5715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9" name="Line 105"/>
          <p:cNvSpPr>
            <a:spLocks noChangeShapeType="1"/>
          </p:cNvSpPr>
          <p:nvPr/>
        </p:nvSpPr>
        <p:spPr bwMode="auto">
          <a:xfrm flipH="1">
            <a:off x="838200" y="12192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10" name="Line 106"/>
          <p:cNvSpPr>
            <a:spLocks noChangeShapeType="1"/>
          </p:cNvSpPr>
          <p:nvPr/>
        </p:nvSpPr>
        <p:spPr bwMode="auto">
          <a:xfrm flipH="1">
            <a:off x="838200" y="1828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11" name="Line 107"/>
          <p:cNvSpPr>
            <a:spLocks noChangeShapeType="1"/>
          </p:cNvSpPr>
          <p:nvPr/>
        </p:nvSpPr>
        <p:spPr bwMode="auto">
          <a:xfrm flipH="1">
            <a:off x="838200" y="2438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12" name="Line 108"/>
          <p:cNvSpPr>
            <a:spLocks noChangeShapeType="1"/>
          </p:cNvSpPr>
          <p:nvPr/>
        </p:nvSpPr>
        <p:spPr bwMode="auto">
          <a:xfrm flipH="1">
            <a:off x="838200" y="3048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13" name="Line 109"/>
          <p:cNvSpPr>
            <a:spLocks noChangeShapeType="1"/>
          </p:cNvSpPr>
          <p:nvPr/>
        </p:nvSpPr>
        <p:spPr bwMode="auto">
          <a:xfrm flipH="1">
            <a:off x="838200" y="3657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14" name="Line 110"/>
          <p:cNvSpPr>
            <a:spLocks noChangeShapeType="1"/>
          </p:cNvSpPr>
          <p:nvPr/>
        </p:nvSpPr>
        <p:spPr bwMode="auto">
          <a:xfrm flipH="1">
            <a:off x="838200" y="42672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15" name="Line 111"/>
          <p:cNvSpPr>
            <a:spLocks noChangeShapeType="1"/>
          </p:cNvSpPr>
          <p:nvPr/>
        </p:nvSpPr>
        <p:spPr bwMode="auto">
          <a:xfrm flipH="1">
            <a:off x="838200" y="4876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16" name="Line 112"/>
          <p:cNvSpPr>
            <a:spLocks noChangeShapeType="1"/>
          </p:cNvSpPr>
          <p:nvPr/>
        </p:nvSpPr>
        <p:spPr bwMode="auto">
          <a:xfrm flipH="1">
            <a:off x="838200" y="5486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17" name="Line 113"/>
          <p:cNvSpPr>
            <a:spLocks noChangeShapeType="1"/>
          </p:cNvSpPr>
          <p:nvPr/>
        </p:nvSpPr>
        <p:spPr bwMode="auto">
          <a:xfrm flipH="1">
            <a:off x="838200" y="6096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18" name="Line 114"/>
          <p:cNvSpPr>
            <a:spLocks noChangeShapeType="1"/>
          </p:cNvSpPr>
          <p:nvPr/>
        </p:nvSpPr>
        <p:spPr bwMode="auto">
          <a:xfrm flipH="1">
            <a:off x="1752600" y="6096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19" name="Line 115"/>
          <p:cNvSpPr>
            <a:spLocks noChangeShapeType="1"/>
          </p:cNvSpPr>
          <p:nvPr/>
        </p:nvSpPr>
        <p:spPr bwMode="auto">
          <a:xfrm flipH="1">
            <a:off x="1752600" y="5486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20" name="Line 116"/>
          <p:cNvSpPr>
            <a:spLocks noChangeShapeType="1"/>
          </p:cNvSpPr>
          <p:nvPr/>
        </p:nvSpPr>
        <p:spPr bwMode="auto">
          <a:xfrm flipH="1">
            <a:off x="1752600" y="4876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21" name="Line 117"/>
          <p:cNvSpPr>
            <a:spLocks noChangeShapeType="1"/>
          </p:cNvSpPr>
          <p:nvPr/>
        </p:nvSpPr>
        <p:spPr bwMode="auto">
          <a:xfrm flipH="1">
            <a:off x="1752600" y="42672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22" name="Line 118"/>
          <p:cNvSpPr>
            <a:spLocks noChangeShapeType="1"/>
          </p:cNvSpPr>
          <p:nvPr/>
        </p:nvSpPr>
        <p:spPr bwMode="auto">
          <a:xfrm flipH="1">
            <a:off x="1752600" y="3657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23" name="Line 119"/>
          <p:cNvSpPr>
            <a:spLocks noChangeShapeType="1"/>
          </p:cNvSpPr>
          <p:nvPr/>
        </p:nvSpPr>
        <p:spPr bwMode="auto">
          <a:xfrm flipH="1">
            <a:off x="1752600" y="3048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24" name="Line 120"/>
          <p:cNvSpPr>
            <a:spLocks noChangeShapeType="1"/>
          </p:cNvSpPr>
          <p:nvPr/>
        </p:nvSpPr>
        <p:spPr bwMode="auto">
          <a:xfrm flipH="1">
            <a:off x="1752600" y="2438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25" name="Line 121"/>
          <p:cNvSpPr>
            <a:spLocks noChangeShapeType="1"/>
          </p:cNvSpPr>
          <p:nvPr/>
        </p:nvSpPr>
        <p:spPr bwMode="auto">
          <a:xfrm flipH="1">
            <a:off x="1752600" y="1828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26" name="Line 122"/>
          <p:cNvSpPr>
            <a:spLocks noChangeShapeType="1"/>
          </p:cNvSpPr>
          <p:nvPr/>
        </p:nvSpPr>
        <p:spPr bwMode="auto">
          <a:xfrm flipH="1">
            <a:off x="2667000" y="2438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27" name="Line 123"/>
          <p:cNvSpPr>
            <a:spLocks noChangeShapeType="1"/>
          </p:cNvSpPr>
          <p:nvPr/>
        </p:nvSpPr>
        <p:spPr bwMode="auto">
          <a:xfrm flipH="1">
            <a:off x="2667000" y="3048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28" name="Line 124"/>
          <p:cNvSpPr>
            <a:spLocks noChangeShapeType="1"/>
          </p:cNvSpPr>
          <p:nvPr/>
        </p:nvSpPr>
        <p:spPr bwMode="auto">
          <a:xfrm flipH="1">
            <a:off x="2667000" y="3657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29" name="Line 125"/>
          <p:cNvSpPr>
            <a:spLocks noChangeShapeType="1"/>
          </p:cNvSpPr>
          <p:nvPr/>
        </p:nvSpPr>
        <p:spPr bwMode="auto">
          <a:xfrm flipH="1">
            <a:off x="2667000" y="42672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30" name="Line 126"/>
          <p:cNvSpPr>
            <a:spLocks noChangeShapeType="1"/>
          </p:cNvSpPr>
          <p:nvPr/>
        </p:nvSpPr>
        <p:spPr bwMode="auto">
          <a:xfrm flipH="1">
            <a:off x="2667000" y="4876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31" name="Line 127"/>
          <p:cNvSpPr>
            <a:spLocks noChangeShapeType="1"/>
          </p:cNvSpPr>
          <p:nvPr/>
        </p:nvSpPr>
        <p:spPr bwMode="auto">
          <a:xfrm flipH="1">
            <a:off x="2667000" y="5486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32" name="Line 128"/>
          <p:cNvSpPr>
            <a:spLocks noChangeShapeType="1"/>
          </p:cNvSpPr>
          <p:nvPr/>
        </p:nvSpPr>
        <p:spPr bwMode="auto">
          <a:xfrm flipH="1">
            <a:off x="2667000" y="6096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33" name="Line 129"/>
          <p:cNvSpPr>
            <a:spLocks noChangeShapeType="1"/>
          </p:cNvSpPr>
          <p:nvPr/>
        </p:nvSpPr>
        <p:spPr bwMode="auto">
          <a:xfrm flipH="1">
            <a:off x="3581400" y="6096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34" name="Line 130"/>
          <p:cNvSpPr>
            <a:spLocks noChangeShapeType="1"/>
          </p:cNvSpPr>
          <p:nvPr/>
        </p:nvSpPr>
        <p:spPr bwMode="auto">
          <a:xfrm flipH="1">
            <a:off x="3581400" y="5486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35" name="Line 131"/>
          <p:cNvSpPr>
            <a:spLocks noChangeShapeType="1"/>
          </p:cNvSpPr>
          <p:nvPr/>
        </p:nvSpPr>
        <p:spPr bwMode="auto">
          <a:xfrm flipH="1">
            <a:off x="3581400" y="4876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36" name="Line 132"/>
          <p:cNvSpPr>
            <a:spLocks noChangeShapeType="1"/>
          </p:cNvSpPr>
          <p:nvPr/>
        </p:nvSpPr>
        <p:spPr bwMode="auto">
          <a:xfrm flipH="1">
            <a:off x="3581400" y="42672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37" name="Line 133"/>
          <p:cNvSpPr>
            <a:spLocks noChangeShapeType="1"/>
          </p:cNvSpPr>
          <p:nvPr/>
        </p:nvSpPr>
        <p:spPr bwMode="auto">
          <a:xfrm flipH="1">
            <a:off x="3581400" y="3657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38" name="Line 134"/>
          <p:cNvSpPr>
            <a:spLocks noChangeShapeType="1"/>
          </p:cNvSpPr>
          <p:nvPr/>
        </p:nvSpPr>
        <p:spPr bwMode="auto">
          <a:xfrm flipH="1">
            <a:off x="3581400" y="3048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39" name="Line 137"/>
          <p:cNvSpPr>
            <a:spLocks noChangeShapeType="1"/>
          </p:cNvSpPr>
          <p:nvPr/>
        </p:nvSpPr>
        <p:spPr bwMode="auto">
          <a:xfrm flipH="1">
            <a:off x="4495800" y="4876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40" name="Line 138"/>
          <p:cNvSpPr>
            <a:spLocks noChangeShapeType="1"/>
          </p:cNvSpPr>
          <p:nvPr/>
        </p:nvSpPr>
        <p:spPr bwMode="auto">
          <a:xfrm flipH="1">
            <a:off x="4495800" y="5486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41" name="Line 139"/>
          <p:cNvSpPr>
            <a:spLocks noChangeShapeType="1"/>
          </p:cNvSpPr>
          <p:nvPr/>
        </p:nvSpPr>
        <p:spPr bwMode="auto">
          <a:xfrm flipH="1">
            <a:off x="4495800" y="6096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42" name="Line 140"/>
          <p:cNvSpPr>
            <a:spLocks noChangeShapeType="1"/>
          </p:cNvSpPr>
          <p:nvPr/>
        </p:nvSpPr>
        <p:spPr bwMode="auto">
          <a:xfrm flipH="1">
            <a:off x="5410200" y="6096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43" name="Line 141"/>
          <p:cNvSpPr>
            <a:spLocks noChangeShapeType="1"/>
          </p:cNvSpPr>
          <p:nvPr/>
        </p:nvSpPr>
        <p:spPr bwMode="auto">
          <a:xfrm flipH="1">
            <a:off x="5410200" y="5486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44" name="Line 142"/>
          <p:cNvSpPr>
            <a:spLocks noChangeShapeType="1"/>
          </p:cNvSpPr>
          <p:nvPr/>
        </p:nvSpPr>
        <p:spPr bwMode="auto">
          <a:xfrm flipH="1">
            <a:off x="5410200" y="4876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45" name="Line 143"/>
          <p:cNvSpPr>
            <a:spLocks noChangeShapeType="1"/>
          </p:cNvSpPr>
          <p:nvPr/>
        </p:nvSpPr>
        <p:spPr bwMode="auto">
          <a:xfrm flipH="1">
            <a:off x="5410200" y="42672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46" name="Line 144"/>
          <p:cNvSpPr>
            <a:spLocks noChangeShapeType="1"/>
          </p:cNvSpPr>
          <p:nvPr/>
        </p:nvSpPr>
        <p:spPr bwMode="auto">
          <a:xfrm flipH="1">
            <a:off x="6324600" y="4876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47" name="Line 145"/>
          <p:cNvSpPr>
            <a:spLocks noChangeShapeType="1"/>
          </p:cNvSpPr>
          <p:nvPr/>
        </p:nvSpPr>
        <p:spPr bwMode="auto">
          <a:xfrm flipH="1">
            <a:off x="6324600" y="5486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48" name="Line 146"/>
          <p:cNvSpPr>
            <a:spLocks noChangeShapeType="1"/>
          </p:cNvSpPr>
          <p:nvPr/>
        </p:nvSpPr>
        <p:spPr bwMode="auto">
          <a:xfrm flipH="1">
            <a:off x="6324600" y="6096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49" name="Line 147"/>
          <p:cNvSpPr>
            <a:spLocks noChangeShapeType="1"/>
          </p:cNvSpPr>
          <p:nvPr/>
        </p:nvSpPr>
        <p:spPr bwMode="auto">
          <a:xfrm flipH="1">
            <a:off x="7239000" y="6096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50" name="Line 148"/>
          <p:cNvSpPr>
            <a:spLocks noChangeShapeType="1"/>
          </p:cNvSpPr>
          <p:nvPr/>
        </p:nvSpPr>
        <p:spPr bwMode="auto">
          <a:xfrm flipH="1">
            <a:off x="7239000" y="5486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51" name="Line 149"/>
          <p:cNvSpPr>
            <a:spLocks noChangeShapeType="1"/>
          </p:cNvSpPr>
          <p:nvPr/>
        </p:nvSpPr>
        <p:spPr bwMode="auto">
          <a:xfrm flipH="1">
            <a:off x="8153400" y="6096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563562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Key Insights to Reduce Computational Cost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From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Quadratic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to </a:t>
            </a:r>
            <a:r>
              <a:rPr lang="en-US" sz="20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Linear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Time Complexity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6" name="Rectangle 155"/>
          <p:cNvSpPr>
            <a:spLocks noChangeArrowheads="1"/>
          </p:cNvSpPr>
          <p:nvPr/>
        </p:nvSpPr>
        <p:spPr bwMode="auto">
          <a:xfrm>
            <a:off x="76200" y="990600"/>
            <a:ext cx="1752600" cy="533400"/>
          </a:xfrm>
          <a:prstGeom prst="rect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157" name="Rectangle 156"/>
          <p:cNvSpPr>
            <a:spLocks noChangeArrowheads="1"/>
          </p:cNvSpPr>
          <p:nvPr/>
        </p:nvSpPr>
        <p:spPr bwMode="auto">
          <a:xfrm rot="-5400000">
            <a:off x="-1295400" y="3352800"/>
            <a:ext cx="5486400" cy="762000"/>
          </a:xfrm>
          <a:prstGeom prst="rect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158" name="Rectangular Callout 157"/>
          <p:cNvSpPr>
            <a:spLocks noChangeArrowheads="1"/>
          </p:cNvSpPr>
          <p:nvPr/>
        </p:nvSpPr>
        <p:spPr bwMode="auto">
          <a:xfrm>
            <a:off x="3124200" y="1143000"/>
            <a:ext cx="5257800" cy="762000"/>
          </a:xfrm>
          <a:prstGeom prst="wedgeRectCallout">
            <a:avLst>
              <a:gd name="adj1" fmla="val -70991"/>
              <a:gd name="adj2" fmla="val -36574"/>
            </a:avLst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i="1"/>
              <a:t>Lemma 1: </a:t>
            </a:r>
            <a:r>
              <a:rPr lang="en-US" altLang="x-none" sz="1800"/>
              <a:t>If a singleton is not a tFA, then periods </a:t>
            </a:r>
            <a:r>
              <a:rPr lang="en-US" altLang="x-none" sz="1800" b="1" u="sng"/>
              <a:t>starting or ending </a:t>
            </a:r>
            <a:r>
              <a:rPr lang="en-US" altLang="x-none" sz="1800"/>
              <a:t>with this instant is not a dpFA.</a:t>
            </a:r>
          </a:p>
        </p:txBody>
      </p:sp>
      <p:sp>
        <p:nvSpPr>
          <p:cNvPr id="160" name="Rectangular Callout 159"/>
          <p:cNvSpPr>
            <a:spLocks noChangeArrowheads="1"/>
          </p:cNvSpPr>
          <p:nvPr/>
        </p:nvSpPr>
        <p:spPr bwMode="auto">
          <a:xfrm>
            <a:off x="5105400" y="1981200"/>
            <a:ext cx="3505200" cy="990600"/>
          </a:xfrm>
          <a:prstGeom prst="wedgeRectCallout">
            <a:avLst>
              <a:gd name="adj1" fmla="val -40986"/>
              <a:gd name="adj2" fmla="val 85912"/>
            </a:avLst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i="1"/>
              <a:t>Lemma 2: </a:t>
            </a:r>
            <a:r>
              <a:rPr lang="en-US" altLang="x-none" sz="1800"/>
              <a:t>If a period is a pFA, then its </a:t>
            </a:r>
            <a:r>
              <a:rPr lang="en-US" altLang="x-none" sz="1800" b="1" u="sng"/>
              <a:t>descendents </a:t>
            </a:r>
            <a:r>
              <a:rPr lang="en-US" altLang="x-none" sz="1800"/>
              <a:t>cannot be a dpFA</a:t>
            </a:r>
          </a:p>
        </p:txBody>
      </p:sp>
      <p:sp>
        <p:nvSpPr>
          <p:cNvPr id="164" name="Rectangle 163"/>
          <p:cNvSpPr>
            <a:spLocks noChangeArrowheads="1"/>
          </p:cNvSpPr>
          <p:nvPr/>
        </p:nvSpPr>
        <p:spPr bwMode="auto">
          <a:xfrm>
            <a:off x="1066800" y="990600"/>
            <a:ext cx="762000" cy="533400"/>
          </a:xfrm>
          <a:prstGeom prst="rect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166" name="Rectangle 165"/>
          <p:cNvSpPr>
            <a:spLocks noChangeArrowheads="1"/>
          </p:cNvSpPr>
          <p:nvPr/>
        </p:nvSpPr>
        <p:spPr bwMode="auto">
          <a:xfrm>
            <a:off x="4724400" y="5867400"/>
            <a:ext cx="762000" cy="533400"/>
          </a:xfrm>
          <a:prstGeom prst="rect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cxnSp>
        <p:nvCxnSpPr>
          <p:cNvPr id="170" name="Straight Connector 169"/>
          <p:cNvCxnSpPr>
            <a:cxnSpLocks noChangeShapeType="1"/>
          </p:cNvCxnSpPr>
          <p:nvPr/>
        </p:nvCxnSpPr>
        <p:spPr bwMode="auto">
          <a:xfrm>
            <a:off x="4724400" y="3352800"/>
            <a:ext cx="762000" cy="15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" name="Straight Connector 173"/>
          <p:cNvCxnSpPr>
            <a:cxnSpLocks noChangeShapeType="1"/>
          </p:cNvCxnSpPr>
          <p:nvPr/>
        </p:nvCxnSpPr>
        <p:spPr bwMode="auto">
          <a:xfrm>
            <a:off x="5486400" y="3352800"/>
            <a:ext cx="3657600" cy="2667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7" name="Rectangular Callout 166"/>
          <p:cNvSpPr>
            <a:spLocks noChangeArrowheads="1"/>
          </p:cNvSpPr>
          <p:nvPr/>
        </p:nvSpPr>
        <p:spPr bwMode="auto">
          <a:xfrm>
            <a:off x="6629400" y="3048000"/>
            <a:ext cx="2362200" cy="990600"/>
          </a:xfrm>
          <a:prstGeom prst="wedgeRectCallout">
            <a:avLst>
              <a:gd name="adj1" fmla="val 39338"/>
              <a:gd name="adj2" fmla="val 202532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i="1"/>
              <a:t>Lemma 3: </a:t>
            </a:r>
            <a:r>
              <a:rPr lang="en-US" altLang="x-none" sz="1800"/>
              <a:t>Number of tFAs in a period is an </a:t>
            </a:r>
            <a:r>
              <a:rPr lang="en-US" altLang="x-none" sz="1800" b="1" u="sng"/>
              <a:t>algebraic </a:t>
            </a:r>
            <a:r>
              <a:rPr lang="en-US" altLang="x-none" sz="1800"/>
              <a:t>function.</a:t>
            </a:r>
            <a:endParaRPr lang="en-US" altLang="x-none" sz="1800" b="1" u="sng"/>
          </a:p>
        </p:txBody>
      </p:sp>
      <p:sp>
        <p:nvSpPr>
          <p:cNvPr id="175" name="Rectangle 174"/>
          <p:cNvSpPr>
            <a:spLocks noChangeArrowheads="1"/>
          </p:cNvSpPr>
          <p:nvPr/>
        </p:nvSpPr>
        <p:spPr bwMode="auto">
          <a:xfrm>
            <a:off x="4724400" y="5867400"/>
            <a:ext cx="762000" cy="533400"/>
          </a:xfrm>
          <a:prstGeom prst="rect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176" name="TextBox 175"/>
          <p:cNvSpPr txBox="1">
            <a:spLocks noChangeArrowheads="1"/>
          </p:cNvSpPr>
          <p:nvPr/>
        </p:nvSpPr>
        <p:spPr bwMode="auto">
          <a:xfrm>
            <a:off x="838200" y="3048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>
                <a:ea typeface="HyhwpEQ" charset="0"/>
                <a:cs typeface="HyhwpEQ" charset="0"/>
              </a:rPr>
              <a:t>1</a:t>
            </a:r>
          </a:p>
        </p:txBody>
      </p:sp>
      <p:sp>
        <p:nvSpPr>
          <p:cNvPr id="177" name="TextBox 176"/>
          <p:cNvSpPr txBox="1">
            <a:spLocks noChangeArrowheads="1"/>
          </p:cNvSpPr>
          <p:nvPr/>
        </p:nvSpPr>
        <p:spPr bwMode="auto">
          <a:xfrm>
            <a:off x="2514600" y="1382713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>
                <a:ea typeface="HyhwpEQ" charset="0"/>
                <a:cs typeface="HyhwpEQ" charset="0"/>
              </a:rPr>
              <a:t>2</a:t>
            </a:r>
          </a:p>
        </p:txBody>
      </p:sp>
      <p:sp>
        <p:nvSpPr>
          <p:cNvPr id="178" name="TextBox 177"/>
          <p:cNvSpPr txBox="1">
            <a:spLocks noChangeArrowheads="1"/>
          </p:cNvSpPr>
          <p:nvPr/>
        </p:nvSpPr>
        <p:spPr bwMode="auto">
          <a:xfrm>
            <a:off x="5410200" y="3276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solidFill>
                  <a:srgbClr val="FF0000"/>
                </a:solidFill>
                <a:ea typeface="HyhwpEQ" charset="0"/>
                <a:cs typeface="HyhwpEQ" charset="0"/>
              </a:rPr>
              <a:t>3</a:t>
            </a:r>
          </a:p>
        </p:txBody>
      </p:sp>
      <p:sp>
        <p:nvSpPr>
          <p:cNvPr id="179" name="TextBox 178"/>
          <p:cNvSpPr txBox="1">
            <a:spLocks noChangeArrowheads="1"/>
          </p:cNvSpPr>
          <p:nvPr/>
        </p:nvSpPr>
        <p:spPr bwMode="auto">
          <a:xfrm>
            <a:off x="8001000" y="51054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>
                <a:ea typeface="HyhwpEQ" charset="0"/>
                <a:cs typeface="HyhwpEQ" charset="0"/>
              </a:rPr>
              <a:t>4</a:t>
            </a:r>
          </a:p>
        </p:txBody>
      </p:sp>
      <p:sp>
        <p:nvSpPr>
          <p:cNvPr id="180" name="TextBox 179"/>
          <p:cNvSpPr txBox="1">
            <a:spLocks noChangeArrowheads="1"/>
          </p:cNvSpPr>
          <p:nvPr/>
        </p:nvSpPr>
        <p:spPr bwMode="auto">
          <a:xfrm>
            <a:off x="8686800" y="5562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solidFill>
                  <a:srgbClr val="FF0000"/>
                </a:solidFill>
                <a:ea typeface="HyhwpEQ" charset="0"/>
                <a:cs typeface="HyhwpEQ" charset="0"/>
              </a:rPr>
              <a:t>5</a:t>
            </a:r>
          </a:p>
        </p:txBody>
      </p:sp>
      <p:sp>
        <p:nvSpPr>
          <p:cNvPr id="181" name="Rounded Rectangular Callout 180"/>
          <p:cNvSpPr>
            <a:spLocks noChangeArrowheads="1"/>
          </p:cNvSpPr>
          <p:nvPr/>
        </p:nvSpPr>
        <p:spPr bwMode="auto">
          <a:xfrm>
            <a:off x="1600200" y="2971800"/>
            <a:ext cx="2895600" cy="1447800"/>
          </a:xfrm>
          <a:prstGeom prst="wedgeRoundRectCallout">
            <a:avLst>
              <a:gd name="adj1" fmla="val 59431"/>
              <a:gd name="adj2" fmla="val 166884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dirty="0"/>
              <a:t>Using the Starting and Ending time instants (6-10), determine number of </a:t>
            </a:r>
            <a:r>
              <a:rPr lang="en-US" altLang="x-none" sz="1800" dirty="0" err="1"/>
              <a:t>tFAs</a:t>
            </a:r>
            <a:r>
              <a:rPr lang="en-US" altLang="x-none" sz="1800" dirty="0"/>
              <a:t> as: 5 – 3 + 1 = 3</a:t>
            </a:r>
          </a:p>
        </p:txBody>
      </p:sp>
      <p:cxnSp>
        <p:nvCxnSpPr>
          <p:cNvPr id="168" name="Straight Connector 167"/>
          <p:cNvCxnSpPr>
            <a:cxnSpLocks noChangeShapeType="1"/>
          </p:cNvCxnSpPr>
          <p:nvPr/>
        </p:nvCxnSpPr>
        <p:spPr bwMode="auto">
          <a:xfrm>
            <a:off x="4724400" y="6400800"/>
            <a:ext cx="4419600" cy="15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/>
      <p:bldP spid="157" grpId="0" animBg="1"/>
      <p:bldP spid="158" grpId="0" animBg="1"/>
      <p:bldP spid="160" grpId="0" animBg="1"/>
      <p:bldP spid="164" grpId="0" animBg="1"/>
      <p:bldP spid="166" grpId="0" animBg="1"/>
      <p:bldP spid="167" grpId="0" animBg="1"/>
      <p:bldP spid="175" grpId="0" animBg="1"/>
      <p:bldP spid="176" grpId="0"/>
      <p:bldP spid="177" grpId="0"/>
      <p:bldP spid="178" grpId="0"/>
      <p:bldP spid="179" grpId="0"/>
      <p:bldP spid="180" grpId="0"/>
      <p:bldP spid="18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7010400" cy="55245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Contributions &amp; Impact</a:t>
            </a:r>
          </a:p>
        </p:txBody>
      </p:sp>
      <p:sp>
        <p:nvSpPr>
          <p:cNvPr id="45059" name="Slide Number Placeholder 4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17EAFAB6-E409-8446-ACA4-9EFE5587AEF2}" type="slidenum">
              <a:rPr lang="ko-KR" altLang="en-US" smtClean="0">
                <a:solidFill>
                  <a:srgbClr val="E6CE1A"/>
                </a:solidFill>
                <a:ea typeface="굴림" charset="-127"/>
              </a:rPr>
              <a:pPr eaLnBrk="1" hangingPunct="1">
                <a:defRPr/>
              </a:pPr>
              <a:t>17</a:t>
            </a:fld>
            <a:endParaRPr lang="en-US" altLang="ko-KR">
              <a:solidFill>
                <a:srgbClr val="E6CE1A"/>
              </a:solidFill>
              <a:ea typeface="굴림" charset="-127"/>
            </a:endParaRPr>
          </a:p>
        </p:txBody>
      </p:sp>
      <p:sp>
        <p:nvSpPr>
          <p:cNvPr id="86023" name="TextBox 18"/>
          <p:cNvSpPr txBox="1">
            <a:spLocks noChangeArrowheads="1"/>
          </p:cNvSpPr>
          <p:nvPr/>
        </p:nvSpPr>
        <p:spPr bwMode="auto">
          <a:xfrm>
            <a:off x="76200" y="381000"/>
            <a:ext cx="8991600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 dirty="0">
                <a:ea typeface="HyhwpEQ" charset="0"/>
                <a:cs typeface="HyhwpEQ" charset="0"/>
              </a:rPr>
              <a:t>Civil (</a:t>
            </a:r>
            <a:r>
              <a:rPr lang="en-US" altLang="x-none" sz="1600" b="1" dirty="0" err="1">
                <a:ea typeface="HyhwpEQ" charset="0"/>
                <a:cs typeface="HyhwpEQ" charset="0"/>
              </a:rPr>
              <a:t>Env</a:t>
            </a:r>
            <a:r>
              <a:rPr lang="en-US" altLang="x-none" sz="1600" b="1" dirty="0">
                <a:ea typeface="HyhwpEQ" charset="0"/>
                <a:cs typeface="HyhwpEQ" charset="0"/>
              </a:rPr>
              <a:t>.) Sc. Contribution: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x-none" sz="1600" b="1" dirty="0">
                <a:ea typeface="HyhwpEQ" charset="0"/>
                <a:cs typeface="HyhwpEQ" charset="0"/>
              </a:rPr>
              <a:t> </a:t>
            </a:r>
            <a:r>
              <a:rPr lang="en-US" altLang="x-none" sz="1600" dirty="0">
                <a:ea typeface="HyhwpEQ" charset="0"/>
                <a:cs typeface="HyhwpEQ" charset="0"/>
              </a:rPr>
              <a:t>State of the Art: Fate, e.g., Where do various contaminants go?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x-none" sz="1600" dirty="0">
                <a:ea typeface="HyhwpEQ" charset="0"/>
                <a:cs typeface="HyhwpEQ" charset="0"/>
              </a:rPr>
              <a:t> Contribution: Forensics, e.g., Where did the contamination come from?</a:t>
            </a:r>
            <a:endParaRPr lang="en-US" altLang="x-none" sz="2000" dirty="0">
              <a:ea typeface="HyhwpEQ" charset="0"/>
              <a:cs typeface="HyhwpEQ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x-none" sz="1600" b="1" dirty="0">
                <a:ea typeface="HyhwpEQ" charset="0"/>
                <a:cs typeface="HyhwpEQ" charset="0"/>
              </a:rPr>
              <a:t>Computer Sc. Contribution: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x-none" sz="1600" dirty="0">
                <a:ea typeface="HyhwpEQ" charset="0"/>
                <a:cs typeface="HyhwpEQ" charset="0"/>
              </a:rPr>
              <a:t>Fast algorithms for a problem where Dynamic Programming doesn’t help.</a:t>
            </a:r>
            <a:endParaRPr lang="en-US" altLang="x-none" sz="2000" b="1" dirty="0">
              <a:ea typeface="HyhwpEQ" charset="0"/>
              <a:cs typeface="HyhwpEQ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x-none" sz="2000" b="1" dirty="0">
                <a:ea typeface="HyhwpEQ" charset="0"/>
                <a:cs typeface="HyhwpEQ" charset="0"/>
              </a:rPr>
              <a:t>Broader Impact: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x-none" sz="1600" dirty="0">
                <a:ea typeface="HyhwpEQ" charset="0"/>
                <a:cs typeface="HyhwpEQ" charset="0"/>
              </a:rPr>
              <a:t>IGERT Fellow James Kang joined USDOD-NGA Research in 2010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x-none" sz="1600" dirty="0">
                <a:ea typeface="HyhwpEQ" charset="0"/>
                <a:cs typeface="HyhwpEQ" charset="0"/>
              </a:rPr>
              <a:t>IGERT helped in adapting to and innovating there</a:t>
            </a:r>
          </a:p>
          <a:p>
            <a:pPr lvl="1" eaLnBrk="1" hangingPunct="1">
              <a:defRPr/>
            </a:pPr>
            <a:r>
              <a:rPr lang="en-US" altLang="x-none" sz="1600" dirty="0"/>
              <a:t>Received 2016 </a:t>
            </a:r>
            <a:r>
              <a:rPr lang="en-US" sz="1600" dirty="0">
                <a:hlinkClick r:id="rId3"/>
              </a:rPr>
              <a:t>Presidential Early Career Award for Scientists and Engineers (PECASE).</a:t>
            </a:r>
            <a:endParaRPr lang="en-US" altLang="x-none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" b="5659"/>
          <a:stretch>
            <a:fillRect/>
          </a:stretch>
        </p:blipFill>
        <p:spPr bwMode="auto">
          <a:xfrm>
            <a:off x="1828800" y="3048000"/>
            <a:ext cx="6273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715962"/>
          </a:xfrm>
        </p:spPr>
        <p:txBody>
          <a:bodyPr anchor="t"/>
          <a:lstStyle/>
          <a:p>
            <a:pPr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Outline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2113" y="1089025"/>
            <a:ext cx="6772275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sz="2000" dirty="0"/>
              <a:t>Why Interdisciplinary ?</a:t>
            </a:r>
          </a:p>
          <a:p>
            <a:pPr eaLnBrk="1" hangingPunct="1">
              <a:defRPr/>
            </a:pPr>
            <a:r>
              <a:rPr lang="en-US" altLang="x-none" sz="2000" dirty="0"/>
              <a:t>Academic Example with Two disciplines</a:t>
            </a:r>
          </a:p>
          <a:p>
            <a:pPr eaLnBrk="1" hangingPunct="1">
              <a:defRPr/>
            </a:pPr>
            <a:r>
              <a:rPr lang="en-US" altLang="x-none" sz="2000" dirty="0">
                <a:solidFill>
                  <a:srgbClr val="FF0000"/>
                </a:solidFill>
              </a:rPr>
              <a:t>Multi-sector Example</a:t>
            </a:r>
          </a:p>
          <a:p>
            <a:pPr lvl="1" eaLnBrk="1" hangingPunct="1">
              <a:defRPr/>
            </a:pPr>
            <a:r>
              <a:rPr lang="en-US" altLang="x-none" sz="1600" dirty="0">
                <a:solidFill>
                  <a:srgbClr val="FF0000"/>
                </a:solidFill>
              </a:rPr>
              <a:t>Role of Science in Policy/Decision Making</a:t>
            </a:r>
          </a:p>
          <a:p>
            <a:pPr lvl="1" eaLnBrk="1" hangingPunct="1">
              <a:defRPr/>
            </a:pPr>
            <a:r>
              <a:rPr lang="en-US" altLang="x-none" sz="1600" dirty="0">
                <a:solidFill>
                  <a:srgbClr val="FF0000"/>
                </a:solidFill>
              </a:rPr>
              <a:t>A Case Study</a:t>
            </a:r>
          </a:p>
          <a:p>
            <a:pPr eaLnBrk="1" hangingPunct="1">
              <a:defRPr/>
            </a:pPr>
            <a:r>
              <a:rPr lang="en-US" altLang="x-none" sz="2000" dirty="0"/>
              <a:t>Community Building</a:t>
            </a:r>
          </a:p>
          <a:p>
            <a:pPr eaLnBrk="1" hangingPunct="1">
              <a:defRPr/>
            </a:pPr>
            <a:r>
              <a:rPr lang="en-US" altLang="x-none" sz="2000" dirty="0"/>
              <a:t>Conclusions</a:t>
            </a:r>
          </a:p>
          <a:p>
            <a:pPr eaLnBrk="1" hangingPunct="1">
              <a:defRPr/>
            </a:pPr>
            <a:endParaRPr lang="en-US" altLang="x-none" sz="2000" dirty="0"/>
          </a:p>
          <a:p>
            <a:pPr marL="669925" lvl="1" indent="-325438" eaLnBrk="1" hangingPunct="1">
              <a:buFontTx/>
              <a:buNone/>
              <a:defRPr/>
            </a:pPr>
            <a:endParaRPr lang="en-US" altLang="x-none" sz="1800" dirty="0"/>
          </a:p>
          <a:p>
            <a:pPr eaLnBrk="1" hangingPunct="1">
              <a:buFontTx/>
              <a:buNone/>
              <a:defRPr/>
            </a:pPr>
            <a:endParaRPr lang="en-US" altLang="x-none" sz="2000" dirty="0"/>
          </a:p>
        </p:txBody>
      </p:sp>
      <p:grpSp>
        <p:nvGrpSpPr>
          <p:cNvPr id="136220" name="Group 28"/>
          <p:cNvGrpSpPr>
            <a:grpSpLocks/>
          </p:cNvGrpSpPr>
          <p:nvPr/>
        </p:nvGrpSpPr>
        <p:grpSpPr bwMode="auto">
          <a:xfrm>
            <a:off x="5060950" y="3008313"/>
            <a:ext cx="2225675" cy="2159000"/>
            <a:chOff x="1395" y="1192"/>
            <a:chExt cx="1402" cy="1360"/>
          </a:xfrm>
        </p:grpSpPr>
        <p:sp>
          <p:nvSpPr>
            <p:cNvPr id="20495" name="Text Box 29"/>
            <p:cNvSpPr txBox="1">
              <a:spLocks noChangeArrowheads="1"/>
            </p:cNvSpPr>
            <p:nvPr/>
          </p:nvSpPr>
          <p:spPr bwMode="auto">
            <a:xfrm>
              <a:off x="1456" y="1424"/>
              <a:ext cx="80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x-none" sz="1600" dirty="0"/>
                <a:t>Data-Driven</a:t>
              </a:r>
            </a:p>
            <a:p>
              <a:pPr algn="ctr" eaLnBrk="1" hangingPunct="1">
                <a:defRPr/>
              </a:pPr>
              <a:r>
                <a:rPr lang="en-US" altLang="x-none" sz="1600" dirty="0"/>
                <a:t>Discipline</a:t>
              </a:r>
            </a:p>
          </p:txBody>
        </p:sp>
        <p:sp>
          <p:nvSpPr>
            <p:cNvPr id="20496" name="Oval 30"/>
            <p:cNvSpPr>
              <a:spLocks noChangeArrowheads="1"/>
            </p:cNvSpPr>
            <p:nvPr/>
          </p:nvSpPr>
          <p:spPr bwMode="auto">
            <a:xfrm>
              <a:off x="1395" y="1192"/>
              <a:ext cx="1402" cy="136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x-none" altLang="x-none"/>
            </a:p>
          </p:txBody>
        </p:sp>
      </p:grpSp>
      <p:grpSp>
        <p:nvGrpSpPr>
          <p:cNvPr id="59396" name="Group 32"/>
          <p:cNvGrpSpPr>
            <a:grpSpLocks/>
          </p:cNvGrpSpPr>
          <p:nvPr/>
        </p:nvGrpSpPr>
        <p:grpSpPr bwMode="auto">
          <a:xfrm>
            <a:off x="6748463" y="3765550"/>
            <a:ext cx="2311400" cy="2225675"/>
            <a:chOff x="2192" y="1718"/>
            <a:chExt cx="1456" cy="1402"/>
          </a:xfrm>
        </p:grpSpPr>
        <p:sp>
          <p:nvSpPr>
            <p:cNvPr id="20490" name="Oval 33"/>
            <p:cNvSpPr>
              <a:spLocks noChangeArrowheads="1"/>
            </p:cNvSpPr>
            <p:nvPr/>
          </p:nvSpPr>
          <p:spPr bwMode="auto">
            <a:xfrm>
              <a:off x="2192" y="1718"/>
              <a:ext cx="1456" cy="140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x-none" altLang="x-none"/>
            </a:p>
          </p:txBody>
        </p:sp>
        <p:sp>
          <p:nvSpPr>
            <p:cNvPr id="20491" name="Text Box 34"/>
            <p:cNvSpPr txBox="1">
              <a:spLocks noChangeArrowheads="1"/>
            </p:cNvSpPr>
            <p:nvPr/>
          </p:nvSpPr>
          <p:spPr bwMode="auto">
            <a:xfrm>
              <a:off x="2682" y="2632"/>
              <a:ext cx="66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x-none" sz="1600" dirty="0"/>
                <a:t>Data Sc. </a:t>
              </a:r>
            </a:p>
            <a:p>
              <a:pPr algn="ctr" eaLnBrk="1" hangingPunct="1">
                <a:defRPr/>
              </a:pPr>
              <a:r>
                <a:rPr lang="en-US" altLang="x-none" sz="1600" dirty="0"/>
                <a:t>Discipline</a:t>
              </a:r>
            </a:p>
          </p:txBody>
        </p:sp>
      </p:grpSp>
      <p:grpSp>
        <p:nvGrpSpPr>
          <p:cNvPr id="59397" name="Group 38"/>
          <p:cNvGrpSpPr>
            <a:grpSpLocks/>
          </p:cNvGrpSpPr>
          <p:nvPr/>
        </p:nvGrpSpPr>
        <p:grpSpPr bwMode="auto">
          <a:xfrm>
            <a:off x="6350000" y="2832100"/>
            <a:ext cx="2249488" cy="2265363"/>
            <a:chOff x="2096" y="672"/>
            <a:chExt cx="1417" cy="1427"/>
          </a:xfrm>
        </p:grpSpPr>
        <p:sp>
          <p:nvSpPr>
            <p:cNvPr id="20487" name="Oval 39"/>
            <p:cNvSpPr>
              <a:spLocks noChangeArrowheads="1"/>
            </p:cNvSpPr>
            <p:nvPr/>
          </p:nvSpPr>
          <p:spPr bwMode="auto">
            <a:xfrm>
              <a:off x="2096" y="672"/>
              <a:ext cx="1417" cy="142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x-none" altLang="x-none"/>
            </a:p>
          </p:txBody>
        </p:sp>
        <p:sp>
          <p:nvSpPr>
            <p:cNvPr id="20488" name="Text Box 40"/>
            <p:cNvSpPr txBox="1">
              <a:spLocks noChangeArrowheads="1"/>
            </p:cNvSpPr>
            <p:nvPr/>
          </p:nvSpPr>
          <p:spPr bwMode="auto">
            <a:xfrm>
              <a:off x="2417" y="731"/>
              <a:ext cx="61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x-none" sz="1600" dirty="0"/>
                <a:t>Societal </a:t>
              </a:r>
            </a:p>
            <a:p>
              <a:pPr algn="ctr" eaLnBrk="1" hangingPunct="1">
                <a:defRPr/>
              </a:pPr>
              <a:r>
                <a:rPr lang="en-US" altLang="x-none" sz="1600" dirty="0"/>
                <a:t>Needs</a:t>
              </a:r>
            </a:p>
          </p:txBody>
        </p:sp>
        <p:pic>
          <p:nvPicPr>
            <p:cNvPr id="59403" name="Picture 9"/>
            <p:cNvPicPr>
              <a:picLocks noChangeAspect="1" noChangeArrowheads="1"/>
            </p:cNvPicPr>
            <p:nvPr/>
          </p:nvPicPr>
          <p:blipFill>
            <a:blip r:embed="rId2">
              <a:alphaModFix amt="9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2" y="1088"/>
              <a:ext cx="66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9097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398" name="Group 38"/>
          <p:cNvGrpSpPr>
            <a:grpSpLocks/>
          </p:cNvGrpSpPr>
          <p:nvPr/>
        </p:nvGrpSpPr>
        <p:grpSpPr bwMode="auto">
          <a:xfrm>
            <a:off x="5037138" y="4189413"/>
            <a:ext cx="2249487" cy="2265362"/>
            <a:chOff x="2096" y="672"/>
            <a:chExt cx="1417" cy="1427"/>
          </a:xfrm>
        </p:grpSpPr>
        <p:sp>
          <p:nvSpPr>
            <p:cNvPr id="15" name="Oval 39"/>
            <p:cNvSpPr>
              <a:spLocks noChangeArrowheads="1"/>
            </p:cNvSpPr>
            <p:nvPr/>
          </p:nvSpPr>
          <p:spPr bwMode="auto">
            <a:xfrm>
              <a:off x="2096" y="672"/>
              <a:ext cx="1417" cy="142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x-none" altLang="x-none"/>
            </a:p>
          </p:txBody>
        </p:sp>
        <p:sp>
          <p:nvSpPr>
            <p:cNvPr id="16" name="Text Box 40"/>
            <p:cNvSpPr txBox="1">
              <a:spLocks noChangeArrowheads="1"/>
            </p:cNvSpPr>
            <p:nvPr/>
          </p:nvSpPr>
          <p:spPr bwMode="auto">
            <a:xfrm>
              <a:off x="2154" y="1371"/>
              <a:ext cx="1289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x-none" sz="1600" dirty="0"/>
                <a:t>Other Sectors,</a:t>
              </a:r>
            </a:p>
            <a:p>
              <a:pPr algn="ctr" eaLnBrk="1" hangingPunct="1">
                <a:defRPr/>
              </a:pPr>
              <a:r>
                <a:rPr lang="en-US" altLang="x-none" sz="1600" dirty="0"/>
                <a:t>e. g., Policy-Makers,</a:t>
              </a:r>
            </a:p>
            <a:p>
              <a:pPr algn="ctr" eaLnBrk="1" hangingPunct="1">
                <a:defRPr/>
              </a:pPr>
              <a:r>
                <a:rPr lang="en-US" altLang="x-none" sz="1600" dirty="0"/>
                <a:t>First Responders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52400" y="76200"/>
            <a:ext cx="87137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hangingPunct="1">
              <a:defRPr/>
            </a:pPr>
            <a:r>
              <a:rPr lang="en-US" altLang="ko-KR" sz="2800" b="1" dirty="0">
                <a:ea typeface="굴림" charset="-127"/>
              </a:rPr>
              <a:t>Societal Challenge: Large Scale Evacuation</a:t>
            </a:r>
          </a:p>
        </p:txBody>
      </p:sp>
      <p:sp>
        <p:nvSpPr>
          <p:cNvPr id="233475" name="Text Box 3"/>
          <p:cNvSpPr txBox="1">
            <a:spLocks noChangeArrowheads="1"/>
          </p:cNvSpPr>
          <p:nvPr/>
        </p:nvSpPr>
        <p:spPr bwMode="auto">
          <a:xfrm>
            <a:off x="304800" y="3733800"/>
            <a:ext cx="4114800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>
                <a:schemeClr val="folHlink"/>
              </a:buClr>
              <a:buSzPct val="60000"/>
              <a:buFont typeface="Wingdings" charset="2"/>
              <a:buNone/>
              <a:defRPr/>
            </a:pPr>
            <a:r>
              <a:rPr lang="en-US" altLang="zh-CN" sz="1400">
                <a:solidFill>
                  <a:srgbClr val="FF0000"/>
                </a:solidFill>
                <a:latin typeface="Tahoma" charset="0"/>
                <a:ea typeface="SimSun" charset="-122"/>
                <a:cs typeface="Times New Roman" charset="0"/>
              </a:rPr>
              <a:t>"We packed up Morgan City residents to evacuate in the a.m. on the day that Andrew hit coastal Louisiana, but in early afternoon the majority came back home. </a:t>
            </a:r>
            <a:r>
              <a:rPr lang="en-US" altLang="zh-CN" sz="1400" b="1">
                <a:solidFill>
                  <a:srgbClr val="FF0000"/>
                </a:solidFill>
                <a:latin typeface="Tahoma" charset="0"/>
                <a:ea typeface="SimSun" charset="-122"/>
                <a:cs typeface="Times New Roman" charset="0"/>
              </a:rPr>
              <a:t>The traffic was so bad that they couldn't get through Lafayette</a:t>
            </a:r>
            <a:r>
              <a:rPr lang="en-US" altLang="zh-CN" sz="1400">
                <a:solidFill>
                  <a:srgbClr val="FF0000"/>
                </a:solidFill>
                <a:latin typeface="Tahoma" charset="0"/>
                <a:ea typeface="SimSun" charset="-122"/>
                <a:cs typeface="Times New Roman" charset="0"/>
              </a:rPr>
              <a:t>."   </a:t>
            </a:r>
          </a:p>
          <a:p>
            <a:pPr eaLnBrk="1" hangingPunct="1">
              <a:buClr>
                <a:schemeClr val="folHlink"/>
              </a:buClr>
              <a:buSzPct val="60000"/>
              <a:defRPr/>
            </a:pPr>
            <a:r>
              <a:rPr lang="en-US" altLang="zh-CN" sz="1400">
                <a:solidFill>
                  <a:srgbClr val="000000"/>
                </a:solidFill>
                <a:latin typeface="Tahoma" charset="0"/>
                <a:ea typeface="SimSun" charset="-122"/>
                <a:cs typeface="Times New Roman" charset="0"/>
              </a:rPr>
              <a:t>Mayor Tim Mott, Morgan City, Louisiana    </a:t>
            </a:r>
            <a:r>
              <a:rPr lang="en-US" altLang="zh-CN" sz="1000">
                <a:solidFill>
                  <a:srgbClr val="000000"/>
                </a:solidFill>
                <a:latin typeface="Tahoma" charset="0"/>
                <a:ea typeface="SimSun" charset="-122"/>
                <a:cs typeface="Times New Roman" charset="0"/>
              </a:rPr>
              <a:t>( </a:t>
            </a:r>
            <a:r>
              <a:rPr lang="en-US" altLang="zh-CN" sz="1000">
                <a:latin typeface="Tahoma" charset="0"/>
                <a:ea typeface="SimSun" charset="-122"/>
                <a:cs typeface="Times New Roman" charset="0"/>
              </a:rPr>
              <a:t>http://i49south.com/hurricane.htm )</a:t>
            </a:r>
          </a:p>
        </p:txBody>
      </p:sp>
      <p:grpSp>
        <p:nvGrpSpPr>
          <p:cNvPr id="60419" name="Group 4"/>
          <p:cNvGrpSpPr>
            <a:grpSpLocks/>
          </p:cNvGrpSpPr>
          <p:nvPr/>
        </p:nvGrpSpPr>
        <p:grpSpPr bwMode="auto">
          <a:xfrm>
            <a:off x="4648200" y="838200"/>
            <a:ext cx="2133600" cy="4816475"/>
            <a:chOff x="2928" y="528"/>
            <a:chExt cx="1344" cy="3034"/>
          </a:xfrm>
        </p:grpSpPr>
        <p:sp>
          <p:nvSpPr>
            <p:cNvPr id="37901" name="Text Box 5"/>
            <p:cNvSpPr txBox="1">
              <a:spLocks noChangeArrowheads="1"/>
            </p:cNvSpPr>
            <p:nvPr/>
          </p:nvSpPr>
          <p:spPr bwMode="auto">
            <a:xfrm>
              <a:off x="2928" y="528"/>
              <a:ext cx="134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  <a:defRPr/>
              </a:pPr>
              <a:r>
                <a:rPr lang="en-US" altLang="zh-CN" sz="1600" b="1">
                  <a:solidFill>
                    <a:schemeClr val="hlink"/>
                  </a:solidFill>
                  <a:ea typeface="SimSun" charset="-122"/>
                  <a:cs typeface="Times New Roman" charset="0"/>
                </a:rPr>
                <a:t>Florida, Lousiana (Andrew, 1992)</a:t>
              </a:r>
              <a:endParaRPr lang="en-US" altLang="zh-CN" sz="1600" b="1">
                <a:solidFill>
                  <a:schemeClr val="folHlink"/>
                </a:solidFill>
                <a:ea typeface="SimSun" charset="-122"/>
                <a:cs typeface="Times New Roman" charset="0"/>
              </a:endParaRPr>
            </a:p>
          </p:txBody>
        </p:sp>
        <p:pic>
          <p:nvPicPr>
            <p:cNvPr id="60429" name="Picture 6" descr="andrew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57" r="8571"/>
            <a:stretch>
              <a:fillRect/>
            </a:stretch>
          </p:blipFill>
          <p:spPr bwMode="auto">
            <a:xfrm>
              <a:off x="3168" y="912"/>
              <a:ext cx="1048" cy="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30" name="Picture 7" descr="traffi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112"/>
              <a:ext cx="1033" cy="1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4" name="Text Box 8"/>
            <p:cNvSpPr txBox="1">
              <a:spLocks noChangeArrowheads="1"/>
            </p:cNvSpPr>
            <p:nvPr/>
          </p:nvSpPr>
          <p:spPr bwMode="auto">
            <a:xfrm>
              <a:off x="3120" y="3408"/>
              <a:ext cx="110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1000">
                  <a:latin typeface="Tahoma" charset="0"/>
                  <a:ea typeface="SimSun" charset="-122"/>
                </a:rPr>
                <a:t>( www.washingtonpost.com)</a:t>
              </a:r>
            </a:p>
          </p:txBody>
        </p:sp>
        <p:sp>
          <p:nvSpPr>
            <p:cNvPr id="37905" name="Text Box 9"/>
            <p:cNvSpPr txBox="1">
              <a:spLocks noChangeArrowheads="1"/>
            </p:cNvSpPr>
            <p:nvPr/>
          </p:nvSpPr>
          <p:spPr bwMode="auto">
            <a:xfrm>
              <a:off x="3072" y="1920"/>
              <a:ext cx="120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1000">
                  <a:ea typeface="SimSun" charset="-122"/>
                </a:rPr>
                <a:t>( National Weather Services)</a:t>
              </a:r>
            </a:p>
          </p:txBody>
        </p:sp>
      </p:grpSp>
      <p:grpSp>
        <p:nvGrpSpPr>
          <p:cNvPr id="60420" name="Group 10"/>
          <p:cNvGrpSpPr>
            <a:grpSpLocks/>
          </p:cNvGrpSpPr>
          <p:nvPr/>
        </p:nvGrpSpPr>
        <p:grpSpPr bwMode="auto">
          <a:xfrm>
            <a:off x="6858000" y="762000"/>
            <a:ext cx="2144713" cy="5197475"/>
            <a:chOff x="4320" y="480"/>
            <a:chExt cx="1351" cy="3274"/>
          </a:xfrm>
        </p:grpSpPr>
        <p:sp>
          <p:nvSpPr>
            <p:cNvPr id="37895" name="Text Box 11"/>
            <p:cNvSpPr txBox="1">
              <a:spLocks noChangeArrowheads="1"/>
            </p:cNvSpPr>
            <p:nvPr/>
          </p:nvSpPr>
          <p:spPr bwMode="auto">
            <a:xfrm>
              <a:off x="4433" y="1920"/>
              <a:ext cx="115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1000">
                  <a:ea typeface="SimSun" charset="-122"/>
                </a:rPr>
                <a:t>( National Weather Services)</a:t>
              </a:r>
            </a:p>
          </p:txBody>
        </p:sp>
        <p:sp>
          <p:nvSpPr>
            <p:cNvPr id="37896" name="Text Box 12"/>
            <p:cNvSpPr txBox="1">
              <a:spLocks noChangeArrowheads="1"/>
            </p:cNvSpPr>
            <p:nvPr/>
          </p:nvSpPr>
          <p:spPr bwMode="auto">
            <a:xfrm>
              <a:off x="4529" y="3600"/>
              <a:ext cx="81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1000">
                  <a:ea typeface="SimSun" charset="-122"/>
                </a:rPr>
                <a:t>( FEMA.gov)</a:t>
              </a:r>
            </a:p>
          </p:txBody>
        </p:sp>
        <p:sp>
          <p:nvSpPr>
            <p:cNvPr id="37897" name="Text Box 13"/>
            <p:cNvSpPr txBox="1">
              <a:spLocks noChangeArrowheads="1"/>
            </p:cNvSpPr>
            <p:nvPr/>
          </p:nvSpPr>
          <p:spPr bwMode="auto">
            <a:xfrm>
              <a:off x="4577" y="3456"/>
              <a:ext cx="91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ko-KR" sz="1000">
                  <a:solidFill>
                    <a:srgbClr val="000000"/>
                  </a:solidFill>
                  <a:ea typeface="SimSun" charset="-122"/>
                </a:rPr>
                <a:t>I-45 out of Houston</a:t>
              </a:r>
              <a:endParaRPr lang="en-US" altLang="ko-KR" sz="1400">
                <a:solidFill>
                  <a:srgbClr val="000000"/>
                </a:solidFill>
                <a:ea typeface="SimSun" charset="-122"/>
              </a:endParaRPr>
            </a:p>
          </p:txBody>
        </p:sp>
        <p:pic>
          <p:nvPicPr>
            <p:cNvPr id="60425" name="Picture 14" descr="Hurricane_Rit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36" b="3999"/>
            <a:stretch>
              <a:fillRect/>
            </a:stretch>
          </p:blipFill>
          <p:spPr bwMode="auto">
            <a:xfrm>
              <a:off x="4362" y="912"/>
              <a:ext cx="1283" cy="1014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426" name="Picture 15" descr="Hurricane_Rita_houston_traffic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000"/>
            <a:stretch>
              <a:fillRect/>
            </a:stretch>
          </p:blipFill>
          <p:spPr bwMode="auto">
            <a:xfrm>
              <a:off x="4529" y="2160"/>
              <a:ext cx="1142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0" name="Text Box 16"/>
            <p:cNvSpPr txBox="1">
              <a:spLocks noChangeArrowheads="1"/>
            </p:cNvSpPr>
            <p:nvPr/>
          </p:nvSpPr>
          <p:spPr bwMode="auto">
            <a:xfrm>
              <a:off x="4320" y="480"/>
              <a:ext cx="1248" cy="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  <a:defRPr/>
              </a:pPr>
              <a:r>
                <a:rPr lang="en-US" altLang="zh-CN" sz="1600" b="1">
                  <a:solidFill>
                    <a:schemeClr val="hlink"/>
                  </a:solidFill>
                  <a:ea typeface="SimSun" charset="-122"/>
                  <a:cs typeface="Times New Roman" charset="0"/>
                </a:rPr>
                <a:t>Houston </a:t>
              </a:r>
            </a:p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  <a:defRPr/>
              </a:pPr>
              <a:r>
                <a:rPr lang="en-US" altLang="zh-CN" sz="1600" b="1">
                  <a:solidFill>
                    <a:schemeClr val="hlink"/>
                  </a:solidFill>
                  <a:ea typeface="SimSun" charset="-122"/>
                  <a:cs typeface="Times New Roman" charset="0"/>
                </a:rPr>
                <a:t>(Rita, 2005)</a:t>
              </a:r>
              <a:endParaRPr lang="en-US" altLang="zh-CN" sz="1600" b="1">
                <a:solidFill>
                  <a:schemeClr val="folHlink"/>
                </a:solidFill>
                <a:ea typeface="SimSun" charset="-122"/>
                <a:cs typeface="Times New Roman" charset="0"/>
              </a:endParaRPr>
            </a:p>
          </p:txBody>
        </p:sp>
      </p:grpSp>
      <p:sp>
        <p:nvSpPr>
          <p:cNvPr id="37894" name="Text Box 17"/>
          <p:cNvSpPr txBox="1">
            <a:spLocks noChangeArrowheads="1"/>
          </p:cNvSpPr>
          <p:nvPr/>
        </p:nvSpPr>
        <p:spPr bwMode="auto">
          <a:xfrm>
            <a:off x="228600" y="1600200"/>
            <a:ext cx="4419600" cy="143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  <a:defRPr/>
            </a:pPr>
            <a:r>
              <a:rPr lang="en-US" altLang="zh-CN" sz="2000" b="1" dirty="0">
                <a:ea typeface="SimSun" charset="-122"/>
                <a:cs typeface="Times New Roman" charset="0"/>
              </a:rPr>
              <a:t>Hurricane: Andrews, Rita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  <a:defRPr/>
            </a:pPr>
            <a:r>
              <a:rPr lang="en-US" altLang="zh-CN" dirty="0">
                <a:ea typeface="SimSun" charset="-122"/>
                <a:cs typeface="Times New Roman" charset="0"/>
              </a:rPr>
              <a:t> </a:t>
            </a:r>
            <a:r>
              <a:rPr lang="en-US" altLang="zh-CN" sz="2000" dirty="0">
                <a:ea typeface="SimSun" charset="-122"/>
                <a:cs typeface="Times New Roman" charset="0"/>
              </a:rPr>
              <a:t> </a:t>
            </a:r>
            <a:r>
              <a:rPr lang="en-US" altLang="zh-CN" dirty="0">
                <a:ea typeface="SimSun" charset="-122"/>
                <a:cs typeface="Times New Roman" charset="0"/>
              </a:rPr>
              <a:t>Traffic congestions on all highways</a:t>
            </a:r>
          </a:p>
          <a:p>
            <a:pPr lvl="1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  <a:defRPr/>
            </a:pPr>
            <a:r>
              <a:rPr lang="en-US" altLang="zh-CN" dirty="0">
                <a:ea typeface="SimSun" charset="-122"/>
                <a:cs typeface="Times New Roman" charset="0"/>
              </a:rPr>
              <a:t>e.g. 100-mile congestion (TX)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  <a:defRPr/>
            </a:pPr>
            <a:r>
              <a:rPr lang="en-US" altLang="zh-CN" dirty="0">
                <a:ea typeface="SimSun" charset="-122"/>
                <a:cs typeface="Times New Roman" charset="0"/>
              </a:rPr>
              <a:t> Great confusions and chaos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715962"/>
          </a:xfrm>
        </p:spPr>
        <p:txBody>
          <a:bodyPr anchor="t"/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Outline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2113" y="1089025"/>
            <a:ext cx="6772275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sz="2000" dirty="0">
                <a:solidFill>
                  <a:srgbClr val="FF0000"/>
                </a:solidFill>
              </a:rPr>
              <a:t>Interdisciplinary Research</a:t>
            </a:r>
          </a:p>
          <a:p>
            <a:pPr lvl="1" eaLnBrk="1" hangingPunct="1">
              <a:defRPr/>
            </a:pPr>
            <a:r>
              <a:rPr lang="en-US" altLang="x-none" sz="1600" dirty="0">
                <a:solidFill>
                  <a:srgbClr val="FF0000"/>
                </a:solidFill>
              </a:rPr>
              <a:t>Motivation: Intellectual &amp; Societal</a:t>
            </a:r>
          </a:p>
          <a:p>
            <a:pPr lvl="1" eaLnBrk="1" hangingPunct="1">
              <a:defRPr/>
            </a:pPr>
            <a:r>
              <a:rPr lang="en-US" altLang="x-none" sz="1600" dirty="0">
                <a:solidFill>
                  <a:srgbClr val="FF0000"/>
                </a:solidFill>
              </a:rPr>
              <a:t>A definition</a:t>
            </a:r>
          </a:p>
          <a:p>
            <a:pPr eaLnBrk="1" hangingPunct="1">
              <a:defRPr/>
            </a:pPr>
            <a:r>
              <a:rPr lang="en-US" altLang="x-none" sz="2000" dirty="0"/>
              <a:t>Academic Example with Two disciplines</a:t>
            </a:r>
          </a:p>
          <a:p>
            <a:pPr eaLnBrk="1" hangingPunct="1">
              <a:defRPr/>
            </a:pPr>
            <a:r>
              <a:rPr lang="en-US" altLang="x-none" sz="2000" dirty="0"/>
              <a:t>Multi-sector Example </a:t>
            </a:r>
          </a:p>
          <a:p>
            <a:pPr eaLnBrk="1" hangingPunct="1">
              <a:defRPr/>
            </a:pPr>
            <a:r>
              <a:rPr lang="en-US" altLang="x-none" sz="2000" dirty="0"/>
              <a:t>Conclusions</a:t>
            </a:r>
          </a:p>
          <a:p>
            <a:pPr marL="669925" lvl="1" indent="-325438" eaLnBrk="1" hangingPunct="1">
              <a:buFontTx/>
              <a:buNone/>
              <a:defRPr/>
            </a:pPr>
            <a:endParaRPr lang="en-US" altLang="x-none" sz="1800" dirty="0"/>
          </a:p>
          <a:p>
            <a:pPr eaLnBrk="1" hangingPunct="1">
              <a:buFontTx/>
              <a:buNone/>
              <a:defRPr/>
            </a:pPr>
            <a:endParaRPr lang="en-US" altLang="x-none" sz="2000" dirty="0"/>
          </a:p>
        </p:txBody>
      </p:sp>
      <p:pic>
        <p:nvPicPr>
          <p:cNvPr id="3174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038600"/>
            <a:ext cx="412750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7793038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200" dirty="0">
                <a:ea typeface="SimSun" charset="-122"/>
              </a:rPr>
              <a:t>Problem Dimensions 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altLang="zh-CN" sz="1900" dirty="0">
                <a:ea typeface="SimSun" charset="-122"/>
              </a:rPr>
              <a:t>Policy Decisions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altLang="zh-CN" sz="1600" dirty="0">
                <a:ea typeface="SimSun" charset="-122"/>
              </a:rPr>
              <a:t>When to evacuate? Which routes? Modes? Shelters? Phased evacuation?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endParaRPr lang="en-US" altLang="zh-CN" sz="1900" dirty="0">
              <a:ea typeface="SimSun" charset="-122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altLang="zh-CN" sz="1900" dirty="0">
                <a:ea typeface="SimSun" charset="-122"/>
              </a:rPr>
              <a:t>Computer Science: </a:t>
            </a:r>
            <a:r>
              <a:rPr lang="en-US" altLang="zh-CN" sz="1500" dirty="0">
                <a:ea typeface="SimSun" charset="-122"/>
              </a:rPr>
              <a:t>How to scale up to large roadmaps and populations?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endParaRPr lang="en-US" altLang="zh-CN" sz="1900" dirty="0">
              <a:ea typeface="SimSun" charset="-122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altLang="zh-CN" sz="1900" dirty="0">
                <a:ea typeface="SimSun" charset="-122"/>
              </a:rPr>
              <a:t>(</a:t>
            </a:r>
            <a:r>
              <a:rPr lang="en-US" altLang="zh-CN" sz="1900" dirty="0" err="1">
                <a:ea typeface="SimSun" charset="-122"/>
              </a:rPr>
              <a:t>Spatio</a:t>
            </a:r>
            <a:r>
              <a:rPr lang="en-US" altLang="zh-CN" sz="1900" dirty="0">
                <a:ea typeface="SimSun" charset="-122"/>
              </a:rPr>
              <a:t>-temporal) Data Availability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altLang="zh-CN" sz="1600" dirty="0">
                <a:ea typeface="SimSun" charset="-122"/>
              </a:rPr>
              <a:t>Estimate evacuee population, available transport capacity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altLang="zh-CN" sz="1600" dirty="0">
                <a:ea typeface="SimSun" charset="-122"/>
              </a:rPr>
              <a:t>Pedestrian data: walkway maps, link capacities based on width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None/>
              <a:defRPr/>
            </a:pPr>
            <a:endParaRPr lang="en-US" altLang="zh-CN" sz="1600" dirty="0">
              <a:ea typeface="SimSun" charset="-122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altLang="zh-CN" sz="1900" dirty="0">
                <a:ea typeface="SimSun" charset="-122"/>
              </a:rPr>
              <a:t>Traffic Eng. 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altLang="zh-CN" sz="1600" dirty="0">
                <a:ea typeface="SimSun" charset="-122"/>
              </a:rPr>
              <a:t>Link capacity depends on traffic density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altLang="zh-CN" sz="1600" dirty="0">
                <a:ea typeface="SimSun" charset="-122"/>
              </a:rPr>
              <a:t>Modeling traffic control signals, ramp meters, contra-flow, …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defRPr/>
            </a:pPr>
            <a:endParaRPr lang="en-US" altLang="zh-CN" sz="1600" dirty="0">
              <a:ea typeface="SimSun" charset="-122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altLang="zh-CN" sz="1900" dirty="0">
                <a:ea typeface="SimSun" charset="-122"/>
              </a:rPr>
              <a:t>Evacuee Behavior (Social Science)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altLang="zh-CN" sz="1600" dirty="0">
                <a:ea typeface="SimSun" charset="-122"/>
              </a:rPr>
              <a:t>Unit of evacuation: Individual or Household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altLang="zh-CN" sz="1600" dirty="0">
                <a:ea typeface="SimSun" charset="-122"/>
              </a:rPr>
              <a:t>Heterogeneity: by physical ability, age, vehicle ownership, language, …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altLang="zh-CN" sz="1600" dirty="0">
                <a:ea typeface="SimSun" charset="-122"/>
              </a:rPr>
              <a:t>How to gain public’s trust in plans? Will they comply? 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None/>
              <a:defRPr/>
            </a:pPr>
            <a:endParaRPr lang="en-US" altLang="zh-CN" sz="1600" dirty="0">
              <a:ea typeface="SimSun" charset="-122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altLang="zh-CN" sz="1900" dirty="0">
                <a:ea typeface="SimSun" charset="-122"/>
              </a:rPr>
              <a:t>Science: </a:t>
            </a:r>
            <a:r>
              <a:rPr lang="en-US" altLang="zh-CN" sz="1600" dirty="0">
                <a:ea typeface="SimSun" charset="-122"/>
              </a:rPr>
              <a:t>How does one evaluate an evacuation planning system ?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None/>
              <a:defRPr/>
            </a:pPr>
            <a:endParaRPr lang="en-US" altLang="zh-CN" sz="1600" dirty="0">
              <a:ea typeface="SimSun" charset="-122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  <a:defRPr/>
            </a:pPr>
            <a:endParaRPr lang="en-US" altLang="zh-CN" sz="2500" dirty="0">
              <a:ea typeface="SimSun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4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48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48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48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682FBAB4-8DF9-2640-9852-3E93D135BDE4}" type="slidenum">
              <a:rPr lang="en-US" altLang="x-none" sz="1400"/>
              <a:pPr algn="l">
                <a:spcBef>
                  <a:spcPct val="0"/>
                </a:spcBef>
                <a:buFontTx/>
                <a:buNone/>
              </a:pPr>
              <a:t>21</a:t>
            </a:fld>
            <a:endParaRPr lang="en-US" altLang="x-none" sz="1400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382000" cy="609600"/>
          </a:xfrm>
        </p:spPr>
        <p:txBody>
          <a:bodyPr/>
          <a:lstStyle/>
          <a:p>
            <a:pPr>
              <a:defRPr/>
            </a:pPr>
            <a:r>
              <a:rPr lang="en-US" altLang="ko-KR" sz="2400" b="1" dirty="0">
                <a:solidFill>
                  <a:schemeClr val="tx1"/>
                </a:solidFill>
                <a:ea typeface="굴림" charset="-127"/>
              </a:rPr>
              <a:t>Metropolitan Wide Evacuation Planning - 2 </a:t>
            </a:r>
            <a:endParaRPr lang="en-US" altLang="ko-KR" sz="2000" b="1" dirty="0">
              <a:solidFill>
                <a:schemeClr val="accent2"/>
              </a:solidFill>
              <a:ea typeface="굴림" charset="-127"/>
            </a:endParaRP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304800" y="914400"/>
            <a:ext cx="8382000" cy="460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800100" indent="-342900" algn="l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257300" indent="-342900" algn="l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714500" indent="-342900" algn="l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171700" indent="-342900" algn="l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  <a:defRPr/>
            </a:pPr>
            <a:endParaRPr lang="en-US" altLang="zh-CN" sz="1800" dirty="0">
              <a:latin typeface="+mj-lt"/>
              <a:ea typeface="宋体" charset="-122"/>
            </a:endParaRPr>
          </a:p>
          <a:p>
            <a:pPr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altLang="zh-CN" b="1" dirty="0">
                <a:latin typeface="+mj-lt"/>
                <a:ea typeface="宋体" charset="-122"/>
              </a:rPr>
              <a:t>Advisory Board</a:t>
            </a:r>
          </a:p>
          <a:p>
            <a:pPr>
              <a:lnSpc>
                <a:spcPct val="40000"/>
              </a:lnSpc>
              <a:spcBef>
                <a:spcPct val="50000"/>
              </a:spcBef>
              <a:defRPr/>
            </a:pPr>
            <a:endParaRPr lang="en-US" altLang="x-none" sz="1800" dirty="0">
              <a:latin typeface="+mj-lt"/>
            </a:endParaRPr>
          </a:p>
          <a:p>
            <a:pPr lvl="1">
              <a:lnSpc>
                <a:spcPct val="120000"/>
              </a:lnSpc>
              <a:defRPr/>
            </a:pPr>
            <a:r>
              <a:rPr lang="en-US" altLang="x-none" sz="1600" dirty="0">
                <a:latin typeface="+mj-lt"/>
              </a:rPr>
              <a:t>MEMA/Hennepin Co. - 			Tim Turnbull, Judith Rue 	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x-none" sz="1600" dirty="0">
                <a:latin typeface="+mj-lt"/>
              </a:rPr>
              <a:t>Dakota Co. (MEMA) - 			David </a:t>
            </a:r>
            <a:r>
              <a:rPr lang="en-US" altLang="x-none" sz="1600" dirty="0" err="1">
                <a:latin typeface="+mj-lt"/>
              </a:rPr>
              <a:t>Gisch</a:t>
            </a:r>
            <a:r>
              <a:rPr lang="en-US" altLang="x-none" sz="1600" dirty="0">
                <a:latin typeface="+mj-lt"/>
              </a:rPr>
              <a:t>	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x-none" sz="1600" dirty="0">
                <a:latin typeface="+mj-lt"/>
              </a:rPr>
              <a:t>Minneapolis Emergency Mgt. - 	Rocco Forte, Kristi </a:t>
            </a:r>
            <a:r>
              <a:rPr lang="en-US" altLang="x-none" sz="1600" dirty="0" err="1">
                <a:latin typeface="+mj-lt"/>
              </a:rPr>
              <a:t>Rollwagen</a:t>
            </a:r>
            <a:r>
              <a:rPr lang="en-US" altLang="x-none" sz="1600" dirty="0">
                <a:latin typeface="+mj-lt"/>
              </a:rPr>
              <a:t> 	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x-none" sz="1600" dirty="0">
                <a:latin typeface="+mj-lt"/>
              </a:rPr>
              <a:t>St. Paul Emergency Mgt.  - 		Tim Butler	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x-none" sz="1600" dirty="0">
                <a:latin typeface="+mj-lt"/>
              </a:rPr>
              <a:t>Minneapolis Fire - 				</a:t>
            </a:r>
            <a:r>
              <a:rPr lang="en-US" altLang="x-none" sz="1600" dirty="0" err="1">
                <a:latin typeface="+mj-lt"/>
              </a:rPr>
              <a:t>Ulie</a:t>
            </a:r>
            <a:r>
              <a:rPr lang="en-US" altLang="x-none" sz="1600" dirty="0">
                <a:latin typeface="+mj-lt"/>
              </a:rPr>
              <a:t> Seal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zh-CN" sz="1600" dirty="0">
                <a:latin typeface="+mj-lt"/>
                <a:ea typeface="宋体" charset="-122"/>
              </a:rPr>
              <a:t>DPS HSEM - 					</a:t>
            </a:r>
            <a:r>
              <a:rPr lang="en-US" altLang="x-none" sz="1600" dirty="0">
                <a:latin typeface="+mj-lt"/>
              </a:rPr>
              <a:t>Kim </a:t>
            </a:r>
            <a:r>
              <a:rPr lang="en-US" altLang="x-none" sz="1600" dirty="0" err="1">
                <a:latin typeface="+mj-lt"/>
              </a:rPr>
              <a:t>Ketterhagen</a:t>
            </a:r>
            <a:r>
              <a:rPr lang="en-US" altLang="x-none" sz="1600" dirty="0">
                <a:latin typeface="+mj-lt"/>
              </a:rPr>
              <a:t>, Terri Smith 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x-none" sz="1600" dirty="0">
                <a:latin typeface="+mj-lt"/>
              </a:rPr>
              <a:t>DPS Special Operations - 		Kent O’Grady			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x-none" sz="1600" dirty="0">
                <a:latin typeface="+mj-lt"/>
              </a:rPr>
              <a:t>DPS State Patrol - 				Mark Peterson</a:t>
            </a:r>
            <a:r>
              <a:rPr lang="en-US" altLang="x-none" sz="1800" dirty="0">
                <a:latin typeface="+mj-lt"/>
              </a:rPr>
              <a:t>	</a:t>
            </a:r>
          </a:p>
          <a:p>
            <a:pPr>
              <a:defRPr/>
            </a:pPr>
            <a:endParaRPr lang="en-US" altLang="x-none" sz="1800" dirty="0">
              <a:latin typeface="+mj-lt"/>
            </a:endParaRPr>
          </a:p>
          <a:p>
            <a:pPr>
              <a:defRPr/>
            </a:pPr>
            <a:r>
              <a:rPr lang="en-US" altLang="x-none" sz="2000" b="1" dirty="0">
                <a:latin typeface="+mj-lt"/>
              </a:rPr>
              <a:t>Workshops</a:t>
            </a:r>
          </a:p>
          <a:p>
            <a:pPr>
              <a:defRPr/>
            </a:pPr>
            <a:r>
              <a:rPr lang="en-US" altLang="x-none" sz="1800" dirty="0">
                <a:latin typeface="+mj-lt"/>
              </a:rPr>
              <a:t>	</a:t>
            </a:r>
          </a:p>
          <a:p>
            <a:pPr>
              <a:defRPr/>
            </a:pPr>
            <a:r>
              <a:rPr lang="en-US" altLang="x-none" sz="1800" dirty="0">
                <a:latin typeface="+mj-lt"/>
              </a:rPr>
              <a:t>	Over 100 participants from various local, state and federal govt.</a:t>
            </a:r>
            <a:endParaRPr lang="en-US" altLang="x-none" sz="2800" dirty="0">
              <a:latin typeface="+mj-lt"/>
            </a:endParaRPr>
          </a:p>
          <a:p>
            <a:pPr>
              <a:defRPr/>
            </a:pPr>
            <a:endParaRPr lang="en-US" altLang="ko-KR" sz="1800" b="1" dirty="0">
              <a:latin typeface="Arial" charset="0"/>
              <a:ea typeface="굴림" charset="-127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0E563F56-2DE5-574A-9990-A8674B24F1FC}" type="slidenum">
              <a:rPr lang="en-US" altLang="x-none" sz="1400"/>
              <a:pPr algn="l">
                <a:spcBef>
                  <a:spcPct val="0"/>
                </a:spcBef>
                <a:buFontTx/>
                <a:buNone/>
              </a:pPr>
              <a:t>22</a:t>
            </a:fld>
            <a:endParaRPr lang="en-US" altLang="x-none" sz="1400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304800" y="76200"/>
            <a:ext cx="8610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3200">
                <a:solidFill>
                  <a:schemeClr val="tx2"/>
                </a:solidFill>
                <a:latin typeface="Tahoma" charset="0"/>
              </a:defRPr>
            </a:lvl1pPr>
            <a:lvl2pPr algn="l">
              <a:defRPr sz="3200">
                <a:solidFill>
                  <a:schemeClr val="tx2"/>
                </a:solidFill>
                <a:latin typeface="Tahoma" charset="0"/>
              </a:defRPr>
            </a:lvl2pPr>
            <a:lvl3pPr algn="l">
              <a:defRPr sz="3200">
                <a:solidFill>
                  <a:schemeClr val="tx2"/>
                </a:solidFill>
                <a:latin typeface="Tahoma" charset="0"/>
              </a:defRPr>
            </a:lvl3pPr>
            <a:lvl4pPr algn="l">
              <a:defRPr sz="3200">
                <a:solidFill>
                  <a:schemeClr val="tx2"/>
                </a:solidFill>
                <a:latin typeface="Tahoma" charset="0"/>
              </a:defRPr>
            </a:lvl4pPr>
            <a:lvl5pPr algn="l">
              <a:defRPr sz="3200">
                <a:solidFill>
                  <a:schemeClr val="tx2"/>
                </a:solidFill>
                <a:latin typeface="Tahom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ahom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ahom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ahom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ahoma" charset="0"/>
              </a:defRPr>
            </a:lvl9pPr>
          </a:lstStyle>
          <a:p>
            <a:pPr>
              <a:defRPr/>
            </a:pPr>
            <a:r>
              <a:rPr lang="en-US" altLang="ko-KR" sz="2400" b="1" dirty="0">
                <a:solidFill>
                  <a:schemeClr val="tx1"/>
                </a:solidFill>
                <a:latin typeface="Arial" charset="0"/>
                <a:ea typeface="굴림" charset="-127"/>
              </a:rPr>
              <a:t>Multi-Sectoral Task-structure</a:t>
            </a:r>
            <a:endParaRPr lang="en-US" altLang="ko-KR" sz="2000" b="1" dirty="0">
              <a:solidFill>
                <a:schemeClr val="tx1"/>
              </a:solidFill>
              <a:latin typeface="Arial" charset="0"/>
              <a:ea typeface="굴림" charset="-127"/>
            </a:endParaRPr>
          </a:p>
        </p:txBody>
      </p:sp>
      <p:cxnSp>
        <p:nvCxnSpPr>
          <p:cNvPr id="91139" name="AutoShape 3"/>
          <p:cNvCxnSpPr>
            <a:cxnSpLocks noChangeShapeType="1"/>
            <a:endCxn id="91162" idx="1"/>
          </p:cNvCxnSpPr>
          <p:nvPr/>
        </p:nvCxnSpPr>
        <p:spPr bwMode="auto">
          <a:xfrm>
            <a:off x="4511675" y="2298700"/>
            <a:ext cx="274638" cy="1588"/>
          </a:xfrm>
          <a:prstGeom prst="straightConnector1">
            <a:avLst/>
          </a:prstGeom>
          <a:noFill/>
          <a:ln w="57150" cap="sq">
            <a:solidFill>
              <a:srgbClr val="FFCC00"/>
            </a:solidFill>
            <a:round/>
            <a:headEnd type="none" w="sm" len="sm"/>
            <a:tailEnd type="triangle" w="sm" len="sm"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40" name="AutoShape 4"/>
          <p:cNvCxnSpPr>
            <a:cxnSpLocks noChangeShapeType="1"/>
            <a:stCxn id="91141" idx="3"/>
            <a:endCxn id="91151" idx="1"/>
          </p:cNvCxnSpPr>
          <p:nvPr/>
        </p:nvCxnSpPr>
        <p:spPr bwMode="auto">
          <a:xfrm flipV="1">
            <a:off x="7405688" y="3559175"/>
            <a:ext cx="441325" cy="15875"/>
          </a:xfrm>
          <a:prstGeom prst="straightConnector1">
            <a:avLst/>
          </a:prstGeom>
          <a:noFill/>
          <a:ln w="57150" cap="sq">
            <a:solidFill>
              <a:srgbClr val="FFCC00"/>
            </a:solidFill>
            <a:round/>
            <a:headEnd type="none" w="sm" len="sm"/>
            <a:tailEnd type="triangle" w="sm" len="sm"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6337300" y="3065463"/>
            <a:ext cx="1054100" cy="1017587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50000">
                <a:srgbClr val="FFCC66">
                  <a:gamma/>
                  <a:tint val="40000"/>
                  <a:invGamma/>
                </a:srgbClr>
              </a:gs>
              <a:gs pos="100000">
                <a:srgbClr val="FFCC66"/>
              </a:gs>
            </a:gsLst>
            <a:lin ang="5400000" scaled="1"/>
          </a:gradFill>
          <a:ln w="28575" cap="sq">
            <a:solidFill>
              <a:srgbClr val="002E65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6400800" y="3294063"/>
            <a:ext cx="9144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x-none" sz="1200" b="1">
                <a:solidFill>
                  <a:srgbClr val="002E65"/>
                </a:solidFill>
                <a:ea typeface="굴림" charset="-127"/>
                <a:cs typeface="Times New Roman" charset="0"/>
              </a:rPr>
              <a:t>Agency Roles</a:t>
            </a:r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228600" y="2182813"/>
            <a:ext cx="1143000" cy="1836737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50000">
                <a:srgbClr val="FFCC66">
                  <a:gamma/>
                  <a:tint val="40000"/>
                  <a:invGamma/>
                </a:srgbClr>
              </a:gs>
              <a:gs pos="100000">
                <a:srgbClr val="FFCC66"/>
              </a:gs>
            </a:gsLst>
            <a:lin ang="5400000" scaled="1"/>
          </a:gradFill>
          <a:ln w="28575" cap="sq">
            <a:solidFill>
              <a:srgbClr val="002E65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228600" y="2455863"/>
            <a:ext cx="11176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x-none" sz="1200" b="1">
                <a:solidFill>
                  <a:srgbClr val="002E65"/>
                </a:solidFill>
                <a:ea typeface="굴림" charset="-127"/>
                <a:cs typeface="Times New Roman" charset="0"/>
              </a:rPr>
              <a:t>Identify Stakeholders</a:t>
            </a: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1733550" y="2166938"/>
            <a:ext cx="1096963" cy="1819275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50000">
                <a:srgbClr val="FFCC66">
                  <a:gamma/>
                  <a:tint val="40000"/>
                  <a:invGamma/>
                </a:srgbClr>
              </a:gs>
              <a:gs pos="100000">
                <a:srgbClr val="FFCC66"/>
              </a:gs>
            </a:gsLst>
            <a:lin ang="5400000" scaled="1"/>
          </a:gradFill>
          <a:ln w="28575" cap="sq">
            <a:solidFill>
              <a:srgbClr val="002E65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1730375" y="2446338"/>
            <a:ext cx="10731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x-none" sz="1200" b="1">
                <a:solidFill>
                  <a:srgbClr val="002E65"/>
                </a:solidFill>
                <a:ea typeface="굴림" charset="-127"/>
                <a:cs typeface="Times New Roman" charset="0"/>
              </a:rPr>
              <a:t>Establish Steering Committee</a:t>
            </a: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3273425" y="2151063"/>
            <a:ext cx="1222375" cy="18542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50000">
                <a:srgbClr val="FFCC66">
                  <a:gamma/>
                  <a:tint val="40000"/>
                  <a:invGamma/>
                </a:srgbClr>
              </a:gs>
              <a:gs pos="100000">
                <a:srgbClr val="FFCC66"/>
              </a:gs>
            </a:gsLst>
            <a:lin ang="5400000" scaled="1"/>
          </a:gradFill>
          <a:ln w="28575" cap="sq">
            <a:solidFill>
              <a:srgbClr val="002E65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148" name="Text Box 12"/>
          <p:cNvSpPr txBox="1">
            <a:spLocks noChangeArrowheads="1"/>
          </p:cNvSpPr>
          <p:nvPr/>
        </p:nvSpPr>
        <p:spPr bwMode="auto">
          <a:xfrm>
            <a:off x="3352800" y="2455863"/>
            <a:ext cx="10572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x-none" sz="1200" b="1">
                <a:solidFill>
                  <a:srgbClr val="002E65"/>
                </a:solidFill>
                <a:ea typeface="굴림" charset="-127"/>
                <a:cs typeface="Times New Roman" charset="0"/>
              </a:rPr>
              <a:t>Perform Inventory of Similar Efforts and Look at Federal Requirements</a:t>
            </a:r>
          </a:p>
        </p:txBody>
      </p:sp>
      <p:sp>
        <p:nvSpPr>
          <p:cNvPr id="91149" name="Rectangle 13"/>
          <p:cNvSpPr>
            <a:spLocks noChangeArrowheads="1"/>
          </p:cNvSpPr>
          <p:nvPr/>
        </p:nvSpPr>
        <p:spPr bwMode="auto">
          <a:xfrm>
            <a:off x="4813300" y="3065463"/>
            <a:ext cx="1096963" cy="103505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50000">
                <a:srgbClr val="FFCC66">
                  <a:gamma/>
                  <a:tint val="40000"/>
                  <a:invGamma/>
                </a:srgbClr>
              </a:gs>
              <a:gs pos="100000">
                <a:srgbClr val="FFCC66"/>
              </a:gs>
            </a:gsLst>
            <a:lin ang="5400000" scaled="1"/>
          </a:gradFill>
          <a:ln w="28575" cap="sq">
            <a:solidFill>
              <a:srgbClr val="002E65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150" name="Text Box 14"/>
          <p:cNvSpPr txBox="1">
            <a:spLocks noChangeArrowheads="1"/>
          </p:cNvSpPr>
          <p:nvPr/>
        </p:nvSpPr>
        <p:spPr bwMode="auto">
          <a:xfrm>
            <a:off x="4922838" y="3238500"/>
            <a:ext cx="9890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x-none" sz="1200" b="1">
                <a:solidFill>
                  <a:srgbClr val="002E65"/>
                </a:solidFill>
                <a:ea typeface="굴림" charset="-127"/>
                <a:cs typeface="Times New Roman" charset="0"/>
              </a:rPr>
              <a:t>Finalize Project Objectives</a:t>
            </a:r>
          </a:p>
        </p:txBody>
      </p:sp>
      <p:sp>
        <p:nvSpPr>
          <p:cNvPr id="91151" name="Rectangle 15"/>
          <p:cNvSpPr>
            <a:spLocks noChangeArrowheads="1"/>
          </p:cNvSpPr>
          <p:nvPr/>
        </p:nvSpPr>
        <p:spPr bwMode="auto">
          <a:xfrm>
            <a:off x="7861300" y="3065463"/>
            <a:ext cx="1096963" cy="985837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50000">
                <a:srgbClr val="FFCC66">
                  <a:gamma/>
                  <a:tint val="40000"/>
                  <a:invGamma/>
                </a:srgbClr>
              </a:gs>
              <a:gs pos="100000">
                <a:srgbClr val="FFCC66"/>
              </a:gs>
            </a:gsLst>
            <a:lin ang="5400000" scaled="1"/>
          </a:gradFill>
          <a:ln w="28575" cap="sq">
            <a:solidFill>
              <a:srgbClr val="002E65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152" name="Text Box 16"/>
          <p:cNvSpPr txBox="1">
            <a:spLocks noChangeArrowheads="1"/>
          </p:cNvSpPr>
          <p:nvPr/>
        </p:nvSpPr>
        <p:spPr bwMode="auto">
          <a:xfrm>
            <a:off x="7924800" y="3141663"/>
            <a:ext cx="1041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x-none" sz="1200" b="1">
                <a:solidFill>
                  <a:srgbClr val="002E65"/>
                </a:solidFill>
                <a:ea typeface="굴림" charset="-127"/>
                <a:cs typeface="Times New Roman" charset="0"/>
              </a:rPr>
              <a:t>Regional Coordination and Information Sharing</a:t>
            </a:r>
          </a:p>
        </p:txBody>
      </p:sp>
      <p:sp>
        <p:nvSpPr>
          <p:cNvPr id="91153" name="Line 17"/>
          <p:cNvSpPr>
            <a:spLocks noChangeShapeType="1"/>
          </p:cNvSpPr>
          <p:nvPr/>
        </p:nvSpPr>
        <p:spPr bwMode="auto">
          <a:xfrm>
            <a:off x="746125" y="1666875"/>
            <a:ext cx="0" cy="457200"/>
          </a:xfrm>
          <a:prstGeom prst="line">
            <a:avLst/>
          </a:prstGeom>
          <a:noFill/>
          <a:ln w="57150" cap="sq">
            <a:solidFill>
              <a:srgbClr val="FFCC00"/>
            </a:solidFill>
            <a:round/>
            <a:headEnd type="none" w="sm" len="sm"/>
            <a:tailEnd type="triangle" w="sm" len="sm"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4" name="Line 18"/>
          <p:cNvSpPr>
            <a:spLocks noChangeShapeType="1"/>
          </p:cNvSpPr>
          <p:nvPr/>
        </p:nvSpPr>
        <p:spPr bwMode="auto">
          <a:xfrm>
            <a:off x="2220913" y="1681163"/>
            <a:ext cx="0" cy="457200"/>
          </a:xfrm>
          <a:prstGeom prst="line">
            <a:avLst/>
          </a:prstGeom>
          <a:noFill/>
          <a:ln w="57150" cap="sq">
            <a:solidFill>
              <a:srgbClr val="FFCC00"/>
            </a:solidFill>
            <a:round/>
            <a:headEnd type="none" w="sm" len="sm"/>
            <a:tailEnd type="triangle" w="sm" len="sm"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5" name="Line 19"/>
          <p:cNvSpPr>
            <a:spLocks noChangeShapeType="1"/>
          </p:cNvSpPr>
          <p:nvPr/>
        </p:nvSpPr>
        <p:spPr bwMode="auto">
          <a:xfrm>
            <a:off x="3762375" y="1665288"/>
            <a:ext cx="0" cy="457200"/>
          </a:xfrm>
          <a:prstGeom prst="line">
            <a:avLst/>
          </a:prstGeom>
          <a:noFill/>
          <a:ln w="57150" cap="sq">
            <a:solidFill>
              <a:srgbClr val="FFCC00"/>
            </a:solidFill>
            <a:round/>
            <a:headEnd type="none" w="sm" len="sm"/>
            <a:tailEnd type="triangle" w="sm" len="sm"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6" name="Rectangle 20"/>
          <p:cNvSpPr>
            <a:spLocks noChangeArrowheads="1"/>
          </p:cNvSpPr>
          <p:nvPr/>
        </p:nvSpPr>
        <p:spPr bwMode="auto">
          <a:xfrm>
            <a:off x="385763" y="1143000"/>
            <a:ext cx="8458200" cy="5334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50000">
                <a:srgbClr val="FFCC66">
                  <a:gamma/>
                  <a:tint val="40000"/>
                  <a:invGamma/>
                </a:srgbClr>
              </a:gs>
              <a:gs pos="100000">
                <a:srgbClr val="FFCC66"/>
              </a:gs>
            </a:gsLst>
            <a:lin ang="5400000" scaled="1"/>
          </a:gradFill>
          <a:ln w="28575" cap="sq">
            <a:solidFill>
              <a:srgbClr val="002E65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lvl1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Char char="n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charset="2"/>
              <a:buChar char="n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5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x-none" sz="2800">
                <a:solidFill>
                  <a:srgbClr val="002E65"/>
                </a:solidFill>
              </a:rPr>
              <a:t>Metro Evacuation Plan</a:t>
            </a:r>
          </a:p>
        </p:txBody>
      </p:sp>
      <p:sp>
        <p:nvSpPr>
          <p:cNvPr id="91157" name="Rectangle 21"/>
          <p:cNvSpPr>
            <a:spLocks noChangeArrowheads="1"/>
          </p:cNvSpPr>
          <p:nvPr/>
        </p:nvSpPr>
        <p:spPr bwMode="auto">
          <a:xfrm>
            <a:off x="795338" y="4522788"/>
            <a:ext cx="3036887" cy="16764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50000">
                <a:srgbClr val="FFCC66">
                  <a:gamma/>
                  <a:tint val="40000"/>
                  <a:invGamma/>
                </a:srgbClr>
              </a:gs>
              <a:gs pos="100000">
                <a:srgbClr val="FFCC66"/>
              </a:gs>
            </a:gsLst>
            <a:lin ang="5400000" scaled="1"/>
          </a:gradFill>
          <a:ln w="28575" cap="sq">
            <a:solidFill>
              <a:srgbClr val="002E65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158" name="Text Box 22"/>
          <p:cNvSpPr txBox="1">
            <a:spLocks noChangeArrowheads="1"/>
          </p:cNvSpPr>
          <p:nvPr/>
        </p:nvSpPr>
        <p:spPr bwMode="auto">
          <a:xfrm>
            <a:off x="1104900" y="4857750"/>
            <a:ext cx="242411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>
                <a:solidFill>
                  <a:schemeClr val="accent2"/>
                </a:solidFill>
                <a:latin typeface="Tahoma" charset="0"/>
                <a:ea typeface="굴림" charset="-127"/>
                <a:cs typeface="Times New Roman" charset="0"/>
              </a:rPr>
              <a:t>Stakeholder Interviews and Workshops</a:t>
            </a:r>
          </a:p>
        </p:txBody>
      </p:sp>
      <p:sp>
        <p:nvSpPr>
          <p:cNvPr id="91159" name="Line 23"/>
          <p:cNvSpPr>
            <a:spLocks noChangeShapeType="1"/>
          </p:cNvSpPr>
          <p:nvPr/>
        </p:nvSpPr>
        <p:spPr bwMode="auto">
          <a:xfrm>
            <a:off x="1058863" y="4032250"/>
            <a:ext cx="0" cy="457200"/>
          </a:xfrm>
          <a:prstGeom prst="line">
            <a:avLst/>
          </a:prstGeom>
          <a:noFill/>
          <a:ln w="57150" cap="sq">
            <a:solidFill>
              <a:srgbClr val="FFCC00"/>
            </a:solidFill>
            <a:round/>
            <a:headEnd type="none" w="sm" len="sm"/>
            <a:tailEnd type="triangle" w="sm" len="sm"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0" name="Line 24"/>
          <p:cNvSpPr>
            <a:spLocks noChangeShapeType="1"/>
          </p:cNvSpPr>
          <p:nvPr/>
        </p:nvSpPr>
        <p:spPr bwMode="auto">
          <a:xfrm>
            <a:off x="2028825" y="4040188"/>
            <a:ext cx="0" cy="457200"/>
          </a:xfrm>
          <a:prstGeom prst="line">
            <a:avLst/>
          </a:prstGeom>
          <a:noFill/>
          <a:ln w="57150" cap="sq">
            <a:solidFill>
              <a:srgbClr val="FFCC00"/>
            </a:solidFill>
            <a:round/>
            <a:headEnd type="none" w="sm" len="sm"/>
            <a:tailEnd type="triangle" w="sm" len="sm"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1" name="Line 25"/>
          <p:cNvSpPr>
            <a:spLocks noChangeShapeType="1"/>
          </p:cNvSpPr>
          <p:nvPr/>
        </p:nvSpPr>
        <p:spPr bwMode="auto">
          <a:xfrm>
            <a:off x="3457575" y="4040188"/>
            <a:ext cx="0" cy="457200"/>
          </a:xfrm>
          <a:prstGeom prst="line">
            <a:avLst/>
          </a:prstGeom>
          <a:noFill/>
          <a:ln w="57150" cap="sq">
            <a:solidFill>
              <a:srgbClr val="FFCC00"/>
            </a:solidFill>
            <a:round/>
            <a:headEnd type="none" w="sm" len="sm"/>
            <a:tailEnd type="triangle" w="sm" len="sm"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2" name="Rectangle 26"/>
          <p:cNvSpPr>
            <a:spLocks noChangeArrowheads="1"/>
          </p:cNvSpPr>
          <p:nvPr/>
        </p:nvSpPr>
        <p:spPr bwMode="auto">
          <a:xfrm>
            <a:off x="4800600" y="1846263"/>
            <a:ext cx="1371600" cy="906462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EBC2"/>
              </a:gs>
              <a:gs pos="100000">
                <a:srgbClr val="FF3300"/>
              </a:gs>
            </a:gsLst>
            <a:lin ang="5400000" scaled="1"/>
          </a:gradFill>
          <a:ln w="28575" cap="sq">
            <a:solidFill>
              <a:srgbClr val="002E65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163" name="Text Box 27"/>
          <p:cNvSpPr txBox="1">
            <a:spLocks noChangeArrowheads="1"/>
          </p:cNvSpPr>
          <p:nvPr/>
        </p:nvSpPr>
        <p:spPr bwMode="auto">
          <a:xfrm>
            <a:off x="4811713" y="1912938"/>
            <a:ext cx="1360487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 sz="1600" b="1" dirty="0">
                <a:solidFill>
                  <a:srgbClr val="0000CC"/>
                </a:solidFill>
                <a:ea typeface="굴림" charset="-127"/>
                <a:cs typeface="Times New Roman" charset="0"/>
              </a:rPr>
              <a:t>Evacuation Route Modeling</a:t>
            </a:r>
          </a:p>
        </p:txBody>
      </p:sp>
      <p:sp>
        <p:nvSpPr>
          <p:cNvPr id="91164" name="Rectangle 28"/>
          <p:cNvSpPr>
            <a:spLocks noChangeArrowheads="1"/>
          </p:cNvSpPr>
          <p:nvPr/>
        </p:nvSpPr>
        <p:spPr bwMode="auto">
          <a:xfrm>
            <a:off x="6538913" y="1790700"/>
            <a:ext cx="2379662" cy="1019175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50000">
                <a:srgbClr val="FFCC66">
                  <a:gamma/>
                  <a:tint val="40000"/>
                  <a:invGamma/>
                </a:srgbClr>
              </a:gs>
              <a:gs pos="100000">
                <a:srgbClr val="FFCC66"/>
              </a:gs>
            </a:gsLst>
            <a:lin ang="5400000" scaled="1"/>
          </a:gradFill>
          <a:ln w="28575" cap="sq">
            <a:solidFill>
              <a:srgbClr val="002E65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165" name="Text Box 29"/>
          <p:cNvSpPr txBox="1">
            <a:spLocks noChangeArrowheads="1"/>
          </p:cNvSpPr>
          <p:nvPr/>
        </p:nvSpPr>
        <p:spPr bwMode="auto">
          <a:xfrm>
            <a:off x="6769100" y="1889125"/>
            <a:ext cx="197326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 sz="1600" dirty="0">
                <a:solidFill>
                  <a:srgbClr val="0000CC"/>
                </a:solidFill>
                <a:latin typeface="Tahoma" charset="0"/>
                <a:ea typeface="굴림" charset="-127"/>
                <a:cs typeface="Times New Roman" charset="0"/>
              </a:rPr>
              <a:t>Evacuation Routes and Traffic Mgt. Strategies</a:t>
            </a:r>
          </a:p>
        </p:txBody>
      </p:sp>
      <p:cxnSp>
        <p:nvCxnSpPr>
          <p:cNvPr id="91166" name="AutoShape 30"/>
          <p:cNvCxnSpPr>
            <a:cxnSpLocks noChangeShapeType="1"/>
            <a:stCxn id="91162" idx="3"/>
            <a:endCxn id="91164" idx="1"/>
          </p:cNvCxnSpPr>
          <p:nvPr/>
        </p:nvCxnSpPr>
        <p:spPr bwMode="auto">
          <a:xfrm>
            <a:off x="6186488" y="2300288"/>
            <a:ext cx="338137" cy="0"/>
          </a:xfrm>
          <a:prstGeom prst="straightConnector1">
            <a:avLst/>
          </a:prstGeom>
          <a:noFill/>
          <a:ln w="57150" cap="sq">
            <a:solidFill>
              <a:srgbClr val="FFCC00"/>
            </a:solidFill>
            <a:round/>
            <a:headEnd type="none" w="sm" len="sm"/>
            <a:tailEnd type="triangle" w="sm" len="sm"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67" name="AutoShape 31"/>
          <p:cNvCxnSpPr>
            <a:cxnSpLocks noChangeShapeType="1"/>
            <a:stCxn id="91150" idx="3"/>
          </p:cNvCxnSpPr>
          <p:nvPr/>
        </p:nvCxnSpPr>
        <p:spPr bwMode="auto">
          <a:xfrm flipV="1">
            <a:off x="5911850" y="2625725"/>
            <a:ext cx="798513" cy="860425"/>
          </a:xfrm>
          <a:prstGeom prst="straightConnector1">
            <a:avLst/>
          </a:prstGeom>
          <a:noFill/>
          <a:ln w="57150" cap="sq">
            <a:solidFill>
              <a:srgbClr val="FFCC00"/>
            </a:solidFill>
            <a:round/>
            <a:headEnd type="none" w="sm" len="sm"/>
            <a:tailEnd type="triangle" w="sm" len="sm"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168" name="Line 32"/>
          <p:cNvSpPr>
            <a:spLocks noChangeShapeType="1"/>
          </p:cNvSpPr>
          <p:nvPr/>
        </p:nvSpPr>
        <p:spPr bwMode="auto">
          <a:xfrm flipH="1">
            <a:off x="6858000" y="2760663"/>
            <a:ext cx="23813" cy="306387"/>
          </a:xfrm>
          <a:prstGeom prst="line">
            <a:avLst/>
          </a:prstGeom>
          <a:noFill/>
          <a:ln w="57150" cap="sq">
            <a:solidFill>
              <a:srgbClr val="FFCC00"/>
            </a:solidFill>
            <a:round/>
            <a:headEnd type="none" w="sm" len="sm"/>
            <a:tailEnd type="triangle" w="sm" len="sm"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9" name="Rectangle 33"/>
          <p:cNvSpPr>
            <a:spLocks noChangeArrowheads="1"/>
          </p:cNvSpPr>
          <p:nvPr/>
        </p:nvSpPr>
        <p:spPr bwMode="auto">
          <a:xfrm>
            <a:off x="4268788" y="4514850"/>
            <a:ext cx="2185987" cy="16764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50000">
                <a:srgbClr val="FFCC66">
                  <a:gamma/>
                  <a:tint val="40000"/>
                  <a:invGamma/>
                </a:srgbClr>
              </a:gs>
              <a:gs pos="100000">
                <a:srgbClr val="FFCC66"/>
              </a:gs>
            </a:gsLst>
            <a:lin ang="5400000" scaled="1"/>
          </a:gradFill>
          <a:ln w="28575" cap="sq">
            <a:solidFill>
              <a:srgbClr val="002E65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170" name="Rectangle 34"/>
          <p:cNvSpPr>
            <a:spLocks noChangeArrowheads="1"/>
          </p:cNvSpPr>
          <p:nvPr/>
        </p:nvSpPr>
        <p:spPr bwMode="auto">
          <a:xfrm>
            <a:off x="6765925" y="5427663"/>
            <a:ext cx="2185988" cy="9144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50000">
                <a:srgbClr val="FFCC66">
                  <a:gamma/>
                  <a:tint val="40000"/>
                  <a:invGamma/>
                </a:srgbClr>
              </a:gs>
              <a:gs pos="100000">
                <a:srgbClr val="FFCC66"/>
              </a:gs>
            </a:gsLst>
            <a:lin ang="5400000" scaled="1"/>
          </a:gradFill>
          <a:ln w="28575" cap="sq">
            <a:solidFill>
              <a:srgbClr val="002E65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91171" name="AutoShape 35"/>
          <p:cNvCxnSpPr>
            <a:cxnSpLocks noChangeShapeType="1"/>
          </p:cNvCxnSpPr>
          <p:nvPr/>
        </p:nvCxnSpPr>
        <p:spPr bwMode="auto">
          <a:xfrm>
            <a:off x="3857625" y="5314950"/>
            <a:ext cx="398463" cy="0"/>
          </a:xfrm>
          <a:prstGeom prst="straightConnector1">
            <a:avLst/>
          </a:prstGeom>
          <a:noFill/>
          <a:ln w="57150" cap="sq">
            <a:solidFill>
              <a:srgbClr val="FFCC00"/>
            </a:solidFill>
            <a:round/>
            <a:headEnd type="none" w="sm" len="sm"/>
            <a:tailEnd type="triangle" w="sm" len="sm"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172" name="Text Box 36"/>
          <p:cNvSpPr txBox="1">
            <a:spLocks noChangeArrowheads="1"/>
          </p:cNvSpPr>
          <p:nvPr/>
        </p:nvSpPr>
        <p:spPr bwMode="auto">
          <a:xfrm>
            <a:off x="4495800" y="5046663"/>
            <a:ext cx="17478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 sz="1600">
                <a:solidFill>
                  <a:schemeClr val="accent2"/>
                </a:solidFill>
                <a:ea typeface="굴림" charset="-127"/>
                <a:cs typeface="Times New Roman" charset="0"/>
              </a:rPr>
              <a:t>Issues and Needs</a:t>
            </a:r>
          </a:p>
        </p:txBody>
      </p:sp>
      <p:sp>
        <p:nvSpPr>
          <p:cNvPr id="91173" name="Text Box 37"/>
          <p:cNvSpPr txBox="1">
            <a:spLocks noChangeArrowheads="1"/>
          </p:cNvSpPr>
          <p:nvPr/>
        </p:nvSpPr>
        <p:spPr bwMode="auto">
          <a:xfrm>
            <a:off x="6858000" y="5656263"/>
            <a:ext cx="1981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>
                <a:solidFill>
                  <a:schemeClr val="accent2"/>
                </a:solidFill>
                <a:ea typeface="굴림" charset="-127"/>
                <a:cs typeface="Times New Roman" charset="0"/>
              </a:rPr>
              <a:t>Final Plan</a:t>
            </a:r>
          </a:p>
        </p:txBody>
      </p:sp>
      <p:cxnSp>
        <p:nvCxnSpPr>
          <p:cNvPr id="91174" name="AutoShape 38"/>
          <p:cNvCxnSpPr>
            <a:cxnSpLocks noChangeShapeType="1"/>
          </p:cNvCxnSpPr>
          <p:nvPr/>
        </p:nvCxnSpPr>
        <p:spPr bwMode="auto">
          <a:xfrm>
            <a:off x="1371600" y="3065463"/>
            <a:ext cx="398463" cy="0"/>
          </a:xfrm>
          <a:prstGeom prst="straightConnector1">
            <a:avLst/>
          </a:prstGeom>
          <a:noFill/>
          <a:ln w="57150" cap="sq">
            <a:solidFill>
              <a:srgbClr val="FFCC00"/>
            </a:solidFill>
            <a:round/>
            <a:headEnd type="none" w="sm" len="sm"/>
            <a:tailEnd type="triangle" w="sm" len="sm"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75" name="AutoShape 39"/>
          <p:cNvCxnSpPr>
            <a:cxnSpLocks noChangeShapeType="1"/>
            <a:stCxn id="91145" idx="3"/>
          </p:cNvCxnSpPr>
          <p:nvPr/>
        </p:nvCxnSpPr>
        <p:spPr bwMode="auto">
          <a:xfrm flipV="1">
            <a:off x="2844800" y="3067050"/>
            <a:ext cx="449263" cy="9525"/>
          </a:xfrm>
          <a:prstGeom prst="straightConnector1">
            <a:avLst/>
          </a:prstGeom>
          <a:noFill/>
          <a:ln w="57150" cap="sq">
            <a:solidFill>
              <a:srgbClr val="FFCC00"/>
            </a:solidFill>
            <a:round/>
            <a:headEnd type="none" w="sm" len="sm"/>
            <a:tailEnd type="triangle" w="sm" len="sm"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176" name="Line 40"/>
          <p:cNvSpPr>
            <a:spLocks noChangeShapeType="1"/>
          </p:cNvSpPr>
          <p:nvPr/>
        </p:nvSpPr>
        <p:spPr bwMode="auto">
          <a:xfrm>
            <a:off x="5334000" y="4056063"/>
            <a:ext cx="0" cy="457200"/>
          </a:xfrm>
          <a:prstGeom prst="line">
            <a:avLst/>
          </a:prstGeom>
          <a:noFill/>
          <a:ln w="57150" cap="sq">
            <a:solidFill>
              <a:srgbClr val="FFCC00"/>
            </a:solidFill>
            <a:round/>
            <a:headEnd type="triangle" w="sm" len="sm"/>
            <a:tailEnd type="none" w="sm" len="sm"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77" name="Line 41"/>
          <p:cNvSpPr>
            <a:spLocks noChangeShapeType="1"/>
          </p:cNvSpPr>
          <p:nvPr/>
        </p:nvSpPr>
        <p:spPr bwMode="auto">
          <a:xfrm>
            <a:off x="5410200" y="2760663"/>
            <a:ext cx="0" cy="304800"/>
          </a:xfrm>
          <a:prstGeom prst="line">
            <a:avLst/>
          </a:prstGeom>
          <a:noFill/>
          <a:ln w="57150" cap="sq">
            <a:solidFill>
              <a:srgbClr val="FFCC00"/>
            </a:solidFill>
            <a:round/>
            <a:headEnd type="triangle" w="sm" len="sm"/>
            <a:tailEnd type="none" w="sm" len="sm"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78" name="Rectangle 42"/>
          <p:cNvSpPr>
            <a:spLocks noChangeArrowheads="1"/>
          </p:cNvSpPr>
          <p:nvPr/>
        </p:nvSpPr>
        <p:spPr bwMode="auto">
          <a:xfrm>
            <a:off x="6705600" y="4360863"/>
            <a:ext cx="2185988" cy="7874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50000">
                <a:srgbClr val="FFCC66">
                  <a:gamma/>
                  <a:tint val="40000"/>
                  <a:invGamma/>
                </a:srgbClr>
              </a:gs>
              <a:gs pos="100000">
                <a:srgbClr val="FFCC66"/>
              </a:gs>
            </a:gsLst>
            <a:lin ang="5400000" scaled="1"/>
          </a:gradFill>
          <a:ln w="28575" cap="sq">
            <a:solidFill>
              <a:srgbClr val="002E65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179" name="Text Box 43"/>
          <p:cNvSpPr txBox="1">
            <a:spLocks noChangeArrowheads="1"/>
          </p:cNvSpPr>
          <p:nvPr/>
        </p:nvSpPr>
        <p:spPr bwMode="auto">
          <a:xfrm>
            <a:off x="6781800" y="4437063"/>
            <a:ext cx="198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>
                <a:solidFill>
                  <a:schemeClr val="accent2"/>
                </a:solidFill>
                <a:ea typeface="굴림" charset="-127"/>
                <a:cs typeface="Times New Roman" charset="0"/>
              </a:rPr>
              <a:t>Preparedness Process</a:t>
            </a:r>
          </a:p>
        </p:txBody>
      </p:sp>
      <p:sp>
        <p:nvSpPr>
          <p:cNvPr id="91180" name="Line 44"/>
          <p:cNvSpPr>
            <a:spLocks noChangeShapeType="1"/>
          </p:cNvSpPr>
          <p:nvPr/>
        </p:nvSpPr>
        <p:spPr bwMode="auto">
          <a:xfrm>
            <a:off x="8382000" y="2760663"/>
            <a:ext cx="0" cy="304800"/>
          </a:xfrm>
          <a:prstGeom prst="line">
            <a:avLst/>
          </a:prstGeom>
          <a:noFill/>
          <a:ln w="57150" cap="sq">
            <a:solidFill>
              <a:srgbClr val="FFCC00"/>
            </a:solidFill>
            <a:round/>
            <a:headEnd type="none" w="sm" len="sm"/>
            <a:tailEnd type="triangle" w="sm" len="sm"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81" name="Line 45"/>
          <p:cNvSpPr>
            <a:spLocks noChangeShapeType="1"/>
          </p:cNvSpPr>
          <p:nvPr/>
        </p:nvSpPr>
        <p:spPr bwMode="auto">
          <a:xfrm flipH="1">
            <a:off x="7086600" y="4056063"/>
            <a:ext cx="0" cy="304800"/>
          </a:xfrm>
          <a:prstGeom prst="line">
            <a:avLst/>
          </a:prstGeom>
          <a:noFill/>
          <a:ln w="57150" cap="sq">
            <a:solidFill>
              <a:srgbClr val="FFCC00"/>
            </a:solidFill>
            <a:round/>
            <a:headEnd type="none" w="sm" len="sm"/>
            <a:tailEnd type="triangle" w="sm" len="sm"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82" name="Line 46"/>
          <p:cNvSpPr>
            <a:spLocks noChangeShapeType="1"/>
          </p:cNvSpPr>
          <p:nvPr/>
        </p:nvSpPr>
        <p:spPr bwMode="auto">
          <a:xfrm>
            <a:off x="8458200" y="4056063"/>
            <a:ext cx="0" cy="304800"/>
          </a:xfrm>
          <a:prstGeom prst="line">
            <a:avLst/>
          </a:prstGeom>
          <a:noFill/>
          <a:ln w="57150" cap="sq">
            <a:solidFill>
              <a:srgbClr val="FFCC00"/>
            </a:solidFill>
            <a:round/>
            <a:headEnd type="none" w="sm" len="sm"/>
            <a:tailEnd type="triangle" w="sm" len="sm"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83" name="Line 47"/>
          <p:cNvSpPr>
            <a:spLocks noChangeShapeType="1"/>
          </p:cNvSpPr>
          <p:nvPr/>
        </p:nvSpPr>
        <p:spPr bwMode="auto">
          <a:xfrm>
            <a:off x="7848600" y="5122863"/>
            <a:ext cx="0" cy="304800"/>
          </a:xfrm>
          <a:prstGeom prst="line">
            <a:avLst/>
          </a:prstGeom>
          <a:noFill/>
          <a:ln w="57150" cap="sq">
            <a:solidFill>
              <a:srgbClr val="FFCC00"/>
            </a:solidFill>
            <a:round/>
            <a:headEnd type="none" w="sm" len="sm"/>
            <a:tailEnd type="triangle" w="sm" len="sm"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886700" cy="4206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400" b="1" dirty="0">
                <a:solidFill>
                  <a:srgbClr val="FF0000"/>
                </a:solidFill>
                <a:ea typeface="SimSun" charset="-122"/>
              </a:rPr>
              <a:t>Computational Problem</a:t>
            </a:r>
            <a:r>
              <a:rPr lang="en-US" altLang="zh-CN" sz="2400" b="1" dirty="0">
                <a:ea typeface="SimSun" charset="-122"/>
              </a:rPr>
              <a:t>: Evacuation Route Planning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868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r>
              <a:rPr lang="en-US" altLang="zh-CN" sz="2000" b="1">
                <a:solidFill>
                  <a:schemeClr val="tx2"/>
                </a:solidFill>
                <a:ea typeface="SimSun" charset="-122"/>
              </a:rPr>
              <a:t>Given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altLang="zh-CN" sz="1800">
                <a:ea typeface="SimSun" charset="-122"/>
              </a:rPr>
              <a:t>Number of evacuees and their initial locations  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altLang="zh-CN" sz="1800">
                <a:ea typeface="SimSun" charset="-122"/>
              </a:rPr>
              <a:t>Evacuation destinations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altLang="zh-CN" sz="1800">
                <a:ea typeface="SimSun" charset="-122"/>
              </a:rPr>
              <a:t>A transportation network,  a directed graph </a:t>
            </a:r>
            <a:r>
              <a:rPr lang="en-US" altLang="zh-CN" sz="1800" b="1" i="1">
                <a:latin typeface="Times New Roman" charset="0"/>
                <a:ea typeface="SimSun" charset="-122"/>
              </a:rPr>
              <a:t>G = </a:t>
            </a:r>
            <a:r>
              <a:rPr lang="en-US" altLang="zh-CN" sz="1800" b="1">
                <a:latin typeface="Times New Roman" charset="0"/>
                <a:ea typeface="SimSun" charset="-122"/>
              </a:rPr>
              <a:t>( </a:t>
            </a:r>
            <a:r>
              <a:rPr lang="en-US" altLang="zh-CN" sz="1800" b="1" i="1">
                <a:latin typeface="Times New Roman" charset="0"/>
                <a:ea typeface="SimSun" charset="-122"/>
              </a:rPr>
              <a:t>Nodes, Edges </a:t>
            </a:r>
            <a:r>
              <a:rPr lang="en-US" altLang="zh-CN" sz="1800" b="1">
                <a:latin typeface="Times New Roman" charset="0"/>
                <a:ea typeface="SimSun" charset="-122"/>
              </a:rPr>
              <a:t>) </a:t>
            </a:r>
            <a:r>
              <a:rPr lang="en-US" altLang="zh-CN" sz="1800">
                <a:ea typeface="SimSun" charset="-122"/>
              </a:rPr>
              <a:t>with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altLang="zh-CN" sz="1600">
                <a:ea typeface="SimSun" charset="-122"/>
              </a:rPr>
              <a:t>Travel time for each edge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altLang="zh-CN" sz="1600">
                <a:ea typeface="SimSun" charset="-122"/>
              </a:rPr>
              <a:t>Capacity constraint for each edge and node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None/>
              <a:defRPr/>
            </a:pPr>
            <a:r>
              <a:rPr lang="en-US" altLang="zh-CN" sz="2000" b="1">
                <a:solidFill>
                  <a:schemeClr val="tx2"/>
                </a:solidFill>
                <a:ea typeface="SimSun" charset="-122"/>
              </a:rPr>
              <a:t>Output</a:t>
            </a:r>
            <a:endParaRPr lang="en-US" altLang="zh-CN" sz="2000">
              <a:solidFill>
                <a:schemeClr val="tx2"/>
              </a:solidFill>
              <a:ea typeface="SimSun" charset="-122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altLang="zh-CN" sz="1800">
                <a:ea typeface="SimSun" charset="-122"/>
              </a:rPr>
              <a:t>Evacuation plan = a set of origin-destination routes &amp; schedule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r>
              <a:rPr lang="en-US" altLang="zh-CN" sz="2000" b="1">
                <a:solidFill>
                  <a:schemeClr val="tx2"/>
                </a:solidFill>
                <a:ea typeface="SimSun" charset="-122"/>
              </a:rPr>
              <a:t>Objective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altLang="zh-CN" sz="1800">
                <a:ea typeface="SimSun" charset="-122"/>
              </a:rPr>
              <a:t>Minimize evacuation time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None/>
              <a:defRPr/>
            </a:pPr>
            <a:r>
              <a:rPr lang="en-US" altLang="zh-CN" sz="2000" b="1">
                <a:solidFill>
                  <a:schemeClr val="tx2"/>
                </a:solidFill>
                <a:ea typeface="SimSun" charset="-122"/>
              </a:rPr>
              <a:t>Constraints</a:t>
            </a:r>
          </a:p>
          <a:p>
            <a:pPr eaLnBrk="1" hangingPunct="1">
              <a:spcBef>
                <a:spcPts val="600"/>
              </a:spcBef>
              <a:buClr>
                <a:schemeClr val="tx1"/>
              </a:buClr>
              <a:defRPr/>
            </a:pPr>
            <a:r>
              <a:rPr lang="en-US" altLang="zh-CN" sz="1800">
                <a:ea typeface="SimSun" charset="-122"/>
              </a:rPr>
              <a:t>(Spatio-temporal) </a:t>
            </a:r>
            <a:r>
              <a:rPr lang="en-US" altLang="zh-CN" sz="1800">
                <a:solidFill>
                  <a:srgbClr val="CC0000"/>
                </a:solidFill>
                <a:ea typeface="SimSun" charset="-122"/>
              </a:rPr>
              <a:t>Data Feasibility </a:t>
            </a:r>
          </a:p>
          <a:p>
            <a:pPr eaLnBrk="1" hangingPunct="1">
              <a:spcBef>
                <a:spcPts val="600"/>
              </a:spcBef>
              <a:buClr>
                <a:schemeClr val="tx1"/>
              </a:buClr>
              <a:defRPr/>
            </a:pPr>
            <a:r>
              <a:rPr lang="en-US" altLang="zh-CN" sz="1800">
                <a:solidFill>
                  <a:srgbClr val="CC0000"/>
                </a:solidFill>
                <a:ea typeface="SimSun" charset="-122"/>
              </a:rPr>
              <a:t>Computational Scalability</a:t>
            </a:r>
            <a:r>
              <a:rPr lang="en-US" altLang="zh-CN" sz="1800">
                <a:solidFill>
                  <a:schemeClr val="tx2"/>
                </a:solidFill>
                <a:ea typeface="SimSun" charset="-122"/>
              </a:rPr>
              <a:t> to large population and geographies</a:t>
            </a:r>
          </a:p>
          <a:p>
            <a:pPr eaLnBrk="1" hangingPunct="1">
              <a:spcBef>
                <a:spcPts val="600"/>
              </a:spcBef>
              <a:buClr>
                <a:schemeClr val="tx1"/>
              </a:buClr>
              <a:defRPr/>
            </a:pPr>
            <a:r>
              <a:rPr lang="en-US" altLang="zh-CN" sz="1800">
                <a:solidFill>
                  <a:schemeClr val="tx2"/>
                </a:solidFill>
                <a:ea typeface="SimSun" charset="-122"/>
              </a:rPr>
              <a:t>(Societal) Application Domain Interpretability and value</a:t>
            </a:r>
          </a:p>
          <a:p>
            <a:pPr lvl="1" eaLnBrk="1" hangingPunct="1">
              <a:spcBef>
                <a:spcPts val="600"/>
              </a:spcBef>
              <a:buClr>
                <a:schemeClr val="tx1"/>
              </a:buClr>
              <a:defRPr/>
            </a:pPr>
            <a:r>
              <a:rPr lang="en-US" altLang="zh-CN" sz="1600">
                <a:solidFill>
                  <a:schemeClr val="tx2"/>
                </a:solidFill>
                <a:ea typeface="SimSun" charset="-122"/>
              </a:rPr>
              <a:t>Transportation Network Capacity &lt;&lt; Number of evacuees</a:t>
            </a:r>
          </a:p>
          <a:p>
            <a:pPr eaLnBrk="1" hangingPunct="1">
              <a:lnSpc>
                <a:spcPct val="50000"/>
              </a:lnSpc>
              <a:spcBef>
                <a:spcPts val="600"/>
              </a:spcBef>
              <a:buClr>
                <a:schemeClr val="tx1"/>
              </a:buClr>
              <a:defRPr/>
            </a:pPr>
            <a:endParaRPr lang="en-US" altLang="zh-CN" sz="2000">
              <a:solidFill>
                <a:schemeClr val="tx2"/>
              </a:solidFill>
              <a:ea typeface="SimSun" charset="-122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defRPr/>
            </a:pPr>
            <a:endParaRPr lang="en-US" altLang="zh-CN" sz="1200">
              <a:solidFill>
                <a:schemeClr val="tx2"/>
              </a:solidFill>
              <a:ea typeface="SimSun" charset="-122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None/>
              <a:defRPr/>
            </a:pPr>
            <a:endParaRPr lang="en-US" altLang="zh-CN" sz="1600">
              <a:solidFill>
                <a:schemeClr val="tx2"/>
              </a:solidFill>
              <a:ea typeface="SimSun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793038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sz="2800"/>
              <a:t>Computational Feasibility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81000" y="1295400"/>
            <a:ext cx="739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x-none" altLang="x-none" sz="2000">
              <a:latin typeface="Tahoma" charset="0"/>
            </a:endParaRPr>
          </a:p>
        </p:txBody>
      </p:sp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457200" y="2794000"/>
            <a:ext cx="830580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x-none" b="1">
                <a:solidFill>
                  <a:schemeClr val="tx2"/>
                </a:solidFill>
              </a:rPr>
              <a:t>B. Related Work Operations Research: </a:t>
            </a:r>
            <a:r>
              <a:rPr lang="en-US" altLang="x-none" sz="1600">
                <a:solidFill>
                  <a:schemeClr val="tx2"/>
                </a:solidFill>
              </a:rPr>
              <a:t>Time-Expanded Graph + Linear Prog.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x-none"/>
              <a:t>   - </a:t>
            </a:r>
            <a:r>
              <a:rPr lang="en-US" altLang="x-none" sz="1600"/>
              <a:t>Optimal solution, e.g. EVACNET (U. FL),  Hoppe and Tardos (Cornell U).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x-none" b="1">
                <a:solidFill>
                  <a:schemeClr val="hlink"/>
                </a:solidFill>
              </a:rPr>
              <a:t>   Limitation: </a:t>
            </a:r>
            <a:r>
              <a:rPr lang="en-US" altLang="x-none" sz="1600"/>
              <a:t>- High computational complexity =&gt; Does not scale to large problems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x-none" sz="1600"/>
              <a:t>   - Users need to guess an upper bound on evacuation time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x-none" sz="1600"/>
              <a:t>     Inaccurate guess =&gt; either no solution or increased computation cost!</a:t>
            </a:r>
          </a:p>
        </p:txBody>
      </p:sp>
      <p:grpSp>
        <p:nvGrpSpPr>
          <p:cNvPr id="208902" name="Group 6"/>
          <p:cNvGrpSpPr>
            <a:grpSpLocks noRot="1"/>
          </p:cNvGrpSpPr>
          <p:nvPr/>
        </p:nvGrpSpPr>
        <p:grpSpPr bwMode="auto">
          <a:xfrm>
            <a:off x="1447800" y="4495800"/>
            <a:ext cx="6629400" cy="838200"/>
            <a:chOff x="576" y="1824"/>
            <a:chExt cx="4176" cy="528"/>
          </a:xfrm>
        </p:grpSpPr>
        <p:sp>
          <p:nvSpPr>
            <p:cNvPr id="40968" name="Rectangle 7"/>
            <p:cNvSpPr>
              <a:spLocks noChangeArrowheads="1"/>
            </p:cNvSpPr>
            <p:nvPr/>
          </p:nvSpPr>
          <p:spPr bwMode="auto">
            <a:xfrm>
              <a:off x="4091" y="2059"/>
              <a:ext cx="661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hangingPunct="1">
                <a:spcBef>
                  <a:spcPct val="20000"/>
                </a:spcBef>
                <a:defRPr/>
              </a:pPr>
              <a:r>
                <a:rPr lang="en-US" altLang="x-none" sz="1600">
                  <a:solidFill>
                    <a:schemeClr val="hlink"/>
                  </a:solidFill>
                </a:rPr>
                <a:t>&gt; 5 days</a:t>
              </a:r>
            </a:p>
          </p:txBody>
        </p:sp>
        <p:sp>
          <p:nvSpPr>
            <p:cNvPr id="40969" name="Rectangle 8"/>
            <p:cNvSpPr>
              <a:spLocks noChangeArrowheads="1"/>
            </p:cNvSpPr>
            <p:nvPr/>
          </p:nvSpPr>
          <p:spPr bwMode="auto">
            <a:xfrm>
              <a:off x="3474" y="2059"/>
              <a:ext cx="617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hangingPunct="1">
                <a:spcBef>
                  <a:spcPct val="20000"/>
                </a:spcBef>
                <a:defRPr/>
              </a:pPr>
              <a:r>
                <a:rPr lang="en-US" altLang="x-none" sz="1600"/>
                <a:t>108 min</a:t>
              </a:r>
            </a:p>
          </p:txBody>
        </p:sp>
        <p:sp>
          <p:nvSpPr>
            <p:cNvPr id="40970" name="Rectangle 9"/>
            <p:cNvSpPr>
              <a:spLocks noChangeArrowheads="1"/>
            </p:cNvSpPr>
            <p:nvPr/>
          </p:nvSpPr>
          <p:spPr bwMode="auto">
            <a:xfrm>
              <a:off x="2904" y="2059"/>
              <a:ext cx="570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hangingPunct="1">
                <a:spcBef>
                  <a:spcPct val="20000"/>
                </a:spcBef>
                <a:defRPr/>
              </a:pPr>
              <a:r>
                <a:rPr lang="en-US" altLang="x-none" sz="1600"/>
                <a:t>2.5 min</a:t>
              </a:r>
            </a:p>
          </p:txBody>
        </p:sp>
        <p:sp>
          <p:nvSpPr>
            <p:cNvPr id="40971" name="Rectangle 10"/>
            <p:cNvSpPr>
              <a:spLocks noChangeArrowheads="1"/>
            </p:cNvSpPr>
            <p:nvPr/>
          </p:nvSpPr>
          <p:spPr bwMode="auto">
            <a:xfrm>
              <a:off x="2334" y="2059"/>
              <a:ext cx="570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hangingPunct="1">
                <a:spcBef>
                  <a:spcPct val="20000"/>
                </a:spcBef>
                <a:defRPr/>
              </a:pPr>
              <a:r>
                <a:rPr lang="en-US" altLang="x-none" sz="1600"/>
                <a:t>0.1 min</a:t>
              </a:r>
            </a:p>
          </p:txBody>
        </p:sp>
        <p:sp>
          <p:nvSpPr>
            <p:cNvPr id="40972" name="Rectangle 11"/>
            <p:cNvSpPr>
              <a:spLocks noChangeArrowheads="1"/>
            </p:cNvSpPr>
            <p:nvPr/>
          </p:nvSpPr>
          <p:spPr bwMode="auto">
            <a:xfrm>
              <a:off x="576" y="2059"/>
              <a:ext cx="1758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hangingPunct="1">
                <a:spcBef>
                  <a:spcPct val="20000"/>
                </a:spcBef>
                <a:defRPr/>
              </a:pPr>
              <a:r>
                <a:rPr lang="en-US" altLang="x-none" sz="1600"/>
                <a:t>EVACNET Running Time</a:t>
              </a:r>
            </a:p>
          </p:txBody>
        </p:sp>
        <p:sp>
          <p:nvSpPr>
            <p:cNvPr id="40973" name="Rectangle 12"/>
            <p:cNvSpPr>
              <a:spLocks noChangeArrowheads="1"/>
            </p:cNvSpPr>
            <p:nvPr/>
          </p:nvSpPr>
          <p:spPr bwMode="auto">
            <a:xfrm>
              <a:off x="4091" y="1824"/>
              <a:ext cx="661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hangingPunct="1">
                <a:spcBef>
                  <a:spcPct val="20000"/>
                </a:spcBef>
                <a:defRPr/>
              </a:pPr>
              <a:r>
                <a:rPr lang="en-US" altLang="x-none" sz="1600">
                  <a:solidFill>
                    <a:schemeClr val="hlink"/>
                  </a:solidFill>
                </a:rPr>
                <a:t>50,000</a:t>
              </a:r>
            </a:p>
          </p:txBody>
        </p:sp>
        <p:sp>
          <p:nvSpPr>
            <p:cNvPr id="40974" name="Rectangle 13"/>
            <p:cNvSpPr>
              <a:spLocks noChangeArrowheads="1"/>
            </p:cNvSpPr>
            <p:nvPr/>
          </p:nvSpPr>
          <p:spPr bwMode="auto">
            <a:xfrm>
              <a:off x="3474" y="1824"/>
              <a:ext cx="617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hangingPunct="1">
                <a:spcBef>
                  <a:spcPct val="20000"/>
                </a:spcBef>
                <a:defRPr/>
              </a:pPr>
              <a:r>
                <a:rPr lang="en-US" altLang="x-none" sz="1600"/>
                <a:t>5,000</a:t>
              </a:r>
            </a:p>
          </p:txBody>
        </p:sp>
        <p:sp>
          <p:nvSpPr>
            <p:cNvPr id="40975" name="Rectangle 14"/>
            <p:cNvSpPr>
              <a:spLocks noChangeArrowheads="1"/>
            </p:cNvSpPr>
            <p:nvPr/>
          </p:nvSpPr>
          <p:spPr bwMode="auto">
            <a:xfrm>
              <a:off x="2904" y="1824"/>
              <a:ext cx="570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hangingPunct="1">
                <a:spcBef>
                  <a:spcPct val="20000"/>
                </a:spcBef>
                <a:defRPr/>
              </a:pPr>
              <a:r>
                <a:rPr lang="en-US" altLang="x-none" sz="1600"/>
                <a:t>500</a:t>
              </a:r>
            </a:p>
          </p:txBody>
        </p:sp>
        <p:sp>
          <p:nvSpPr>
            <p:cNvPr id="40976" name="Rectangle 15"/>
            <p:cNvSpPr>
              <a:spLocks noChangeArrowheads="1"/>
            </p:cNvSpPr>
            <p:nvPr/>
          </p:nvSpPr>
          <p:spPr bwMode="auto">
            <a:xfrm>
              <a:off x="2334" y="1824"/>
              <a:ext cx="570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hangingPunct="1">
                <a:spcBef>
                  <a:spcPct val="20000"/>
                </a:spcBef>
                <a:defRPr/>
              </a:pPr>
              <a:r>
                <a:rPr lang="en-US" altLang="x-none" sz="1600"/>
                <a:t>50</a:t>
              </a:r>
            </a:p>
          </p:txBody>
        </p:sp>
        <p:sp>
          <p:nvSpPr>
            <p:cNvPr id="40977" name="Rectangle 16"/>
            <p:cNvSpPr>
              <a:spLocks noChangeArrowheads="1"/>
            </p:cNvSpPr>
            <p:nvPr/>
          </p:nvSpPr>
          <p:spPr bwMode="auto">
            <a:xfrm>
              <a:off x="576" y="1824"/>
              <a:ext cx="1758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hangingPunct="1">
                <a:spcBef>
                  <a:spcPct val="20000"/>
                </a:spcBef>
                <a:defRPr/>
              </a:pPr>
              <a:r>
                <a:rPr lang="en-US" altLang="x-none" sz="1600"/>
                <a:t>Number of Nodes</a:t>
              </a:r>
            </a:p>
          </p:txBody>
        </p:sp>
        <p:sp>
          <p:nvSpPr>
            <p:cNvPr id="40978" name="Line 17"/>
            <p:cNvSpPr>
              <a:spLocks noChangeShapeType="1"/>
            </p:cNvSpPr>
            <p:nvPr/>
          </p:nvSpPr>
          <p:spPr bwMode="auto">
            <a:xfrm>
              <a:off x="576" y="2059"/>
              <a:ext cx="41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0979" name="Line 18"/>
            <p:cNvSpPr>
              <a:spLocks noChangeShapeType="1"/>
            </p:cNvSpPr>
            <p:nvPr/>
          </p:nvSpPr>
          <p:spPr bwMode="auto">
            <a:xfrm>
              <a:off x="2334" y="1824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0980" name="Line 19"/>
            <p:cNvSpPr>
              <a:spLocks noChangeShapeType="1"/>
            </p:cNvSpPr>
            <p:nvPr/>
          </p:nvSpPr>
          <p:spPr bwMode="auto">
            <a:xfrm>
              <a:off x="2904" y="1824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0981" name="Line 20"/>
            <p:cNvSpPr>
              <a:spLocks noChangeShapeType="1"/>
            </p:cNvSpPr>
            <p:nvPr/>
          </p:nvSpPr>
          <p:spPr bwMode="auto">
            <a:xfrm>
              <a:off x="3474" y="1824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0982" name="Line 21"/>
            <p:cNvSpPr>
              <a:spLocks noChangeShapeType="1"/>
            </p:cNvSpPr>
            <p:nvPr/>
          </p:nvSpPr>
          <p:spPr bwMode="auto">
            <a:xfrm>
              <a:off x="4091" y="1824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0983" name="Line 22"/>
            <p:cNvSpPr>
              <a:spLocks noChangeShapeType="1"/>
            </p:cNvSpPr>
            <p:nvPr/>
          </p:nvSpPr>
          <p:spPr bwMode="auto">
            <a:xfrm>
              <a:off x="576" y="1824"/>
              <a:ext cx="0" cy="52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0984" name="Line 23"/>
            <p:cNvSpPr>
              <a:spLocks noChangeShapeType="1"/>
            </p:cNvSpPr>
            <p:nvPr/>
          </p:nvSpPr>
          <p:spPr bwMode="auto">
            <a:xfrm>
              <a:off x="576" y="1824"/>
              <a:ext cx="41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0985" name="Line 24"/>
            <p:cNvSpPr>
              <a:spLocks noChangeShapeType="1"/>
            </p:cNvSpPr>
            <p:nvPr/>
          </p:nvSpPr>
          <p:spPr bwMode="auto">
            <a:xfrm>
              <a:off x="4752" y="1824"/>
              <a:ext cx="0" cy="52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0986" name="Line 25"/>
            <p:cNvSpPr>
              <a:spLocks noChangeShapeType="1"/>
            </p:cNvSpPr>
            <p:nvPr/>
          </p:nvSpPr>
          <p:spPr bwMode="auto">
            <a:xfrm>
              <a:off x="576" y="2352"/>
              <a:ext cx="41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208922" name="Rectangle 26"/>
          <p:cNvSpPr>
            <a:spLocks noChangeArrowheads="1"/>
          </p:cNvSpPr>
          <p:nvPr/>
        </p:nvSpPr>
        <p:spPr bwMode="auto">
          <a:xfrm>
            <a:off x="457200" y="609600"/>
            <a:ext cx="7924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>
              <a:spcBef>
                <a:spcPct val="20000"/>
              </a:spcBef>
              <a:defRPr/>
            </a:pPr>
            <a:r>
              <a:rPr lang="en-US" altLang="zh-CN" b="1" dirty="0">
                <a:ea typeface="SimSun" charset="-122"/>
              </a:rPr>
              <a:t>Computational Scalability to large population and geographies</a:t>
            </a:r>
          </a:p>
          <a:p>
            <a:pPr lvl="1" defTabSz="914400">
              <a:spcBef>
                <a:spcPct val="20000"/>
              </a:spcBef>
              <a:defRPr/>
            </a:pPr>
            <a:r>
              <a:rPr lang="en-US" altLang="zh-CN" sz="1600" dirty="0">
                <a:ea typeface="SimSun" charset="-122"/>
              </a:rPr>
              <a:t>Is it computable in reasonable time with current hardware, software ?</a:t>
            </a:r>
          </a:p>
          <a:p>
            <a:pPr lvl="1" defTabSz="914400">
              <a:spcBef>
                <a:spcPct val="20000"/>
              </a:spcBef>
              <a:defRPr/>
            </a:pPr>
            <a:r>
              <a:rPr lang="en-US" altLang="zh-CN" sz="1600" dirty="0">
                <a:solidFill>
                  <a:srgbClr val="FF0000"/>
                </a:solidFill>
                <a:ea typeface="SimSun" charset="-122"/>
              </a:rPr>
              <a:t>Does it require computer science advances?</a:t>
            </a:r>
          </a:p>
          <a:p>
            <a:pPr defTabSz="914400">
              <a:spcBef>
                <a:spcPct val="20000"/>
              </a:spcBef>
              <a:defRPr/>
            </a:pPr>
            <a:r>
              <a:rPr lang="en-US" altLang="zh-CN" b="1" dirty="0">
                <a:ea typeface="SimSun" charset="-122"/>
              </a:rPr>
              <a:t>A. Related Work in Transportation Sc.: Dynamic Traffic Assignment</a:t>
            </a:r>
            <a:r>
              <a:rPr lang="en-US" altLang="zh-CN" b="1" dirty="0">
                <a:solidFill>
                  <a:schemeClr val="folHlink"/>
                </a:solidFill>
                <a:ea typeface="SimSun" charset="-122"/>
              </a:rPr>
              <a:t> </a:t>
            </a:r>
            <a:r>
              <a:rPr lang="en-US" altLang="zh-CN" sz="1400" b="1" dirty="0">
                <a:solidFill>
                  <a:schemeClr val="folHlink"/>
                </a:solidFill>
                <a:ea typeface="SimSun" charset="-122"/>
              </a:rPr>
              <a:t> </a:t>
            </a:r>
          </a:p>
          <a:p>
            <a:pPr defTabSz="914400">
              <a:spcBef>
                <a:spcPct val="20000"/>
              </a:spcBef>
              <a:defRPr/>
            </a:pPr>
            <a:r>
              <a:rPr lang="en-US" altLang="zh-CN" sz="1600" b="1" dirty="0">
                <a:ea typeface="SimSun" charset="-122"/>
              </a:rPr>
              <a:t>   -  </a:t>
            </a:r>
            <a:r>
              <a:rPr lang="en-US" altLang="zh-CN" sz="1600" dirty="0">
                <a:ea typeface="SimSun" charset="-122"/>
              </a:rPr>
              <a:t>Game Theory: </a:t>
            </a:r>
            <a:r>
              <a:rPr lang="en-US" altLang="zh-CN" sz="1600" dirty="0" err="1">
                <a:ea typeface="SimSun" charset="-122"/>
              </a:rPr>
              <a:t>Wardrop</a:t>
            </a:r>
            <a:r>
              <a:rPr lang="en-US" altLang="zh-CN" sz="1600" dirty="0">
                <a:ea typeface="SimSun" charset="-122"/>
              </a:rPr>
              <a:t> Equilibrium, e.g.  DYNASMART (FHWA), DYNAMIT(MIT) </a:t>
            </a:r>
          </a:p>
          <a:p>
            <a:pPr defTabSz="914400">
              <a:spcBef>
                <a:spcPct val="20000"/>
              </a:spcBef>
              <a:defRPr/>
            </a:pPr>
            <a:r>
              <a:rPr lang="en-US" altLang="zh-CN" sz="1400" dirty="0">
                <a:ea typeface="SimSun" charset="-122"/>
              </a:rPr>
              <a:t>   </a:t>
            </a:r>
            <a:r>
              <a:rPr lang="en-US" altLang="zh-CN" b="1" dirty="0">
                <a:solidFill>
                  <a:schemeClr val="hlink"/>
                </a:solidFill>
                <a:ea typeface="SimSun" charset="-122"/>
              </a:rPr>
              <a:t>Limitation:</a:t>
            </a:r>
            <a:r>
              <a:rPr lang="en-US" altLang="zh-CN" sz="1600" dirty="0">
                <a:ea typeface="SimSun" charset="-122"/>
              </a:rPr>
              <a:t> Nice Game </a:t>
            </a:r>
            <a:r>
              <a:rPr lang="en-US" altLang="zh-CN" sz="1600" dirty="0" err="1">
                <a:ea typeface="SimSun" charset="-122"/>
              </a:rPr>
              <a:t>Theory,but</a:t>
            </a:r>
            <a:r>
              <a:rPr lang="en-US" altLang="zh-CN" sz="1600" dirty="0">
                <a:ea typeface="SimSun" charset="-122"/>
              </a:rPr>
              <a:t> Extremely high computation time</a:t>
            </a:r>
          </a:p>
          <a:p>
            <a:pPr defTabSz="914400">
              <a:spcBef>
                <a:spcPct val="20000"/>
              </a:spcBef>
              <a:defRPr/>
            </a:pPr>
            <a:r>
              <a:rPr lang="en-US" altLang="zh-CN" sz="1600" dirty="0">
                <a:ea typeface="SimSun" charset="-122"/>
              </a:rPr>
              <a:t>	- Does not scale to medium size networks and populations!</a:t>
            </a:r>
            <a:endParaRPr lang="en-US" altLang="zh-CN" sz="1400" dirty="0">
              <a:ea typeface="SimSun" charset="-122"/>
            </a:endParaRPr>
          </a:p>
        </p:txBody>
      </p:sp>
      <p:sp>
        <p:nvSpPr>
          <p:cNvPr id="208923" name="Rectangle 27"/>
          <p:cNvSpPr>
            <a:spLocks noChangeArrowheads="1"/>
          </p:cNvSpPr>
          <p:nvPr/>
        </p:nvSpPr>
        <p:spPr bwMode="auto">
          <a:xfrm>
            <a:off x="457200" y="5410200"/>
            <a:ext cx="7924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>
              <a:spcBef>
                <a:spcPct val="20000"/>
              </a:spcBef>
              <a:defRPr/>
            </a:pPr>
            <a:r>
              <a:rPr lang="en-US" altLang="zh-CN" b="1">
                <a:ea typeface="SimSun" charset="-122"/>
              </a:rPr>
              <a:t>C. Computer Science: Capacity Constrained Route Planner</a:t>
            </a:r>
            <a:r>
              <a:rPr lang="en-US" altLang="zh-CN" b="1">
                <a:solidFill>
                  <a:schemeClr val="folHlink"/>
                </a:solidFill>
                <a:ea typeface="SimSun" charset="-122"/>
              </a:rPr>
              <a:t> </a:t>
            </a:r>
            <a:r>
              <a:rPr lang="en-US" altLang="zh-CN" sz="1400" b="1">
                <a:solidFill>
                  <a:schemeClr val="folHlink"/>
                </a:solidFill>
                <a:ea typeface="SimSun" charset="-122"/>
              </a:rPr>
              <a:t> </a:t>
            </a:r>
          </a:p>
          <a:p>
            <a:pPr defTabSz="914400">
              <a:spcBef>
                <a:spcPct val="20000"/>
              </a:spcBef>
              <a:defRPr/>
            </a:pPr>
            <a:r>
              <a:rPr lang="en-US" altLang="zh-CN" sz="1600">
                <a:ea typeface="SimSun" charset="-122"/>
              </a:rPr>
              <a:t>   - Extends shortest-path algorithms to honor capacity constraints</a:t>
            </a:r>
          </a:p>
          <a:p>
            <a:pPr defTabSz="914400">
              <a:spcBef>
                <a:spcPct val="20000"/>
              </a:spcBef>
              <a:defRPr/>
            </a:pPr>
            <a:r>
              <a:rPr lang="en-US" altLang="zh-CN" sz="1600">
                <a:ea typeface="SimSun" charset="-122"/>
              </a:rPr>
              <a:t>   - Scales up to to Millions of evacuees over hundreds of square miles</a:t>
            </a:r>
            <a:r>
              <a:rPr lang="en-US" altLang="zh-CN" sz="1400">
                <a:ea typeface="SimSun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8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8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8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8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8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Number Placeholder 5"/>
          <p:cNvSpPr txBox="1">
            <a:spLocks noGrp="1"/>
          </p:cNvSpPr>
          <p:nvPr/>
        </p:nvSpPr>
        <p:spPr bwMode="auto">
          <a:xfrm>
            <a:off x="8404225" y="219075"/>
            <a:ext cx="4937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41A1C48-F003-704E-86E4-6C51FB908B66}" type="slidenum">
              <a:rPr lang="en-US" altLang="x-none" sz="1200">
                <a:solidFill>
                  <a:schemeClr val="tx2"/>
                </a:solidFill>
                <a:latin typeface="Trebuchet MS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x-none" sz="1200">
              <a:solidFill>
                <a:schemeClr val="tx2"/>
              </a:solidFill>
              <a:latin typeface="Trebuchet MS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0688" y="76200"/>
            <a:ext cx="8229600" cy="639763"/>
          </a:xfrm>
        </p:spPr>
        <p:txBody>
          <a:bodyPr anchor="b"/>
          <a:lstStyle/>
          <a:p>
            <a:pPr eaLnBrk="1" hangingPunct="1">
              <a:defRPr/>
            </a:pPr>
            <a:r>
              <a:rPr lang="en-US" altLang="x-none" sz="3200" dirty="0">
                <a:solidFill>
                  <a:schemeClr val="tx1"/>
                </a:solidFill>
              </a:rPr>
              <a:t>Win-Win</a:t>
            </a:r>
            <a:endParaRPr lang="en-US" altLang="x-none" sz="3600" dirty="0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228600" y="685800"/>
            <a:ext cx="8458200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000" dirty="0">
                <a:latin typeface="+mj-lt"/>
              </a:rPr>
              <a:t>Contributions:</a:t>
            </a:r>
          </a:p>
          <a:p>
            <a:pPr eaLnBrk="1" hangingPunct="1">
              <a:spcBef>
                <a:spcPts val="600"/>
              </a:spcBef>
            </a:pPr>
            <a:r>
              <a:rPr lang="en-US" altLang="x-none" sz="1800" dirty="0">
                <a:latin typeface="+mj-lt"/>
              </a:rPr>
              <a:t> Computer Science: </a:t>
            </a:r>
            <a:r>
              <a:rPr lang="en-US" altLang="x-none" sz="1600" dirty="0">
                <a:latin typeface="+mj-lt"/>
              </a:rPr>
              <a:t>New algorithm to scale up to metropolitan scenarios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x-none" sz="1800" dirty="0">
                <a:latin typeface="+mj-lt"/>
              </a:rPr>
              <a:t> Transportation Science: </a:t>
            </a:r>
            <a:r>
              <a:rPr lang="en-US" altLang="x-none" sz="1600" dirty="0">
                <a:latin typeface="+mj-lt"/>
              </a:rPr>
              <a:t>Walking first mile speeds up evacuation by factor of 3</a:t>
            </a:r>
          </a:p>
          <a:p>
            <a:pPr eaLnBrk="1" hangingPunct="1">
              <a:spcBef>
                <a:spcPts val="600"/>
              </a:spcBef>
            </a:pPr>
            <a:r>
              <a:rPr lang="en-US" altLang="x-none" sz="1600" dirty="0">
                <a:latin typeface="+mj-lt"/>
              </a:rPr>
              <a:t> Policy: Increase public trust in evacuation plans</a:t>
            </a:r>
          </a:p>
        </p:txBody>
      </p:sp>
      <p:pic>
        <p:nvPicPr>
          <p:cNvPr id="41989" name="fox9_aired_mpg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05200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TextBox 14"/>
          <p:cNvSpPr txBox="1">
            <a:spLocks noChangeArrowheads="1"/>
          </p:cNvSpPr>
          <p:nvPr/>
        </p:nvSpPr>
        <p:spPr bwMode="auto">
          <a:xfrm>
            <a:off x="228600" y="2195513"/>
            <a:ext cx="8610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 b="1" u="sng">
                <a:solidFill>
                  <a:srgbClr val="0070C0"/>
                </a:solidFill>
                <a:latin typeface="Times New Roman" charset="0"/>
              </a:rPr>
              <a:t>Societal Impact highlighted in Fox TV (KMSP) evening news</a:t>
            </a:r>
            <a:endParaRPr lang="en-US" altLang="x-none" sz="2400" b="1" u="sng"/>
          </a:p>
        </p:txBody>
      </p:sp>
      <p:sp>
        <p:nvSpPr>
          <p:cNvPr id="73734" name="TextBox 103"/>
          <p:cNvSpPr txBox="1">
            <a:spLocks noChangeArrowheads="1"/>
          </p:cNvSpPr>
          <p:nvPr/>
        </p:nvSpPr>
        <p:spPr bwMode="auto">
          <a:xfrm>
            <a:off x="152400" y="2655888"/>
            <a:ext cx="838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dirty="0">
                <a:solidFill>
                  <a:srgbClr val="0070C0"/>
                </a:solidFill>
              </a:rPr>
              <a:t>A 5-miute video-clip is at </a:t>
            </a:r>
            <a:r>
              <a:rPr lang="en-US" altLang="x-none" sz="1600" dirty="0">
                <a:solidFill>
                  <a:srgbClr val="0070C0"/>
                </a:solidFill>
                <a:hlinkClick r:id="rId6"/>
              </a:rPr>
              <a:t>http://www.cs.umn.edu/~shekhar/talk/video/fox9_aired_mpg.avi</a:t>
            </a:r>
            <a:endParaRPr lang="en-US" altLang="x-none" sz="1600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dirty="0"/>
              <a:t>It highlighted the evacuation route planning work along with its social impact including those on evacuation plan for Minneapolis-St. Paul </a:t>
            </a:r>
            <a:r>
              <a:rPr lang="en-US" altLang="x-none" sz="1600" dirty="0" err="1"/>
              <a:t>Twincities</a:t>
            </a:r>
            <a:r>
              <a:rPr lang="en-US" altLang="x-none" sz="1600" dirty="0"/>
              <a:t>.</a:t>
            </a:r>
            <a:endParaRPr lang="en-US" altLang="x-none" sz="1100" dirty="0"/>
          </a:p>
        </p:txBody>
      </p:sp>
      <p:pic>
        <p:nvPicPr>
          <p:cNvPr id="7373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8" y="3429000"/>
            <a:ext cx="2024062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6" name="TextBox 103"/>
          <p:cNvSpPr txBox="1">
            <a:spLocks noChangeArrowheads="1"/>
          </p:cNvSpPr>
          <p:nvPr/>
        </p:nvSpPr>
        <p:spPr bwMode="auto">
          <a:xfrm>
            <a:off x="342900" y="5791200"/>
            <a:ext cx="838200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-457200"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/>
              <a:t>Details: </a:t>
            </a:r>
            <a:r>
              <a:rPr lang="en-US" sz="1400" dirty="0"/>
              <a:t>Experiences with evacuation route planning algorithms, International Journal of Geographical Information Science, 26(12): 2253-2265, Taylor and Francis, December 2012.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9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19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9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41989"/>
                </p:tgtEl>
              </p:cMediaNode>
            </p:video>
          </p:childTnLst>
        </p:cTn>
      </p:par>
    </p:tnLst>
    <p:bldLst>
      <p:bldP spid="737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715962"/>
          </a:xfrm>
        </p:spPr>
        <p:txBody>
          <a:bodyPr anchor="t"/>
          <a:lstStyle/>
          <a:p>
            <a:pPr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Outline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2113" y="1089025"/>
            <a:ext cx="6772275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sz="2000" dirty="0"/>
              <a:t>Why Interdisciplinary ?</a:t>
            </a:r>
          </a:p>
          <a:p>
            <a:pPr eaLnBrk="1" hangingPunct="1">
              <a:defRPr/>
            </a:pPr>
            <a:r>
              <a:rPr lang="en-US" altLang="x-none" sz="2000" dirty="0"/>
              <a:t>Academic Case with Two disciplines</a:t>
            </a:r>
          </a:p>
          <a:p>
            <a:pPr eaLnBrk="1" hangingPunct="1">
              <a:defRPr/>
            </a:pPr>
            <a:r>
              <a:rPr lang="en-US" altLang="x-none" sz="2000" dirty="0"/>
              <a:t>Multi-sector Case </a:t>
            </a:r>
          </a:p>
          <a:p>
            <a:pPr eaLnBrk="1" hangingPunct="1">
              <a:defRPr/>
            </a:pPr>
            <a:r>
              <a:rPr lang="en-US" altLang="x-none" sz="2000" dirty="0"/>
              <a:t>Community Building</a:t>
            </a:r>
          </a:p>
          <a:p>
            <a:pPr eaLnBrk="1" hangingPunct="1">
              <a:defRPr/>
            </a:pPr>
            <a:r>
              <a:rPr lang="en-US" altLang="x-none" sz="2000" dirty="0">
                <a:solidFill>
                  <a:srgbClr val="FF0000"/>
                </a:solidFill>
              </a:rPr>
              <a:t>Conclusions</a:t>
            </a:r>
          </a:p>
          <a:p>
            <a:pPr eaLnBrk="1" hangingPunct="1">
              <a:defRPr/>
            </a:pPr>
            <a:endParaRPr lang="en-US" altLang="x-none" sz="2000" dirty="0"/>
          </a:p>
          <a:p>
            <a:pPr marL="669925" lvl="1" indent="-325438" eaLnBrk="1" hangingPunct="1">
              <a:buFontTx/>
              <a:buNone/>
              <a:defRPr/>
            </a:pPr>
            <a:endParaRPr lang="en-US" altLang="x-none" sz="1800" dirty="0"/>
          </a:p>
          <a:p>
            <a:pPr eaLnBrk="1" hangingPunct="1">
              <a:buFontTx/>
              <a:buNone/>
              <a:defRPr/>
            </a:pPr>
            <a:endParaRPr lang="en-US" altLang="x-none" sz="2000" dirty="0"/>
          </a:p>
        </p:txBody>
      </p:sp>
    </p:spTree>
    <p:extLst>
      <p:ext uri="{BB962C8B-B14F-4D97-AF65-F5344CB8AC3E}">
        <p14:creationId xmlns:p14="http://schemas.microsoft.com/office/powerpoint/2010/main" val="474261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487363"/>
          </a:xfrm>
        </p:spPr>
        <p:txBody>
          <a:bodyPr anchor="b"/>
          <a:lstStyle/>
          <a:p>
            <a:pPr eaLnBrk="1" hangingPunct="1">
              <a:defRPr/>
            </a:pPr>
            <a:r>
              <a:rPr lang="en-US" altLang="x-none" sz="3200">
                <a:solidFill>
                  <a:schemeClr val="tx1"/>
                </a:solidFill>
              </a:rPr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762000"/>
            <a:ext cx="8345488" cy="3733800"/>
          </a:xfrm>
        </p:spPr>
        <p:txBody>
          <a:bodyPr/>
          <a:lstStyle/>
          <a:p>
            <a:pPr marL="282575" indent="-282575" eaLnBrk="1" hangingPunct="1">
              <a:defRPr/>
            </a:pPr>
            <a:r>
              <a:rPr lang="en-US" sz="1800" dirty="0"/>
              <a:t>Interdisciplinary Research is rewarding but HARD </a:t>
            </a:r>
          </a:p>
          <a:p>
            <a:pPr marL="282575" indent="-282575" eaLnBrk="1" hangingPunct="1">
              <a:defRPr/>
            </a:pPr>
            <a:endParaRPr lang="en-US" sz="1800" dirty="0"/>
          </a:p>
          <a:p>
            <a:pPr marL="282575" indent="-282575" eaLnBrk="1" hangingPunct="1">
              <a:defRPr/>
            </a:pPr>
            <a:r>
              <a:rPr lang="en-US" sz="1800" dirty="0"/>
              <a:t>Reward: Solve complex societal problems</a:t>
            </a:r>
          </a:p>
          <a:p>
            <a:pPr marL="682625" lvl="1" indent="-282575" eaLnBrk="1" hangingPunct="1">
              <a:defRPr/>
            </a:pPr>
            <a:r>
              <a:rPr lang="en-US" sz="1600" dirty="0"/>
              <a:t>Which may not be amenable to a single discipline</a:t>
            </a:r>
          </a:p>
          <a:p>
            <a:pPr marL="400050" lvl="1" indent="0" eaLnBrk="1" hangingPunct="1">
              <a:buFontTx/>
              <a:buNone/>
              <a:defRPr/>
            </a:pPr>
            <a:endParaRPr lang="en-US" sz="1600" dirty="0"/>
          </a:p>
          <a:p>
            <a:pPr marL="282575" indent="-282575" eaLnBrk="1" hangingPunct="1">
              <a:defRPr/>
            </a:pPr>
            <a:r>
              <a:rPr lang="en-US" sz="1800" dirty="0"/>
              <a:t>Hardest part is trying to understand the other domain</a:t>
            </a:r>
          </a:p>
          <a:p>
            <a:pPr marL="682625" lvl="1" indent="-282575" eaLnBrk="1" hangingPunct="1">
              <a:defRPr/>
            </a:pPr>
            <a:r>
              <a:rPr lang="en-US" sz="1600" dirty="0"/>
              <a:t>Quote: “If you think Mathematics is hard, try learning Chinese.” - Peter </a:t>
            </a:r>
            <a:r>
              <a:rPr lang="en-US" sz="1600" dirty="0" err="1"/>
              <a:t>Bol</a:t>
            </a:r>
            <a:endParaRPr lang="en-US" sz="1600" dirty="0"/>
          </a:p>
          <a:p>
            <a:pPr marL="682625" lvl="1" indent="-282575" eaLnBrk="1" hangingPunct="1">
              <a:defRPr/>
            </a:pPr>
            <a:r>
              <a:rPr lang="en-US" sz="1600" dirty="0"/>
              <a:t>Analogy: “If you think learning Chinese is hard, try</a:t>
            </a:r>
          </a:p>
          <a:p>
            <a:pPr marL="1082675" lvl="2" indent="-282575" eaLnBrk="1" hangingPunct="1">
              <a:defRPr/>
            </a:pPr>
            <a:r>
              <a:rPr lang="en-US" sz="1600" dirty="0"/>
              <a:t>Learning language, culture and strengths of another discipline</a:t>
            </a:r>
          </a:p>
          <a:p>
            <a:pPr marL="1082675" lvl="2" indent="-282575" eaLnBrk="1" hangingPunct="1">
              <a:defRPr/>
            </a:pPr>
            <a:r>
              <a:rPr lang="en-US" sz="1600" dirty="0"/>
              <a:t>Developing trust across disciplines to find win-win</a:t>
            </a:r>
          </a:p>
          <a:p>
            <a:pPr marL="1082675" lvl="2" indent="-282575" eaLnBrk="1" hangingPunct="1">
              <a:defRPr/>
            </a:pPr>
            <a:r>
              <a:rPr lang="en-US" sz="1600" dirty="0"/>
              <a:t>Introspecting to understand when one needs help from another discipline</a:t>
            </a:r>
          </a:p>
          <a:p>
            <a:pPr marL="682625" lvl="1" indent="-282575" eaLnBrk="1" hangingPunct="1">
              <a:defRPr/>
            </a:pPr>
            <a:endParaRPr lang="en-US" sz="1600" dirty="0"/>
          </a:p>
          <a:p>
            <a:pPr marL="282575" indent="-282575" eaLnBrk="1" hangingPunct="1">
              <a:defRPr/>
            </a:pPr>
            <a:r>
              <a:rPr lang="en-US" sz="1800" dirty="0"/>
              <a:t>Crucial that both sides understand each other before research can begin</a:t>
            </a:r>
          </a:p>
          <a:p>
            <a:pPr marL="282575" indent="-282575" eaLnBrk="1" hangingPunct="1">
              <a:defRPr/>
            </a:pPr>
            <a:r>
              <a:rPr lang="en-US" sz="1800" dirty="0"/>
              <a:t>A lot of trial and error between both sides</a:t>
            </a:r>
          </a:p>
          <a:p>
            <a:pPr marL="282575" indent="-282575" eaLnBrk="1" hangingPunct="1">
              <a:defRPr/>
            </a:pPr>
            <a:r>
              <a:rPr lang="en-US" sz="1800" dirty="0"/>
              <a:t>Once an “Ah-ha” moment occurs</a:t>
            </a:r>
          </a:p>
          <a:p>
            <a:pPr marL="577850" lvl="1" indent="-295275" eaLnBrk="1" hangingPunct="1">
              <a:defRPr/>
            </a:pPr>
            <a:r>
              <a:rPr lang="en-US" sz="1600" dirty="0"/>
              <a:t>The number of opportunities can be unlimited!</a:t>
            </a:r>
          </a:p>
        </p:txBody>
      </p:sp>
      <p:sp>
        <p:nvSpPr>
          <p:cNvPr id="84995" name="Slide Number Placeholder 3"/>
          <p:cNvSpPr txBox="1">
            <a:spLocks noGrp="1"/>
          </p:cNvSpPr>
          <p:nvPr/>
        </p:nvSpPr>
        <p:spPr bwMode="auto">
          <a:xfrm>
            <a:off x="8404225" y="219075"/>
            <a:ext cx="4937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682DE01-5C9F-B54B-9AF9-F3724C3D2B0C}" type="slidenum">
              <a:rPr lang="en-US" altLang="x-none" sz="1200">
                <a:solidFill>
                  <a:schemeClr val="tx2"/>
                </a:solidFill>
                <a:latin typeface="Trebuchet MS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x-none" sz="1200">
              <a:solidFill>
                <a:schemeClr val="tx2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78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487363"/>
          </a:xfrm>
        </p:spPr>
        <p:txBody>
          <a:bodyPr anchor="t"/>
          <a:lstStyle/>
          <a:p>
            <a:pPr eaLnBrk="1" hangingPunct="1"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Societal Motivation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100" y="868363"/>
            <a:ext cx="8089900" cy="3262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x-none" sz="2000" dirty="0"/>
              <a:t>  Q? Identify disciplines of societal challenges?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altLang="x-none" sz="1600" dirty="0"/>
              <a:t>  Cyber-security, e.g., Fake news, Reduce cancer deaths, Climate change 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altLang="x-none" sz="1600" dirty="0"/>
              <a:t>  Poverty, Hunger, Health &amp; Well-being, Inequality, </a:t>
            </a:r>
            <a:r>
              <a:rPr lang="mr-IN" altLang="x-none" sz="1600" dirty="0"/>
              <a:t>…</a:t>
            </a:r>
            <a:endParaRPr lang="en-US" altLang="x-none" sz="1600" dirty="0"/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altLang="x-none" sz="1600" dirty="0"/>
              <a:t>  Interactions: Feed growing population while protecting water</a:t>
            </a:r>
          </a:p>
          <a:p>
            <a:pPr lvl="1" eaLnBrk="1" hangingPunct="1">
              <a:buFont typeface="Arial" charset="0"/>
              <a:buChar char="•"/>
              <a:defRPr/>
            </a:pPr>
            <a:endParaRPr lang="en-US" altLang="x-none" sz="1600" dirty="0"/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ea typeface="ＭＳ Ｐゴシック" pitchFamily="34" charset="-128"/>
              </a:rPr>
              <a:t>Q? Identify disciplines of non-academic organizations?</a:t>
            </a:r>
          </a:p>
          <a:p>
            <a:pPr marL="742950" lvl="1" indent="-285750" eaLnBrk="1" hangingPunct="1">
              <a:buFont typeface="Arial" pitchFamily="34" charset="0"/>
              <a:buChar char="•"/>
              <a:defRPr/>
            </a:pPr>
            <a:r>
              <a:rPr lang="en-US" sz="1600" dirty="0">
                <a:latin typeface="Arial" pitchFamily="34" charset="0"/>
                <a:ea typeface="ＭＳ Ｐゴシック" pitchFamily="34" charset="-128"/>
              </a:rPr>
              <a:t>Government, e.g., USDOD, USDA, USDOT, NIH, </a:t>
            </a:r>
            <a:r>
              <a:rPr lang="mr-IN" sz="1600" dirty="0">
                <a:latin typeface="Arial" pitchFamily="34" charset="0"/>
                <a:ea typeface="ＭＳ Ｐゴシック" pitchFamily="34" charset="-128"/>
              </a:rPr>
              <a:t>…</a:t>
            </a:r>
            <a:endParaRPr lang="en-US" sz="1600" dirty="0">
              <a:latin typeface="Arial" pitchFamily="34" charset="0"/>
              <a:ea typeface="ＭＳ Ｐゴシック" pitchFamily="34" charset="-128"/>
            </a:endParaRPr>
          </a:p>
          <a:p>
            <a:pPr marL="742950" lvl="1" indent="-285750" eaLnBrk="1" hangingPunct="1">
              <a:buFont typeface="Arial" pitchFamily="34" charset="0"/>
              <a:buChar char="•"/>
              <a:defRPr/>
            </a:pPr>
            <a:r>
              <a:rPr lang="en-US" sz="1600" dirty="0">
                <a:latin typeface="Arial" pitchFamily="34" charset="0"/>
                <a:ea typeface="ＭＳ Ｐゴシック" pitchFamily="34" charset="-128"/>
              </a:rPr>
              <a:t>Businesses, e.g., Google, Amazon, GE, Berkshire Hathaway, </a:t>
            </a:r>
            <a:r>
              <a:rPr lang="mr-IN" sz="1600" dirty="0">
                <a:latin typeface="Arial" pitchFamily="34" charset="0"/>
                <a:ea typeface="ＭＳ Ｐゴシック" pitchFamily="34" charset="-128"/>
              </a:rPr>
              <a:t>…</a:t>
            </a:r>
            <a:endParaRPr lang="en-US" sz="1600" dirty="0">
              <a:latin typeface="Arial" pitchFamily="34" charset="0"/>
              <a:ea typeface="ＭＳ Ｐゴシック" pitchFamily="34" charset="-128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en-US" sz="2000" dirty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US" sz="1600" dirty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US" sz="1600" dirty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3277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" t="2400" r="1904" b="36388"/>
          <a:stretch>
            <a:fillRect/>
          </a:stretch>
        </p:blipFill>
        <p:spPr bwMode="auto">
          <a:xfrm>
            <a:off x="1531938" y="3333750"/>
            <a:ext cx="697706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18"/>
          <a:stretch>
            <a:fillRect/>
          </a:stretch>
        </p:blipFill>
        <p:spPr bwMode="auto">
          <a:xfrm>
            <a:off x="419100" y="4951413"/>
            <a:ext cx="8686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487363"/>
          </a:xfrm>
        </p:spPr>
        <p:txBody>
          <a:bodyPr anchor="t"/>
          <a:lstStyle/>
          <a:p>
            <a:pPr eaLnBrk="1" hangingPunct="1"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Intellectual Motivation</a:t>
            </a:r>
          </a:p>
        </p:txBody>
      </p:sp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152400" y="990600"/>
            <a:ext cx="5029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001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x-none" sz="2000" dirty="0"/>
              <a:t>Q? Identify disciplines of scholars?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x-none" sz="1600" dirty="0"/>
              <a:t>Aristotle, </a:t>
            </a:r>
            <a:r>
              <a:rPr lang="en-US" altLang="x-none" sz="1600" dirty="0" err="1"/>
              <a:t>Gelileo</a:t>
            </a:r>
            <a:r>
              <a:rPr lang="en-US" altLang="x-none" sz="1600" dirty="0"/>
              <a:t>, Da Vinci, al </a:t>
            </a:r>
            <a:r>
              <a:rPr lang="en-US" altLang="x-none" sz="1600" dirty="0" err="1"/>
              <a:t>Bruni</a:t>
            </a:r>
            <a:r>
              <a:rPr lang="en-US" altLang="x-none" sz="1600" dirty="0"/>
              <a:t>, </a:t>
            </a:r>
            <a:r>
              <a:rPr lang="mr-IN" altLang="x-none" sz="1600" dirty="0"/>
              <a:t>…</a:t>
            </a:r>
            <a:endParaRPr lang="en-US" altLang="x-none" sz="1600" dirty="0"/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x-none" sz="1600" dirty="0"/>
              <a:t>Polymaths, Unquenchable curiosity</a:t>
            </a:r>
          </a:p>
          <a:p>
            <a:pPr eaLnBrk="1" hangingPunct="1">
              <a:spcBef>
                <a:spcPct val="0"/>
              </a:spcBef>
            </a:pPr>
            <a:endParaRPr lang="en-US" altLang="x-none" sz="2000" dirty="0"/>
          </a:p>
          <a:p>
            <a:pPr eaLnBrk="1" hangingPunct="1">
              <a:spcBef>
                <a:spcPct val="0"/>
              </a:spcBef>
            </a:pPr>
            <a:endParaRPr lang="en-US" altLang="x-none" sz="2000" dirty="0"/>
          </a:p>
          <a:p>
            <a:pPr eaLnBrk="1" hangingPunct="1">
              <a:spcBef>
                <a:spcPct val="0"/>
              </a:spcBef>
            </a:pPr>
            <a:r>
              <a:rPr lang="en-US" altLang="x-none" sz="2000" dirty="0"/>
              <a:t>History of Disciplines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x-none" sz="1600" dirty="0"/>
              <a:t>Only a few hundred years old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x-none" sz="1600" dirty="0"/>
              <a:t>A way to organize universities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x-none" sz="1600" dirty="0"/>
              <a:t>Budget, hiring, degrees, courses,</a:t>
            </a:r>
            <a:r>
              <a:rPr lang="mr-IN" altLang="x-none" sz="1600" dirty="0"/>
              <a:t>…</a:t>
            </a:r>
            <a:endParaRPr lang="en-US" altLang="x-none" sz="1600" dirty="0"/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x-none" sz="1600" dirty="0"/>
              <a:t>+ intra-discipline communication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x-none" sz="1600" dirty="0"/>
              <a:t>- inter-disciplinary comm., questions, hiring, education, </a:t>
            </a:r>
            <a:r>
              <a:rPr lang="mr-IN" altLang="x-none" sz="1600" dirty="0"/>
              <a:t>…</a:t>
            </a:r>
            <a:endParaRPr lang="en-US" altLang="x-none" sz="2000" dirty="0"/>
          </a:p>
          <a:p>
            <a:pPr eaLnBrk="1" hangingPunct="1">
              <a:spcBef>
                <a:spcPct val="0"/>
              </a:spcBef>
            </a:pPr>
            <a:endParaRPr lang="en-US" altLang="x-none" sz="2000" dirty="0"/>
          </a:p>
          <a:p>
            <a:pPr eaLnBrk="1" hangingPunct="1">
              <a:spcBef>
                <a:spcPct val="0"/>
              </a:spcBef>
            </a:pPr>
            <a:endParaRPr lang="en-US" altLang="x-none" sz="1800" dirty="0"/>
          </a:p>
          <a:p>
            <a:pPr eaLnBrk="1" hangingPunct="1">
              <a:spcBef>
                <a:spcPct val="0"/>
              </a:spcBef>
            </a:pPr>
            <a:r>
              <a:rPr lang="en-US" altLang="x-none" sz="1800" dirty="0"/>
              <a:t>Analogies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x-none" sz="1600" dirty="0"/>
              <a:t>Holistic (Systems view) vs. Reductionist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x-none" sz="1600" dirty="0"/>
              <a:t>Nationalism vs. Globalism</a:t>
            </a:r>
          </a:p>
        </p:txBody>
      </p:sp>
      <p:pic>
        <p:nvPicPr>
          <p:cNvPr id="33795" name="Picture 18" descr="http://www.pkal.org/img/large/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8" t="24588" r="13245" b="3831"/>
          <a:stretch>
            <a:fillRect/>
          </a:stretch>
        </p:blipFill>
        <p:spPr bwMode="auto">
          <a:xfrm>
            <a:off x="4876800" y="1066800"/>
            <a:ext cx="4191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487363"/>
          </a:xfrm>
        </p:spPr>
        <p:txBody>
          <a:bodyPr anchor="b"/>
          <a:lstStyle/>
          <a:p>
            <a:pPr eaLnBrk="1" hangingPunct="1">
              <a:defRPr/>
            </a:pPr>
            <a:r>
              <a:rPr lang="en-US" altLang="x-none" sz="3200" dirty="0">
                <a:solidFill>
                  <a:schemeClr val="tx1"/>
                </a:solidFill>
              </a:rPr>
              <a:t>Interdisciplinary Research</a:t>
            </a:r>
          </a:p>
        </p:txBody>
      </p:sp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8404225" y="219075"/>
            <a:ext cx="4937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A122090-A96C-A048-9BBC-866025D675CE}" type="slidenum">
              <a:rPr lang="en-US" altLang="x-none" sz="1200">
                <a:solidFill>
                  <a:schemeClr val="tx2"/>
                </a:solidFill>
                <a:latin typeface="Trebuchet MS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x-none" sz="1200">
              <a:solidFill>
                <a:schemeClr val="tx2"/>
              </a:solidFill>
              <a:latin typeface="Trebuchet MS" charset="0"/>
            </a:endParaRPr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5" t="17761" r="16821" b="1662"/>
          <a:stretch>
            <a:fillRect/>
          </a:stretch>
        </p:blipFill>
        <p:spPr bwMode="auto">
          <a:xfrm>
            <a:off x="6754813" y="838200"/>
            <a:ext cx="2236787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1413" y="1143000"/>
            <a:ext cx="4572000" cy="28315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600" u="sng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integrates</a:t>
            </a:r>
            <a:r>
              <a:rPr lang="en-US" sz="1600" dirty="0">
                <a:latin typeface="Arial" pitchFamily="34" charset="0"/>
                <a:ea typeface="ＭＳ Ｐゴシック" pitchFamily="34" charset="-128"/>
              </a:rPr>
              <a:t> information, data, techniques, tools, perspectives, </a:t>
            </a:r>
            <a:r>
              <a:rPr lang="en-US" sz="1600" u="sng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concepts, </a:t>
            </a:r>
            <a:r>
              <a:rPr lang="en-US" sz="1600" dirty="0">
                <a:latin typeface="Arial" pitchFamily="34" charset="0"/>
                <a:ea typeface="ＭＳ Ｐゴシック" pitchFamily="34" charset="-128"/>
              </a:rPr>
              <a:t>and/or theories </a:t>
            </a:r>
            <a:r>
              <a:rPr lang="en-US" sz="1600" u="sng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from two or more disciplines </a:t>
            </a:r>
            <a:r>
              <a:rPr lang="en-US" sz="1600" dirty="0">
                <a:latin typeface="Arial" pitchFamily="34" charset="0"/>
                <a:ea typeface="ＭＳ Ｐゴシック" pitchFamily="34" charset="-128"/>
              </a:rPr>
              <a:t>or bodies of specialized knowledge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en-US" sz="1600" dirty="0">
              <a:latin typeface="Arial" pitchFamily="34" charset="0"/>
              <a:ea typeface="ＭＳ Ｐゴシック" pitchFamily="34" charset="-128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en-US" sz="1600" dirty="0">
              <a:latin typeface="Arial" pitchFamily="34" charset="0"/>
              <a:ea typeface="ＭＳ Ｐゴシック" pitchFamily="34" charset="-128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600" dirty="0">
                <a:latin typeface="Arial" pitchFamily="34" charset="0"/>
                <a:ea typeface="ＭＳ Ｐゴシック" pitchFamily="34" charset="-128"/>
              </a:rPr>
              <a:t>to advance fundamental understanding or to solve</a:t>
            </a:r>
            <a:r>
              <a:rPr lang="en-US" sz="1600" u="sng" dirty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sz="1600" u="sng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problems</a:t>
            </a:r>
            <a:r>
              <a:rPr lang="en-US" sz="1600" u="sng" dirty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sz="1600" dirty="0">
                <a:latin typeface="Arial" pitchFamily="34" charset="0"/>
                <a:ea typeface="ＭＳ Ｐゴシック" pitchFamily="34" charset="-128"/>
              </a:rPr>
              <a:t>whose solutions are </a:t>
            </a:r>
            <a:r>
              <a:rPr lang="en-US" sz="1600" u="sng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beyond the scope of a single discipline</a:t>
            </a:r>
            <a:r>
              <a:rPr lang="en-US" sz="1600" u="sng" dirty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sz="1600" dirty="0">
                <a:latin typeface="Arial" pitchFamily="34" charset="0"/>
                <a:ea typeface="ＭＳ Ｐゴシック" pitchFamily="34" charset="-128"/>
              </a:rPr>
              <a:t>or area of research practice.</a:t>
            </a:r>
          </a:p>
          <a:p>
            <a:pPr eaLnBrk="1" hangingPunct="1">
              <a:defRPr/>
            </a:pP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979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715962"/>
          </a:xfrm>
        </p:spPr>
        <p:txBody>
          <a:bodyPr anchor="t"/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Outline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2113" y="1089025"/>
            <a:ext cx="6772275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sz="2000" dirty="0"/>
              <a:t>Why Interdisciplinary ?</a:t>
            </a:r>
          </a:p>
          <a:p>
            <a:pPr eaLnBrk="1" hangingPunct="1">
              <a:defRPr/>
            </a:pPr>
            <a:r>
              <a:rPr lang="en-US" altLang="x-none" sz="2000" dirty="0">
                <a:solidFill>
                  <a:srgbClr val="FF0000"/>
                </a:solidFill>
              </a:rPr>
              <a:t>Example with Two disciplines</a:t>
            </a:r>
          </a:p>
          <a:p>
            <a:pPr lvl="1" eaLnBrk="1" hangingPunct="1">
              <a:defRPr/>
            </a:pPr>
            <a:r>
              <a:rPr lang="en-US" altLang="x-none" sz="1600" dirty="0">
                <a:solidFill>
                  <a:srgbClr val="FF0000"/>
                </a:solidFill>
              </a:rPr>
              <a:t>Challenges</a:t>
            </a:r>
          </a:p>
          <a:p>
            <a:pPr lvl="1" eaLnBrk="1" hangingPunct="1">
              <a:defRPr/>
            </a:pPr>
            <a:r>
              <a:rPr lang="en-US" altLang="x-none" sz="1600" dirty="0">
                <a:solidFill>
                  <a:srgbClr val="FF0000"/>
                </a:solidFill>
              </a:rPr>
              <a:t>A Case Study</a:t>
            </a:r>
          </a:p>
          <a:p>
            <a:pPr lvl="1" eaLnBrk="1" hangingPunct="1">
              <a:defRPr/>
            </a:pPr>
            <a:r>
              <a:rPr lang="en-US" altLang="x-none" sz="1600" dirty="0"/>
              <a:t>Roles of Computer Science in collaboration</a:t>
            </a:r>
          </a:p>
          <a:p>
            <a:pPr lvl="1" eaLnBrk="1" hangingPunct="1">
              <a:defRPr/>
            </a:pPr>
            <a:r>
              <a:rPr lang="en-US" altLang="x-none" sz="1600" dirty="0"/>
              <a:t>Understanding Computer Science</a:t>
            </a:r>
          </a:p>
          <a:p>
            <a:pPr eaLnBrk="1" hangingPunct="1">
              <a:defRPr/>
            </a:pPr>
            <a:r>
              <a:rPr lang="en-US" altLang="x-none" sz="2000" dirty="0"/>
              <a:t>Multi-sector Example </a:t>
            </a:r>
          </a:p>
          <a:p>
            <a:pPr eaLnBrk="1" hangingPunct="1">
              <a:defRPr/>
            </a:pPr>
            <a:r>
              <a:rPr lang="en-US" altLang="x-none" sz="2000" dirty="0"/>
              <a:t>Community Building</a:t>
            </a:r>
          </a:p>
          <a:p>
            <a:pPr eaLnBrk="1" hangingPunct="1">
              <a:defRPr/>
            </a:pPr>
            <a:r>
              <a:rPr lang="en-US" altLang="x-none" sz="2000" dirty="0"/>
              <a:t>Conclusions</a:t>
            </a:r>
          </a:p>
          <a:p>
            <a:pPr eaLnBrk="1" hangingPunct="1">
              <a:defRPr/>
            </a:pPr>
            <a:endParaRPr lang="en-US" altLang="x-none" sz="2000" dirty="0"/>
          </a:p>
          <a:p>
            <a:pPr marL="669925" lvl="1" indent="-325438" eaLnBrk="1" hangingPunct="1">
              <a:buFontTx/>
              <a:buNone/>
              <a:defRPr/>
            </a:pPr>
            <a:endParaRPr lang="en-US" altLang="x-none" sz="1800" dirty="0"/>
          </a:p>
          <a:p>
            <a:pPr eaLnBrk="1" hangingPunct="1">
              <a:buFontTx/>
              <a:buNone/>
              <a:defRPr/>
            </a:pPr>
            <a:endParaRPr lang="en-US" altLang="x-none" sz="2000" dirty="0"/>
          </a:p>
        </p:txBody>
      </p:sp>
      <p:grpSp>
        <p:nvGrpSpPr>
          <p:cNvPr id="136220" name="Group 28"/>
          <p:cNvGrpSpPr>
            <a:grpSpLocks/>
          </p:cNvGrpSpPr>
          <p:nvPr/>
        </p:nvGrpSpPr>
        <p:grpSpPr bwMode="auto">
          <a:xfrm>
            <a:off x="5334000" y="3095625"/>
            <a:ext cx="2230438" cy="2159000"/>
            <a:chOff x="1392" y="1192"/>
            <a:chExt cx="1405" cy="1360"/>
          </a:xfrm>
        </p:grpSpPr>
        <p:sp>
          <p:nvSpPr>
            <p:cNvPr id="20495" name="Text Box 29"/>
            <p:cNvSpPr txBox="1">
              <a:spLocks noChangeArrowheads="1"/>
            </p:cNvSpPr>
            <p:nvPr/>
          </p:nvSpPr>
          <p:spPr bwMode="auto">
            <a:xfrm>
              <a:off x="1392" y="1707"/>
              <a:ext cx="80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x-none" sz="1600" dirty="0"/>
                <a:t>Data-Driven</a:t>
              </a:r>
            </a:p>
            <a:p>
              <a:pPr algn="ctr" eaLnBrk="1" hangingPunct="1">
                <a:defRPr/>
              </a:pPr>
              <a:r>
                <a:rPr lang="en-US" altLang="x-none" sz="1600" dirty="0"/>
                <a:t>Discipline</a:t>
              </a:r>
            </a:p>
          </p:txBody>
        </p:sp>
        <p:sp>
          <p:nvSpPr>
            <p:cNvPr id="20496" name="Oval 30"/>
            <p:cNvSpPr>
              <a:spLocks noChangeArrowheads="1"/>
            </p:cNvSpPr>
            <p:nvPr/>
          </p:nvSpPr>
          <p:spPr bwMode="auto">
            <a:xfrm>
              <a:off x="1395" y="1192"/>
              <a:ext cx="1402" cy="136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x-none" altLang="x-none"/>
            </a:p>
          </p:txBody>
        </p:sp>
      </p:grpSp>
      <p:grpSp>
        <p:nvGrpSpPr>
          <p:cNvPr id="34820" name="Group 32"/>
          <p:cNvGrpSpPr>
            <a:grpSpLocks/>
          </p:cNvGrpSpPr>
          <p:nvPr/>
        </p:nvGrpSpPr>
        <p:grpSpPr bwMode="auto">
          <a:xfrm>
            <a:off x="6477000" y="3870325"/>
            <a:ext cx="2311400" cy="2225675"/>
            <a:chOff x="2192" y="1718"/>
            <a:chExt cx="1456" cy="1402"/>
          </a:xfrm>
        </p:grpSpPr>
        <p:sp>
          <p:nvSpPr>
            <p:cNvPr id="20490" name="Oval 33"/>
            <p:cNvSpPr>
              <a:spLocks noChangeArrowheads="1"/>
            </p:cNvSpPr>
            <p:nvPr/>
          </p:nvSpPr>
          <p:spPr bwMode="auto">
            <a:xfrm>
              <a:off x="2192" y="1718"/>
              <a:ext cx="1456" cy="140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x-none" altLang="x-none"/>
            </a:p>
          </p:txBody>
        </p:sp>
        <p:sp>
          <p:nvSpPr>
            <p:cNvPr id="20491" name="Text Box 34"/>
            <p:cNvSpPr txBox="1">
              <a:spLocks noChangeArrowheads="1"/>
            </p:cNvSpPr>
            <p:nvPr/>
          </p:nvSpPr>
          <p:spPr bwMode="auto">
            <a:xfrm>
              <a:off x="2586" y="2716"/>
              <a:ext cx="66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x-none" sz="1600" dirty="0"/>
                <a:t>Data Sc. </a:t>
              </a:r>
            </a:p>
            <a:p>
              <a:pPr algn="ctr" eaLnBrk="1" hangingPunct="1">
                <a:defRPr/>
              </a:pPr>
              <a:r>
                <a:rPr lang="en-US" altLang="x-none" sz="1600" dirty="0"/>
                <a:t>Discipline</a:t>
              </a:r>
            </a:p>
          </p:txBody>
        </p:sp>
      </p:grpSp>
      <p:grpSp>
        <p:nvGrpSpPr>
          <p:cNvPr id="34821" name="Group 38"/>
          <p:cNvGrpSpPr>
            <a:grpSpLocks/>
          </p:cNvGrpSpPr>
          <p:nvPr/>
        </p:nvGrpSpPr>
        <p:grpSpPr bwMode="auto">
          <a:xfrm>
            <a:off x="6451600" y="2270125"/>
            <a:ext cx="2249488" cy="2265363"/>
            <a:chOff x="2096" y="672"/>
            <a:chExt cx="1417" cy="1427"/>
          </a:xfrm>
        </p:grpSpPr>
        <p:sp>
          <p:nvSpPr>
            <p:cNvPr id="20487" name="Oval 39"/>
            <p:cNvSpPr>
              <a:spLocks noChangeArrowheads="1"/>
            </p:cNvSpPr>
            <p:nvPr/>
          </p:nvSpPr>
          <p:spPr bwMode="auto">
            <a:xfrm>
              <a:off x="2096" y="672"/>
              <a:ext cx="1417" cy="142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x-none" altLang="x-none"/>
            </a:p>
          </p:txBody>
        </p:sp>
        <p:sp>
          <p:nvSpPr>
            <p:cNvPr id="20488" name="Text Box 40"/>
            <p:cNvSpPr txBox="1">
              <a:spLocks noChangeArrowheads="1"/>
            </p:cNvSpPr>
            <p:nvPr/>
          </p:nvSpPr>
          <p:spPr bwMode="auto">
            <a:xfrm>
              <a:off x="2417" y="731"/>
              <a:ext cx="61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x-none" sz="1600" dirty="0"/>
                <a:t>Societal </a:t>
              </a:r>
            </a:p>
            <a:p>
              <a:pPr algn="ctr" eaLnBrk="1" hangingPunct="1">
                <a:defRPr/>
              </a:pPr>
              <a:r>
                <a:rPr lang="en-US" altLang="x-none" sz="1600" dirty="0"/>
                <a:t>Needs</a:t>
              </a:r>
            </a:p>
          </p:txBody>
        </p:sp>
        <p:pic>
          <p:nvPicPr>
            <p:cNvPr id="34824" name="Picture 9"/>
            <p:cNvPicPr>
              <a:picLocks noChangeAspect="1" noChangeArrowheads="1"/>
            </p:cNvPicPr>
            <p:nvPr/>
          </p:nvPicPr>
          <p:blipFill>
            <a:blip r:embed="rId2">
              <a:alphaModFix amt="9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2" y="1088"/>
              <a:ext cx="66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9097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87362"/>
          </a:xfrm>
        </p:spPr>
        <p:txBody>
          <a:bodyPr anchor="b"/>
          <a:lstStyle/>
          <a:p>
            <a:pPr eaLnBrk="1" hangingPunct="1">
              <a:defRPr/>
            </a:pPr>
            <a:br>
              <a:rPr lang="en-US" altLang="x-none">
                <a:solidFill>
                  <a:schemeClr val="tx1"/>
                </a:solidFill>
              </a:rPr>
            </a:br>
            <a:r>
              <a:rPr lang="en-US" altLang="x-none" sz="3000">
                <a:solidFill>
                  <a:schemeClr val="tx1"/>
                </a:solidFill>
              </a:rPr>
              <a:t>What is Interdisciplinary Research?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990600"/>
            <a:ext cx="8229600" cy="2895600"/>
          </a:xfrm>
        </p:spPr>
        <p:txBody>
          <a:bodyPr/>
          <a:lstStyle/>
          <a:p>
            <a:pPr marL="282575" indent="-282575" eaLnBrk="1" hangingPunct="1">
              <a:defRPr/>
            </a:pPr>
            <a:r>
              <a:rPr lang="en-US" altLang="x-none" sz="2000" dirty="0"/>
              <a:t>Is it multiple Disciplines working on a single project?</a:t>
            </a:r>
          </a:p>
          <a:p>
            <a:pPr marL="282575" indent="-282575" eaLnBrk="1" hangingPunct="1">
              <a:defRPr/>
            </a:pPr>
            <a:r>
              <a:rPr lang="en-US" altLang="x-none" sz="2000" dirty="0"/>
              <a:t>Is it one discipline helping another?  </a:t>
            </a:r>
          </a:p>
          <a:p>
            <a:pPr marL="282575" indent="-282575" eaLnBrk="1" hangingPunct="1">
              <a:defRPr/>
            </a:pPr>
            <a:r>
              <a:rPr lang="en-US" altLang="x-none" sz="2000" dirty="0"/>
              <a:t>My Thoughts:</a:t>
            </a:r>
          </a:p>
          <a:p>
            <a:pPr marL="577850" lvl="1" indent="-295275" eaLnBrk="1" hangingPunct="1">
              <a:defRPr/>
            </a:pPr>
            <a:r>
              <a:rPr lang="en-US" altLang="x-none" sz="1800" dirty="0"/>
              <a:t>Ideal: Perform research that </a:t>
            </a:r>
            <a:r>
              <a:rPr lang="en-US" altLang="x-none" sz="1800" dirty="0">
                <a:solidFill>
                  <a:srgbClr val="CC0000"/>
                </a:solidFill>
              </a:rPr>
              <a:t>enhances all disciplines</a:t>
            </a:r>
            <a:r>
              <a:rPr lang="en-US" altLang="x-none" sz="1800" dirty="0"/>
              <a:t> involved.</a:t>
            </a:r>
          </a:p>
          <a:p>
            <a:pPr marL="860425" lvl="2" indent="-282575" eaLnBrk="1" hangingPunct="1">
              <a:defRPr/>
            </a:pPr>
            <a:r>
              <a:rPr lang="en-US" altLang="x-none" sz="1600" dirty="0"/>
              <a:t>Not just a subset!  </a:t>
            </a:r>
          </a:p>
          <a:p>
            <a:pPr marL="577850" lvl="1" indent="-295275" eaLnBrk="1" hangingPunct="1">
              <a:defRPr/>
            </a:pPr>
            <a:r>
              <a:rPr lang="en-US" altLang="x-none" sz="1800" dirty="0"/>
              <a:t>Very Hard To Do!!!</a:t>
            </a:r>
          </a:p>
          <a:p>
            <a:pPr marL="577850" lvl="1" indent="-295275" eaLnBrk="1" hangingPunct="1">
              <a:defRPr/>
            </a:pPr>
            <a:r>
              <a:rPr lang="en-US" altLang="x-none" sz="1800" dirty="0"/>
              <a:t>A lot of asking questions back and forth</a:t>
            </a:r>
          </a:p>
        </p:txBody>
      </p:sp>
      <p:sp>
        <p:nvSpPr>
          <p:cNvPr id="35843" name="Slide Number Placeholder 3"/>
          <p:cNvSpPr txBox="1">
            <a:spLocks noGrp="1"/>
          </p:cNvSpPr>
          <p:nvPr/>
        </p:nvSpPr>
        <p:spPr bwMode="auto">
          <a:xfrm>
            <a:off x="8404225" y="219075"/>
            <a:ext cx="4937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AD737E2-2756-8949-ABC7-C52FC124C37A}" type="slidenum">
              <a:rPr lang="en-US" altLang="x-none" sz="1200">
                <a:solidFill>
                  <a:schemeClr val="tx2"/>
                </a:solidFill>
                <a:latin typeface="Trebuchet MS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x-none" sz="1200">
              <a:solidFill>
                <a:schemeClr val="tx2"/>
              </a:solidFill>
              <a:latin typeface="Trebuchet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446881" y="157956"/>
            <a:ext cx="8229600" cy="487362"/>
          </a:xfrm>
        </p:spPr>
        <p:txBody>
          <a:bodyPr anchor="b"/>
          <a:lstStyle/>
          <a:p>
            <a:pPr eaLnBrk="1" hangingPunct="1">
              <a:defRPr/>
            </a:pPr>
            <a:r>
              <a:rPr lang="en-US" altLang="x-none" sz="2400">
                <a:solidFill>
                  <a:schemeClr val="tx1"/>
                </a:solidFill>
              </a:rPr>
              <a:t>Challenges: Communication, Trust, Finding Win-Win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914400"/>
            <a:ext cx="8566150" cy="5257800"/>
          </a:xfrm>
        </p:spPr>
        <p:txBody>
          <a:bodyPr/>
          <a:lstStyle/>
          <a:p>
            <a:pPr marL="282575" indent="-282575" eaLnBrk="1" hangingPunct="1">
              <a:defRPr/>
            </a:pPr>
            <a:r>
              <a:rPr lang="en-US" sz="2000" dirty="0"/>
              <a:t>Each Discipline has its own language!</a:t>
            </a:r>
          </a:p>
          <a:p>
            <a:pPr marL="577850" lvl="1" indent="-295275" eaLnBrk="1" hangingPunct="1">
              <a:defRPr/>
            </a:pPr>
            <a:r>
              <a:rPr lang="en-US" sz="1600" dirty="0"/>
              <a:t>We need to learn (foreign) language of other discipline</a:t>
            </a:r>
          </a:p>
          <a:p>
            <a:pPr marL="577850" lvl="1" indent="-295275" eaLnBrk="1" hangingPunct="1">
              <a:defRPr/>
            </a:pPr>
            <a:r>
              <a:rPr lang="en-US" sz="1600" dirty="0"/>
              <a:t>Homonym (Civil Eng., C. S.): infrastructure, network, bridge,  </a:t>
            </a:r>
            <a:r>
              <a:rPr lang="mr-IN" sz="1600" dirty="0"/>
              <a:t>…</a:t>
            </a:r>
            <a:endParaRPr lang="en-US" sz="1600" dirty="0"/>
          </a:p>
          <a:p>
            <a:pPr marL="577850" lvl="1" indent="-295275" eaLnBrk="1" hangingPunct="1">
              <a:defRPr/>
            </a:pPr>
            <a:r>
              <a:rPr lang="en-US" sz="1600" dirty="0"/>
              <a:t>Synonyms (Civil Eng., C.S.): networks vs. graphs</a:t>
            </a:r>
          </a:p>
          <a:p>
            <a:pPr marL="282575" indent="-282575" eaLnBrk="1" hangingPunct="1">
              <a:defRPr/>
            </a:pPr>
            <a:endParaRPr lang="en-US" sz="2000" dirty="0"/>
          </a:p>
          <a:p>
            <a:pPr marL="282575" indent="-282575" eaLnBrk="1" hangingPunct="1">
              <a:defRPr/>
            </a:pPr>
            <a:r>
              <a:rPr lang="en-US" sz="2000" dirty="0"/>
              <a:t>Disciplines have different values, cultures and goals</a:t>
            </a:r>
          </a:p>
          <a:p>
            <a:pPr marL="682625" lvl="1" indent="-282575" eaLnBrk="1" hangingPunct="1">
              <a:defRPr/>
            </a:pPr>
            <a:r>
              <a:rPr lang="en-US" sz="1600" dirty="0"/>
              <a:t>Different norms for ordering of authors in a joint paper</a:t>
            </a:r>
          </a:p>
          <a:p>
            <a:pPr marL="682625" lvl="1" indent="-282575" eaLnBrk="1" hangingPunct="1">
              <a:defRPr/>
            </a:pPr>
            <a:r>
              <a:rPr lang="en-US" sz="1600" dirty="0"/>
              <a:t>Different emphasis on grants, citations, service, …</a:t>
            </a:r>
          </a:p>
          <a:p>
            <a:pPr marL="282575" indent="-282575" eaLnBrk="1" hangingPunct="1">
              <a:defRPr/>
            </a:pPr>
            <a:endParaRPr lang="en-US" sz="2000" dirty="0"/>
          </a:p>
          <a:p>
            <a:pPr marL="282575" indent="-282575" eaLnBrk="1" hangingPunct="1">
              <a:defRPr/>
            </a:pPr>
            <a:r>
              <a:rPr lang="en-US" sz="2000" dirty="0"/>
              <a:t>Misunderstanding of what each discipline really is</a:t>
            </a:r>
          </a:p>
          <a:p>
            <a:pPr marL="577850" lvl="1" indent="-295275" eaLnBrk="1" hangingPunct="1">
              <a:defRPr/>
            </a:pPr>
            <a:r>
              <a:rPr lang="en-US" sz="1600" dirty="0"/>
              <a:t>e.g., “I thought Civil Eng. was all about building bridges!”</a:t>
            </a:r>
          </a:p>
          <a:p>
            <a:pPr marL="577850" lvl="1" indent="-295275" eaLnBrk="1" hangingPunct="1">
              <a:defRPr/>
            </a:pPr>
            <a:r>
              <a:rPr lang="en-US" sz="1600" dirty="0"/>
              <a:t>e.g., “I thought Computer Sc. was all about programming!”</a:t>
            </a:r>
          </a:p>
          <a:p>
            <a:pPr marL="282575" indent="-282575" eaLnBrk="1" hangingPunct="1">
              <a:defRPr/>
            </a:pPr>
            <a:endParaRPr lang="en-US" sz="2000" dirty="0"/>
          </a:p>
          <a:p>
            <a:pPr marL="282575" indent="-282575" eaLnBrk="1" hangingPunct="1">
              <a:defRPr/>
            </a:pPr>
            <a:r>
              <a:rPr lang="en-US" sz="2000" dirty="0"/>
              <a:t>Break down barriers</a:t>
            </a:r>
          </a:p>
          <a:p>
            <a:pPr marL="577850" lvl="1" indent="-295275" eaLnBrk="1" hangingPunct="1">
              <a:defRPr/>
            </a:pPr>
            <a:r>
              <a:rPr lang="en-US" sz="1600" dirty="0"/>
              <a:t>Build mutual trust and respect via social activities, sharing core competencies, …</a:t>
            </a:r>
          </a:p>
          <a:p>
            <a:pPr marL="577850" lvl="1" indent="-295275" eaLnBrk="1" hangingPunct="1">
              <a:defRPr/>
            </a:pPr>
            <a:r>
              <a:rPr lang="en-US" sz="1600" dirty="0"/>
              <a:t>Keep talking to each other to find a win-win</a:t>
            </a:r>
          </a:p>
          <a:p>
            <a:pPr marL="577850" lvl="1" indent="-295275" eaLnBrk="1" hangingPunct="1">
              <a:defRPr/>
            </a:pPr>
            <a:r>
              <a:rPr lang="en-US" sz="1600" dirty="0"/>
              <a:t>Have an open mind when discussing each others’ interests</a:t>
            </a:r>
          </a:p>
        </p:txBody>
      </p:sp>
      <p:sp>
        <p:nvSpPr>
          <p:cNvPr id="83971" name="Slide Number Placeholder 3"/>
          <p:cNvSpPr txBox="1">
            <a:spLocks noGrp="1"/>
          </p:cNvSpPr>
          <p:nvPr/>
        </p:nvSpPr>
        <p:spPr bwMode="auto">
          <a:xfrm>
            <a:off x="8404225" y="219075"/>
            <a:ext cx="4937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EC36F25-2EB7-934D-BCCB-8CC85CA88FE3}" type="slidenum">
              <a:rPr lang="en-US" altLang="x-none" sz="1200">
                <a:solidFill>
                  <a:schemeClr val="tx2"/>
                </a:solidFill>
                <a:latin typeface="Trebuchet MS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x-none" sz="1200">
              <a:solidFill>
                <a:schemeClr val="tx2"/>
              </a:solidFill>
              <a:latin typeface="Trebuchet MS" charset="0"/>
            </a:endParaRPr>
          </a:p>
        </p:txBody>
      </p:sp>
      <p:grpSp>
        <p:nvGrpSpPr>
          <p:cNvPr id="83972" name="Group 1"/>
          <p:cNvGrpSpPr>
            <a:grpSpLocks/>
          </p:cNvGrpSpPr>
          <p:nvPr/>
        </p:nvGrpSpPr>
        <p:grpSpPr bwMode="auto">
          <a:xfrm>
            <a:off x="6646863" y="3748088"/>
            <a:ext cx="2344737" cy="1357312"/>
            <a:chOff x="6553200" y="3505200"/>
            <a:chExt cx="2344738" cy="1357313"/>
          </a:xfrm>
        </p:grpSpPr>
        <p:pic>
          <p:nvPicPr>
            <p:cNvPr id="27654" name="Picture 12"/>
            <p:cNvPicPr>
              <a:picLocks noChangeAspect="1" noChangeArrowheads="1"/>
            </p:cNvPicPr>
            <p:nvPr/>
          </p:nvPicPr>
          <p:blipFill>
            <a:blip r:embed="rId2">
              <a:lum brigh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3505200"/>
              <a:ext cx="2224088" cy="1357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7655" name="Text Box 13"/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2344738" cy="862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x-none" sz="1600" b="1" dirty="0">
                <a:solidFill>
                  <a:srgbClr val="0000CC"/>
                </a:solidFill>
              </a:endParaRPr>
            </a:p>
            <a:p>
              <a:pPr algn="ctr" eaLnBrk="1" hangingPunct="1">
                <a:defRPr/>
              </a:pPr>
              <a:endParaRPr lang="en-US" altLang="x-none" sz="1600" dirty="0">
                <a:solidFill>
                  <a:srgbClr val="0000CC"/>
                </a:solidFill>
              </a:endParaRPr>
            </a:p>
            <a:p>
              <a:pPr algn="ctr" eaLnBrk="1" hangingPunct="1">
                <a:defRPr/>
              </a:pPr>
              <a:r>
                <a:rPr lang="en-US" altLang="x-none" dirty="0">
                  <a:solidFill>
                    <a:srgbClr val="0000CC"/>
                  </a:solidFill>
                </a:rPr>
                <a:t>Is P = NP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16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15962"/>
          </a:xfrm>
        </p:spPr>
        <p:txBody>
          <a:bodyPr anchor="b"/>
          <a:lstStyle/>
          <a:p>
            <a:pPr>
              <a:defRPr/>
            </a:pPr>
            <a:r>
              <a:rPr lang="en-US" altLang="x-none" sz="4200">
                <a:solidFill>
                  <a:schemeClr val="tx1"/>
                </a:solidFill>
              </a:rPr>
              <a:t>Disciplines</a:t>
            </a:r>
            <a:endParaRPr lang="en-US" altLang="x-none" sz="4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87375" y="1247775"/>
            <a:ext cx="3792538" cy="4208463"/>
          </a:xfrm>
          <a:ln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marL="282575" indent="-282575" eaLnBrk="1" hangingPunct="1">
              <a:buFontTx/>
              <a:buNone/>
              <a:defRPr/>
            </a:pPr>
            <a:r>
              <a:rPr lang="en-US" altLang="x-none" sz="2400" dirty="0">
                <a:solidFill>
                  <a:srgbClr val="0000CC"/>
                </a:solidFill>
              </a:rPr>
              <a:t>Civil (</a:t>
            </a:r>
            <a:r>
              <a:rPr lang="en-US" altLang="x-none" sz="2400" dirty="0" err="1">
                <a:solidFill>
                  <a:srgbClr val="0000CC"/>
                </a:solidFill>
              </a:rPr>
              <a:t>Env</a:t>
            </a:r>
            <a:r>
              <a:rPr lang="en-US" altLang="x-none" sz="2400" dirty="0">
                <a:solidFill>
                  <a:srgbClr val="0000CC"/>
                </a:solidFill>
              </a:rPr>
              <a:t>.) Engineering</a:t>
            </a:r>
          </a:p>
          <a:p>
            <a:pPr marL="282575" indent="-282575" eaLnBrk="1" hangingPunct="1">
              <a:defRPr/>
            </a:pPr>
            <a:r>
              <a:rPr lang="en-US" altLang="x-none" sz="2400" dirty="0">
                <a:solidFill>
                  <a:srgbClr val="0000CC"/>
                </a:solidFill>
              </a:rPr>
              <a:t>Professors</a:t>
            </a:r>
          </a:p>
          <a:p>
            <a:pPr marL="577850" lvl="1" indent="-295275" eaLnBrk="1" hangingPunct="1">
              <a:defRPr/>
            </a:pPr>
            <a:r>
              <a:rPr lang="en-US" altLang="x-none" sz="1800" dirty="0">
                <a:solidFill>
                  <a:srgbClr val="0000CC"/>
                </a:solidFill>
              </a:rPr>
              <a:t>William Arnold</a:t>
            </a:r>
          </a:p>
          <a:p>
            <a:pPr marL="577850" lvl="1" indent="-295275" eaLnBrk="1" hangingPunct="1">
              <a:defRPr/>
            </a:pPr>
            <a:r>
              <a:rPr lang="en-US" altLang="x-none" sz="1800" dirty="0">
                <a:solidFill>
                  <a:srgbClr val="0000CC"/>
                </a:solidFill>
              </a:rPr>
              <a:t>Ray </a:t>
            </a:r>
            <a:r>
              <a:rPr lang="en-US" altLang="x-none" sz="1800" dirty="0" err="1">
                <a:solidFill>
                  <a:srgbClr val="0000CC"/>
                </a:solidFill>
              </a:rPr>
              <a:t>Holzalski</a:t>
            </a:r>
            <a:endParaRPr lang="en-US" altLang="x-none" sz="1800" dirty="0">
              <a:solidFill>
                <a:srgbClr val="0000CC"/>
              </a:solidFill>
            </a:endParaRPr>
          </a:p>
          <a:p>
            <a:pPr marL="577850" lvl="1" indent="-295275" eaLnBrk="1" hangingPunct="1">
              <a:defRPr/>
            </a:pPr>
            <a:r>
              <a:rPr lang="en-US" altLang="x-none" sz="1800" dirty="0">
                <a:solidFill>
                  <a:srgbClr val="0000CC"/>
                </a:solidFill>
              </a:rPr>
              <a:t>Miki </a:t>
            </a:r>
            <a:r>
              <a:rPr lang="en-US" altLang="x-none" sz="1800" dirty="0" err="1">
                <a:solidFill>
                  <a:srgbClr val="0000CC"/>
                </a:solidFill>
              </a:rPr>
              <a:t>Hondzo</a:t>
            </a:r>
            <a:endParaRPr lang="en-US" altLang="x-none" sz="1800" dirty="0">
              <a:solidFill>
                <a:srgbClr val="0000CC"/>
              </a:solidFill>
            </a:endParaRPr>
          </a:p>
          <a:p>
            <a:pPr marL="577850" lvl="1" indent="-295275" eaLnBrk="1" hangingPunct="1">
              <a:defRPr/>
            </a:pPr>
            <a:r>
              <a:rPr lang="en-US" altLang="x-none" sz="1800" dirty="0">
                <a:solidFill>
                  <a:srgbClr val="0000CC"/>
                </a:solidFill>
              </a:rPr>
              <a:t>Paige Novak</a:t>
            </a:r>
          </a:p>
          <a:p>
            <a:pPr marL="282575" indent="-282575" eaLnBrk="1" hangingPunct="1">
              <a:defRPr/>
            </a:pPr>
            <a:r>
              <a:rPr lang="en-US" altLang="x-none" sz="2400" dirty="0">
                <a:solidFill>
                  <a:srgbClr val="0000CC"/>
                </a:solidFill>
              </a:rPr>
              <a:t>Students</a:t>
            </a:r>
          </a:p>
          <a:p>
            <a:pPr marL="577850" lvl="1" indent="-295275" eaLnBrk="1" hangingPunct="1">
              <a:defRPr/>
            </a:pPr>
            <a:r>
              <a:rPr lang="en-US" altLang="x-none" sz="1800" dirty="0">
                <a:solidFill>
                  <a:srgbClr val="0000CC"/>
                </a:solidFill>
              </a:rPr>
              <a:t>Mike </a:t>
            </a:r>
            <a:r>
              <a:rPr lang="en-US" altLang="x-none" sz="1800" dirty="0" err="1">
                <a:solidFill>
                  <a:srgbClr val="0000CC"/>
                </a:solidFill>
              </a:rPr>
              <a:t>Henjum</a:t>
            </a:r>
            <a:endParaRPr lang="en-US" altLang="x-none" sz="1800" dirty="0">
              <a:solidFill>
                <a:srgbClr val="0000CC"/>
              </a:solidFill>
            </a:endParaRPr>
          </a:p>
          <a:p>
            <a:pPr marL="577850" lvl="1" indent="-295275" eaLnBrk="1" hangingPunct="1">
              <a:defRPr/>
            </a:pPr>
            <a:r>
              <a:rPr lang="en-US" altLang="x-none" sz="1800" dirty="0">
                <a:solidFill>
                  <a:srgbClr val="0000CC"/>
                </a:solidFill>
              </a:rPr>
              <a:t>Christine </a:t>
            </a:r>
            <a:r>
              <a:rPr lang="en-US" altLang="x-none" sz="1800" dirty="0" err="1">
                <a:solidFill>
                  <a:srgbClr val="0000CC"/>
                </a:solidFill>
              </a:rPr>
              <a:t>Wennen</a:t>
            </a:r>
            <a:endParaRPr lang="en-US" altLang="x-none" sz="1800" dirty="0">
              <a:solidFill>
                <a:srgbClr val="0000CC"/>
              </a:solidFill>
            </a:endParaRPr>
          </a:p>
          <a:p>
            <a:pPr marL="577850" lvl="1" indent="-295275" eaLnBrk="1" hangingPunct="1">
              <a:defRPr/>
            </a:pPr>
            <a:endParaRPr lang="en-US" altLang="x-none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22788" y="1295400"/>
            <a:ext cx="3794125" cy="22860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82575" indent="-2825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7850" indent="-2952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spcBef>
                <a:spcPts val="2000"/>
              </a:spcBef>
              <a:buFont typeface="Wingdings 2" charset="2"/>
              <a:buNone/>
              <a:defRPr/>
            </a:pPr>
            <a:r>
              <a:rPr lang="en-US" altLang="x-none" sz="2200" dirty="0">
                <a:latin typeface="+mn-lt"/>
              </a:rPr>
              <a:t>Computer Science</a:t>
            </a:r>
          </a:p>
          <a:p>
            <a:pPr defTabSz="914400" eaLnBrk="1" hangingPunct="1">
              <a:spcBef>
                <a:spcPts val="2000"/>
              </a:spcBef>
              <a:buFont typeface="Wingdings 2" charset="2"/>
              <a:buChar char=""/>
              <a:defRPr/>
            </a:pPr>
            <a:r>
              <a:rPr lang="en-US" altLang="x-none" sz="2200" dirty="0">
                <a:latin typeface="+mn-lt"/>
              </a:rPr>
              <a:t>Professors</a:t>
            </a:r>
          </a:p>
          <a:p>
            <a:pPr lvl="1" defTabSz="914400" eaLnBrk="1" hangingPunct="1">
              <a:spcBef>
                <a:spcPts val="600"/>
              </a:spcBef>
              <a:buFont typeface="Wingdings 2" charset="2"/>
              <a:buChar char=""/>
              <a:defRPr/>
            </a:pPr>
            <a:r>
              <a:rPr lang="en-US" altLang="x-none" sz="2000" dirty="0">
                <a:latin typeface="+mn-lt"/>
              </a:rPr>
              <a:t>Shashi </a:t>
            </a:r>
            <a:r>
              <a:rPr lang="en-US" altLang="x-none" sz="2000" dirty="0" err="1">
                <a:latin typeface="+mn-lt"/>
              </a:rPr>
              <a:t>Shekhar</a:t>
            </a:r>
            <a:endParaRPr lang="en-US" altLang="x-none" sz="2000" dirty="0">
              <a:latin typeface="+mn-lt"/>
            </a:endParaRPr>
          </a:p>
          <a:p>
            <a:pPr defTabSz="914400" eaLnBrk="1" hangingPunct="1">
              <a:spcBef>
                <a:spcPts val="600"/>
              </a:spcBef>
              <a:buFont typeface="Wingdings 2" charset="2"/>
              <a:buChar char=""/>
              <a:defRPr/>
            </a:pPr>
            <a:r>
              <a:rPr lang="en-US" altLang="x-none" sz="2000" dirty="0">
                <a:latin typeface="+mn-lt"/>
              </a:rPr>
              <a:t>Students</a:t>
            </a:r>
          </a:p>
          <a:p>
            <a:pPr lvl="1" defTabSz="914400" eaLnBrk="1" hangingPunct="1">
              <a:spcBef>
                <a:spcPts val="600"/>
              </a:spcBef>
              <a:buFont typeface="Wingdings 2" charset="2"/>
              <a:buChar char=""/>
              <a:defRPr/>
            </a:pPr>
            <a:r>
              <a:rPr lang="en-US" altLang="x-none" sz="2000" dirty="0">
                <a:solidFill>
                  <a:srgbClr val="FF0000"/>
                </a:solidFill>
                <a:latin typeface="+mn-lt"/>
              </a:rPr>
              <a:t>Jim Kang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46600" y="3686175"/>
            <a:ext cx="3792538" cy="17700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82575" indent="-2825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7850" indent="-2952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spcBef>
                <a:spcPts val="2000"/>
              </a:spcBef>
              <a:buFont typeface="Wingdings 2" charset="2"/>
              <a:buNone/>
              <a:defRPr/>
            </a:pPr>
            <a:r>
              <a:rPr lang="en-US" altLang="x-none" sz="2200" dirty="0">
                <a:latin typeface="+mn-lt"/>
              </a:rPr>
              <a:t>Hydrology</a:t>
            </a:r>
          </a:p>
          <a:p>
            <a:pPr defTabSz="914400" eaLnBrk="1" hangingPunct="1">
              <a:spcBef>
                <a:spcPts val="2000"/>
              </a:spcBef>
              <a:buFont typeface="Wingdings 2" charset="2"/>
              <a:buNone/>
              <a:defRPr/>
            </a:pPr>
            <a:r>
              <a:rPr lang="en-US" altLang="x-none" sz="2200" dirty="0">
                <a:latin typeface="+mn-lt"/>
              </a:rPr>
              <a:t>Professors</a:t>
            </a:r>
          </a:p>
          <a:p>
            <a:pPr lvl="1" defTabSz="914400" eaLnBrk="1" hangingPunct="1">
              <a:spcBef>
                <a:spcPts val="600"/>
              </a:spcBef>
              <a:buFont typeface="Wingdings 2" charset="2"/>
              <a:buChar char=""/>
              <a:defRPr/>
            </a:pPr>
            <a:r>
              <a:rPr lang="en-US" altLang="x-none" sz="2000" dirty="0">
                <a:latin typeface="+mn-lt"/>
              </a:rPr>
              <a:t>David </a:t>
            </a:r>
            <a:r>
              <a:rPr lang="en-US" altLang="x-none" sz="2000" dirty="0" err="1">
                <a:latin typeface="+mn-lt"/>
              </a:rPr>
              <a:t>Maidment</a:t>
            </a:r>
            <a:endParaRPr lang="en-US" altLang="x-none" sz="2000" dirty="0">
              <a:latin typeface="+mn-lt"/>
            </a:endParaRPr>
          </a:p>
        </p:txBody>
      </p:sp>
      <p:sp>
        <p:nvSpPr>
          <p:cNvPr id="36869" name="Slide Number Placeholder 5"/>
          <p:cNvSpPr txBox="1">
            <a:spLocks noGrp="1"/>
          </p:cNvSpPr>
          <p:nvPr/>
        </p:nvSpPr>
        <p:spPr bwMode="auto">
          <a:xfrm>
            <a:off x="8404225" y="219075"/>
            <a:ext cx="4937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CC53CEA-9C36-264A-8DDA-0E55E3F6DB42}" type="slidenum">
              <a:rPr lang="en-US" altLang="x-none" sz="1200">
                <a:solidFill>
                  <a:schemeClr val="tx2"/>
                </a:solidFill>
                <a:latin typeface="Trebuchet MS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x-none" sz="1200">
              <a:solidFill>
                <a:schemeClr val="tx2"/>
              </a:solidFill>
              <a:latin typeface="Trebuchet MS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20688" y="5761038"/>
            <a:ext cx="82296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>
              <a:defRPr/>
            </a:pPr>
            <a:br>
              <a:rPr lang="en-US" altLang="x-none" sz="4200" kern="0" dirty="0">
                <a:solidFill>
                  <a:schemeClr val="tx1"/>
                </a:solidFill>
              </a:rPr>
            </a:br>
            <a:r>
              <a:rPr lang="en-US" altLang="x-none" sz="1800" kern="0" dirty="0" err="1">
                <a:solidFill>
                  <a:srgbClr val="FF0000"/>
                </a:solidFill>
              </a:rPr>
              <a:t>Ack</a:t>
            </a:r>
            <a:r>
              <a:rPr lang="en-US" altLang="x-none" sz="1800" kern="0" dirty="0">
                <a:solidFill>
                  <a:srgbClr val="FF0000"/>
                </a:solidFill>
              </a:rPr>
              <a:t>: </a:t>
            </a:r>
            <a:r>
              <a:rPr lang="en-US" altLang="x-none" sz="1800" kern="0" dirty="0">
                <a:solidFill>
                  <a:schemeClr val="tx1"/>
                </a:solidFill>
              </a:rPr>
              <a:t>NSF IGERT: </a:t>
            </a:r>
            <a:r>
              <a:rPr lang="en-US" sz="1800" kern="0" dirty="0"/>
              <a:t>Non-equilibrium Dynamics Across Space and Time: A Common Approach for Engineers, Earth Scientists and Ecologists </a:t>
            </a:r>
            <a:r>
              <a:rPr lang="en-US" altLang="x-none" sz="1800" kern="0" dirty="0">
                <a:solidFill>
                  <a:schemeClr val="tx1"/>
                </a:solidFill>
              </a:rPr>
              <a:t>(2008-2012).</a:t>
            </a:r>
            <a:endParaRPr lang="en-US" altLang="x-none" sz="4200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</p:bld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7271</TotalTime>
  <Words>2510</Words>
  <Application>Microsoft Macintosh PowerPoint</Application>
  <PresentationFormat>On-screen Show (4:3)</PresentationFormat>
  <Paragraphs>472</Paragraphs>
  <Slides>27</Slides>
  <Notes>11</Notes>
  <HiddenSlides>1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굴림</vt:lpstr>
      <vt:lpstr>ＭＳ Ｐゴシック</vt:lpstr>
      <vt:lpstr>宋体</vt:lpstr>
      <vt:lpstr>宋体</vt:lpstr>
      <vt:lpstr>Arial</vt:lpstr>
      <vt:lpstr>Calibri</vt:lpstr>
      <vt:lpstr>HyhwpEQ</vt:lpstr>
      <vt:lpstr>Tahoma</vt:lpstr>
      <vt:lpstr>Times New Roman</vt:lpstr>
      <vt:lpstr>Trebuchet MS</vt:lpstr>
      <vt:lpstr>Wingdings</vt:lpstr>
      <vt:lpstr>Wingdings 2</vt:lpstr>
      <vt:lpstr>Revolution</vt:lpstr>
      <vt:lpstr>Default Design</vt:lpstr>
      <vt:lpstr> Spatial Data Science: Interdisciplinary Experiences  </vt:lpstr>
      <vt:lpstr>Outline</vt:lpstr>
      <vt:lpstr>Societal Motivation</vt:lpstr>
      <vt:lpstr>Intellectual Motivation</vt:lpstr>
      <vt:lpstr>Interdisciplinary Research</vt:lpstr>
      <vt:lpstr>Outline</vt:lpstr>
      <vt:lpstr> What is Interdisciplinary Research?</vt:lpstr>
      <vt:lpstr>Challenges: Communication, Trust, Finding Win-Win</vt:lpstr>
      <vt:lpstr>Disciplines</vt:lpstr>
      <vt:lpstr>Societal Challenge: Clean Water</vt:lpstr>
      <vt:lpstr>Brainstorming: In the Beginning…</vt:lpstr>
      <vt:lpstr>Brainstorming: A little later…</vt:lpstr>
      <vt:lpstr>Brainstorming: Light at the end of the tunnel</vt:lpstr>
      <vt:lpstr>Problem Formulation: Flow Anomaly</vt:lpstr>
      <vt:lpstr>Env. Sc.:Forensics: When and where do contaminants enter Shingle Creek?</vt:lpstr>
      <vt:lpstr>Key Insights to Reduce Computational Cost From Quadratic to Linear Time Complexity</vt:lpstr>
      <vt:lpstr>Contributions &amp; Impact</vt:lpstr>
      <vt:lpstr>Outline</vt:lpstr>
      <vt:lpstr>PowerPoint Presentation</vt:lpstr>
      <vt:lpstr>Problem Dimensions </vt:lpstr>
      <vt:lpstr>Metropolitan Wide Evacuation Planning - 2 </vt:lpstr>
      <vt:lpstr>PowerPoint Presentation</vt:lpstr>
      <vt:lpstr>Computational Problem: Evacuation Route Planning</vt:lpstr>
      <vt:lpstr>Computational Feasibility</vt:lpstr>
      <vt:lpstr>Win-Win</vt:lpstr>
      <vt:lpstr>Outline</vt:lpstr>
      <vt:lpstr>Lessons Learned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Flow Anomalies: A SWEET Approach</dc:title>
  <dc:creator>James Kang</dc:creator>
  <cp:lastModifiedBy>Shashi Shekhar</cp:lastModifiedBy>
  <cp:revision>344</cp:revision>
  <dcterms:created xsi:type="dcterms:W3CDTF">2009-05-21T18:49:19Z</dcterms:created>
  <dcterms:modified xsi:type="dcterms:W3CDTF">2022-11-16T18:58:12Z</dcterms:modified>
</cp:coreProperties>
</file>