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  <p:sldMasterId id="2147483744" r:id="rId2"/>
  </p:sldMasterIdLst>
  <p:notesMasterIdLst>
    <p:notesMasterId r:id="rId61"/>
  </p:notesMasterIdLst>
  <p:handoutMasterIdLst>
    <p:handoutMasterId r:id="rId62"/>
  </p:handoutMasterIdLst>
  <p:sldIdLst>
    <p:sldId id="313" r:id="rId3"/>
    <p:sldId id="446" r:id="rId4"/>
    <p:sldId id="447" r:id="rId5"/>
    <p:sldId id="377" r:id="rId6"/>
    <p:sldId id="376" r:id="rId7"/>
    <p:sldId id="388" r:id="rId8"/>
    <p:sldId id="424" r:id="rId9"/>
    <p:sldId id="386" r:id="rId10"/>
    <p:sldId id="397" r:id="rId11"/>
    <p:sldId id="423" r:id="rId12"/>
    <p:sldId id="352" r:id="rId13"/>
    <p:sldId id="358" r:id="rId14"/>
    <p:sldId id="355" r:id="rId15"/>
    <p:sldId id="356" r:id="rId16"/>
    <p:sldId id="357" r:id="rId17"/>
    <p:sldId id="369" r:id="rId18"/>
    <p:sldId id="445" r:id="rId19"/>
    <p:sldId id="374" r:id="rId20"/>
    <p:sldId id="375" r:id="rId21"/>
    <p:sldId id="425" r:id="rId22"/>
    <p:sldId id="453" r:id="rId23"/>
    <p:sldId id="419" r:id="rId24"/>
    <p:sldId id="420" r:id="rId25"/>
    <p:sldId id="421" r:id="rId26"/>
    <p:sldId id="379" r:id="rId27"/>
    <p:sldId id="426" r:id="rId28"/>
    <p:sldId id="394" r:id="rId29"/>
    <p:sldId id="416" r:id="rId30"/>
    <p:sldId id="417" r:id="rId31"/>
    <p:sldId id="429" r:id="rId32"/>
    <p:sldId id="361" r:id="rId33"/>
    <p:sldId id="343" r:id="rId34"/>
    <p:sldId id="403" r:id="rId35"/>
    <p:sldId id="404" r:id="rId36"/>
    <p:sldId id="405" r:id="rId37"/>
    <p:sldId id="342" r:id="rId38"/>
    <p:sldId id="362" r:id="rId39"/>
    <p:sldId id="345" r:id="rId40"/>
    <p:sldId id="365" r:id="rId41"/>
    <p:sldId id="439" r:id="rId42"/>
    <p:sldId id="454" r:id="rId43"/>
    <p:sldId id="452" r:id="rId44"/>
    <p:sldId id="427" r:id="rId45"/>
    <p:sldId id="428" r:id="rId46"/>
    <p:sldId id="450" r:id="rId47"/>
    <p:sldId id="438" r:id="rId48"/>
    <p:sldId id="435" r:id="rId49"/>
    <p:sldId id="451" r:id="rId50"/>
    <p:sldId id="448" r:id="rId51"/>
    <p:sldId id="437" r:id="rId52"/>
    <p:sldId id="449" r:id="rId53"/>
    <p:sldId id="432" r:id="rId54"/>
    <p:sldId id="433" r:id="rId55"/>
    <p:sldId id="430" r:id="rId56"/>
    <p:sldId id="434" r:id="rId57"/>
    <p:sldId id="431" r:id="rId58"/>
    <p:sldId id="440" r:id="rId59"/>
    <p:sldId id="441" r:id="rId6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3"/>
    <p:restoredTop sz="94667"/>
  </p:normalViewPr>
  <p:slideViewPr>
    <p:cSldViewPr snapToObjects="1">
      <p:cViewPr>
        <p:scale>
          <a:sx n="110" d="100"/>
          <a:sy n="110" d="100"/>
        </p:scale>
        <p:origin x="984" y="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5" d="100"/>
          <a:sy n="65" d="100"/>
        </p:scale>
        <p:origin x="-276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4" Type="http://schemas.openxmlformats.org/officeDocument/2006/relationships/image" Target="../media/image93.wmf"/><Relationship Id="rId1" Type="http://schemas.openxmlformats.org/officeDocument/2006/relationships/image" Target="../media/image90.emf"/><Relationship Id="rId2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fld id="{1CFEB649-82F7-144F-B8E8-6D669CE403EF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47C628FE-6940-164C-ABD5-7304375561A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fld id="{0191E3EE-8984-044A-B6C1-F151CF9488F9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E4FE49FD-EF84-414B-8CD8-1A329A511C1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71" tIns="45286" rIns="90571" bIns="45286" anchor="b"/>
          <a:lstStyle>
            <a:lvl1pPr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B42456-5BC7-D84A-B830-2E773EB84415}" type="slidenum">
              <a:rPr lang="en-US" altLang="x-none">
                <a:latin typeface="Arial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x-none">
              <a:latin typeface="Arial" charset="0"/>
            </a:endParaRPr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1" tIns="45711" rIns="91421" bIns="45711"/>
          <a:lstStyle/>
          <a:p>
            <a:pPr defTabSz="914400" eaLnBrk="1" hangingPunct="1"/>
            <a:endParaRPr lang="x-none" altLang="x-none">
              <a:ea typeface="ＭＳ Ｐゴシック" charset="-128"/>
            </a:endParaRPr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 anchor="b"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2E951AC-2B76-1D43-AD73-25AFFB11D545}" type="slidenum">
              <a:rPr lang="en-US" altLang="x-none">
                <a:latin typeface="Arial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x-non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Arial" charset="0"/>
                <a:ea typeface="ＭＳ Ｐゴシック" charset="-128"/>
              </a:rPr>
              <a:t>Dispersion – soil breaking apart</a:t>
            </a:r>
          </a:p>
          <a:p>
            <a:r>
              <a:rPr lang="en-US" altLang="x-none">
                <a:latin typeface="Arial" charset="0"/>
                <a:ea typeface="ＭＳ Ｐゴシック" charset="-128"/>
              </a:rPr>
              <a:t>Volitalization – dissolved sample is vaporized</a:t>
            </a:r>
          </a:p>
          <a:p>
            <a:endParaRPr lang="en-US" altLang="x-none">
              <a:latin typeface="Arial" charset="0"/>
              <a:ea typeface="ＭＳ Ｐゴシック" charset="-128"/>
            </a:endParaRPr>
          </a:p>
          <a:p>
            <a:r>
              <a:rPr lang="en-US" altLang="x-none">
                <a:latin typeface="Arial" charset="0"/>
                <a:ea typeface="ＭＳ Ｐゴシック" charset="-128"/>
              </a:rPr>
              <a:t>“simplify these processes so we can apply it to our proposed techniqes” 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052F653-C8F1-D249-BC1B-C67ADE9ECE55}" type="slidenum">
              <a:rPr lang="en-US" altLang="x-none">
                <a:latin typeface="Arial" charset="0"/>
                <a:ea typeface="HyhwpEQ" charset="0"/>
                <a:cs typeface="HyhwpEQ" charset="0"/>
              </a:rPr>
              <a:pPr>
                <a:spcBef>
                  <a:spcPct val="0"/>
                </a:spcBef>
              </a:pPr>
              <a:t>26</a:t>
            </a:fld>
            <a:endParaRPr lang="en-US" altLang="x-none">
              <a:latin typeface="Arial" charset="0"/>
              <a:ea typeface="HyhwpEQ" charset="0"/>
              <a:cs typeface="HyhwpEQ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1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47" tIns="47873" rIns="95747" bIns="47873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3F26EDE6-B0C3-4F4A-9D6A-BBC1C0B61634}" type="slidenum">
              <a:rPr lang="en-US" altLang="x-none" sz="1300"/>
              <a:pPr algn="r" eaLnBrk="1" hangingPunct="1"/>
              <a:t>28</a:t>
            </a:fld>
            <a:endParaRPr lang="en-US" altLang="x-none" sz="13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r>
              <a:rPr lang="en-US" altLang="x-none">
                <a:solidFill>
                  <a:srgbClr val="FF0000"/>
                </a:solidFill>
                <a:ea typeface="ＭＳ Ｐゴシック" charset="-128"/>
              </a:rPr>
              <a:t>More applications: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  <a:ea typeface="ＭＳ Ｐゴシック" charset="-128"/>
              </a:rPr>
              <a:t>Social networks: social behavior of chimpanzees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  <a:ea typeface="ＭＳ Ｐゴシック" charset="-128"/>
              </a:rPr>
              <a:t>Sensor networks?</a:t>
            </a:r>
          </a:p>
          <a:p>
            <a:pPr eaLnBrk="1" hangingPunct="1"/>
            <a:endParaRPr lang="en-US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47" tIns="47873" rIns="95747" bIns="47873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DCF4B7BF-924C-424D-B3A8-BDA0993E5E53}" type="slidenum">
              <a:rPr lang="en-US" altLang="x-none" sz="1300"/>
              <a:pPr algn="r" eaLnBrk="1" hangingPunct="1"/>
              <a:t>29</a:t>
            </a:fld>
            <a:endParaRPr lang="en-US" altLang="x-none" sz="13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r>
              <a:rPr lang="en-US" altLang="x-none">
                <a:solidFill>
                  <a:srgbClr val="FF0000"/>
                </a:solidFill>
                <a:ea typeface="ＭＳ Ｐゴシック" charset="-128"/>
              </a:rPr>
              <a:t>More applications: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  <a:ea typeface="ＭＳ Ｐゴシック" charset="-128"/>
              </a:rPr>
              <a:t>Social networks: social behavior of chimpanzees</a:t>
            </a:r>
          </a:p>
          <a:p>
            <a:pPr lvl="1" eaLnBrk="1" hangingPunct="1"/>
            <a:r>
              <a:rPr lang="en-US" altLang="x-none">
                <a:solidFill>
                  <a:srgbClr val="FF0000"/>
                </a:solidFill>
                <a:ea typeface="ＭＳ Ｐゴシック" charset="-128"/>
              </a:rPr>
              <a:t>Sensor networks?</a:t>
            </a:r>
          </a:p>
          <a:p>
            <a:pPr eaLnBrk="1" hangingPunct="1"/>
            <a:endParaRPr lang="en-US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1962EEF-CE78-CF46-AF28-01DC2DCE4D6E}" type="slidenum">
              <a:rPr lang="en-US" altLang="x-none">
                <a:latin typeface="Calibri" charset="0"/>
              </a:rPr>
              <a:pPr/>
              <a:t>33</a:t>
            </a:fld>
            <a:endParaRPr lang="en-US" altLang="x-none">
              <a:latin typeface="Calibri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693738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738" y="4379913"/>
            <a:ext cx="5546725" cy="414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3CFA802-2919-5E46-B736-BA97E260AC71}" type="slidenum">
              <a:rPr lang="en-US" altLang="x-none">
                <a:latin typeface="Calibri" charset="0"/>
              </a:rPr>
              <a:pPr/>
              <a:t>34</a:t>
            </a:fld>
            <a:endParaRPr lang="en-US" altLang="x-none">
              <a:latin typeface="Calibri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693738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738" y="4379913"/>
            <a:ext cx="5546725" cy="414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441AC3-5488-894C-97C0-86FAF9BBBB9A}" type="slidenum">
              <a:rPr lang="en-US" altLang="x-none"/>
              <a:pPr algn="r" eaLnBrk="1" hangingPunct="1">
                <a:spcBef>
                  <a:spcPct val="0"/>
                </a:spcBef>
              </a:pPr>
              <a:t>39</a:t>
            </a:fld>
            <a:endParaRPr lang="en-US" altLang="x-none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71" tIns="45286" rIns="90571" bIns="45286" anchor="b"/>
          <a:lstStyle>
            <a:lvl1pPr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B42456-5BC7-D84A-B830-2E773EB84415}" type="slidenum">
              <a:rPr lang="en-US" altLang="x-none">
                <a:latin typeface="Arial" charset="0"/>
              </a:rPr>
              <a:pPr algn="r" eaLnBrk="1" hangingPunct="1">
                <a:spcBef>
                  <a:spcPct val="0"/>
                </a:spcBef>
              </a:pPr>
              <a:t>44</a:t>
            </a:fld>
            <a:endParaRPr lang="en-US" altLang="x-none">
              <a:latin typeface="Arial" charset="0"/>
            </a:endParaRPr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1" tIns="45711" rIns="91421" bIns="45711"/>
          <a:lstStyle/>
          <a:p>
            <a:pPr defTabSz="914400" eaLnBrk="1" hangingPunct="1"/>
            <a:endParaRPr lang="x-none" altLang="x-none">
              <a:ea typeface="ＭＳ Ｐゴシック" charset="-128"/>
            </a:endParaRPr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 anchor="b"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2E951AC-2B76-1D43-AD73-25AFFB11D545}" type="slidenum">
              <a:rPr lang="en-US" altLang="x-none">
                <a:latin typeface="Arial" charset="0"/>
              </a:rPr>
              <a:pPr algn="r" eaLnBrk="1" hangingPunct="1">
                <a:spcBef>
                  <a:spcPct val="0"/>
                </a:spcBef>
              </a:pPr>
              <a:t>44</a:t>
            </a:fld>
            <a:endParaRPr lang="en-US" altLang="x-non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8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D26655-A55D-1A4A-A05E-E750FE1EDE7F}" type="slidenum">
              <a:rPr lang="en-US" altLang="x-none"/>
              <a:pPr algn="r" eaLnBrk="1" hangingPunct="1">
                <a:spcBef>
                  <a:spcPct val="0"/>
                </a:spcBef>
              </a:pPr>
              <a:t>12</a:t>
            </a:fld>
            <a:endParaRPr lang="en-US" altLang="x-none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3901" indent="-274577"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98309" indent="-219662"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37632" indent="-219662"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76956" indent="-219662"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16279" indent="-2196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55603" indent="-2196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94926" indent="-2196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34250" indent="-2196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99FA7794-E4F6-4AD6-AC27-C298E60C11FC}" type="slidenum">
              <a:rPr lang="en-US" altLang="en-US" smtClean="0"/>
              <a:pPr algn="r"/>
              <a:t>48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r>
              <a:rPr lang="en-US" altLang="en-US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More applications: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Social networks: social behavior of chimpanzees</a:t>
            </a:r>
          </a:p>
          <a:p>
            <a:pPr lvl="1" eaLnBrk="1" hangingPunct="1"/>
            <a:r>
              <a:rPr lang="en-US" altLang="en-US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Sensor networks?</a:t>
            </a:r>
          </a:p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80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C4E18D1C-D7DE-4F64-B9FD-27CBCDD48FDA}" type="slidenum">
              <a:rPr lang="en-US" altLang="en-US" smtClean="0"/>
              <a:pPr/>
              <a:t>50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smtClean="0"/>
              <a:t>y</a:t>
            </a:r>
            <a:r>
              <a:rPr lang="en-US" altLang="en-US" smtClean="0"/>
              <a:t>: n-by-1 vector of dependent variable</a:t>
            </a:r>
          </a:p>
          <a:p>
            <a:pPr eaLnBrk="1" hangingPunct="1"/>
            <a:r>
              <a:rPr lang="en-US" altLang="en-US" b="1" smtClean="0"/>
              <a:t>x</a:t>
            </a:r>
            <a:r>
              <a:rPr lang="en-US" altLang="en-US" smtClean="0"/>
              <a:t>: n-by-k matrix of the explanatory variables</a:t>
            </a:r>
          </a:p>
          <a:p>
            <a:pPr eaLnBrk="1" hangingPunct="1"/>
            <a:r>
              <a:rPr lang="en-US" altLang="en-US" b="1" smtClean="0"/>
              <a:t>Beta</a:t>
            </a:r>
            <a:r>
              <a:rPr lang="en-US" altLang="en-US" smtClean="0"/>
              <a:t>: k-by-1 vector of regressions</a:t>
            </a:r>
          </a:p>
          <a:p>
            <a:pPr eaLnBrk="1" hangingPunct="1"/>
            <a:r>
              <a:rPr lang="en-US" altLang="en-US" b="1" smtClean="0"/>
              <a:t>Epsilon</a:t>
            </a:r>
            <a:r>
              <a:rPr lang="en-US" altLang="en-US" smtClean="0"/>
              <a:t>: n-by-1  vector of unobservable error term N(0,sigma^2 </a:t>
            </a:r>
            <a:r>
              <a:rPr lang="en-US" altLang="en-US" b="1" smtClean="0"/>
              <a:t>I</a:t>
            </a:r>
            <a:r>
              <a:rPr lang="en-US" altLang="en-US" smtClean="0"/>
              <a:t> )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Example: Linear Regression Model</a:t>
            </a:r>
          </a:p>
          <a:p>
            <a:pPr lvl="1" eaLnBrk="1" hangingPunct="1"/>
            <a:r>
              <a:rPr lang="en-US" altLang="en-US" smtClean="0"/>
              <a:t>Given a vector of </a:t>
            </a:r>
            <a:r>
              <a:rPr lang="en-US" altLang="en-US" b="1" smtClean="0">
                <a:latin typeface="Times New Roman" pitchFamily="18" charset="0"/>
              </a:rPr>
              <a:t>y</a:t>
            </a:r>
            <a:r>
              <a:rPr lang="en-US" altLang="en-US" smtClean="0"/>
              <a:t> of </a:t>
            </a:r>
            <a:r>
              <a:rPr lang="en-US" altLang="en-US" i="1" smtClean="0">
                <a:latin typeface="Times New Roman" pitchFamily="18" charset="0"/>
              </a:rPr>
              <a:t>n</a:t>
            </a:r>
            <a:r>
              <a:rPr lang="en-US" altLang="en-US" smtClean="0"/>
              <a:t> observations and a matrix </a:t>
            </a:r>
            <a:r>
              <a:rPr lang="en-US" altLang="en-US" b="1" smtClean="0">
                <a:latin typeface="Times New Roman" pitchFamily="18" charset="0"/>
              </a:rPr>
              <a:t>x</a:t>
            </a:r>
            <a:r>
              <a:rPr lang="en-US" altLang="en-US" smtClean="0"/>
              <a:t> of explanatory variables</a:t>
            </a:r>
          </a:p>
          <a:p>
            <a:pPr lvl="1" eaLnBrk="1" hangingPunct="1"/>
            <a:r>
              <a:rPr lang="en-US" altLang="en-US" smtClean="0"/>
              <a:t>Encapsulates their interrelationship using the linear equation y=xbeta+epsilon</a:t>
            </a:r>
          </a:p>
          <a:p>
            <a:pPr lvl="1" eaLnBrk="1" hangingPunct="1"/>
            <a:r>
              <a:rPr lang="en-US" altLang="en-US" smtClean="0"/>
              <a:t>Does not work well for spatial datasets</a:t>
            </a:r>
          </a:p>
          <a:p>
            <a:pPr lvl="2" eaLnBrk="1" hangingPunct="1"/>
            <a:r>
              <a:rPr lang="en-US" altLang="en-US" smtClean="0"/>
              <a:t>Low prediction accuracy</a:t>
            </a:r>
          </a:p>
          <a:p>
            <a:pPr lvl="2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Spatial Data Dependencies (Auto-correlation)</a:t>
            </a:r>
          </a:p>
          <a:p>
            <a:pPr lvl="1" eaLnBrk="1" hangingPunct="1"/>
            <a:r>
              <a:rPr lang="en-US" altLang="en-US" sz="1300" smtClean="0"/>
              <a:t>Residual error may vary systematic over space</a:t>
            </a:r>
          </a:p>
          <a:p>
            <a:pPr lvl="1" eaLnBrk="1" hangingPunct="1"/>
            <a:r>
              <a:rPr lang="en-US" altLang="en-US" sz="1300" smtClean="0"/>
              <a:t>The occurrence of one feature is influenced by the distribution of similar features in the adjacent area </a:t>
            </a:r>
          </a:p>
          <a:p>
            <a:pPr lvl="1" eaLnBrk="1" hangingPunct="1"/>
            <a:r>
              <a:rPr lang="en-US" altLang="en-US" sz="1300" smtClean="0"/>
              <a:t>May yield biased and inconsistent estimation</a:t>
            </a:r>
          </a:p>
          <a:p>
            <a:pPr lvl="1" eaLnBrk="1" hangingPunct="1"/>
            <a:r>
              <a:rPr lang="en-US" altLang="en-US" sz="1300" smtClean="0"/>
              <a:t>May lead to poor fit of the model</a:t>
            </a:r>
            <a:endParaRPr lang="en-US" altLang="en-US" smtClean="0"/>
          </a:p>
          <a:p>
            <a:pPr lvl="2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17930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E2D1C89-20D1-A141-B085-16771E193503}" type="slidenum">
              <a:rPr lang="en-US" sz="1200"/>
              <a:pPr algn="r" eaLnBrk="1" hangingPunct="1"/>
              <a:t>56</a:t>
            </a:fld>
            <a:endParaRPr lang="en-US" sz="1200"/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289" tIns="46145" rIns="92289" bIns="46145"/>
          <a:lstStyle/>
          <a:p>
            <a:pPr defTabSz="922338" eaLnBrk="1" hangingPunct="1"/>
            <a:endParaRPr lang="en-US">
              <a:latin typeface="Calibri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9" tIns="46145" rIns="92289" bIns="46145" anchor="b"/>
          <a:lstStyle>
            <a:lvl1pPr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B3B910B-9BF8-6F4E-AB6B-278AE0067718}" type="slidenum">
              <a:rPr lang="en-US" sz="1200"/>
              <a:pPr algn="r" eaLnBrk="1" hangingPunct="1"/>
              <a:t>56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8873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409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0FFC5B-37D3-2144-A107-5DB73727D7A9}" type="slidenum">
              <a:rPr lang="en-US" altLang="x-none"/>
              <a:pPr algn="r" eaLnBrk="1" hangingPunct="1">
                <a:spcBef>
                  <a:spcPct val="0"/>
                </a:spcBef>
              </a:pPr>
              <a:t>13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4301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8D31B7-661B-534E-94A7-F9B45FF8B5E1}" type="slidenum">
              <a:rPr lang="en-US" altLang="x-none"/>
              <a:pPr algn="r" eaLnBrk="1" hangingPunct="1">
                <a:spcBef>
                  <a:spcPct val="0"/>
                </a:spcBef>
              </a:pPr>
              <a:t>14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450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5812C6-8110-604C-BA04-E32AF578BAF4}" type="slidenum">
              <a:rPr lang="en-US" altLang="x-none"/>
              <a:pPr algn="r" eaLnBrk="1" hangingPunct="1">
                <a:spcBef>
                  <a:spcPct val="0"/>
                </a:spcBef>
              </a:pPr>
              <a:t>15</a:t>
            </a:fld>
            <a:endParaRPr lang="en-US" alt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8A39F2-0ED2-1041-91BD-B2FE2C371E84}" type="slidenum">
              <a:rPr lang="en-US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858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latin typeface="Arial" charset="0"/>
                <a:ea typeface="ＭＳ Ｐゴシック" charset="-128"/>
              </a:rPr>
              <a:t>Dispersion – soil breaking apart</a:t>
            </a:r>
          </a:p>
          <a:p>
            <a:r>
              <a:rPr lang="en-US" altLang="x-none">
                <a:latin typeface="Arial" charset="0"/>
                <a:ea typeface="ＭＳ Ｐゴシック" charset="-128"/>
              </a:rPr>
              <a:t>Volitalization – dissolved sample is vaporized</a:t>
            </a:r>
          </a:p>
          <a:p>
            <a:endParaRPr lang="en-US" altLang="x-none">
              <a:latin typeface="Arial" charset="0"/>
              <a:ea typeface="ＭＳ Ｐゴシック" charset="-128"/>
            </a:endParaRPr>
          </a:p>
          <a:p>
            <a:r>
              <a:rPr lang="en-US" altLang="x-none">
                <a:latin typeface="Arial" charset="0"/>
                <a:ea typeface="ＭＳ Ｐゴシック" charset="-128"/>
              </a:rPr>
              <a:t>“simplify these processes so we can apply it to our proposed techniqes” </a:t>
            </a: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3E143AB-1370-0B44-9D3A-379621C49E7B}" type="slidenum">
              <a:rPr lang="en-US" altLang="x-none">
                <a:latin typeface="Arial" charset="0"/>
                <a:ea typeface="HyhwpEQ" charset="0"/>
                <a:cs typeface="HyhwpEQ" charset="0"/>
              </a:rPr>
              <a:pPr>
                <a:spcBef>
                  <a:spcPct val="0"/>
                </a:spcBef>
              </a:pPr>
              <a:t>19</a:t>
            </a:fld>
            <a:endParaRPr lang="en-US" altLang="x-none">
              <a:latin typeface="Arial" charset="0"/>
              <a:ea typeface="HyhwpEQ" charset="0"/>
              <a:cs typeface="HyhwpEQ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latin typeface="Arial" charset="0"/>
                <a:ea typeface="ＭＳ Ｐゴシック" charset="-128"/>
              </a:rPr>
              <a:t>Dispersion – soil breaking apart</a:t>
            </a:r>
          </a:p>
          <a:p>
            <a:r>
              <a:rPr lang="en-US" altLang="x-none" dirty="0" err="1">
                <a:latin typeface="Arial" charset="0"/>
                <a:ea typeface="ＭＳ Ｐゴシック" charset="-128"/>
              </a:rPr>
              <a:t>Volitalization</a:t>
            </a:r>
            <a:r>
              <a:rPr lang="en-US" altLang="x-none" dirty="0">
                <a:latin typeface="Arial" charset="0"/>
                <a:ea typeface="ＭＳ Ｐゴシック" charset="-128"/>
              </a:rPr>
              <a:t> – dissolved sample is vaporized</a:t>
            </a:r>
          </a:p>
          <a:p>
            <a:endParaRPr lang="en-US" altLang="x-none" dirty="0">
              <a:latin typeface="Arial" charset="0"/>
              <a:ea typeface="ＭＳ Ｐゴシック" charset="-128"/>
            </a:endParaRPr>
          </a:p>
          <a:p>
            <a:r>
              <a:rPr lang="en-US" altLang="x-none" dirty="0">
                <a:latin typeface="Arial" charset="0"/>
                <a:ea typeface="ＭＳ Ｐゴシック" charset="-128"/>
              </a:rPr>
              <a:t>“simplify these processes so we can apply it to our proposed </a:t>
            </a:r>
            <a:r>
              <a:rPr lang="en-US" altLang="x-none" dirty="0" err="1">
                <a:latin typeface="Arial" charset="0"/>
                <a:ea typeface="ＭＳ Ｐゴシック" charset="-128"/>
              </a:rPr>
              <a:t>techniqes</a:t>
            </a:r>
            <a:r>
              <a:rPr lang="en-US" altLang="x-none" dirty="0">
                <a:latin typeface="Arial" charset="0"/>
                <a:ea typeface="ＭＳ Ｐゴシック" charset="-128"/>
              </a:rPr>
              <a:t>” 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052F653-C8F1-D249-BC1B-C67ADE9ECE55}" type="slidenum">
              <a:rPr lang="en-US" altLang="x-none">
                <a:latin typeface="Arial" charset="0"/>
                <a:ea typeface="HyhwpEQ" charset="0"/>
                <a:cs typeface="HyhwpEQ" charset="0"/>
              </a:rPr>
              <a:pPr>
                <a:spcBef>
                  <a:spcPct val="0"/>
                </a:spcBef>
              </a:pPr>
              <a:t>21</a:t>
            </a:fld>
            <a:endParaRPr lang="en-US" altLang="x-none">
              <a:latin typeface="Arial" charset="0"/>
              <a:ea typeface="HyhwpEQ" charset="0"/>
              <a:cs typeface="HyhwpEQ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31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latin typeface="Arial" charset="0"/>
                <a:ea typeface="ＭＳ Ｐゴシック" charset="-128"/>
              </a:rPr>
              <a:t>Dispersion – soil breaking apart</a:t>
            </a:r>
          </a:p>
          <a:p>
            <a:r>
              <a:rPr lang="en-US" altLang="x-none" dirty="0" err="1">
                <a:latin typeface="Arial" charset="0"/>
                <a:ea typeface="ＭＳ Ｐゴシック" charset="-128"/>
              </a:rPr>
              <a:t>Volitalization</a:t>
            </a:r>
            <a:r>
              <a:rPr lang="en-US" altLang="x-none" dirty="0">
                <a:latin typeface="Arial" charset="0"/>
                <a:ea typeface="ＭＳ Ｐゴシック" charset="-128"/>
              </a:rPr>
              <a:t> – dissolved sample is vaporized</a:t>
            </a:r>
          </a:p>
          <a:p>
            <a:endParaRPr lang="en-US" altLang="x-none" dirty="0">
              <a:latin typeface="Arial" charset="0"/>
              <a:ea typeface="ＭＳ Ｐゴシック" charset="-128"/>
            </a:endParaRPr>
          </a:p>
          <a:p>
            <a:r>
              <a:rPr lang="en-US" altLang="x-none" dirty="0">
                <a:latin typeface="Arial" charset="0"/>
                <a:ea typeface="ＭＳ Ｐゴシック" charset="-128"/>
              </a:rPr>
              <a:t>“simplify these processes so we can apply it to our proposed </a:t>
            </a:r>
            <a:r>
              <a:rPr lang="en-US" altLang="x-none" dirty="0" err="1">
                <a:latin typeface="Arial" charset="0"/>
                <a:ea typeface="ＭＳ Ｐゴシック" charset="-128"/>
              </a:rPr>
              <a:t>techniqes</a:t>
            </a:r>
            <a:r>
              <a:rPr lang="en-US" altLang="x-none" dirty="0">
                <a:latin typeface="Arial" charset="0"/>
                <a:ea typeface="ＭＳ Ｐゴシック" charset="-128"/>
              </a:rPr>
              <a:t>” 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052F653-C8F1-D249-BC1B-C67ADE9ECE55}" type="slidenum">
              <a:rPr lang="en-US" altLang="x-none">
                <a:latin typeface="Arial" charset="0"/>
                <a:ea typeface="HyhwpEQ" charset="0"/>
                <a:cs typeface="HyhwpEQ" charset="0"/>
              </a:rPr>
              <a:pPr>
                <a:spcBef>
                  <a:spcPct val="0"/>
                </a:spcBef>
              </a:pPr>
              <a:t>25</a:t>
            </a:fld>
            <a:endParaRPr lang="en-US" altLang="x-none">
              <a:latin typeface="Arial" charset="0"/>
              <a:ea typeface="HyhwpEQ" charset="0"/>
              <a:cs typeface="HyhwpEQ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FB565-BE82-B44D-8EF5-D8BEF7C9A91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776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2906E-3C11-8C47-B692-B987E4B4E2C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4729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FF4F-9DCA-8643-851B-04C041EEF1D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75468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2030-72FE-BF4D-831B-71D70C919DD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070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07D63-8046-4242-9571-92595EC06F0D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1E16-EE0A-0949-8EB4-3B7BA070EE6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0357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B4E2C-F82C-8147-82B0-41C71DB9C2A9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E1BE9-A99A-C64B-8CB5-40D2215EB9A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5868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7C5F3-CF76-B941-8D29-66587FE3B317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62138-507B-E74F-879E-0B4D7287D1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60175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FDF7B-39EB-EA44-8843-810C90AB55C8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82A36-6237-6A41-9235-8C30C8BB4A7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62200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9E5FC-1300-7A4E-AB48-81535CDBFF5D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C863F-5AAD-BC4C-B581-7D220A1C7FB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3519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932E0-979E-FE40-B177-0B5A70400ED7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9ECA2-AF69-4140-8532-6C12775EBD1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80220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73421-D365-0F47-97CD-B9854AA28F46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8897-08B0-4E41-8673-94B7E80159C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22546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A2129-7D3A-8A4E-89EE-65E9024C8A8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43691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6EC82-4D37-834D-90BE-53AC1C3A80D9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57DC-B0DD-8F46-90EF-2A990564A53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5012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B89-7401-C14F-B499-C129D846D8F1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58D24-0FEE-E04D-8915-150AE4AC548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9044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9FB1B-8A3A-FE4B-BDFF-BF7968899BBB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E022E-EE1E-F64A-8F2F-74D525FDF9C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95441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13B9A-2FC1-8A48-86C1-BB174205D839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C59D6-FB6B-5F4B-A9FC-FE4ECB6A339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84421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010400" cy="923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25538"/>
            <a:ext cx="4000500" cy="5351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25538"/>
            <a:ext cx="4000500" cy="5351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4120B-7213-D44C-9E2E-50B57C9E0ED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8593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57700" y="1066800"/>
            <a:ext cx="40005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57700" y="3657600"/>
            <a:ext cx="40005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A3180-BDAB-2C47-9D54-742756830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09B84-477F-D34A-ACCB-3EE9C80A30F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754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2B511-21C6-2447-9D39-6C869E88848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1308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4E125-6761-D646-B9DE-FE85D975855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9932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0996D-5B8C-3D4F-AC6A-54B3937DCCD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006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82CF0-ED30-2844-8A7E-78AC85EBCE2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4655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D5701-F61B-0847-9EE1-645AE17695F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776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94305-B291-1A49-BD94-14D663BFD9C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488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2"/>
                </a:solidFill>
                <a:latin typeface="Trebuchet MS" pitchFamily="34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10/23/2007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2"/>
                </a:solidFill>
                <a:latin typeface="Trebuchet MS" pitchFamily="34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  <a:latin typeface="Trebuchet MS" charset="0"/>
              </a:defRPr>
            </a:lvl1pPr>
          </a:lstStyle>
          <a:p>
            <a:pPr>
              <a:defRPr/>
            </a:pPr>
            <a:fld id="{DDE6EC9C-74D2-1740-A4FE-02BF2B9F771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  <p:sldLayoutId id="214748467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ＭＳ Ｐゴシック" pitchFamily="-109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  <a:ea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  <a:ea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  <a:ea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  <a:ea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  <a:ea typeface="ＭＳ Ｐゴシック" pitchFamily="-10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  <a:ea typeface="ＭＳ Ｐゴシック" pitchFamily="-10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  <a:ea typeface="ＭＳ Ｐゴシック" pitchFamily="-10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34" charset="0"/>
          <a:ea typeface="ＭＳ Ｐゴシック" pitchFamily="-109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charset="2"/>
        <a:buChar char=""/>
        <a:defRPr sz="2200" kern="1200">
          <a:solidFill>
            <a:schemeClr val="bg1"/>
          </a:solidFill>
          <a:latin typeface="+mn-lt"/>
          <a:ea typeface="ＭＳ Ｐゴシック" pitchFamily="-109" charset="-128"/>
          <a:cs typeface="+mn-cs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charset="2"/>
        <a:buChar char=""/>
        <a:defRPr sz="2000" kern="1200">
          <a:solidFill>
            <a:schemeClr val="bg1"/>
          </a:solidFill>
          <a:latin typeface="+mn-lt"/>
          <a:ea typeface="ＭＳ Ｐゴシック" pitchFamily="-109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charset="2"/>
        <a:buChar char=""/>
        <a:defRPr kern="1200">
          <a:solidFill>
            <a:schemeClr val="bg1"/>
          </a:solidFill>
          <a:latin typeface="+mn-lt"/>
          <a:ea typeface="ＭＳ Ｐゴシック" pitchFamily="-109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charset="2"/>
        <a:buChar char=""/>
        <a:defRPr kern="1200">
          <a:solidFill>
            <a:schemeClr val="bg1"/>
          </a:solidFill>
          <a:latin typeface="+mn-lt"/>
          <a:ea typeface="ＭＳ Ｐゴシック" pitchFamily="-109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charset="2"/>
        <a:buChar char=""/>
        <a:defRPr kern="1200">
          <a:solidFill>
            <a:schemeClr val="bg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fld id="{642D82DA-2BB7-2041-B55D-0935F1125AAC}" type="datetime1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9245F6-6A9E-5F46-AC28-296A57ADBBF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  <p:sldLayoutId id="2147484671" r:id="rId12"/>
    <p:sldLayoutId id="2147484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mn.edu/~shekhar" TargetMode="Externa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awards/pecase.jsp" TargetMode="External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microsoft.com/office/2007/relationships/media" Target="file:////C:/Documents%20and%20Settings/shekhar/My%20Documents/uofm/talks%20old/fox9_aired_mpg.avi" TargetMode="External"/><Relationship Id="rId2" Type="http://schemas.openxmlformats.org/officeDocument/2006/relationships/video" Target="file:////C:/Documents%20and%20Settings/shekhar/My%20Documents/uofm/talks%20old/fox9_aired_mpg.avi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microsoft.com/office/2007/relationships/hdphoto" Target="../media/hdphoto1.wdp"/><Relationship Id="rId5" Type="http://schemas.openxmlformats.org/officeDocument/2006/relationships/image" Target="../media/image58.jpe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5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png"/><Relationship Id="rId10" Type="http://schemas.openxmlformats.org/officeDocument/2006/relationships/image" Target="../media/image28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6.png"/><Relationship Id="rId6" Type="http://schemas.openxmlformats.org/officeDocument/2006/relationships/hyperlink" Target="http://www.cs.umn.edu/~shekhar/talk/video/fox9_aired_mpg.avi" TargetMode="External"/><Relationship Id="rId7" Type="http://schemas.openxmlformats.org/officeDocument/2006/relationships/image" Target="../media/image76.png"/><Relationship Id="rId1" Type="http://schemas.microsoft.com/office/2007/relationships/media" Target="file:///C:\Documents%20and%20Settings\shekhar\My%20Documents\uofm\talks%20old\fox9_aired_mpg.avi" TargetMode="External"/><Relationship Id="rId2" Type="http://schemas.openxmlformats.org/officeDocument/2006/relationships/video" Target="file:///C:\Documents%20and%20Settings\shekhar\My%20Documents\uofm\talks%20old\fox9_aired_mpg.avi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9.png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Relationship Id="rId3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microsoft.com/office/2007/relationships/media" Target="file:////C:/Documents%20and%20Settings/shekhar/My%20Documents/uofm/talks%20old/fox9_aired_mpg.avi" TargetMode="External"/><Relationship Id="rId2" Type="http://schemas.openxmlformats.org/officeDocument/2006/relationships/video" Target="file:////C:/Documents%20and%20Settings/shekhar/My%20Documents/uofm/talks%20old/fox9_aired_mpg.avi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1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hyperlink" Target="http://onlinelibrary.wiley.com/doi/10.1002/widm.25/full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9.jpg"/><Relationship Id="rId3" Type="http://schemas.openxmlformats.org/officeDocument/2006/relationships/hyperlink" Target="http://link.springer.com/chapter/10.1007/978-3-319-11593-1_19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oleObject" Target="../embeddings/oleObject5.bin"/><Relationship Id="rId13" Type="http://schemas.openxmlformats.org/officeDocument/2006/relationships/oleObject" Target="../embeddings/oleObject6.bin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9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90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91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92.wmf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image" Target="../media/image30.png"/><Relationship Id="rId13" Type="http://schemas.openxmlformats.org/officeDocument/2006/relationships/image" Target="../media/image94.png"/><Relationship Id="rId14" Type="http://schemas.openxmlformats.org/officeDocument/2006/relationships/image" Target="../media/image95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png"/><Relationship Id="rId10" Type="http://schemas.openxmlformats.org/officeDocument/2006/relationships/image" Target="../media/image28.emf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jpeg"/><Relationship Id="rId12" Type="http://schemas.openxmlformats.org/officeDocument/2006/relationships/image" Target="../media/image105.jpeg"/><Relationship Id="rId13" Type="http://schemas.openxmlformats.org/officeDocument/2006/relationships/image" Target="../media/image106.png"/><Relationship Id="rId14" Type="http://schemas.openxmlformats.org/officeDocument/2006/relationships/image" Target="../media/image107.jpeg"/><Relationship Id="rId15" Type="http://schemas.openxmlformats.org/officeDocument/2006/relationships/image" Target="../media/image108.jpeg"/><Relationship Id="rId16" Type="http://schemas.openxmlformats.org/officeDocument/2006/relationships/image" Target="../media/image109.jpeg"/><Relationship Id="rId17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6.jp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jpeg"/><Relationship Id="rId8" Type="http://schemas.openxmlformats.org/officeDocument/2006/relationships/image" Target="../media/image82.jpeg"/><Relationship Id="rId9" Type="http://schemas.openxmlformats.org/officeDocument/2006/relationships/image" Target="../media/image102.png"/><Relationship Id="rId10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4" Type="http://schemas.openxmlformats.org/officeDocument/2006/relationships/image" Target="../media/image114.jpeg"/><Relationship Id="rId5" Type="http://schemas.openxmlformats.org/officeDocument/2006/relationships/image" Target="../media/image115.png"/><Relationship Id="rId6" Type="http://schemas.openxmlformats.org/officeDocument/2006/relationships/image" Target="../media/image116.jpeg"/><Relationship Id="rId7" Type="http://schemas.openxmlformats.org/officeDocument/2006/relationships/image" Target="../media/image117.gi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763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Spatial Data Science: Interdisciplinary Experiences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4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8382000" cy="1447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x-none" sz="2400" dirty="0"/>
              <a:t>Shashi </a:t>
            </a:r>
            <a:r>
              <a:rPr lang="en-US" altLang="x-none" sz="2400" dirty="0" err="1"/>
              <a:t>Shekhar</a:t>
            </a:r>
            <a:endParaRPr lang="en-US" altLang="x-none" sz="24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x-none" sz="1600" dirty="0"/>
              <a:t>McKnight Distinguished University Professor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x-none" sz="1600" dirty="0" smtClean="0"/>
              <a:t>Dept. </a:t>
            </a:r>
            <a:r>
              <a:rPr lang="en-US" altLang="x-none" sz="1600" dirty="0"/>
              <a:t>of Computer </a:t>
            </a:r>
            <a:r>
              <a:rPr lang="en-US" altLang="x-none" sz="1600" dirty="0" smtClean="0"/>
              <a:t>Sc.&amp; </a:t>
            </a:r>
            <a:r>
              <a:rPr lang="en-US" altLang="x-none" sz="1600" dirty="0"/>
              <a:t>Eng., University of Minnesota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x-none" sz="1600" dirty="0">
                <a:hlinkClick r:id="rId3"/>
              </a:rPr>
              <a:t>www.cs.umn.edu/~</a:t>
            </a:r>
            <a:r>
              <a:rPr lang="en-US" altLang="x-none" sz="1600" dirty="0" err="1" smtClean="0">
                <a:hlinkClick r:id="rId3"/>
              </a:rPr>
              <a:t>shekha</a:t>
            </a:r>
            <a:r>
              <a:rPr lang="en-US" altLang="x-none" sz="1600" dirty="0" err="1" smtClean="0"/>
              <a:t>r</a:t>
            </a:r>
            <a:endParaRPr lang="en-US" altLang="x-none" sz="16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x-none" sz="1600" dirty="0" smtClean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x-none" sz="1600" dirty="0" smtClean="0"/>
              <a:t>April 10</a:t>
            </a:r>
            <a:r>
              <a:rPr lang="en-US" altLang="x-none" sz="1600" baseline="30000" dirty="0" smtClean="0"/>
              <a:t>th</a:t>
            </a:r>
            <a:r>
              <a:rPr lang="en-US" altLang="x-none" sz="1600" dirty="0"/>
              <a:t>, </a:t>
            </a:r>
            <a:r>
              <a:rPr lang="en-US" altLang="x-none" sz="1600" dirty="0" smtClean="0"/>
              <a:t>2017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x-none" sz="1600" dirty="0" smtClean="0"/>
              <a:t>Nebraska Data Analytics Workshop</a:t>
            </a:r>
            <a:endParaRPr lang="en-US" altLang="x-none" sz="16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x-none" sz="1600" dirty="0" err="1" smtClean="0"/>
              <a:t>University</a:t>
            </a:r>
            <a:r>
              <a:rPr lang="it-IT" altLang="x-none" sz="1600" dirty="0"/>
              <a:t> </a:t>
            </a:r>
            <a:r>
              <a:rPr lang="it-IT" altLang="x-none" sz="1600" dirty="0" smtClean="0"/>
              <a:t>of Nebraska, Lincoln, NE </a:t>
            </a:r>
            <a:endParaRPr lang="en-US" altLang="x-none" sz="16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x-none" sz="2000" dirty="0"/>
          </a:p>
        </p:txBody>
      </p:sp>
      <p:pic>
        <p:nvPicPr>
          <p:cNvPr id="47108" name="Picture 4" descr="large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48100"/>
            <a:ext cx="17875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r="16002"/>
          <a:stretch>
            <a:fillRect/>
          </a:stretch>
        </p:blipFill>
        <p:spPr bwMode="auto">
          <a:xfrm>
            <a:off x="2057400" y="3889375"/>
            <a:ext cx="1636713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07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6200"/>
            <a:ext cx="1651000" cy="2438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849688"/>
            <a:ext cx="172402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Geographic Information Scien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9688"/>
            <a:ext cx="16764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cm_1_16_cove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13" y="1069975"/>
            <a:ext cx="1965603" cy="2546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446881" y="157956"/>
            <a:ext cx="8229600" cy="487362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 sz="2400">
                <a:solidFill>
                  <a:schemeClr val="tx1"/>
                </a:solidFill>
              </a:rPr>
              <a:t>Challenges: Communication, Trust, Finding Win-Win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914400"/>
            <a:ext cx="8566150" cy="5257800"/>
          </a:xfrm>
        </p:spPr>
        <p:txBody>
          <a:bodyPr/>
          <a:lstStyle/>
          <a:p>
            <a:pPr marL="282575" indent="-282575" eaLnBrk="1" hangingPunct="1">
              <a:defRPr/>
            </a:pPr>
            <a:r>
              <a:rPr lang="en-US" sz="2000" dirty="0" smtClean="0"/>
              <a:t>Each Discipline has its own language!</a:t>
            </a:r>
          </a:p>
          <a:p>
            <a:pPr marL="577850" lvl="1" indent="-295275" eaLnBrk="1" hangingPunct="1">
              <a:defRPr/>
            </a:pPr>
            <a:r>
              <a:rPr lang="en-US" sz="1600" dirty="0" smtClean="0"/>
              <a:t>We need to learn (foreign) language of other discipline</a:t>
            </a:r>
          </a:p>
          <a:p>
            <a:pPr marL="577850" lvl="1" indent="-295275" eaLnBrk="1" hangingPunct="1">
              <a:defRPr/>
            </a:pPr>
            <a:r>
              <a:rPr lang="en-US" sz="1600" dirty="0" smtClean="0"/>
              <a:t>Homonym (Civil Eng., C. S.): infrastructure, network, bridge,  </a:t>
            </a:r>
            <a:r>
              <a:rPr lang="mr-IN" sz="1600" dirty="0" smtClean="0"/>
              <a:t>…</a:t>
            </a:r>
            <a:endParaRPr lang="en-US" sz="1600" dirty="0" smtClean="0"/>
          </a:p>
          <a:p>
            <a:pPr marL="577850" lvl="1" indent="-295275" eaLnBrk="1" hangingPunct="1">
              <a:defRPr/>
            </a:pPr>
            <a:r>
              <a:rPr lang="en-US" sz="1600" dirty="0" smtClean="0"/>
              <a:t>Synonyms (Civil Eng., C.S.): networks vs. graphs</a:t>
            </a:r>
          </a:p>
          <a:p>
            <a:pPr marL="282575" indent="-282575" eaLnBrk="1" hangingPunct="1">
              <a:defRPr/>
            </a:pPr>
            <a:endParaRPr lang="en-US" sz="2000" dirty="0" smtClean="0"/>
          </a:p>
          <a:p>
            <a:pPr marL="282575" indent="-282575" eaLnBrk="1" hangingPunct="1">
              <a:defRPr/>
            </a:pPr>
            <a:r>
              <a:rPr lang="en-US" sz="2000" dirty="0" smtClean="0"/>
              <a:t>Disciplines have different values, cultures and goals</a:t>
            </a:r>
          </a:p>
          <a:p>
            <a:pPr marL="682625" lvl="1" indent="-282575" eaLnBrk="1" hangingPunct="1">
              <a:defRPr/>
            </a:pPr>
            <a:r>
              <a:rPr lang="en-US" sz="1600" dirty="0" smtClean="0"/>
              <a:t>Different norms for ordering of authors in a joint paper</a:t>
            </a:r>
          </a:p>
          <a:p>
            <a:pPr marL="682625" lvl="1" indent="-282575" eaLnBrk="1" hangingPunct="1">
              <a:defRPr/>
            </a:pPr>
            <a:r>
              <a:rPr lang="en-US" sz="1600" dirty="0" smtClean="0"/>
              <a:t>Different emphasis on grants, citations, service, …</a:t>
            </a:r>
          </a:p>
          <a:p>
            <a:pPr marL="282575" indent="-282575" eaLnBrk="1" hangingPunct="1">
              <a:defRPr/>
            </a:pPr>
            <a:endParaRPr lang="en-US" sz="2000" dirty="0" smtClean="0"/>
          </a:p>
          <a:p>
            <a:pPr marL="282575" indent="-282575" eaLnBrk="1" hangingPunct="1">
              <a:defRPr/>
            </a:pPr>
            <a:r>
              <a:rPr lang="en-US" sz="2000" dirty="0" smtClean="0"/>
              <a:t>Misunderstanding of what each discipline really is</a:t>
            </a:r>
          </a:p>
          <a:p>
            <a:pPr marL="577850" lvl="1" indent="-295275" eaLnBrk="1" hangingPunct="1">
              <a:defRPr/>
            </a:pPr>
            <a:r>
              <a:rPr lang="en-US" sz="1600" dirty="0" smtClean="0"/>
              <a:t>e.g., “I thought Civil Eng. was all about building bridges!”</a:t>
            </a:r>
          </a:p>
          <a:p>
            <a:pPr marL="577850" lvl="1" indent="-295275" eaLnBrk="1" hangingPunct="1">
              <a:defRPr/>
            </a:pPr>
            <a:r>
              <a:rPr lang="en-US" sz="1600" dirty="0" smtClean="0"/>
              <a:t>e.g., “I thought Computer Sc. was all about programming!”</a:t>
            </a:r>
          </a:p>
          <a:p>
            <a:pPr marL="282575" indent="-282575" eaLnBrk="1" hangingPunct="1">
              <a:defRPr/>
            </a:pPr>
            <a:endParaRPr lang="en-US" sz="2000" dirty="0" smtClean="0"/>
          </a:p>
          <a:p>
            <a:pPr marL="282575" indent="-282575" eaLnBrk="1" hangingPunct="1">
              <a:defRPr/>
            </a:pPr>
            <a:r>
              <a:rPr lang="en-US" sz="2000" dirty="0" smtClean="0"/>
              <a:t>Break down barriers</a:t>
            </a:r>
          </a:p>
          <a:p>
            <a:pPr marL="577850" lvl="1" indent="-295275" eaLnBrk="1" hangingPunct="1">
              <a:defRPr/>
            </a:pPr>
            <a:r>
              <a:rPr lang="en-US" sz="1600" dirty="0" smtClean="0"/>
              <a:t>Build mutual trust and respect via social activities, sharing core competencies, …</a:t>
            </a:r>
          </a:p>
          <a:p>
            <a:pPr marL="577850" lvl="1" indent="-295275" eaLnBrk="1" hangingPunct="1">
              <a:defRPr/>
            </a:pPr>
            <a:r>
              <a:rPr lang="en-US" sz="1600" dirty="0" smtClean="0"/>
              <a:t>Keep talking to each other to find a win-win</a:t>
            </a:r>
          </a:p>
          <a:p>
            <a:pPr marL="577850" lvl="1" indent="-295275" eaLnBrk="1" hangingPunct="1">
              <a:defRPr/>
            </a:pPr>
            <a:r>
              <a:rPr lang="en-US" sz="1600" dirty="0" smtClean="0"/>
              <a:t>Have an open mind when discussing each others’ interests</a:t>
            </a:r>
          </a:p>
        </p:txBody>
      </p:sp>
      <p:sp>
        <p:nvSpPr>
          <p:cNvPr id="83971" name="Slide Number Placeholder 3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C36F25-2EB7-934D-BCCB-8CC85CA88FE3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  <p:grpSp>
        <p:nvGrpSpPr>
          <p:cNvPr id="83972" name="Group 1"/>
          <p:cNvGrpSpPr>
            <a:grpSpLocks/>
          </p:cNvGrpSpPr>
          <p:nvPr/>
        </p:nvGrpSpPr>
        <p:grpSpPr bwMode="auto">
          <a:xfrm>
            <a:off x="6646863" y="3748088"/>
            <a:ext cx="2344737" cy="1357312"/>
            <a:chOff x="6553200" y="3505200"/>
            <a:chExt cx="2344738" cy="1357313"/>
          </a:xfrm>
        </p:grpSpPr>
        <p:pic>
          <p:nvPicPr>
            <p:cNvPr id="27654" name="Picture 12"/>
            <p:cNvPicPr>
              <a:picLocks noChangeAspect="1" noChangeArrowheads="1"/>
            </p:cNvPicPr>
            <p:nvPr/>
          </p:nvPicPr>
          <p:blipFill>
            <a:blip r:embed="rId2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505200"/>
              <a:ext cx="2224088" cy="1357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655" name="Text Box 13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344738" cy="86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x-none" sz="1600" b="1" dirty="0" smtClean="0">
                <a:solidFill>
                  <a:srgbClr val="0000CC"/>
                </a:solidFill>
              </a:endParaRPr>
            </a:p>
            <a:p>
              <a:pPr algn="ctr" eaLnBrk="1" hangingPunct="1">
                <a:defRPr/>
              </a:pPr>
              <a:endParaRPr lang="en-US" altLang="x-none" sz="1600" dirty="0" smtClean="0">
                <a:solidFill>
                  <a:srgbClr val="0000CC"/>
                </a:solidFill>
              </a:endParaRPr>
            </a:p>
            <a:p>
              <a:pPr algn="ctr" eaLnBrk="1" hangingPunct="1">
                <a:defRPr/>
              </a:pPr>
              <a:r>
                <a:rPr lang="en-US" altLang="x-none" dirty="0" smtClean="0">
                  <a:solidFill>
                    <a:srgbClr val="0000CC"/>
                  </a:solidFill>
                </a:rPr>
                <a:t>Is P = NP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6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 anchor="b"/>
          <a:lstStyle/>
          <a:p>
            <a:pPr>
              <a:defRPr/>
            </a:pPr>
            <a:r>
              <a:rPr lang="en-US" altLang="x-none" sz="4200" smtClean="0">
                <a:solidFill>
                  <a:schemeClr val="tx1"/>
                </a:solidFill>
              </a:rPr>
              <a:t>Disciplines</a:t>
            </a:r>
            <a:endParaRPr lang="en-US" altLang="x-none" sz="4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7375" y="1247775"/>
            <a:ext cx="3792538" cy="4208463"/>
          </a:xfrm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282575" indent="-282575" eaLnBrk="1" hangingPunct="1">
              <a:buFontTx/>
              <a:buNone/>
              <a:defRPr/>
            </a:pPr>
            <a:r>
              <a:rPr lang="en-US" altLang="x-none" sz="2400" dirty="0">
                <a:solidFill>
                  <a:srgbClr val="0000CC"/>
                </a:solidFill>
              </a:rPr>
              <a:t>Civil </a:t>
            </a:r>
            <a:r>
              <a:rPr lang="en-US" altLang="x-none" sz="2400" dirty="0" smtClean="0">
                <a:solidFill>
                  <a:srgbClr val="0000CC"/>
                </a:solidFill>
              </a:rPr>
              <a:t>(</a:t>
            </a:r>
            <a:r>
              <a:rPr lang="en-US" altLang="x-none" sz="2400" dirty="0" err="1" smtClean="0">
                <a:solidFill>
                  <a:srgbClr val="0000CC"/>
                </a:solidFill>
              </a:rPr>
              <a:t>Env</a:t>
            </a:r>
            <a:r>
              <a:rPr lang="en-US" altLang="x-none" sz="2400" dirty="0" smtClean="0">
                <a:solidFill>
                  <a:srgbClr val="0000CC"/>
                </a:solidFill>
              </a:rPr>
              <a:t>.) Engineering</a:t>
            </a:r>
            <a:endParaRPr lang="en-US" altLang="x-none" sz="2400" dirty="0">
              <a:solidFill>
                <a:srgbClr val="0000CC"/>
              </a:solidFill>
            </a:endParaRPr>
          </a:p>
          <a:p>
            <a:pPr marL="282575" indent="-282575" eaLnBrk="1" hangingPunct="1">
              <a:defRPr/>
            </a:pPr>
            <a:r>
              <a:rPr lang="en-US" altLang="x-none" sz="2400" dirty="0">
                <a:solidFill>
                  <a:srgbClr val="0000CC"/>
                </a:solidFill>
              </a:rPr>
              <a:t>Professors</a:t>
            </a:r>
          </a:p>
          <a:p>
            <a:pPr marL="577850" lvl="1" indent="-295275" eaLnBrk="1" hangingPunct="1">
              <a:defRPr/>
            </a:pPr>
            <a:r>
              <a:rPr lang="en-US" altLang="x-none" sz="1800" dirty="0">
                <a:solidFill>
                  <a:srgbClr val="0000CC"/>
                </a:solidFill>
              </a:rPr>
              <a:t>William Arnold</a:t>
            </a:r>
          </a:p>
          <a:p>
            <a:pPr marL="577850" lvl="1" indent="-295275" eaLnBrk="1" hangingPunct="1">
              <a:defRPr/>
            </a:pPr>
            <a:r>
              <a:rPr lang="en-US" altLang="x-none" sz="1800" dirty="0">
                <a:solidFill>
                  <a:srgbClr val="0000CC"/>
                </a:solidFill>
              </a:rPr>
              <a:t>Ray </a:t>
            </a:r>
            <a:r>
              <a:rPr lang="en-US" altLang="x-none" sz="1800" dirty="0" err="1">
                <a:solidFill>
                  <a:srgbClr val="0000CC"/>
                </a:solidFill>
              </a:rPr>
              <a:t>Holzalski</a:t>
            </a:r>
            <a:endParaRPr lang="en-US" altLang="x-none" sz="1800" dirty="0">
              <a:solidFill>
                <a:srgbClr val="0000CC"/>
              </a:solidFill>
            </a:endParaRPr>
          </a:p>
          <a:p>
            <a:pPr marL="577850" lvl="1" indent="-295275" eaLnBrk="1" hangingPunct="1">
              <a:defRPr/>
            </a:pPr>
            <a:r>
              <a:rPr lang="en-US" altLang="x-none" sz="1800" dirty="0">
                <a:solidFill>
                  <a:srgbClr val="0000CC"/>
                </a:solidFill>
              </a:rPr>
              <a:t>Miki </a:t>
            </a:r>
            <a:r>
              <a:rPr lang="en-US" altLang="x-none" sz="1800" dirty="0" err="1">
                <a:solidFill>
                  <a:srgbClr val="0000CC"/>
                </a:solidFill>
              </a:rPr>
              <a:t>Hondzo</a:t>
            </a:r>
            <a:endParaRPr lang="en-US" altLang="x-none" sz="1800" dirty="0">
              <a:solidFill>
                <a:srgbClr val="0000CC"/>
              </a:solidFill>
            </a:endParaRPr>
          </a:p>
          <a:p>
            <a:pPr marL="577850" lvl="1" indent="-295275" eaLnBrk="1" hangingPunct="1">
              <a:defRPr/>
            </a:pPr>
            <a:r>
              <a:rPr lang="en-US" altLang="x-none" sz="1800" dirty="0">
                <a:solidFill>
                  <a:srgbClr val="0000CC"/>
                </a:solidFill>
              </a:rPr>
              <a:t>Paige Novak</a:t>
            </a:r>
          </a:p>
          <a:p>
            <a:pPr marL="282575" indent="-282575" eaLnBrk="1" hangingPunct="1">
              <a:defRPr/>
            </a:pPr>
            <a:r>
              <a:rPr lang="en-US" altLang="x-none" sz="2400" dirty="0">
                <a:solidFill>
                  <a:srgbClr val="0000CC"/>
                </a:solidFill>
              </a:rPr>
              <a:t>Students</a:t>
            </a:r>
          </a:p>
          <a:p>
            <a:pPr marL="577850" lvl="1" indent="-295275" eaLnBrk="1" hangingPunct="1">
              <a:defRPr/>
            </a:pPr>
            <a:r>
              <a:rPr lang="en-US" altLang="x-none" sz="1800" dirty="0">
                <a:solidFill>
                  <a:srgbClr val="0000CC"/>
                </a:solidFill>
              </a:rPr>
              <a:t>Mike </a:t>
            </a:r>
            <a:r>
              <a:rPr lang="en-US" altLang="x-none" sz="1800" dirty="0" err="1">
                <a:solidFill>
                  <a:srgbClr val="0000CC"/>
                </a:solidFill>
              </a:rPr>
              <a:t>Henjum</a:t>
            </a:r>
            <a:endParaRPr lang="en-US" altLang="x-none" sz="1800" dirty="0">
              <a:solidFill>
                <a:srgbClr val="0000CC"/>
              </a:solidFill>
            </a:endParaRPr>
          </a:p>
          <a:p>
            <a:pPr marL="577850" lvl="1" indent="-295275" eaLnBrk="1" hangingPunct="1">
              <a:defRPr/>
            </a:pPr>
            <a:r>
              <a:rPr lang="en-US" altLang="x-none" sz="1800" dirty="0">
                <a:solidFill>
                  <a:srgbClr val="0000CC"/>
                </a:solidFill>
              </a:rPr>
              <a:t>Christine </a:t>
            </a:r>
            <a:r>
              <a:rPr lang="en-US" altLang="x-none" sz="1800" dirty="0" err="1">
                <a:solidFill>
                  <a:srgbClr val="0000CC"/>
                </a:solidFill>
              </a:rPr>
              <a:t>Wennen</a:t>
            </a:r>
            <a:endParaRPr lang="en-US" altLang="x-none" sz="1800" dirty="0">
              <a:solidFill>
                <a:srgbClr val="0000CC"/>
              </a:solidFill>
            </a:endParaRPr>
          </a:p>
          <a:p>
            <a:pPr marL="577850" lvl="1" indent="-295275" eaLnBrk="1" hangingPunct="1">
              <a:defRPr/>
            </a:pPr>
            <a:endParaRPr lang="en-US" altLang="x-none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22788" y="1295400"/>
            <a:ext cx="3794125" cy="2286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2575" indent="-282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577850" indent="-295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spcBef>
                <a:spcPts val="2000"/>
              </a:spcBef>
              <a:buFont typeface="Wingdings 2" charset="2"/>
              <a:buNone/>
              <a:defRPr/>
            </a:pPr>
            <a:r>
              <a:rPr lang="en-US" altLang="x-none" sz="2200" dirty="0" smtClean="0">
                <a:latin typeface="+mn-lt"/>
              </a:rPr>
              <a:t>Computer Science</a:t>
            </a:r>
          </a:p>
          <a:p>
            <a:pPr defTabSz="914400" eaLnBrk="1" hangingPunct="1">
              <a:spcBef>
                <a:spcPts val="2000"/>
              </a:spcBef>
              <a:buFont typeface="Wingdings 2" charset="2"/>
              <a:buChar char=""/>
              <a:defRPr/>
            </a:pPr>
            <a:r>
              <a:rPr lang="en-US" altLang="x-none" sz="2200" dirty="0" smtClean="0">
                <a:latin typeface="+mn-lt"/>
              </a:rPr>
              <a:t>Professors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  <a:defRPr/>
            </a:pPr>
            <a:r>
              <a:rPr lang="en-US" altLang="x-none" sz="2000" dirty="0" smtClean="0">
                <a:latin typeface="+mn-lt"/>
              </a:rPr>
              <a:t>Shashi </a:t>
            </a:r>
            <a:r>
              <a:rPr lang="en-US" altLang="x-none" sz="2000" dirty="0" err="1" smtClean="0">
                <a:latin typeface="+mn-lt"/>
              </a:rPr>
              <a:t>Shekhar</a:t>
            </a:r>
            <a:endParaRPr lang="en-US" altLang="x-none" sz="2000" dirty="0" smtClean="0">
              <a:latin typeface="+mn-lt"/>
            </a:endParaRPr>
          </a:p>
          <a:p>
            <a:pPr defTabSz="914400" eaLnBrk="1" hangingPunct="1">
              <a:spcBef>
                <a:spcPts val="600"/>
              </a:spcBef>
              <a:buFont typeface="Wingdings 2" charset="2"/>
              <a:buChar char=""/>
              <a:defRPr/>
            </a:pPr>
            <a:r>
              <a:rPr lang="en-US" altLang="x-none" sz="2000" dirty="0" smtClean="0">
                <a:latin typeface="+mn-lt"/>
              </a:rPr>
              <a:t>Students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  <a:defRPr/>
            </a:pPr>
            <a:r>
              <a:rPr lang="en-US" altLang="x-none" sz="2000" dirty="0" smtClean="0">
                <a:solidFill>
                  <a:srgbClr val="FF0000"/>
                </a:solidFill>
                <a:latin typeface="+mn-lt"/>
              </a:rPr>
              <a:t>Jim Kang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46600" y="3686175"/>
            <a:ext cx="3792538" cy="17700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2575" indent="-282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577850" indent="-295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spcBef>
                <a:spcPts val="2000"/>
              </a:spcBef>
              <a:buFont typeface="Wingdings 2" charset="2"/>
              <a:buNone/>
              <a:defRPr/>
            </a:pPr>
            <a:r>
              <a:rPr lang="en-US" altLang="x-none" sz="2200" dirty="0" smtClean="0">
                <a:latin typeface="+mn-lt"/>
              </a:rPr>
              <a:t>Hydrology</a:t>
            </a:r>
          </a:p>
          <a:p>
            <a:pPr defTabSz="914400" eaLnBrk="1" hangingPunct="1">
              <a:spcBef>
                <a:spcPts val="2000"/>
              </a:spcBef>
              <a:buFont typeface="Wingdings 2" charset="2"/>
              <a:buNone/>
              <a:defRPr/>
            </a:pPr>
            <a:r>
              <a:rPr lang="en-US" altLang="x-none" sz="2200" dirty="0" smtClean="0">
                <a:latin typeface="+mn-lt"/>
              </a:rPr>
              <a:t>Professors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  <a:defRPr/>
            </a:pPr>
            <a:r>
              <a:rPr lang="en-US" altLang="x-none" sz="2000" dirty="0" smtClean="0">
                <a:latin typeface="+mn-lt"/>
              </a:rPr>
              <a:t>David </a:t>
            </a:r>
            <a:r>
              <a:rPr lang="en-US" altLang="x-none" sz="2000" dirty="0" err="1" smtClean="0">
                <a:latin typeface="+mn-lt"/>
              </a:rPr>
              <a:t>Maidment</a:t>
            </a:r>
            <a:endParaRPr lang="en-US" altLang="x-none" sz="2000" dirty="0" smtClean="0">
              <a:latin typeface="+mn-lt"/>
            </a:endParaRPr>
          </a:p>
        </p:txBody>
      </p:sp>
      <p:sp>
        <p:nvSpPr>
          <p:cNvPr id="36869" name="Slide Number Placeholder 5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C53CEA-9C36-264A-8DDA-0E55E3F6DB42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20688" y="5761038"/>
            <a:ext cx="8229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en-US" altLang="x-none" sz="4200" kern="0" dirty="0" smtClean="0">
                <a:solidFill>
                  <a:schemeClr val="tx1"/>
                </a:solidFill>
              </a:rPr>
              <a:t/>
            </a:r>
            <a:br>
              <a:rPr lang="en-US" altLang="x-none" sz="4200" kern="0" dirty="0" smtClean="0">
                <a:solidFill>
                  <a:schemeClr val="tx1"/>
                </a:solidFill>
              </a:rPr>
            </a:br>
            <a:r>
              <a:rPr lang="en-US" altLang="x-none" sz="1800" kern="0" dirty="0" err="1" smtClean="0">
                <a:solidFill>
                  <a:srgbClr val="FF0000"/>
                </a:solidFill>
              </a:rPr>
              <a:t>Ack</a:t>
            </a:r>
            <a:r>
              <a:rPr lang="en-US" altLang="x-none" sz="1800" kern="0" dirty="0" smtClean="0">
                <a:solidFill>
                  <a:srgbClr val="FF0000"/>
                </a:solidFill>
              </a:rPr>
              <a:t>: </a:t>
            </a:r>
            <a:r>
              <a:rPr lang="en-US" altLang="x-none" sz="1800" kern="0" dirty="0" smtClean="0">
                <a:solidFill>
                  <a:schemeClr val="tx1"/>
                </a:solidFill>
              </a:rPr>
              <a:t>NSF IGERT: </a:t>
            </a:r>
            <a:r>
              <a:rPr lang="en-US" sz="1800" kern="0" dirty="0" smtClean="0"/>
              <a:t>Non-equilibrium Dynamics Across Space and Time: A Common Approach for Engineers, Earth Scientists and Ecologists </a:t>
            </a:r>
            <a:r>
              <a:rPr lang="en-US" altLang="x-none" sz="1800" kern="0" dirty="0" smtClean="0">
                <a:solidFill>
                  <a:schemeClr val="tx1"/>
                </a:solidFill>
              </a:rPr>
              <a:t>(2008-2012).</a:t>
            </a:r>
            <a:endParaRPr lang="en-US" altLang="x-none" sz="42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5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C61D08F-A90C-5448-B5D2-4151F2306F04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63562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 sz="4000" dirty="0" smtClean="0">
                <a:solidFill>
                  <a:schemeClr val="tx1"/>
                </a:solidFill>
              </a:rPr>
              <a:t>Societal Challenge: Clean </a:t>
            </a:r>
            <a:r>
              <a:rPr lang="en-US" altLang="x-none" sz="4000" dirty="0">
                <a:solidFill>
                  <a:schemeClr val="tx1"/>
                </a:solidFill>
              </a:rPr>
              <a:t>Water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695700" cy="296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029200" y="4572000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1200">
                <a:solidFill>
                  <a:srgbClr val="FFFFFF"/>
                </a:solidFill>
                <a:latin typeface="Trebuchet MS" charset="0"/>
              </a:rPr>
              <a:t>Source: </a:t>
            </a:r>
            <a:r>
              <a:rPr lang="en-US" altLang="x-none" sz="1200" b="1">
                <a:solidFill>
                  <a:srgbClr val="FFFFFF"/>
                </a:solidFill>
                <a:latin typeface="Trebuchet MS" charset="0"/>
              </a:rPr>
              <a:t>New York Times (March 11, 2008)</a:t>
            </a:r>
            <a:r>
              <a:rPr lang="en-US" altLang="x-none" sz="1200">
                <a:solidFill>
                  <a:srgbClr val="FFFFFF"/>
                </a:solidFill>
                <a:latin typeface="Trebuchet MS" charset="0"/>
              </a:rPr>
              <a:t/>
            </a:r>
            <a:br>
              <a:rPr lang="en-US" altLang="x-none" sz="1200">
                <a:solidFill>
                  <a:srgbClr val="FFFFFF"/>
                </a:solidFill>
                <a:latin typeface="Trebuchet MS" charset="0"/>
              </a:rPr>
            </a:br>
            <a:r>
              <a:rPr lang="en-US" altLang="x-none" sz="1200">
                <a:solidFill>
                  <a:srgbClr val="FFFFFF"/>
                </a:solidFill>
                <a:latin typeface="Trebuchet MS" charset="0"/>
              </a:rPr>
              <a:t>(http://dotearth.blogs.nytimes.com/2008/03/11/we-are-what-we-drink-is-what-we-are/?hp)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57200" y="5300663"/>
            <a:ext cx="80772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800">
                <a:solidFill>
                  <a:srgbClr val="FFFFFF"/>
                </a:solidFill>
                <a:latin typeface="Trebuchet MS" charset="0"/>
              </a:rPr>
              <a:t> </a:t>
            </a:r>
            <a:r>
              <a:rPr lang="en-US" altLang="x-none" sz="1800" b="1">
                <a:latin typeface="Trebuchet MS" charset="0"/>
              </a:rPr>
              <a:t>By 2025</a:t>
            </a:r>
            <a:r>
              <a:rPr lang="en-US" altLang="x-none" sz="1800">
                <a:latin typeface="Trebuchet MS" charset="0"/>
              </a:rPr>
              <a:t>,1.8 billion people could be living in water scarce areas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1800">
                <a:latin typeface="Trebuchet MS" charset="0"/>
              </a:rPr>
              <a:t> </a:t>
            </a:r>
            <a:r>
              <a:rPr lang="en-US" altLang="x-none" sz="1800" b="1">
                <a:latin typeface="Trebuchet MS" charset="0"/>
              </a:rPr>
              <a:t>Today</a:t>
            </a:r>
            <a:r>
              <a:rPr lang="en-US" altLang="x-none" sz="1800">
                <a:latin typeface="Trebuchet MS" charset="0"/>
              </a:rPr>
              <a:t>, 750 million people live below the water-stress threshold of 1.7 K</a:t>
            </a:r>
            <a:r>
              <a:rPr lang="en-US" altLang="x-none" sz="1800">
                <a:solidFill>
                  <a:srgbClr val="FFFFFF"/>
                </a:solidFill>
                <a:latin typeface="Trebuchet MS" charset="0"/>
              </a:rPr>
              <a:t> cubic meters per person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1200">
                <a:solidFill>
                  <a:srgbClr val="FFFFFF"/>
                </a:solidFill>
                <a:latin typeface="Trebuchet MS" charset="0"/>
              </a:rPr>
              <a:t>Souce: WFUNA, 15 Global Challenges</a:t>
            </a:r>
          </a:p>
        </p:txBody>
      </p:sp>
      <p:pic>
        <p:nvPicPr>
          <p:cNvPr id="37894" name="Picture 9"/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420813"/>
            <a:ext cx="4695825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097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10"/>
          <p:cNvSpPr>
            <a:spLocks noChangeArrowheads="1"/>
          </p:cNvSpPr>
          <p:nvPr/>
        </p:nvSpPr>
        <p:spPr bwMode="auto">
          <a:xfrm>
            <a:off x="2971800" y="2286000"/>
            <a:ext cx="1066800" cy="228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563563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 sz="3000">
                <a:solidFill>
                  <a:schemeClr val="tx1"/>
                </a:solidFill>
              </a:rPr>
              <a:t>Brainstorming: In the Beginning…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914400"/>
            <a:ext cx="3792538" cy="2895600"/>
          </a:xfrm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282575" indent="-282575" eaLnBrk="1" hangingPunct="1">
              <a:buFontTx/>
              <a:buNone/>
              <a:defRPr/>
            </a:pPr>
            <a:r>
              <a:rPr lang="en-US" altLang="x-none" sz="1800" u="sng">
                <a:solidFill>
                  <a:srgbClr val="0000CC"/>
                </a:solidFill>
              </a:rPr>
              <a:t>Civil Engineering Questions</a:t>
            </a:r>
          </a:p>
          <a:p>
            <a:pPr marL="282575" indent="-282575" eaLnBrk="1" hangingPunct="1">
              <a:defRPr/>
            </a:pPr>
            <a:r>
              <a:rPr lang="en-US" altLang="x-none" sz="1600">
                <a:solidFill>
                  <a:srgbClr val="0000CC"/>
                </a:solidFill>
              </a:rPr>
              <a:t>How is Computer Science involved in this work?</a:t>
            </a:r>
          </a:p>
          <a:p>
            <a:pPr marL="282575" indent="-282575" eaLnBrk="1" hangingPunct="1">
              <a:defRPr/>
            </a:pPr>
            <a:r>
              <a:rPr lang="en-US" altLang="x-none" sz="1800"/>
              <a:t>CS: </a:t>
            </a:r>
            <a:r>
              <a:rPr lang="en-US" altLang="x-none" sz="1600"/>
              <a:t>I don’t know! </a:t>
            </a:r>
          </a:p>
          <a:p>
            <a:pPr marL="282575" indent="-282575" eaLnBrk="1" hangingPunct="1">
              <a:defRPr/>
            </a:pPr>
            <a:r>
              <a:rPr lang="en-US" altLang="x-none" sz="1600"/>
              <a:t>Need to understand domain questions and dataset first  </a:t>
            </a:r>
          </a:p>
          <a:p>
            <a:pPr marL="577850" lvl="1" indent="-295275" eaLnBrk="1" hangingPunct="1">
              <a:defRPr/>
            </a:pPr>
            <a:endParaRPr lang="en-US" altLang="x-none" sz="1800">
              <a:solidFill>
                <a:srgbClr val="0000CC"/>
              </a:solidFill>
            </a:endParaRPr>
          </a:p>
          <a:p>
            <a:pPr marL="282575" indent="-282575" eaLnBrk="1" hangingPunct="1">
              <a:defRPr/>
            </a:pPr>
            <a:endParaRPr lang="en-US" altLang="x-none" sz="2000">
              <a:solidFill>
                <a:srgbClr val="0000CC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89463" y="838200"/>
            <a:ext cx="4097337" cy="4876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2575" indent="-2825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577850" indent="-29527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ts val="2000"/>
              </a:spcBef>
              <a:buFont typeface="Wingdings 2" pitchFamily="18" charset="2"/>
              <a:buNone/>
              <a:defRPr/>
            </a:pPr>
            <a:r>
              <a:rPr lang="en-US" sz="2000" u="sng" dirty="0" smtClean="0">
                <a:latin typeface="+mj-lt"/>
              </a:rPr>
              <a:t>Computer Science Questions</a:t>
            </a:r>
          </a:p>
          <a:p>
            <a:pPr defTabSz="914400" eaLnBrk="1" hangingPunct="1">
              <a:spcBef>
                <a:spcPts val="2000"/>
              </a:spcBef>
              <a:buFont typeface="Wingdings 2" pitchFamily="18" charset="2"/>
              <a:buChar char=""/>
              <a:defRPr/>
            </a:pPr>
            <a:r>
              <a:rPr lang="en-US" sz="1600" dirty="0" smtClean="0">
                <a:latin typeface="+mj-lt"/>
              </a:rPr>
              <a:t>How many sensors will there be?  Like 1000 or 10,000 or more?</a:t>
            </a:r>
          </a:p>
          <a:p>
            <a:pPr defTabSz="914400" eaLnBrk="1" hangingPunct="1">
              <a:spcBef>
                <a:spcPts val="2000"/>
              </a:spcBef>
              <a:buFont typeface="Wingdings 2" pitchFamily="18" charset="2"/>
              <a:buChar char=""/>
              <a:defRPr/>
            </a:pPr>
            <a:r>
              <a:rPr lang="en-US" sz="1600" dirty="0" smtClean="0">
                <a:solidFill>
                  <a:srgbClr val="0000CC"/>
                </a:solidFill>
                <a:latin typeface="+mj-lt"/>
              </a:rPr>
              <a:t>CE </a:t>
            </a:r>
            <a:r>
              <a:rPr lang="en-US" sz="1600" dirty="0" err="1" smtClean="0">
                <a:solidFill>
                  <a:srgbClr val="0000CC"/>
                </a:solidFill>
                <a:latin typeface="+mj-lt"/>
              </a:rPr>
              <a:t>Ans</a:t>
            </a:r>
            <a:r>
              <a:rPr lang="en-US" sz="1600" dirty="0" smtClean="0">
                <a:solidFill>
                  <a:srgbClr val="0000CC"/>
                </a:solidFill>
                <a:latin typeface="+mj-lt"/>
              </a:rPr>
              <a:t>: No Way! A sensor cost $30,000</a:t>
            </a:r>
          </a:p>
          <a:p>
            <a:pPr marL="0" indent="0" defTabSz="914400" eaLnBrk="1" hangingPunct="1">
              <a:spcBef>
                <a:spcPts val="2000"/>
              </a:spcBef>
              <a:defRPr/>
            </a:pPr>
            <a:r>
              <a:rPr lang="en-US" sz="1600" dirty="0" smtClean="0">
                <a:solidFill>
                  <a:srgbClr val="0000CC"/>
                </a:solidFill>
                <a:latin typeface="+mj-lt"/>
              </a:rPr>
              <a:t> </a:t>
            </a:r>
          </a:p>
          <a:p>
            <a:pPr defTabSz="914400" eaLnBrk="1" hangingPunct="1">
              <a:spcBef>
                <a:spcPts val="600"/>
              </a:spcBef>
              <a:buFont typeface="Wingdings 2" pitchFamily="18" charset="2"/>
              <a:buChar char=""/>
              <a:defRPr/>
            </a:pPr>
            <a:r>
              <a:rPr lang="en-US" sz="1600" dirty="0" smtClean="0">
                <a:latin typeface="+mj-lt"/>
              </a:rPr>
              <a:t>CS: Large data or computations ?</a:t>
            </a:r>
          </a:p>
          <a:p>
            <a:pPr defTabSz="914400" eaLnBrk="1" hangingPunct="1">
              <a:spcBef>
                <a:spcPts val="600"/>
              </a:spcBef>
              <a:buFont typeface="Wingdings 2" pitchFamily="18" charset="2"/>
              <a:buChar char=""/>
              <a:defRPr/>
            </a:pPr>
            <a:r>
              <a:rPr lang="en-US" sz="1600" dirty="0" smtClean="0">
                <a:solidFill>
                  <a:srgbClr val="0000CC"/>
                </a:solidFill>
                <a:latin typeface="+mj-lt"/>
              </a:rPr>
              <a:t>CE: Time-series length is  in 50,000</a:t>
            </a:r>
          </a:p>
          <a:p>
            <a:pPr marL="0" indent="0" defTabSz="914400" eaLnBrk="1" hangingPunct="1">
              <a:spcBef>
                <a:spcPts val="600"/>
              </a:spcBef>
              <a:defRPr/>
            </a:pPr>
            <a:endParaRPr lang="en-US" sz="1600" dirty="0" smtClean="0">
              <a:solidFill>
                <a:srgbClr val="0000CC"/>
              </a:solidFill>
              <a:latin typeface="+mj-lt"/>
            </a:endParaRPr>
          </a:p>
          <a:p>
            <a:pPr defTabSz="914400" eaLnBrk="1" hangingPunct="1">
              <a:spcBef>
                <a:spcPts val="600"/>
              </a:spcBef>
              <a:buFont typeface="Wingdings 2" pitchFamily="18" charset="2"/>
              <a:buChar char=""/>
              <a:defRPr/>
            </a:pPr>
            <a:r>
              <a:rPr lang="en-US" sz="1600" dirty="0" smtClean="0">
                <a:latin typeface="+mj-lt"/>
              </a:rPr>
              <a:t>CS: time-series similarity query?</a:t>
            </a:r>
          </a:p>
          <a:p>
            <a:pPr defTabSz="914400" eaLnBrk="1" hangingPunct="1">
              <a:spcBef>
                <a:spcPts val="600"/>
              </a:spcBef>
              <a:buFont typeface="Wingdings 2" pitchFamily="18" charset="2"/>
              <a:buChar char=""/>
              <a:defRPr/>
            </a:pPr>
            <a:r>
              <a:rPr lang="en-US" sz="1600" dirty="0" smtClean="0">
                <a:solidFill>
                  <a:srgbClr val="0000CC"/>
                </a:solidFill>
                <a:latin typeface="+mj-lt"/>
              </a:rPr>
              <a:t>CE: What is similarity? </a:t>
            </a:r>
          </a:p>
          <a:p>
            <a:pPr defTabSz="914400" eaLnBrk="1" hangingPunct="1">
              <a:spcBef>
                <a:spcPts val="600"/>
              </a:spcBef>
              <a:buFont typeface="Wingdings 2" pitchFamily="18" charset="2"/>
              <a:buChar char=""/>
              <a:defRPr/>
            </a:pPr>
            <a:r>
              <a:rPr lang="en-US" sz="1600" dirty="0" smtClean="0">
                <a:latin typeface="+mj-lt"/>
              </a:rPr>
              <a:t>CS: time-series correlation</a:t>
            </a:r>
          </a:p>
          <a:p>
            <a:pPr defTabSz="914400" eaLnBrk="1" hangingPunct="1">
              <a:spcBef>
                <a:spcPts val="600"/>
              </a:spcBef>
              <a:buFont typeface="Wingdings 2" pitchFamily="18" charset="2"/>
              <a:buChar char=""/>
              <a:defRPr/>
            </a:pPr>
            <a:r>
              <a:rPr lang="en-US" sz="1600" dirty="0" smtClean="0">
                <a:solidFill>
                  <a:srgbClr val="0000CC"/>
                </a:solidFill>
                <a:latin typeface="+mj-lt"/>
              </a:rPr>
              <a:t>CE: Not yet!</a:t>
            </a:r>
          </a:p>
          <a:p>
            <a:pPr defTabSz="914400" eaLnBrk="1" hangingPunct="1">
              <a:spcBef>
                <a:spcPts val="2000"/>
              </a:spcBef>
              <a:buFont typeface="Wingdings 2" pitchFamily="18" charset="2"/>
              <a:buChar char=""/>
              <a:defRPr/>
            </a:pPr>
            <a:endParaRPr lang="en-US" sz="22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940" name="Slide Number Placeholder 6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DEE619E-ED8E-7E48-AF63-3FD309957E34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  <p:sp>
        <p:nvSpPr>
          <p:cNvPr id="39941" name="AutoShape 7" descr="data:image/jpeg;base64,/9j/4AAQSkZJRgABAQAAAQABAAD/2wCEAAkGBhMSERUUEhMUFRUVFxgYGBYXFBcYFRYdFhQVGBQSFhUYHSYfFxkkGRYSIC8iJScpLCwsFyAxNTAqNSYrLCkBCQoKDgwOGg8PGiwkHyQ1LSwsKiwsLCwuKS4qLywvLCosLS4sLCkpLDIsKS8pLDQsKSwsLCwtLCwpKS0sKiwpLP/AABEIANAA8gMBIgACEQEDEQH/xAAbAAEAAgMBAQAAAAAAAAAAAAAABQYCAwQHAf/EAEEQAAIBAgMDCQQJBAEEAwEAAAECAAMRBBIhBTFRBhMiQVJhcYGhFTKR0QcUIzNCYoKSwXKisbLCFiRD8FOD4TT/xAAaAQEAAwEBAQAAAAAAAAAAAAAAAQMEBQIG/8QAMREAAgIBAgMECQQDAAAAAAAAAAECAxEEIRIxQRMyUYEUImFxkaHB0fAjM0KxBSRS/9oADAMBAAIRAxEAPwD3GIiAIiIAiIgCIiAIiIAicmP2rSoi9V1XuJ1Pgo1MreO+kJBpRplu9jlHwGp9JdXRZZ3UZrdVVT35fct8wrU8ylbkXBFwbEX6weoyjjau0q/3aFAeCBR+55kOS2PqfeV7dxqufRdJd6Mo96aXzM3prn+3XJ/JGuhyxxGHqNSrgVchKk+6+nXfceo6jzlm2Zypw9ewV8rH8L9E+XUfIzzPE0rVGUNnIYi4v0rG1x1mTGzeRWIq6sBTXi+/yUa/G023aenh4pPH54HL02s1PFwxXEvB748z0uJRv+h8Sn3eIH7nX/F5icNtSjqGZwODLU9G1mH0eD7s157HV9Msj36peW5e4lFo8u69M5cRR9CjfA3Bk/s7lhhq2mfI3Zfo/A7j8Z4nprIb429hbVrqbHhSw/B7E3E+Az7M5sEREAREQBERAEREAREQBERAEREAREQBESD5Q8qEwwyizVSNF6h3tw8J7hCU3wxK7bY1R4pvCJPH7Rp0VzVGCj1PcB1mU7HcsK+Ibm8KjC/WBdz38FH/ALea9n7Ar41uexDFUO7iRwRfwr3/AOZdNn7Mp0Fy01Cjr4nvJ3masVUc/Wl8kc7N+q5epD5v7fnMqmz+Qbuc+JqG53qpux8XP8SzYDYdCj93TUHtWu37jrO+JTZfZZzfka6dJVT3Vv4vdiYVqeZStyLgi43i/WO+ZxKDUcOzdiUaA+zQA9rex8WOs7oiS5OTyzzGMYLEVhCIiQejXXwyuLOqsODAEesru0uQVCpc070m7tU/ad3kZZolkLZw7rKbaK7ViccnnhGO2ee1SHi1P5p6Sy7D5X0cRZT9nU7JOh/pbr8N8nSL75VdvchkqXeham+/L+BvDsn0mntK7trFh+K+phdF2m3pfFH/AJf0f55lriUXYvKyph35jGBrDTMfeXhftL3/AOZeKdQMAVIIOoI1B7wZRbTKt7/E2UamF6zHn1XVGUREpNAiIgCIiAIiIAiIgCIiAIiQ/KXbww1K4sajaIP8se4T1CDm1FHiyyNcXOXJHNyn5TcwObpdKqR45Aes9/ASP5Oclbnn8V0mPSCMb/qfie6fNiA8yGa+ZyWYne12NmPlad00St7JOuHm/ExRo7eUbrHlc1HovuyxZhxE+5xxEoVHatXO+cWRagBOQ6LnrKTp3LRP6idxFtQ2rXsbi5yqwApmy3W9m68xOtuHA3mbBvPQs44iM44ieeJtavnVWAXpZWOQ5SQiG4J/CSxOmvVvBnRs3aNRnQPqCrXsltVJ6d7e4dAp3nrEYJL3nHEQDK5M6dDP0MzKHBUlGKsLjqYagyAWGc+G2jSqMypUVmQ2dQwzKeDLvEhm5I0xa+JxgubD/vKuptew14AypYr6K6j4upiWxNSkotky1GfEMFUDM1ZvdvbdrYWEA9NzDjGccRKzQpZVC5mawtmY3Y97HrMzgFjzjiIzjiJT9qOwCZTUAz9I00DtbI9tCraZsnV5icFatiirdFl+yIGUITzi084YAhtC904brcZIL/nHERnHESl4R6wqkMGNOxUMwS91t0zlA967jdborbeZIyASG3NhUsUlnsGHuuN6/Md0qWy9q1dn1eZr3NI7jvAB/GndxEnZuxGxlxWHKNoQTkbrU2HpxE003JLgnvH+jDqNM5Ptatpr5+xk3SqhlDKQQRcEbiD1zOUHkxtl8JWOFxGi5rAnchO6x7Dfz4y/TxdU65Y6dGW6bUK6GeTXNeDEREpNIiIgCIiAIiIAiIgGrE4haaM7GyqCSfCUPZ2HbaGLapUB5td44Ae7THj1+c7+Xm1CcuHTUtZmA69egvx1+EsOwNkjD0FT8W9jxY7/AJeU2w/Rq4/5S5exHLs/2r+z/jHd+1+BEcoajpU+zViLMCETMb80Ob0A0Gby46SDatigbNzmUuSWSmrMF+sIpUAKbnm8zA2Nwx4S/VsIrG7C58/4mHs6n2fU/OY8nUKLUrYonTnAcgy9GwuajC7fZMFbJlJ6Qt2TumRbElSM1UNzV+iigB1O7pUyHzdxGg90XBl49nU+z6n5x7Op9n1PzjJBS6tTE9NVzgGy03KoSMrqC7ADcwLnUDRRa15jh8ViWe7Cot30QoOby89UDEvl3imEK9K500NzLt7Op9n1Pzj2dT7PqfnGSShJiMYALqxuASci3W1GnnFrAXLFyveCN1hJXCK70rc7UoNd/tWVM4ALWcq9NQARxUW9ZaPZ1Ps+p+cyTBINyjXTXXfvGsA8mwexmo48Vqu16dQFWUVhWpGsmYafZ1c62NrdHXUdV56EmxayXdsbXqqAbo6UArXUjUpSDdd9D1StY76JaX16niMOxpU7ksqEBqb2JSrSuCLZrXUjr07ptdsV8GQmOy1KLHKuLVcoF9AuIp7kv2x0eNpAI7aa1yagp5ukAUYMoC2puCupuCXydVuJFpymhisxB5w2DKjLUUKSOZ5upUXMLggVbix1zaagy9DAUzrl9T849nU+z6n5ycgohwuKLaGoLVHY9M9Jcwyqv2xHu30KgcV65uXC1r3+1OV3IBrFc4yEoGUVCoGfKPDqGol19nU+z6n5x7Op9n1PzjIKLXw+MCEKSXVatiHFqhdFyi5tYqxfKbaZV13zatHEXNucHT1zVAQf+4Ug0+kcq81nBGm8aXlr2psxjSfmMq1bXQvmKXBBysL7jYi/Ve/VNGwsRRxNLMEKOpKVKbE5qTr71NtfgesEEb4yCprQxYWzc4+VVAy1AGdubuCxDqfeJVrMLkA6jSXfY/3evH+BN3s6n2fU/Ob6dMKLAWEgFb5bcn+epc4g+0pj9y9a+I3jz4z7yJ2/z9Lm3N6lMDxZepvHqPlxllnnW2KJ2fjlqoPs3Oaw3WJ+0T+R5TbU+1g6nzW6+xzNQvR7VfHk9pfc9FiYUqoZQym4YAg8QRcGZzEdMREQBERAEREATGrUCqWOgAJJ7hqZlILlpjebwrAb3IQeeregM91w45KPiVXWKuDm+hXuTNI4rGvXfcpzeZ0pr5Aekv0r3IfA83hQ3XUJby3L6C/nLDLtVPisaXJbLyM2grcKU3zlu/MRETMbhERAEREAREQBMK1FXUqwDKwIIIuCDoQR1iZxAKvsio2CxAwbkmhUucK5JJW2r4Rid9hqvFbjqlokXyk2N9Zw7IDlqAh6T9aVEN6bjz39xM+8m9sfWcOlQjK+q1F7FRCVqJ5MD5WgEnERAEru3cE9Cr9dw6lmAAxFJd9emu5lHXVQXK8RdeFrFOTamA56k1PnKlO+56bFXU9RBEA04HlBQrMqUqiuWpCqMuvQY2VjwuerfoZIzy/kPySxGz9quKt6lOtSqZawGjEOj2bstvNjv1teeoQBILlnsvnsK1h0qfTXy94ea39JOz4RPcJOElJdCu2tWQcH1Kx9H+0+cw5pk60jb9Lar/yHlLRPPeTv/a7Sej+FiyD/AHpn4aec9Cl2pilPK5Pcy6CblVwy5x2fkIiJmNwiIgCIiAJSfpDrkvRpDvbzYhV/5S7Si7e+02pSXqU0x8CXM16T9zi8E2c//IvNPD/00i64WgERUG5VC/AWm2ImRvJvSwsIREQSIiIAiIgGqrXtp1zScQZrq1PtGHC3+oiAZc6eJn0VjxmrOOI+MxbEKN7D4wDrTE8ZA7O+w2jWpD7vFIMQnDnEtTrgeINJvjOurtJR7up9JwcpGyJg8V10a9MMfyV/sal+67of0wCW2liGDWBIFurvvOT60/ab4mb9qfeeQ/mQu08ZURqa00DF2IIPBRc65hl8dbcDAJP60/ab4mRlXlGyM+e4RS4BFQliUpq5uhAsDmsLE623XkbR5RVDzeYU1L1Muth0SgZSA1UDW5ANyTb3L3A+YXap6DvQpg1MrOwp65DkCuSCx0cmxY6imxsNJOCDtHKipYMbBcjs32rZg1N0Q0wMljd3WxuNNeAMlgdqNUpq4Yi+8ZibEEhhfrsQZAUtuEpmakpfMDYIc2QKrs9gWPUgBvqQtwLWm19r1Ev90QXZQyqyjRabc6xzm4s4J3aKdddGAWH60/ab4mbcLinzjpE3NtTKvV5Quv4UZRpnW+ViaiojLqegSxXeekN5EnzWydKxbLrYbzbWw79IwM4ILluvM42jWHWFJ8ab6/2kS/gzznlptyhiqVJqTdJWIKkWYBl394uo3SxJyyoU6VJbmpVZEGRNTmKgWJ3DWbba5yrhtuso5VF9cLrHxLDw19SyxPi7tZ9mE6wiIgCIiAa69YIpZjYKCSe4C5nk77ZY4n6x+LPnt3A6L+3SXXl3tErRWily1U2sNTlWxOg4mw+MobbOqioKZRucP4LdLUXGnhOtoq0ouUuv9Hz3+Uuk7FCHT+3yPW/rYalziagrmHmLiQjbW1Yc6LqLsM63Ub7sL9EW4zj5IbQJw1Si9w9K9gdDla/UddDf4icuL2IXNTpgBizCyHMC1FaRu2bVbLewA1trpObZDgm4naot7WtTXX8ZKU9shvdrqdAdKinQmwOh3X0vMjtXUrzozC1xnFxfQEi9xckSHOwb3Yvep0cpOdlUrlucrVCWJygXLX75tGyLt02VlJdiAhBJqghwWLHo6mwtfRdTlE8F5KHah1+1HRBJ6Y0A0JOugB4zFdr3OUVlLCwsKi3udwte9z1SFq8mgQoz2tSWm3RvnANRqhOv42cE79x330y/6fJuGqaZw4sGupFNkBF3KggsGuFHu63ggmKW2QzZVrKzDXKHUnzUG/CWGi91B4gSpbP2fzW9sxyIp6NvczXa1za+bd1S2Yb3F8B/iQScNT71vL/UTJpjU+9by/1EjeUdSqKaczzovVQOaVNalQUyHzkKysN+XqgG7ELOFpC/WtoM9EOlRUyqlUhKd81TP9sAb6oOZva63Lg7hOTBYnGh6HOLUZcqCtmRAc1QMWNgAQKZ5safmvuk4IyWSdvKDB87sysnWaDEcbquZSP1ATiljwaBqKg7itj5ixkEnNg1XE0aVXUF6aNp+ZQ38zZ7IXtN6SP5BOTs7DA71phD/wDWSh/1k/AOD2Ovab0kdWrUFxVPCl252oj1FGm5CBbxN2I/oaWCecbZ5JVX2zRrjEWqMr1KYydBFw7UVWielchhVe54tuMAu77KUAnM2nhOHYNMYjDUa5upq01fKCCBmUG17a75t5XbSrYfCVK1FFc0xmZGv0kH3liNxA6XX7u6Q/0V4+rWwFM1FVUQClSte7LSGVqjE8WBFhuywCxeyF7Tekzo7MVSDcm3G07IgHkHKjZf1fEugFlJzJ/S2oHkbjykjyA2VzuJ5wjo0hf9R0X/AJHyEm/pKwamlTq/iVsniGBPoV9TJTkTs4UsIh/FU+0b9XujyW3rOrPUZ0+er2Pn69GlrGui3+3zJ+Iico+gEREAREQDDmVzZrDNa17a24X4Skcojze06L9R5s/3FTL1KR9I2HsaNUfmW/wZf+U16R/qYfVNHP8A8gsU8S6NMuhoLmzZRmta9tbcL8JqOAp9kT7gcTzlNHH4lDfEAzfMrytmb4tNZRH7R5mhSerUACU1LMe5Rc9e+V76PNurj8M1R0UOtV1IF9ATmp/2sB35ZaNobOp10yVUDoSCVb3TlNxcdYvY2Okr30b7MpJgKFREVXq0aZqEC2cgHVgNCRci++QSWL6hT7I9Y+oU+yPWdEQDQMCnZE3xEAjan3reX+omc+1cOc5bqNv8AfxPkA566yNrCStYSNriAaJZdn/dJ/SJAYfBu/ug+PV8ZY8PSyoq77ACAQXIZrYIflq4oftxdcfxOw7XbqUes4ORX/8ABfjUxTfuxVdv5mjH0S9J1XQspA1I3jiNR4wCW9rN2R6zlqVQ1ZKxXp00dF1NrVCha46zemvrK4uyq+bM55wWQFOdZQwp88oN+onNTc8SSPwiY+yK+VhfpFSOc51ul/2+QU7dVqlmzd195MnBBbau0iwKsikEEEG9iCNQfKaNm1hQpJRpIFSmoVRruA6z1mV9cHWVbKn4af8A5ALFKhZl/UCNR5zGvs2uzl1bLcjo84bZTVDMNNLgAW8COuMElr9rN2R6ySo1cyg8ZTdkYWombOBuXpZixdgDnc33A6G3VcjhLbgPu18P5kAqP0nV7U6KcWZv2rb/AJS2bLo5KFJeyiD4KJR+WZ5/aFGiOrIp/W12/ttPQprt9WqEfezn6f1tRbP3L4cxERMh0BERAEREASD5ZYHnMI9t6Wcfp3/2lpOTF0BBB1B0M9wlwSUl0K7a1ZBwfUrvILH58Nk66TFfI6r/AJI8pZJ57sGocHj2ot7rnJ8daTetvOehS7VQxPK5Pcy6Cxyq4Zc47PyErvINrYU0Tvw9WtRP6KrZP7ChlilZpN9W2kynSnjVDLwFaktnXxamFPihmY3FmiIgCIiAJ8KifYgGBorwE+DDr2R8BNkQBMK1UKpY7lBJ8hczOQvLPF83gMSw380yr/U4yKP3MIBq5CUbbNw2be1IMfGpdz/tO87IHUx+E37OwgpUadMbqaKn7VA/idMAjvY47R+EjtuWw60yLu1SrTpKu65qNYm+u5czfplilZqt9Z2kqjWnglLNwNaqtkXxWmWPi4gEr7HHaPwj2OO0fhJGIBHexx2j8J2qoReAUf43mbJXOXe1uZwpUHpVegPD8Z+GnnPcIOclFFdtirg5voV7koPrW0alc7lzOP1dGmP23+E9ElZ5AbL5rDZyOlVOb9O5B8Ln9Us0u1MlKzC5Lb4GbQ1uFScub3fmIiJmNoiIgCIiAIiIBT/pA2QSq4hN6aNbhfot5H/MmeTG2RiaCsffXouO8dfmNZKVqQZSrC4YEEcQd4nnlF22ZjCDc0n9UJ0b+pfnxm2v9avs+q5fY5lv+tf2v8ZbS9j6M9GkZyh2KMVRKZsjgh6VQb6dRDdKg8DvHWCRJGnUDAMpuCLgjcQdxmUxHTIfk5tw10Zaq5MRSOStT7LdTrxpsNVPA90mJC7c2C1Rlr4dxSxNMWVyLpUXeaNUD3kPxB1EbE5SrWY0aqmjiVHTosdf66bbqlP8w87QCaiIgCIiAIiIAlb5W/aVMJhh/wCWutRh+TDDnWv+sUh5yyStbIP1jaGIr/goAYWnwLXD4hh+rm1/QYBZYiQu2+Uq0WFGkpr4lh0KKnX+uo26nT/MfK8Ay5R7cNBFSkufEVjko0+03W7cKajVjwHfNvJ7YowtEJmzuSXq1DvqVHN3qHxO4dQAE0bD2C1Nmr4hxVxNQWZwLJTXeKNIH3UHxJ1MmoAiIgHwmebYxztLaARfuk0v+RT02/Ud3iJN8veUXNpzFM/aVB0rb1U9Xi3+J3ci+T/1ajdx9rUsW/KPwp5dfeZsr/Rh2j5vZfc5l79ItVK7q3l9vz6E+iAAACwAsBwtuEyiJjOmIiIAiIgCIiAIiIAkXyh2GuKpFTow1RuB+R65KRPUZOLyjxOEZxcZcmUPkrt9sNUOFxPRANlJ/AeyT2T1H5y+SB5Ucl1xS5lstVR0W6j+Vu7v6pBcneVb4dvq+LuMugY704BuK8D/ABNc4K9ccOfVfVHOqsell2Vvd/jL6Mvcjts7Bo4pQKq6qbo6krUpntI41UyQRwQCCCDqCNx7xPsxHUKyrY/CaEfXqPUwypilH5gbJV8RlPcZM1NqqDax9PhO2Vba2JNNKri11DsL7tLnXUaeYgE17XXst6R7XXst6SojbxAFwrErnGXcVswNsruM3OBU0YjpifRt7onNkDimxykkEujWKqrdIjLZuNiJOAW32uvZb0j2uvZb0lSqbf6VlysuexcXZQmWmBUuun3jv1gWpN1iYe2Kgyh+aGYt07MqJlqZMz3c3GnEasov1xgFvbay8G9JG0to4XZ+Hp0xzhuWyIEapWqNfM5so1N2uToNZBUdvuXVSi5XNNQwvYlnYEjuKrmXwN76S47JHQPj/AkAhi+PxegH1Gid7HK+KYdyi6UfE5j3CS2xtg0cKpFJdWN3diWqVD2nc6sZIxAEREASG5Tco0wlO+hqN7i8T2j+UTDlJyqp4Rbe9VI6KX/ubgP8ys7A5PVcbV+s4u5Q6gHTPbcAOpB6zVVUsdpZ3f7MOo1Dz2VO8n8vazbyN5PNWqfW8Rc3OZAfxH/5COA6v/yX2fFUAWAsBuH8T7KrbXZLLLtPRGmHCvN+LEREqNAiIgCIiAIiIAiIgCIiAJEcoOTVPFL0ui491wNR3HiO6S8T1GTi8xPE4RsjwyWUeb4baWK2Y/N1Vz0idBfonvpt1Hu9Jd9kbfo4lb02161OjjxH8jSdeKwiVFKVFDKd4IuJS9rcgHRucwjkEahC1mH9L/P4zXxV3d71ZePRnP4L9L+360fDqvcXqRlbZTFiQRYm+vfKhhOW+Jw7c3iqZa3WRlqeN9zf+6y0bO5X4WtuqBW7L9E/E6HyMqnp7Ib4yvFGirWVWbZw/B7Mz9kvxX4n5R7JfivxPyksGvun2ZzWRHsl+K/E/KPZL8V+J+Ul5x7R2vRoC9WoqcAT0j4KNTJSbeERKSist4OT2S/FfiflJDB4bItr3N7zk2JttcUrOisEDZQWsC1hqQOoaiSUSi4vDIhNTXFHkInJjtrUaIvVqIncSL+Q3mVban0koumHQue03RXyXefSWQpnPuopt1NVXfl9y41qyoCzEKBvJNgPEmUrb3L+55vCAsx05y1/2L1nvMjqexsdtAhqzFKe8ZhlUf00+vxPxlx2HyWoYUXQZn66jat5dkeEv4Kqd5Pifh0MnaX6natcMfF8/L88yvcneQ7M3PYy7MTfmybknjUPX4fHhLwBbdPsSiy2VjzI2UUQpjiPx6sRESovEREAREQBERAEREAREQBERAEREAREQDTisGlVctRFccGAP+ZWtofR1h31ps1I8PeX4HX1lriWQtnDusptort78Uzz3/ozHUPuKwI4K7J/adPWZDaG16WjIz+NNX9U1noES/0pvvRT8jL6BGP7cpR9zPMdq8s8dbI45knrFMqx8C1/SVirVLEsxJJ3km5PiTPcMThUqLlqKrKepgCPgZVNrfRzSe5oMaR7J6SfMfE+E006qpbNYMOq0F8t1Li9/wCYIXZe1toLRSnQoEIBowpE3vrmzMbG5JPnOg7K2tX992QHjUVB+2nrLRyUwlajR5muBembKwN1ZTqLdemose6TUonqOGT4Yr3mqrRucFxzl7s48ii4L6M9b16xPEIP+bfKWbZnJnD0NadIZu03Sb4nd5SUiUTvsnzZrq0lNW8Y7/ERESk0iIiAIiIAiIgCIiAIiIB//9k="/>
          <p:cNvSpPr>
            <a:spLocks noChangeAspect="1" noChangeArrowheads="1"/>
          </p:cNvSpPr>
          <p:nvPr/>
        </p:nvSpPr>
        <p:spPr bwMode="auto">
          <a:xfrm>
            <a:off x="160338" y="-944563"/>
            <a:ext cx="2305050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39942" name="AutoShape 9" descr="data:image/jpeg;base64,/9j/4AAQSkZJRgABAQAAAQABAAD/2wCEAAkGBhISEBUUEhQUFRUUFhQYFhQWGBgXGRgUFRQVFRUYFRcYHSYeGBkjHRUXHzAgIycpLiwtFh4xNTAqNSYrLCkBCQoKDgwOGg8PGiwkHyQtLCwsKSkqLCw0KSwsLCkpKSwsLCwqLCksLCwpLCosLCwsKSwpKSwsLCwsLC8sLCwsLP/AABEIAM4A9AMBIgACEQEDEQH/xAAbAAEAAgMBAQAAAAAAAAAAAAAABQYBBAcDAv/EAEsQAAIBAgMDBgoGBwUIAwAAAAECAwARBBIhBQYxEyJBUWGRBxUyUnGBkqGx0RQjQlNywTM1Q2KCsvCDorPC4RYkNERUY3PSJZPx/8QAGwEAAwEBAQEBAAAAAAAAAAAAAAECAwQFBgf/xAAxEQACAQIEAwYFBAMAAAAAAAAAAQIDERIhMVEEQZEFE0JSkuEUMmGB0RUiocEjU3H/2gAMAwEAAhEDEQA/AO40pSgBSlKAFKUoAUpSgBSlfEkoUXYgDrJsO80AfdKgcdvrhY9M5c9SC/8Ae0HvqCxPhGcm0UIH4iSfZW3xpqLFcvVRG8M88UfKwWbJq8ZF7r1i2oI+FVUbY2pN5CuB+7GFHe9eWM2ftIIzyyMqqCTmlA9wNUoiuTOz/CHE1hKjIetecvzFWPBbTimF43V/QdfWOIrjqqSbAEnoA1PdU5s7dDFyc4LyfUznIfUBzvdVOKEmzqNYvXP/APZjaSeTKT6Jm/zWp/8ALRfeN7EnzNRh+o7nQaVz5N+cVEbTRqevMrRn+vVUtgvCFA2kivH2+UO8a+6jCx3Ra6VqYHasMwvHIr+g6+scRW3epGKUpQApSlAClKUAKUpQBilDSgDNKUoAUpSgBSlYJoAzWtjdoRxLmkYKOsnj2AdJqu7wb8JFdILO44t9hf8A2PuqEwG7mKxrcrOzKp+03Ej9xOgf1rVKO4rm9tTwgknLhk46B3Gp/Cg/PurSi3dx2LOaZiq/9wn3Rjh7quOyd3YMOPq0GbpdtWPr6PVUpTxJaCtuVfAbg4dP0haQ9pyr3L86n8Ls2KIWjjRPwgD31s0qW2x2MWqP2tsZcQFWRmyA3KKbZj0ZjxsOypGlIZp4HZEMI+qjVe0DX1nia27VmlAGLUtWaUAfDxAixAI6iL/GojHboYWXjGFPWnNPu091TVKAKHjvB9IhzYeS9uAbmt6mGnwrWg3mxuEYJOpYdUmh/hkHH310WvLEYVZFKuoZTxBFxVYtybbEVsfeuDEaBsj+Y2h/h6DUyDVM214PwedhjlP3bHT+FuI9dR+zN68RhW5LEqzKNLHy1HWD9of1enhvoF7anRKVq4DaMcyB42DA+49RHEGtqoKFKUoAUpSgDBpQ0oAzSlKAFKV8SyhVJYgAC5J4ADiTQBiedUUsxAUC5J4AdtUDbu9EuKfkcMGyk208p/kv9GvLbu25MdKIYQcl+avDMfPbqA49nwt27u7aYVOhpCOc/wCS9S/GrthzZOpDbD3bw+HIbEOjSixyE81L6jTpPbVm8bQfeJ31XNs/8TJ/Z/yCtZa+Y4ntudKtKngTs7ano0+DUoKVy2+N4fvE76eNofvF765sdp4sSyDkror6EIb5BIgJGvOJQsdL8K+k2ni8y3iIVg97RtcavlLXNvJC6A314Vqu1Kr8MfV9yfho7vodI8aw/eL308aReetc4g2rjrpeEFWEWY5SpR2DNJzSfJFgvYbddfcG18bkiJiuzN9YojYEDmDTNzelrkno0JrZdoVH4Y+ol0I7vodF8aReetPGUXniqhsHGzuZBMmXKeaQpUMLnhm5xtYXuOnia2tqbdjw63dZT+CNn94Fh31ceOnKWFRz+jE6MUr3J6XeDDKbNPCp6mkRT6wSDUNtLwkYKCURs5a6g8pHaRBqRYlCSDpwtVObwk4YyWGDWQvIoLyhSwU5V0UKSTYGwvUntvB7NnbP9HxCvZUUfR5oo/L4tZQOniTXrfLDFNPS5yau0S24PfTAy+RiYvQWyn2Wsa3/ABvD94vfVGwuy4Y/IjRfQov38a3RXzE+31f/ABwy+r/B6UeBy/c+hbPG8P3i99Z8bQ/eL31SdqTyJHeIXbMg8kvZSwDHKCL2FzWlFtTFlogYbKb8q2XhmYrGQubSwAZhra9q2p9r1JrEorqTLhYp2u+h0PxrF94tPGkXnrXPW2ljVRDyXKNyj5wEy2hRsunO1ZhqPhVlU1q+1JrWK+zIXDJ8ye8ZReeK0tp4XDYlckhBP2WGjAnzT+VaqV6jiPxL8RW9LtCU5JYSZUElqU/FYDE7OlzoboTbN9lh0K69B/oVdtgbxR4pLro48pDxHaOte2pGfDq6lXAZWFiDwIrne29iSYGUTQk5L81ulb/ZbrHxr2Pm1OPQ6TSofdzeBMVHfg6+WnUesdYNTFRoUKUpQBg0oaUAZpSlAA1Qd9N4DI/0eK5ANmt9p+hR2D4+irDvbtz6PBzT9ZJdU7OtvV8SKgtw9hZj9IccLiO/X9pvyHrq45ZkvYnN1t3Bho7tYyuOceoeaOzr6zU7WaVDzKOf74QzNiX5FgOaVIzZdXiARr2PknW1Qsuzsbd7TXDcpYZrFSSuSxtwsD6Ca6jLs6Jjdo0YniSoJ04akV8+KYfuo/YX5V4dXsypOo5qUc23nG/9nZHiIqKTT6nNosBi86EycwZ7rnuQCwKBmsM9hfXtrxTZmPEQXlsz3U3zkA/VgFW0zWzXOh9XRXUPFUP3Ufsr8qeKofuo/ZX5VMezKi8UfT7jfEx2fU55NsvFZZBHMQXdcrs7HJGEBOUEcS9/Uaw+z8eSzCZRmDcy+ityOVShtwzkkg9QPZXRPFcP3Ufsr8qeLIfu4/ZHyrSPZ1SPiXp9yXXi+T6lCTZ2M5v1h0ZzblSSFMOVQzZRn+s53YNKx4s2gqEGcPYrY5yhKiIjnMBoQ+ptbMB6qv8A4ti+7T2R8qeLovu09kVvHg5rmunuQ6q2/khdjbMgnjDSJDKyspzgK9nCRm6vx4jjUptz/h39X8wqm747gNc4jZ5MUo1aOMlA/amUgB+zgfTxrG7W+uMElsVI7YZGyztJFymS97KxAuDcdN7dVej3OKlgT5WOfHaV2SH0DGHTlctiOcGvccqz3ykac3Ktum3rrMGBxt0LSC4CZiHOW4dzJzLc7MpUDqtXRMFh8LKgeNYXRuDKqkH3VseKYfuo/YX5V4H6TV0xR9Pv7Hd8VHZ9Tl8ey8dyaDliHXMXJcnMeZYA+p+OmvCtptmYtuV+sIzEGM8oQRz7kHKMuXLoNAb29NdG8VQ/dR+yvyrPiuH7qP2V+Va/plTzR9P1vuT8RHZ9TnuJ2djGeTJNljbKqc67IqtGc9ytixAe/pFZi2dj8y5pRe5uQ5Cj64t+jynMDHZbdF+OldB8WQ/dx+yvyr5l2RCylTGliCDzQNDx1FaR7PmlbEvT7iddbPqUKXZWPK/VzZGBn0Z8wIdl5IE2uMq5rEcCBxvUlszCYpcQTK4aMk2OY9Mi8mBHay2W4PTfW5vp7HDeLz9YolwZNhIwDSYe50Eh4vF+9xXp0qzxYOI2ZUj6CCAPSCCK6I8HKLWa6GbrJmyK88Th1dCrgMrCxB6Qa9aV6Bgcy2hg5NnYoMhJU6qTwZelG7f9DXQtmbRSeJZEOjdHSD0g9orx25shcRC0bceKt5rDgfyqlbo7VbDYgwS6KzZSD9mQaA+g8O6r+ZE6M6NSsCs1BRg0oaUAZrBrNRO8+0ORwsjDyiMq/ibT/WgCkbXmbHY4Ih5ubIvYo8pvie6uj4XDLGioosqgADsGlUrwdbOu0kx6OYvpNi35d9XoVctiVuZpSlQUKUpQApSlAClKUAKUpQBgivJcKgzWVRn1bQc42tduvTrr2pQBUMfufJA5n2a4hkOrwH9DL2FfsHtHurf3c3tTElopFMOJT9JA/EdqH7S9oqfIqB3n3WXFAOjcliI9Yp10ZSOhrcVPVVXvqK2xPXrNVzdPeN588GIXJioNJE6GHRInWp/Ptqx3pNWGKV4HGxji6+0PnT6dH56e0PnU4kFj0kjBBBAIIsQdQQeII6qq8Mni6VY3b/c5TaJmP6CQ3PJsT+zbXKeg6dVWT6bH56e0PnVV3/3cjx2Hujpy0dzHzhZutDr09fQaaa0bE0y1YLGxyoHidXU3sym4NjY2I4171S/BfigNnKrEKUklUgkAiz9Xrq3fTE89faFDsnYazPY1Q/CBsjKyzqLZrK/4h5J91vUKu30xPPX2hWrtfBriMPIgscymxGvOGo94pxlmJo8N19rfSMMrE84c1/xL0+sWNS9c+8H+OKTvE2mcE26nTj7r91dBpyVmCeRg0oaVIzNUrwj4vmxR9ZZz6hYfE1da5vv/AC5sWF81FHtEmqhqKWhb90cHyeDjHSwLn0sb/C1TNeWHiyoq+aoHcLV8Nj4wbF0BHEFhf41Le40bFK1vGMX3kftL86eMYvvI/aX50sS3HZmzStbxjF94ntD508YRfeJ7S/OjEgsbNK1/GEX3ie0vzp9Pi+8T2h86LoVjYpXxFMrC6kEdYN/hX3TAxetLE7bw8f6SaJPxSKPia53vvsfGY7GyQxYgokapaIllQkrck5eJ16b1E7C3O2hs+Qs2Bw2KB6S6Ej8Ja3wq1FW1JxHTH352eOOLw/8A9in4V8/7ebO/6uD1uB8aqU+9OLAsdlSL+B0I9yionF7fxLf8hOPSVpqAsR0uDe3BP5OKw59EqfOpKLEK4urBh1qQR3iuC4/6RJ/ySj8ZU/KovB7DxMb5lk5E34xsQR6Mvzqu6+osZ2HfvBNDye0IR9ZhiOUA+3hybOp67Xv31a8JiVkjV11V1VlPYwBHxqC2QzT7KXlmLs+HYOx4scrC5rz8G0xbZeHJ4hWX1K7Ae4Cs3oXzIuSMZm0HlydA89qCNeodwrR2xDiGkAgcIOUmzsbHTMcuhBvr0C3pFRjQ7Qs/OvdhltyeiiVsw1A1KZdNfSDX57OipVJPHFZvV/Vrb7nuqdorJ6f0SG2NoPCUEcSvmVzqrG7KBlQZRoWudTXjNtmW8wXD6IpaMsjHOyW5ReaOOtgRxsaykeNBkYOCMto4zl1JRAGJtoFbOTqb24VjDrj80ZYgquUSZSn1lna7DQcVy9K21tXTShBRXyv7/f2M5N359DbwmOYYnkjAAjC7yqrBeXKhiNb83KLX66sCRr1DuFVrDw49hz2ykyo3MMZtExPKIbrxQcD036a9Hjx1msX/AEk2WxhzZbDkNSMuQG+b7XCulU03k11M8VloyzrEOodwqR2OAEa33kn81VPZcePE4MzI0R5TNlygqQqhAOkqWuR0jp6KkdqYWQ4ZpYWZZIpJGBXpTNzgevrt2V6/ARtUtfkctd/tK7tAfRtp3GgEqt/C/H4mul3rkG1NqviHDyZc2UKSBa9r2JHXr0VPYDa2Ix06RFssYsXVLi6LxzHibnS3bXuSicSZ0K9KwFtSsizJNcl3h2ly2KeReFwFPYugPuv66ve+e1uRwxCnny8xfQfKPd8a5tNhnQgMpUkAgEWNjwNaQXMiTOsbB2oMRAknSRZh1OPKH5+uqttWcIZnIuEMrEdilifhXhuXjXgxBglBXlOAYWs44cesaeoVMYvYczO5CghmY+UNQxJ1B9NeH2zw86tOMYRv+6+W1mdvCVFGTcnbIqib0oSq8m2Zmy2BUgcxXvmBIOjD0V64LeZHK/VuoaQRh2tlvaTp7OT4doqwDdp7AclHYagcywPWB0Gvtt35CLNEhXqJQgegeuvC+BnbKi+p298vOivjehOd9W5AEp0KklYWCyEqDdbXuAeIFZO98asFMUt2ERGgItK1lLHgulmsevrqR2CgxMbSRRp5ckbEFNcjW16wRY69dSo2PJ92vR0r0cO6umPBzi7Ok+pm6qfiRXBvrGEEhjkClnFxY2EaksxHm6dF+NS2zNs8rIUEZUCOOTMWUjLKLpoNb6Hurej2Mw4QoL3vbIOOh76948BIOEYGgGhXgOA9FdUeHnyptGbqLzG7sfyX/wDIf5VqQrT2ZCyq2YWuxNrg6WA6PRW5Xu0k1BJ7HFJ3kymw/rab0RfyCrDtjGLFG0j3yqLmwueNuFV6H9bTeiL+QVLb2wM+FlVAWYqLAakm4Olb80QVrEb5YY8DJ7BqNxG8cJ4Z/ZNecJmSFYmwsrAAhgb5SDIHJy5dH+zmvwJr5xm052Mh5B0MsYRsuYC4YEMBbjl5tbWRndmpNteM8A/dWrI4IBHA61sbXxhlCDkDHyYyiwY8wWsDpxBvr21qAWRQfNHwq0Szp+7P6ri/8DfBq1vBj+qoP7T/ABHrY3Z/VcX/AIG+DV4eDD9Vwf2n+I9c75/9NdibOxISSSg1JJ1biTc9NPEcPme9vnW9es1zdxS8q6I0xy3ZXN6I4cNg5psuqIcureUeavT1kVE+DQx4jALmF3iLRtzm1tqp49RHdVl3h2PFiYGjmBKjnWDFdVBIuQah/BvseKLAxSICGnijeTnEgtl4gE2HHoq1RpYflXRCxSvqfe9ODWNYOTzLmxWHRrM2qs1mU68DU4Nkxeafab51znwv4CUTQSRs9pPq8oJtyqm6EAHyucfZro+ycHyMEcZJYoiqSTckgakk9t6bo00lkuglOV9R4rj6j7TfOveLDKq5QNDe41PHjxr0vWaFCK0Q22zku8myvo+IZB5J5yfhJ4erh6quW4WyeTg5VhzpeHYg4d5ue6ojwkP9bEOpGPe1vyq47DS2GhH/AG0/lFbN/tM1qbtKGlZlmu+AjaQSMoLKLKTrYdNuqqP4RcPaaN/OQj1qf9a6DVX8IGCz4YOOMbA/wtzT+XdVReYnoSuBijxGHiZ1DcxCCeIYAag9BuOipICqzuBjs+GKHjGxH8Lc5fz7qs9J6ghULvftX6NgZpekIQv425q+81NVo7X2NDiY+TnTOlw2W5Go4eSRQtRnNPAztbLLNhyfLAkX8S81+8Ed1dZrne5+wcPBtTFRGMB4ismHa7XEMgsV42IFwNa6GKqepMdDNKUqChQ0pQBXZ9kGPGnEXukgUN+4VFr/AISOnoqWxLXFxr1f6VtkVryYBDwupPSpt7uB7qYEHi6hcVVrl2Jf9o3rCn8q1JN1Q3GQ+pR+ZNUmhNFHxVaEeCklcJGpZz0D4nqHaa6LHuVB9tpG7L5R/dAqYwWzYoVyxoqDsHH0nifXVd5bQnDc0sDs44fBCInMY4iCes5TeonwZfqqD0Sf4j1Zcd+if8Dfymq14M/1VB6JP8R6jkyuZqR42UgfWya2+0a1l3kT/qjwc/pOhDlc+gGwr1iRgBzX0/db5VHDdaDX6p7kOCbOCc5BNzbiLC3Vavg4TrYnjlPXK1z22oWVkjd/2kjNgcSedcWLsOBAN+riBrbjX1s7akSqsUMxCqeTRFZgAQDzF9GU9xrTO7URJLCYlr5yS95ASpIfTUcxRbThX2m70KC45VMrmTMLjK1mzG+XhZm410xlO3zVP5MmltE2sdiIZRHykzELMMl2J+ujJGUfvA37q2o94ISuYYm46xIT9rJYAa3zAi3GtDC7KhYKyPIycpyqlWJXOSxJBA1BLGvqPdbDDVVdTzNRnBvGWytw8rnEE9I411QlPRymZtLZE9h5s6hlkcg8Dmb86ltlMTCtySedqdT5RFQez4EijWNM2VBYXzMbdpI1qZ2Y9oAToBmJvppmY16nBObk8V/uc9a1lYoe+0nKY7IOgRoPS2v+YV0eGPKoA6AB3C1c22EhxO0Q54Z2kPoUnL/lrpletLkjkRg0oaVBRmvDG4USRujcHUg+sV70oA5runizhsaYn0DExt+IHmnv/mrpIqh7/wCyCrriE4NZXt0MPJb18PUKsu6+2RiIAxPPXmuP3gOPoI1q5Z5krLImKUpUFFK31X6LisNjx5KNyM9vupDoT6D+VXONgRcG4PA9YrW2rs5J4ZIpBdZFKn19I7RofVVc3F2m6h8DOfr8LoCftw/s3HXpYd1VqhaMt1KUqRilKUAKUpQApSlAClKUAeGP/RP+Bv5TVc8GH6rg/tP8R6sO03AhkJ4BHJ9Smq/4MkI2Vh79Ic98jWquQuZaaUpUjMVU/CBtFjEmDhP12Mbkxb7Mf7Rz2W076se09oxwRPLK2VEF2P5DrJ4WqsbnYCSeV9oYgEPKMsEZ/ZwdHrbj/wDtUtxPYtGzMAkEKRILLGqqPQBa/pPGtmgpUjFV3ffafJYYqDzpeaOu32j3aeurCxsK5ntfFNj8aFj8m+RPwg85/df1CqisxNk74Pdm5Y3mI1c5V/CvE+s/CrhXjhMKsaKi6KoAHoFe1Ju7BGDShpSGZpSlAGvjsEssbRuLqwsfmO0ca5zgsRJs7FlXuV4N+8hOjDtHHvFdOqF3n3eGKj0sJFvkb/Kew+6qi+TE0S0E6uoZSCrAEEdIPTXpXO91t4mw0hgnuEvbXjG3Tf8AdP8ArXQ1YEXGoPTSasCdwarG9+wJHKYrC6YrD+SPvY/tRt131t6atFYtQnYZFbubxR4yESJcEc2SM+VG44qw/q9S1VPbu7UqTHGYCyz/ALSI6JOo6G6n7akN3N64sWCovHMmkkD6Oh6dPtDtFDXNCJylL0vSGKUpQApSlAClK8sRiFRSzkKqgkkmwAHEk0AVzwibSMeBdE/SYgiGMdJMhsfdfvFTextniDDxRD9mir6wAD76qmxFbaOMGNcEYaC64VW+23BpiPVp6uqrveqeWQkZrxxWLSNGeRgqqCWYmwAFR+395oMIl5X1PkRrznc9SLxPpqAh2JiNouJccDFh1IMeDB1bqac9P4fh0pLcLnjh4X2tMsjqUwETXjQ6HEOPtsPMHV/rV5VbUjjCgAAADQAaADqAr6obuCFYJpeoLefeVcMllsZWHNXq/ebs+NK1xkbvxvDkXkIzzmH1hH2UPR6T8PTXvuRu/wAlHyrizyAWB+ynHvPHuqG3T3ebESfSJrlcxIv+0e/E/ug99dBFW8skStzNKUqCjBpQ0oAzSlKAFKUoAru9G6y4gZ0sJQND0MB0N+Rqu7u7zvhW5DEBsim2vlRn817O6uiVDbf3ajxS681wOa44+husVSfJktbErBOrqGUhlIuCNQRXpXNIcVitmyZWF0J8k6o3ap6D/Rq7bG3khxI5jWfpjbRh6OsdoocbDTJWoPeDdKHFEOc0cyeRPGcsi9Wv2h2Gpu9ZqU7DKau2MfgtMXEcVCP+YgHPA65IvzFbMG+izXaAK8dwAxzKb2BYEEaEE29VWi1U/aqAYmWwA1Q6dfJrrXl9rcTOhQx03Z3X9nRwtNTnaWhvDeSTzE72r6G8UnmJ3tVJGycUBIVls5cshLMVyMWGUrbSwYW46qK+p9k4q75JhlKCNVJa4yhSHLeeSGvpwavDj2hxDdu+XRfg7HQp+T+S7DeCTzU7zX2NuSeane1VF8JijLmDIoLK+XOxAKI65PJF1YlWJ04cKxg9iYgLGskxfJKGLB5FLRlech18/UdlbR47iGs6i6L8EujDylyG15PNT+9UFtnZU2LkXl5V+jqb/R0DKHI4co97sOzSorxJi8thLY3lt9bJzS0gaN+HPyrzch07639lbIxKSsZMQWRlksLnMrvKCCpItYKOB4Em2ldkOLq/7F0X4MnSh5T13h3+jwKGMIhlCrycSXCqLEAv5oFhoNT768dl7zY/aUf+6rFh0FlknciRg9hmEcY9Omat/Y25mCErloVkbmHNKTISWzXJzk6mwq0wYZEFkVVHUoAHcK9ylNSpp6vc45JqRC7D3Ngw7mVi0058qeU5nv8Au30Qeip+lKtu4hWCa88RikjUs7BVHEk2FUnbm/DOeTwoOume3ON+hF6PTx9FCVxN2JneXexMOCiWaXq6F7W+VVzd/duTFycviC2Qm5J4yHs6l7fUK3t3txySJMVr0iO97k9Mh/Lvq6qoAsOHVVXtkha6mIogoAAAAFgB0AV90pUFClKUAYNKGlAGaUpQApSlAClKUAeOKwiSKVdQyniDqKpe19wmU58Kx01CE2Yfgb599XqlNNoVjn2A3zxGHbk8Sha3XzXHfo39a1bNmby4efyHAbzG5rdx4+qtvHbNimXLKisOi41HoPEeqqrtLwdqdYHK/uvqPUw1HvqsmLNF0vWjPsaF3LMvONrnMw4Cw4HqFUgR7TwnDOyjq+tXu1I91bOF8IrjSWEH8JKn2WvUTpKatJJoam1pkWvxBB5p9t//AGrPiGHzT7b/ADqKw+/2Fbys6elb+9b1IRb04RuEyes5fjasfhaS8C6I072W76nsNiQ+afaf51nxLD1H23+dZXbOHPCaI/xr86j9ob5YaLTPnbzU1724Dvprh6fKC6IXeS3JDxPF1N7b/Os+Ko+pvbf51TJt+pZXCR5IFJ1ducQOk66e41PHfLCRqByrPYcQrMT6TbjVfDwXhXQXePcmsPhFS+W+tr3JPC9uJ7TXvVNxXhHjH6OJm7WIUe69Rzbz4/E6QoQP+2l/77aD3VooWJci+YrGpEuaRlUdbG3d11VtreEGNbiBc585rqvqHE+6o/D7jYmZs2Iky9dzyjfId9WbZe6WHg1CZm89+cfUOA7qeSFmVGHZGNx7B5SVToZ9FA/cTp/rWrjsXdmHDC6jM/TI3H1eaPRUtas0OVxpAUpSpGKUpQApSlAGDShpQBmlKUAKUpQApSlAClKUAKUpQBi1eGJ2fFJ+kjRvxKD8a2KUAQOI3Jwjfsyv4WI917Voy+DqD7Mko9k/lVspTxMVkUbFeDg2+rmuep1sO8fKq9tDdrEw3zxm3nLzh7uHrFdarFqpTYsKORbCwkUswjmZkDaKVt5XQDfr4VeYNwcKOIkb8TW/lAqS2hu9h5tXjW/nDmt7S61v4ePKoFy1ha54m3X20OV9ASNHC7u4aPyIUHaRc97XqRCis0qChSlKAFKUoAUpSgBSlKAFKUoAwaVmlAH/2Q=="/>
          <p:cNvSpPr>
            <a:spLocks noChangeAspect="1" noChangeArrowheads="1"/>
          </p:cNvSpPr>
          <p:nvPr/>
        </p:nvSpPr>
        <p:spPr bwMode="auto">
          <a:xfrm>
            <a:off x="155575" y="-936625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39943" name="AutoShape 11" descr="data:image/jpeg;base64,/9j/4AAQSkZJRgABAQAAAQABAAD/2wCEAAkGBhISEBUUEhQUFRUUFhQYFhQWGBgXGRgUFRQVFRUYFRcYHSYeGBkjHRUXHzAgIycpLiwtFh4xNTAqNSYrLCkBCQoKDgwOGg8PGiwkHyQtLCwsKSkqLCw0KSwsLCkpKSwsLCwqLCksLCwpLCosLCwsKSwpKSwsLCwsLC8sLCwsLP/AABEIAM4A9AMBIgACEQEDEQH/xAAbAAEAAgMBAQAAAAAAAAAAAAAABQYBBAcDAv/EAEsQAAIBAgMDBgoGBwUIAwAAAAECAwARBBIhBQYxEyJBUWGRBxUyUnGBkqGx0RQjQlNywTM1Q2KCsvCDorPC4RYkNERUY3PSJZPx/8QAGwEAAwEBAQEBAAAAAAAAAAAAAAECAwQFBgf/xAAxEQACAQIEAwYFBAMAAAAAAAAAAQIDERIhMVEEQZEFE0JSkuEUMmGB0RUiocEjU3H/2gAMAwEAAhEDEQA/AO40pSgBSlKAFKUoAUpSgBSlfEkoUXYgDrJsO80AfdKgcdvrhY9M5c9SC/8Ae0HvqCxPhGcm0UIH4iSfZW3xpqLFcvVRG8M88UfKwWbJq8ZF7r1i2oI+FVUbY2pN5CuB+7GFHe9eWM2ftIIzyyMqqCTmlA9wNUoiuTOz/CHE1hKjIetecvzFWPBbTimF43V/QdfWOIrjqqSbAEnoA1PdU5s7dDFyc4LyfUznIfUBzvdVOKEmzqNYvXP/APZjaSeTKT6Jm/zWp/8ALRfeN7EnzNRh+o7nQaVz5N+cVEbTRqevMrRn+vVUtgvCFA2kivH2+UO8a+6jCx3Ra6VqYHasMwvHIr+g6+scRW3epGKUpQApSlAClKUAKUpQBilDSgDNKUoAUpSgBSlYJoAzWtjdoRxLmkYKOsnj2AdJqu7wb8JFdILO44t9hf8A2PuqEwG7mKxrcrOzKp+03Ej9xOgf1rVKO4rm9tTwgknLhk46B3Gp/Cg/PurSi3dx2LOaZiq/9wn3Rjh7quOyd3YMOPq0GbpdtWPr6PVUpTxJaCtuVfAbg4dP0haQ9pyr3L86n8Ls2KIWjjRPwgD31s0qW2x2MWqP2tsZcQFWRmyA3KKbZj0ZjxsOypGlIZp4HZEMI+qjVe0DX1nia27VmlAGLUtWaUAfDxAixAI6iL/GojHboYWXjGFPWnNPu091TVKAKHjvB9IhzYeS9uAbmt6mGnwrWg3mxuEYJOpYdUmh/hkHH310WvLEYVZFKuoZTxBFxVYtybbEVsfeuDEaBsj+Y2h/h6DUyDVM214PwedhjlP3bHT+FuI9dR+zN68RhW5LEqzKNLHy1HWD9of1enhvoF7anRKVq4DaMcyB42DA+49RHEGtqoKFKUoAUpSgDBpQ0oAzSlKAFKV8SyhVJYgAC5J4ADiTQBiedUUsxAUC5J4AdtUDbu9EuKfkcMGyk208p/kv9GvLbu25MdKIYQcl+avDMfPbqA49nwt27u7aYVOhpCOc/wCS9S/GrthzZOpDbD3bw+HIbEOjSixyE81L6jTpPbVm8bQfeJ31XNs/8TJ/Z/yCtZa+Y4ntudKtKngTs7ano0+DUoKVy2+N4fvE76eNofvF765sdp4sSyDkror6EIb5BIgJGvOJQsdL8K+k2ni8y3iIVg97RtcavlLXNvJC6A314Vqu1Kr8MfV9yfho7vodI8aw/eL308aReetc4g2rjrpeEFWEWY5SpR2DNJzSfJFgvYbddfcG18bkiJiuzN9YojYEDmDTNzelrkno0JrZdoVH4Y+ol0I7vodF8aReetPGUXniqhsHGzuZBMmXKeaQpUMLnhm5xtYXuOnia2tqbdjw63dZT+CNn94Fh31ceOnKWFRz+jE6MUr3J6XeDDKbNPCp6mkRT6wSDUNtLwkYKCURs5a6g8pHaRBqRYlCSDpwtVObwk4YyWGDWQvIoLyhSwU5V0UKSTYGwvUntvB7NnbP9HxCvZUUfR5oo/L4tZQOniTXrfLDFNPS5yau0S24PfTAy+RiYvQWyn2Wsa3/ABvD94vfVGwuy4Y/IjRfQov38a3RXzE+31f/ABwy+r/B6UeBy/c+hbPG8P3i99Z8bQ/eL31SdqTyJHeIXbMg8kvZSwDHKCL2FzWlFtTFlogYbKb8q2XhmYrGQubSwAZhra9q2p9r1JrEorqTLhYp2u+h0PxrF94tPGkXnrXPW2ljVRDyXKNyj5wEy2hRsunO1ZhqPhVlU1q+1JrWK+zIXDJ8ye8ZReeK0tp4XDYlckhBP2WGjAnzT+VaqV6jiPxL8RW9LtCU5JYSZUElqU/FYDE7OlzoboTbN9lh0K69B/oVdtgbxR4pLro48pDxHaOte2pGfDq6lXAZWFiDwIrne29iSYGUTQk5L81ulb/ZbrHxr2Pm1OPQ6TSofdzeBMVHfg6+WnUesdYNTFRoUKUpQBg0oaUAZpSlAA1Qd9N4DI/0eK5ANmt9p+hR2D4+irDvbtz6PBzT9ZJdU7OtvV8SKgtw9hZj9IccLiO/X9pvyHrq45ZkvYnN1t3Bho7tYyuOceoeaOzr6zU7WaVDzKOf74QzNiX5FgOaVIzZdXiARr2PknW1Qsuzsbd7TXDcpYZrFSSuSxtwsD6Ca6jLs6Jjdo0YniSoJ04akV8+KYfuo/YX5V4dXsypOo5qUc23nG/9nZHiIqKTT6nNosBi86EycwZ7rnuQCwKBmsM9hfXtrxTZmPEQXlsz3U3zkA/VgFW0zWzXOh9XRXUPFUP3Ufsr8qeKofuo/ZX5VMezKi8UfT7jfEx2fU55NsvFZZBHMQXdcrs7HJGEBOUEcS9/Uaw+z8eSzCZRmDcy+ityOVShtwzkkg9QPZXRPFcP3Ufsr8qeLIfu4/ZHyrSPZ1SPiXp9yXXi+T6lCTZ2M5v1h0ZzblSSFMOVQzZRn+s53YNKx4s2gqEGcPYrY5yhKiIjnMBoQ+ptbMB6qv8A4ti+7T2R8qeLovu09kVvHg5rmunuQ6q2/khdjbMgnjDSJDKyspzgK9nCRm6vx4jjUptz/h39X8wqm747gNc4jZ5MUo1aOMlA/amUgB+zgfTxrG7W+uMElsVI7YZGyztJFymS97KxAuDcdN7dVej3OKlgT5WOfHaV2SH0DGHTlctiOcGvccqz3ykac3Ktum3rrMGBxt0LSC4CZiHOW4dzJzLc7MpUDqtXRMFh8LKgeNYXRuDKqkH3VseKYfuo/YX5V4H6TV0xR9Pv7Hd8VHZ9Tl8ey8dyaDliHXMXJcnMeZYA+p+OmvCtptmYtuV+sIzEGM8oQRz7kHKMuXLoNAb29NdG8VQ/dR+yvyrPiuH7qP2V+Va/plTzR9P1vuT8RHZ9TnuJ2djGeTJNljbKqc67IqtGc9ytixAe/pFZi2dj8y5pRe5uQ5Cj64t+jynMDHZbdF+OldB8WQ/dx+yvyr5l2RCylTGliCDzQNDx1FaR7PmlbEvT7iddbPqUKXZWPK/VzZGBn0Z8wIdl5IE2uMq5rEcCBxvUlszCYpcQTK4aMk2OY9Mi8mBHay2W4PTfW5vp7HDeLz9YolwZNhIwDSYe50Eh4vF+9xXp0qzxYOI2ZUj6CCAPSCCK6I8HKLWa6GbrJmyK88Th1dCrgMrCxB6Qa9aV6Bgcy2hg5NnYoMhJU6qTwZelG7f9DXQtmbRSeJZEOjdHSD0g9orx25shcRC0bceKt5rDgfyqlbo7VbDYgwS6KzZSD9mQaA+g8O6r+ZE6M6NSsCs1BRg0oaUAZrBrNRO8+0ORwsjDyiMq/ibT/WgCkbXmbHY4Ih5ubIvYo8pvie6uj4XDLGioosqgADsGlUrwdbOu0kx6OYvpNi35d9XoVctiVuZpSlQUKUpQApSlAClKUAKUpQBgivJcKgzWVRn1bQc42tduvTrr2pQBUMfufJA5n2a4hkOrwH9DL2FfsHtHurf3c3tTElopFMOJT9JA/EdqH7S9oqfIqB3n3WXFAOjcliI9Yp10ZSOhrcVPVVXvqK2xPXrNVzdPeN588GIXJioNJE6GHRInWp/Ptqx3pNWGKV4HGxji6+0PnT6dH56e0PnU4kFj0kjBBBAIIsQdQQeII6qq8Mni6VY3b/c5TaJmP6CQ3PJsT+zbXKeg6dVWT6bH56e0PnVV3/3cjx2Hujpy0dzHzhZutDr09fQaaa0bE0y1YLGxyoHidXU3sym4NjY2I4171S/BfigNnKrEKUklUgkAiz9Xrq3fTE89faFDsnYazPY1Q/CBsjKyzqLZrK/4h5J91vUKu30xPPX2hWrtfBriMPIgscymxGvOGo94pxlmJo8N19rfSMMrE84c1/xL0+sWNS9c+8H+OKTvE2mcE26nTj7r91dBpyVmCeRg0oaVIzNUrwj4vmxR9ZZz6hYfE1da5vv/AC5sWF81FHtEmqhqKWhb90cHyeDjHSwLn0sb/C1TNeWHiyoq+aoHcLV8Nj4wbF0BHEFhf41Le40bFK1vGMX3kftL86eMYvvI/aX50sS3HZmzStbxjF94ntD508YRfeJ7S/OjEgsbNK1/GEX3ie0vzp9Pi+8T2h86LoVjYpXxFMrC6kEdYN/hX3TAxetLE7bw8f6SaJPxSKPia53vvsfGY7GyQxYgokapaIllQkrck5eJ16b1E7C3O2hs+Qs2Bw2KB6S6Ej8Ja3wq1FW1JxHTH352eOOLw/8A9in4V8/7ebO/6uD1uB8aqU+9OLAsdlSL+B0I9yionF7fxLf8hOPSVpqAsR0uDe3BP5OKw59EqfOpKLEK4urBh1qQR3iuC4/6RJ/ySj8ZU/KovB7DxMb5lk5E34xsQR6Mvzqu6+osZ2HfvBNDye0IR9ZhiOUA+3hybOp67Xv31a8JiVkjV11V1VlPYwBHxqC2QzT7KXlmLs+HYOx4scrC5rz8G0xbZeHJ4hWX1K7Ae4Cs3oXzIuSMZm0HlydA89qCNeodwrR2xDiGkAgcIOUmzsbHTMcuhBvr0C3pFRjQ7Qs/OvdhltyeiiVsw1A1KZdNfSDX57OipVJPHFZvV/Vrb7nuqdorJ6f0SG2NoPCUEcSvmVzqrG7KBlQZRoWudTXjNtmW8wXD6IpaMsjHOyW5ReaOOtgRxsaykeNBkYOCMto4zl1JRAGJtoFbOTqb24VjDrj80ZYgquUSZSn1lna7DQcVy9K21tXTShBRXyv7/f2M5N359DbwmOYYnkjAAjC7yqrBeXKhiNb83KLX66sCRr1DuFVrDw49hz2ykyo3MMZtExPKIbrxQcD036a9Hjx1msX/AEk2WxhzZbDkNSMuQG+b7XCulU03k11M8VloyzrEOodwqR2OAEa33kn81VPZcePE4MzI0R5TNlygqQqhAOkqWuR0jp6KkdqYWQ4ZpYWZZIpJGBXpTNzgevrt2V6/ARtUtfkctd/tK7tAfRtp3GgEqt/C/H4mul3rkG1NqviHDyZc2UKSBa9r2JHXr0VPYDa2Ix06RFssYsXVLi6LxzHibnS3bXuSicSZ0K9KwFtSsizJNcl3h2ly2KeReFwFPYugPuv66ve+e1uRwxCnny8xfQfKPd8a5tNhnQgMpUkAgEWNjwNaQXMiTOsbB2oMRAknSRZh1OPKH5+uqttWcIZnIuEMrEdilifhXhuXjXgxBglBXlOAYWs44cesaeoVMYvYczO5CghmY+UNQxJ1B9NeH2zw86tOMYRv+6+W1mdvCVFGTcnbIqib0oSq8m2Zmy2BUgcxXvmBIOjD0V64LeZHK/VuoaQRh2tlvaTp7OT4doqwDdp7AclHYagcywPWB0Gvtt35CLNEhXqJQgegeuvC+BnbKi+p298vOivjehOd9W5AEp0KklYWCyEqDdbXuAeIFZO98asFMUt2ERGgItK1lLHgulmsevrqR2CgxMbSRRp5ckbEFNcjW16wRY69dSo2PJ92vR0r0cO6umPBzi7Ok+pm6qfiRXBvrGEEhjkClnFxY2EaksxHm6dF+NS2zNs8rIUEZUCOOTMWUjLKLpoNb6Hurej2Mw4QoL3vbIOOh76948BIOEYGgGhXgOA9FdUeHnyptGbqLzG7sfyX/wDIf5VqQrT2ZCyq2YWuxNrg6WA6PRW5Xu0k1BJ7HFJ3kymw/rab0RfyCrDtjGLFG0j3yqLmwueNuFV6H9bTeiL+QVLb2wM+FlVAWYqLAakm4Olb80QVrEb5YY8DJ7BqNxG8cJ4Z/ZNecJmSFYmwsrAAhgb5SDIHJy5dH+zmvwJr5xm052Mh5B0MsYRsuYC4YEMBbjl5tbWRndmpNteM8A/dWrI4IBHA61sbXxhlCDkDHyYyiwY8wWsDpxBvr21qAWRQfNHwq0Szp+7P6ri/8DfBq1vBj+qoP7T/ABHrY3Z/VcX/AIG+DV4eDD9Vwf2n+I9c75/9NdibOxISSSg1JJ1biTc9NPEcPme9vnW9es1zdxS8q6I0xy3ZXN6I4cNg5psuqIcureUeavT1kVE+DQx4jALmF3iLRtzm1tqp49RHdVl3h2PFiYGjmBKjnWDFdVBIuQah/BvseKLAxSICGnijeTnEgtl4gE2HHoq1RpYflXRCxSvqfe9ODWNYOTzLmxWHRrM2qs1mU68DU4Nkxeafab51znwv4CUTQSRs9pPq8oJtyqm6EAHyucfZro+ycHyMEcZJYoiqSTckgakk9t6bo00lkuglOV9R4rj6j7TfOveLDKq5QNDe41PHjxr0vWaFCK0Q22zku8myvo+IZB5J5yfhJ4erh6quW4WyeTg5VhzpeHYg4d5ue6ojwkP9bEOpGPe1vyq47DS2GhH/AG0/lFbN/tM1qbtKGlZlmu+AjaQSMoLKLKTrYdNuqqP4RcPaaN/OQj1qf9a6DVX8IGCz4YOOMbA/wtzT+XdVReYnoSuBijxGHiZ1DcxCCeIYAag9BuOipICqzuBjs+GKHjGxH8Lc5fz7qs9J6ghULvftX6NgZpekIQv425q+81NVo7X2NDiY+TnTOlw2W5Go4eSRQtRnNPAztbLLNhyfLAkX8S81+8Ed1dZrne5+wcPBtTFRGMB4ismHa7XEMgsV42IFwNa6GKqepMdDNKUqChQ0pQBXZ9kGPGnEXukgUN+4VFr/AISOnoqWxLXFxr1f6VtkVryYBDwupPSpt7uB7qYEHi6hcVVrl2Jf9o3rCn8q1JN1Q3GQ+pR+ZNUmhNFHxVaEeCklcJGpZz0D4nqHaa6LHuVB9tpG7L5R/dAqYwWzYoVyxoqDsHH0nifXVd5bQnDc0sDs44fBCInMY4iCes5TeonwZfqqD0Sf4j1Zcd+if8Dfymq14M/1VB6JP8R6jkyuZqR42UgfWya2+0a1l3kT/qjwc/pOhDlc+gGwr1iRgBzX0/db5VHDdaDX6p7kOCbOCc5BNzbiLC3Vavg4TrYnjlPXK1z22oWVkjd/2kjNgcSedcWLsOBAN+riBrbjX1s7akSqsUMxCqeTRFZgAQDzF9GU9xrTO7URJLCYlr5yS95ASpIfTUcxRbThX2m70KC45VMrmTMLjK1mzG+XhZm410xlO3zVP5MmltE2sdiIZRHykzELMMl2J+ujJGUfvA37q2o94ISuYYm46xIT9rJYAa3zAi3GtDC7KhYKyPIycpyqlWJXOSxJBA1BLGvqPdbDDVVdTzNRnBvGWytw8rnEE9I411QlPRymZtLZE9h5s6hlkcg8Dmb86ltlMTCtySedqdT5RFQez4EijWNM2VBYXzMbdpI1qZ2Y9oAToBmJvppmY16nBObk8V/uc9a1lYoe+0nKY7IOgRoPS2v+YV0eGPKoA6AB3C1c22EhxO0Q54Z2kPoUnL/lrpletLkjkRg0oaVBRmvDG4USRujcHUg+sV70oA5runizhsaYn0DExt+IHmnv/mrpIqh7/wCyCrriE4NZXt0MPJb18PUKsu6+2RiIAxPPXmuP3gOPoI1q5Z5krLImKUpUFFK31X6LisNjx5KNyM9vupDoT6D+VXONgRcG4PA9YrW2rs5J4ZIpBdZFKn19I7RofVVc3F2m6h8DOfr8LoCftw/s3HXpYd1VqhaMt1KUqRilKUAKUpQApSlAClKUAeGP/RP+Bv5TVc8GH6rg/tP8R6sO03AhkJ4BHJ9Smq/4MkI2Vh79Ic98jWquQuZaaUpUjMVU/CBtFjEmDhP12Mbkxb7Mf7Rz2W076se09oxwRPLK2VEF2P5DrJ4WqsbnYCSeV9oYgEPKMsEZ/ZwdHrbj/wDtUtxPYtGzMAkEKRILLGqqPQBa/pPGtmgpUjFV3ffafJYYqDzpeaOu32j3aeurCxsK5ntfFNj8aFj8m+RPwg85/df1CqisxNk74Pdm5Y3mI1c5V/CvE+s/CrhXjhMKsaKi6KoAHoFe1Ju7BGDShpSGZpSlAGvjsEssbRuLqwsfmO0ca5zgsRJs7FlXuV4N+8hOjDtHHvFdOqF3n3eGKj0sJFvkb/Kew+6qi+TE0S0E6uoZSCrAEEdIPTXpXO91t4mw0hgnuEvbXjG3Tf8AdP8ArXQ1YEXGoPTSasCdwarG9+wJHKYrC6YrD+SPvY/tRt131t6atFYtQnYZFbubxR4yESJcEc2SM+VG44qw/q9S1VPbu7UqTHGYCyz/ALSI6JOo6G6n7akN3N64sWCovHMmkkD6Oh6dPtDtFDXNCJylL0vSGKUpQApSlAClK8sRiFRSzkKqgkkmwAHEk0AVzwibSMeBdE/SYgiGMdJMhsfdfvFTextniDDxRD9mir6wAD76qmxFbaOMGNcEYaC64VW+23BpiPVp6uqrveqeWQkZrxxWLSNGeRgqqCWYmwAFR+395oMIl5X1PkRrznc9SLxPpqAh2JiNouJccDFh1IMeDB1bqac9P4fh0pLcLnjh4X2tMsjqUwETXjQ6HEOPtsPMHV/rV5VbUjjCgAAADQAaADqAr6obuCFYJpeoLefeVcMllsZWHNXq/ebs+NK1xkbvxvDkXkIzzmH1hH2UPR6T8PTXvuRu/wAlHyrizyAWB+ynHvPHuqG3T3ebESfSJrlcxIv+0e/E/ug99dBFW8skStzNKUqCjBpQ0oAzSlKAFKUoAru9G6y4gZ0sJQND0MB0N+Rqu7u7zvhW5DEBsim2vlRn817O6uiVDbf3ajxS681wOa44+husVSfJktbErBOrqGUhlIuCNQRXpXNIcVitmyZWF0J8k6o3ap6D/Rq7bG3khxI5jWfpjbRh6OsdoocbDTJWoPeDdKHFEOc0cyeRPGcsi9Wv2h2Gpu9ZqU7DKau2MfgtMXEcVCP+YgHPA65IvzFbMG+izXaAK8dwAxzKb2BYEEaEE29VWi1U/aqAYmWwA1Q6dfJrrXl9rcTOhQx03Z3X9nRwtNTnaWhvDeSTzE72r6G8UnmJ3tVJGycUBIVls5cshLMVyMWGUrbSwYW46qK+p9k4q75JhlKCNVJa4yhSHLeeSGvpwavDj2hxDdu+XRfg7HQp+T+S7DeCTzU7zX2NuSeane1VF8JijLmDIoLK+XOxAKI65PJF1YlWJ04cKxg9iYgLGskxfJKGLB5FLRlech18/UdlbR47iGs6i6L8EujDylyG15PNT+9UFtnZU2LkXl5V+jqb/R0DKHI4co97sOzSorxJi8thLY3lt9bJzS0gaN+HPyrzch07639lbIxKSsZMQWRlksLnMrvKCCpItYKOB4Em2ldkOLq/7F0X4MnSh5T13h3+jwKGMIhlCrycSXCqLEAv5oFhoNT768dl7zY/aUf+6rFh0FlknciRg9hmEcY9Omat/Y25mCErloVkbmHNKTISWzXJzk6mwq0wYZEFkVVHUoAHcK9ylNSpp6vc45JqRC7D3Ngw7mVi0058qeU5nv8Au30Qeip+lKtu4hWCa88RikjUs7BVHEk2FUnbm/DOeTwoOume3ON+hF6PTx9FCVxN2JneXexMOCiWaXq6F7W+VVzd/duTFycviC2Qm5J4yHs6l7fUK3t3txySJMVr0iO97k9Mh/Lvq6qoAsOHVVXtkha6mIogoAAAAFgB0AV90pUFClKUAYNKGlAGaUpQApSlAClKUAeOKwiSKVdQyniDqKpe19wmU58Kx01CE2Yfgb599XqlNNoVjn2A3zxGHbk8Sha3XzXHfo39a1bNmby4efyHAbzG5rdx4+qtvHbNimXLKisOi41HoPEeqqrtLwdqdYHK/uvqPUw1HvqsmLNF0vWjPsaF3LMvONrnMw4Cw4HqFUgR7TwnDOyjq+tXu1I91bOF8IrjSWEH8JKn2WvUTpKatJJoam1pkWvxBB5p9t//AGrPiGHzT7b/ADqKw+/2Fbys6elb+9b1IRb04RuEyes5fjasfhaS8C6I072W76nsNiQ+afaf51nxLD1H23+dZXbOHPCaI/xr86j9ob5YaLTPnbzU1724Dvprh6fKC6IXeS3JDxPF1N7b/Os+Ko+pvbf51TJt+pZXCR5IFJ1ducQOk66e41PHfLCRqByrPYcQrMT6TbjVfDwXhXQXePcmsPhFS+W+tr3JPC9uJ7TXvVNxXhHjH6OJm7WIUe69Rzbz4/E6QoQP+2l/77aD3VooWJci+YrGpEuaRlUdbG3d11VtreEGNbiBc585rqvqHE+6o/D7jYmZs2Iky9dzyjfId9WbZe6WHg1CZm89+cfUOA7qeSFmVGHZGNx7B5SVToZ9FA/cTp/rWrjsXdmHDC6jM/TI3H1eaPRUtas0OVxpAUpSpGKUpQApSlAGDShpQBmlKUAKUpQApSlAClKUAKUpQBi1eGJ2fFJ+kjRvxKD8a2KUAQOI3Jwjfsyv4WI917Voy+DqD7Mko9k/lVspTxMVkUbFeDg2+rmuep1sO8fKq9tDdrEw3zxm3nLzh7uHrFdarFqpTYsKORbCwkUswjmZkDaKVt5XQDfr4VeYNwcKOIkb8TW/lAqS2hu9h5tXjW/nDmt7S61v4ePKoFy1ha54m3X20OV9ASNHC7u4aPyIUHaRc97XqRCis0qChSlKAFKUoAUpSgBSlKAFKUoAwaVmlAH/2Q=="/>
          <p:cNvSpPr>
            <a:spLocks noChangeAspect="1" noChangeArrowheads="1"/>
          </p:cNvSpPr>
          <p:nvPr/>
        </p:nvSpPr>
        <p:spPr bwMode="auto">
          <a:xfrm>
            <a:off x="307975" y="-784225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39944" name="AutoShape 13" descr="data:image/jpeg;base64,/9j/4AAQSkZJRgABAQAAAQABAAD/2wCEAAkGBhISEBUUEhQUFRUUFhQYFhQWGBgXGRgUFRQVFRUYFRcYHSYeGBkjHRUXHzAgIycpLiwtFh4xNTAqNSYrLCkBCQoKDgwOGg8PGiwkHyQtLCwsKSkqLCw0KSwsLCkpKSwsLCwqLCksLCwpLCosLCwsKSwpKSwsLCwsLC8sLCwsLP/AABEIAM4A9AMBIgACEQEDEQH/xAAbAAEAAgMBAQAAAAAAAAAAAAAABQYBBAcDAv/EAEsQAAIBAgMDBgoGBwUIAwAAAAECAwARBBIhBQYxEyJBUWGRBxUyUnGBkqGx0RQjQlNywTM1Q2KCsvCDorPC4RYkNERUY3PSJZPx/8QAGwEAAwEBAQEBAAAAAAAAAAAAAAECAwQFBgf/xAAxEQACAQIEAwYFBAMAAAAAAAAAAQIDERIhMVEEQZEFE0JSkuEUMmGB0RUiocEjU3H/2gAMAwEAAhEDEQA/AO40pSgBSlKAFKUoAUpSgBSlfEkoUXYgDrJsO80AfdKgcdvrhY9M5c9SC/8Ae0HvqCxPhGcm0UIH4iSfZW3xpqLFcvVRG8M88UfKwWbJq8ZF7r1i2oI+FVUbY2pN5CuB+7GFHe9eWM2ftIIzyyMqqCTmlA9wNUoiuTOz/CHE1hKjIetecvzFWPBbTimF43V/QdfWOIrjqqSbAEnoA1PdU5s7dDFyc4LyfUznIfUBzvdVOKEmzqNYvXP/APZjaSeTKT6Jm/zWp/8ALRfeN7EnzNRh+o7nQaVz5N+cVEbTRqevMrRn+vVUtgvCFA2kivH2+UO8a+6jCx3Ra6VqYHasMwvHIr+g6+scRW3epGKUpQApSlAClKUAKUpQBilDSgDNKUoAUpSgBSlYJoAzWtjdoRxLmkYKOsnj2AdJqu7wb8JFdILO44t9hf8A2PuqEwG7mKxrcrOzKp+03Ej9xOgf1rVKO4rm9tTwgknLhk46B3Gp/Cg/PurSi3dx2LOaZiq/9wn3Rjh7quOyd3YMOPq0GbpdtWPr6PVUpTxJaCtuVfAbg4dP0haQ9pyr3L86n8Ls2KIWjjRPwgD31s0qW2x2MWqP2tsZcQFWRmyA3KKbZj0ZjxsOypGlIZp4HZEMI+qjVe0DX1nia27VmlAGLUtWaUAfDxAixAI6iL/GojHboYWXjGFPWnNPu091TVKAKHjvB9IhzYeS9uAbmt6mGnwrWg3mxuEYJOpYdUmh/hkHH310WvLEYVZFKuoZTxBFxVYtybbEVsfeuDEaBsj+Y2h/h6DUyDVM214PwedhjlP3bHT+FuI9dR+zN68RhW5LEqzKNLHy1HWD9of1enhvoF7anRKVq4DaMcyB42DA+49RHEGtqoKFKUoAUpSgDBpQ0oAzSlKAFKV8SyhVJYgAC5J4ADiTQBiedUUsxAUC5J4AdtUDbu9EuKfkcMGyk208p/kv9GvLbu25MdKIYQcl+avDMfPbqA49nwt27u7aYVOhpCOc/wCS9S/GrthzZOpDbD3bw+HIbEOjSixyE81L6jTpPbVm8bQfeJ31XNs/8TJ/Z/yCtZa+Y4ntudKtKngTs7ano0+DUoKVy2+N4fvE76eNofvF765sdp4sSyDkror6EIb5BIgJGvOJQsdL8K+k2ni8y3iIVg97RtcavlLXNvJC6A314Vqu1Kr8MfV9yfho7vodI8aw/eL308aReetc4g2rjrpeEFWEWY5SpR2DNJzSfJFgvYbddfcG18bkiJiuzN9YojYEDmDTNzelrkno0JrZdoVH4Y+ol0I7vodF8aReetPGUXniqhsHGzuZBMmXKeaQpUMLnhm5xtYXuOnia2tqbdjw63dZT+CNn94Fh31ceOnKWFRz+jE6MUr3J6XeDDKbNPCp6mkRT6wSDUNtLwkYKCURs5a6g8pHaRBqRYlCSDpwtVObwk4YyWGDWQvIoLyhSwU5V0UKSTYGwvUntvB7NnbP9HxCvZUUfR5oo/L4tZQOniTXrfLDFNPS5yau0S24PfTAy+RiYvQWyn2Wsa3/ABvD94vfVGwuy4Y/IjRfQov38a3RXzE+31f/ABwy+r/B6UeBy/c+hbPG8P3i99Z8bQ/eL31SdqTyJHeIXbMg8kvZSwDHKCL2FzWlFtTFlogYbKb8q2XhmYrGQubSwAZhra9q2p9r1JrEorqTLhYp2u+h0PxrF94tPGkXnrXPW2ljVRDyXKNyj5wEy2hRsunO1ZhqPhVlU1q+1JrWK+zIXDJ8ye8ZReeK0tp4XDYlckhBP2WGjAnzT+VaqV6jiPxL8RW9LtCU5JYSZUElqU/FYDE7OlzoboTbN9lh0K69B/oVdtgbxR4pLro48pDxHaOte2pGfDq6lXAZWFiDwIrne29iSYGUTQk5L81ulb/ZbrHxr2Pm1OPQ6TSofdzeBMVHfg6+WnUesdYNTFRoUKUpQBg0oaUAZpSlAA1Qd9N4DI/0eK5ANmt9p+hR2D4+irDvbtz6PBzT9ZJdU7OtvV8SKgtw9hZj9IccLiO/X9pvyHrq45ZkvYnN1t3Bho7tYyuOceoeaOzr6zU7WaVDzKOf74QzNiX5FgOaVIzZdXiARr2PknW1Qsuzsbd7TXDcpYZrFSSuSxtwsD6Ca6jLs6Jjdo0YniSoJ04akV8+KYfuo/YX5V4dXsypOo5qUc23nG/9nZHiIqKTT6nNosBi86EycwZ7rnuQCwKBmsM9hfXtrxTZmPEQXlsz3U3zkA/VgFW0zWzXOh9XRXUPFUP3Ufsr8qeKofuo/ZX5VMezKi8UfT7jfEx2fU55NsvFZZBHMQXdcrs7HJGEBOUEcS9/Uaw+z8eSzCZRmDcy+ityOVShtwzkkg9QPZXRPFcP3Ufsr8qeLIfu4/ZHyrSPZ1SPiXp9yXXi+T6lCTZ2M5v1h0ZzblSSFMOVQzZRn+s53YNKx4s2gqEGcPYrY5yhKiIjnMBoQ+ptbMB6qv8A4ti+7T2R8qeLovu09kVvHg5rmunuQ6q2/khdjbMgnjDSJDKyspzgK9nCRm6vx4jjUptz/h39X8wqm747gNc4jZ5MUo1aOMlA/amUgB+zgfTxrG7W+uMElsVI7YZGyztJFymS97KxAuDcdN7dVej3OKlgT5WOfHaV2SH0DGHTlctiOcGvccqz3ykac3Ktum3rrMGBxt0LSC4CZiHOW4dzJzLc7MpUDqtXRMFh8LKgeNYXRuDKqkH3VseKYfuo/YX5V4H6TV0xR9Pv7Hd8VHZ9Tl8ey8dyaDliHXMXJcnMeZYA+p+OmvCtptmYtuV+sIzEGM8oQRz7kHKMuXLoNAb29NdG8VQ/dR+yvyrPiuH7qP2V+Va/plTzR9P1vuT8RHZ9TnuJ2djGeTJNljbKqc67IqtGc9ytixAe/pFZi2dj8y5pRe5uQ5Cj64t+jynMDHZbdF+OldB8WQ/dx+yvyr5l2RCylTGliCDzQNDx1FaR7PmlbEvT7iddbPqUKXZWPK/VzZGBn0Z8wIdl5IE2uMq5rEcCBxvUlszCYpcQTK4aMk2OY9Mi8mBHay2W4PTfW5vp7HDeLz9YolwZNhIwDSYe50Eh4vF+9xXp0qzxYOI2ZUj6CCAPSCCK6I8HKLWa6GbrJmyK88Th1dCrgMrCxB6Qa9aV6Bgcy2hg5NnYoMhJU6qTwZelG7f9DXQtmbRSeJZEOjdHSD0g9orx25shcRC0bceKt5rDgfyqlbo7VbDYgwS6KzZSD9mQaA+g8O6r+ZE6M6NSsCs1BRg0oaUAZrBrNRO8+0ORwsjDyiMq/ibT/WgCkbXmbHY4Ih5ubIvYo8pvie6uj4XDLGioosqgADsGlUrwdbOu0kx6OYvpNi35d9XoVctiVuZpSlQUKUpQApSlAClKUAKUpQBgivJcKgzWVRn1bQc42tduvTrr2pQBUMfufJA5n2a4hkOrwH9DL2FfsHtHurf3c3tTElopFMOJT9JA/EdqH7S9oqfIqB3n3WXFAOjcliI9Yp10ZSOhrcVPVVXvqK2xPXrNVzdPeN588GIXJioNJE6GHRInWp/Ptqx3pNWGKV4HGxji6+0PnT6dH56e0PnU4kFj0kjBBBAIIsQdQQeII6qq8Mni6VY3b/c5TaJmP6CQ3PJsT+zbXKeg6dVWT6bH56e0PnVV3/3cjx2Hujpy0dzHzhZutDr09fQaaa0bE0y1YLGxyoHidXU3sym4NjY2I4171S/BfigNnKrEKUklUgkAiz9Xrq3fTE89faFDsnYazPY1Q/CBsjKyzqLZrK/4h5J91vUKu30xPPX2hWrtfBriMPIgscymxGvOGo94pxlmJo8N19rfSMMrE84c1/xL0+sWNS9c+8H+OKTvE2mcE26nTj7r91dBpyVmCeRg0oaVIzNUrwj4vmxR9ZZz6hYfE1da5vv/AC5sWF81FHtEmqhqKWhb90cHyeDjHSwLn0sb/C1TNeWHiyoq+aoHcLV8Nj4wbF0BHEFhf41Le40bFK1vGMX3kftL86eMYvvI/aX50sS3HZmzStbxjF94ntD508YRfeJ7S/OjEgsbNK1/GEX3ie0vzp9Pi+8T2h86LoVjYpXxFMrC6kEdYN/hX3TAxetLE7bw8f6SaJPxSKPia53vvsfGY7GyQxYgokapaIllQkrck5eJ16b1E7C3O2hs+Qs2Bw2KB6S6Ej8Ja3wq1FW1JxHTH352eOOLw/8A9in4V8/7ebO/6uD1uB8aqU+9OLAsdlSL+B0I9yionF7fxLf8hOPSVpqAsR0uDe3BP5OKw59EqfOpKLEK4urBh1qQR3iuC4/6RJ/ySj8ZU/KovB7DxMb5lk5E34xsQR6Mvzqu6+osZ2HfvBNDye0IR9ZhiOUA+3hybOp67Xv31a8JiVkjV11V1VlPYwBHxqC2QzT7KXlmLs+HYOx4scrC5rz8G0xbZeHJ4hWX1K7Ae4Cs3oXzIuSMZm0HlydA89qCNeodwrR2xDiGkAgcIOUmzsbHTMcuhBvr0C3pFRjQ7Qs/OvdhltyeiiVsw1A1KZdNfSDX57OipVJPHFZvV/Vrb7nuqdorJ6f0SG2NoPCUEcSvmVzqrG7KBlQZRoWudTXjNtmW8wXD6IpaMsjHOyW5ReaOOtgRxsaykeNBkYOCMto4zl1JRAGJtoFbOTqb24VjDrj80ZYgquUSZSn1lna7DQcVy9K21tXTShBRXyv7/f2M5N359DbwmOYYnkjAAjC7yqrBeXKhiNb83KLX66sCRr1DuFVrDw49hz2ykyo3MMZtExPKIbrxQcD036a9Hjx1msX/AEk2WxhzZbDkNSMuQG+b7XCulU03k11M8VloyzrEOodwqR2OAEa33kn81VPZcePE4MzI0R5TNlygqQqhAOkqWuR0jp6KkdqYWQ4ZpYWZZIpJGBXpTNzgevrt2V6/ARtUtfkctd/tK7tAfRtp3GgEqt/C/H4mul3rkG1NqviHDyZc2UKSBa9r2JHXr0VPYDa2Ix06RFssYsXVLi6LxzHibnS3bXuSicSZ0K9KwFtSsizJNcl3h2ly2KeReFwFPYugPuv66ve+e1uRwxCnny8xfQfKPd8a5tNhnQgMpUkAgEWNjwNaQXMiTOsbB2oMRAknSRZh1OPKH5+uqttWcIZnIuEMrEdilifhXhuXjXgxBglBXlOAYWs44cesaeoVMYvYczO5CghmY+UNQxJ1B9NeH2zw86tOMYRv+6+W1mdvCVFGTcnbIqib0oSq8m2Zmy2BUgcxXvmBIOjD0V64LeZHK/VuoaQRh2tlvaTp7OT4doqwDdp7AclHYagcywPWB0Gvtt35CLNEhXqJQgegeuvC+BnbKi+p298vOivjehOd9W5AEp0KklYWCyEqDdbXuAeIFZO98asFMUt2ERGgItK1lLHgulmsevrqR2CgxMbSRRp5ckbEFNcjW16wRY69dSo2PJ92vR0r0cO6umPBzi7Ok+pm6qfiRXBvrGEEhjkClnFxY2EaksxHm6dF+NS2zNs8rIUEZUCOOTMWUjLKLpoNb6Hurej2Mw4QoL3vbIOOh76948BIOEYGgGhXgOA9FdUeHnyptGbqLzG7sfyX/wDIf5VqQrT2ZCyq2YWuxNrg6WA6PRW5Xu0k1BJ7HFJ3kymw/rab0RfyCrDtjGLFG0j3yqLmwueNuFV6H9bTeiL+QVLb2wM+FlVAWYqLAakm4Olb80QVrEb5YY8DJ7BqNxG8cJ4Z/ZNecJmSFYmwsrAAhgb5SDIHJy5dH+zmvwJr5xm052Mh5B0MsYRsuYC4YEMBbjl5tbWRndmpNteM8A/dWrI4IBHA61sbXxhlCDkDHyYyiwY8wWsDpxBvr21qAWRQfNHwq0Szp+7P6ri/8DfBq1vBj+qoP7T/ABHrY3Z/VcX/AIG+DV4eDD9Vwf2n+I9c75/9NdibOxISSSg1JJ1biTc9NPEcPme9vnW9es1zdxS8q6I0xy3ZXN6I4cNg5psuqIcureUeavT1kVE+DQx4jALmF3iLRtzm1tqp49RHdVl3h2PFiYGjmBKjnWDFdVBIuQah/BvseKLAxSICGnijeTnEgtl4gE2HHoq1RpYflXRCxSvqfe9ODWNYOTzLmxWHRrM2qs1mU68DU4Nkxeafab51znwv4CUTQSRs9pPq8oJtyqm6EAHyucfZro+ycHyMEcZJYoiqSTckgakk9t6bo00lkuglOV9R4rj6j7TfOveLDKq5QNDe41PHjxr0vWaFCK0Q22zku8myvo+IZB5J5yfhJ4erh6quW4WyeTg5VhzpeHYg4d5ue6ojwkP9bEOpGPe1vyq47DS2GhH/AG0/lFbN/tM1qbtKGlZlmu+AjaQSMoLKLKTrYdNuqqP4RcPaaN/OQj1qf9a6DVX8IGCz4YOOMbA/wtzT+XdVReYnoSuBijxGHiZ1DcxCCeIYAag9BuOipICqzuBjs+GKHjGxH8Lc5fz7qs9J6ghULvftX6NgZpekIQv425q+81NVo7X2NDiY+TnTOlw2W5Go4eSRQtRnNPAztbLLNhyfLAkX8S81+8Ed1dZrne5+wcPBtTFRGMB4ismHa7XEMgsV42IFwNa6GKqepMdDNKUqChQ0pQBXZ9kGPGnEXukgUN+4VFr/AISOnoqWxLXFxr1f6VtkVryYBDwupPSpt7uB7qYEHi6hcVVrl2Jf9o3rCn8q1JN1Q3GQ+pR+ZNUmhNFHxVaEeCklcJGpZz0D4nqHaa6LHuVB9tpG7L5R/dAqYwWzYoVyxoqDsHH0nifXVd5bQnDc0sDs44fBCInMY4iCes5TeonwZfqqD0Sf4j1Zcd+if8Dfymq14M/1VB6JP8R6jkyuZqR42UgfWya2+0a1l3kT/qjwc/pOhDlc+gGwr1iRgBzX0/db5VHDdaDX6p7kOCbOCc5BNzbiLC3Vavg4TrYnjlPXK1z22oWVkjd/2kjNgcSedcWLsOBAN+riBrbjX1s7akSqsUMxCqeTRFZgAQDzF9GU9xrTO7URJLCYlr5yS95ASpIfTUcxRbThX2m70KC45VMrmTMLjK1mzG+XhZm410xlO3zVP5MmltE2sdiIZRHykzELMMl2J+ujJGUfvA37q2o94ISuYYm46xIT9rJYAa3zAi3GtDC7KhYKyPIycpyqlWJXOSxJBA1BLGvqPdbDDVVdTzNRnBvGWytw8rnEE9I411QlPRymZtLZE9h5s6hlkcg8Dmb86ltlMTCtySedqdT5RFQez4EijWNM2VBYXzMbdpI1qZ2Y9oAToBmJvppmY16nBObk8V/uc9a1lYoe+0nKY7IOgRoPS2v+YV0eGPKoA6AB3C1c22EhxO0Q54Z2kPoUnL/lrpletLkjkRg0oaVBRmvDG4USRujcHUg+sV70oA5runizhsaYn0DExt+IHmnv/mrpIqh7/wCyCrriE4NZXt0MPJb18PUKsu6+2RiIAxPPXmuP3gOPoI1q5Z5krLImKUpUFFK31X6LisNjx5KNyM9vupDoT6D+VXONgRcG4PA9YrW2rs5J4ZIpBdZFKn19I7RofVVc3F2m6h8DOfr8LoCftw/s3HXpYd1VqhaMt1KUqRilKUAKUpQApSlAClKUAeGP/RP+Bv5TVc8GH6rg/tP8R6sO03AhkJ4BHJ9Smq/4MkI2Vh79Ic98jWquQuZaaUpUjMVU/CBtFjEmDhP12Mbkxb7Mf7Rz2W076se09oxwRPLK2VEF2P5DrJ4WqsbnYCSeV9oYgEPKMsEZ/ZwdHrbj/wDtUtxPYtGzMAkEKRILLGqqPQBa/pPGtmgpUjFV3ffafJYYqDzpeaOu32j3aeurCxsK5ntfFNj8aFj8m+RPwg85/df1CqisxNk74Pdm5Y3mI1c5V/CvE+s/CrhXjhMKsaKi6KoAHoFe1Ju7BGDShpSGZpSlAGvjsEssbRuLqwsfmO0ca5zgsRJs7FlXuV4N+8hOjDtHHvFdOqF3n3eGKj0sJFvkb/Kew+6qi+TE0S0E6uoZSCrAEEdIPTXpXO91t4mw0hgnuEvbXjG3Tf8AdP8ArXQ1YEXGoPTSasCdwarG9+wJHKYrC6YrD+SPvY/tRt131t6atFYtQnYZFbubxR4yESJcEc2SM+VG44qw/q9S1VPbu7UqTHGYCyz/ALSI6JOo6G6n7akN3N64sWCovHMmkkD6Oh6dPtDtFDXNCJylL0vSGKUpQApSlAClK8sRiFRSzkKqgkkmwAHEk0AVzwibSMeBdE/SYgiGMdJMhsfdfvFTextniDDxRD9mir6wAD76qmxFbaOMGNcEYaC64VW+23BpiPVp6uqrveqeWQkZrxxWLSNGeRgqqCWYmwAFR+395oMIl5X1PkRrznc9SLxPpqAh2JiNouJccDFh1IMeDB1bqac9P4fh0pLcLnjh4X2tMsjqUwETXjQ6HEOPtsPMHV/rV5VbUjjCgAAADQAaADqAr6obuCFYJpeoLefeVcMllsZWHNXq/ebs+NK1xkbvxvDkXkIzzmH1hH2UPR6T8PTXvuRu/wAlHyrizyAWB+ynHvPHuqG3T3ebESfSJrlcxIv+0e/E/ug99dBFW8skStzNKUqCjBpQ0oAzSlKAFKUoAru9G6y4gZ0sJQND0MB0N+Rqu7u7zvhW5DEBsim2vlRn817O6uiVDbf3ajxS681wOa44+husVSfJktbErBOrqGUhlIuCNQRXpXNIcVitmyZWF0J8k6o3ap6D/Rq7bG3khxI5jWfpjbRh6OsdoocbDTJWoPeDdKHFEOc0cyeRPGcsi9Wv2h2Gpu9ZqU7DKau2MfgtMXEcVCP+YgHPA65IvzFbMG+izXaAK8dwAxzKb2BYEEaEE29VWi1U/aqAYmWwA1Q6dfJrrXl9rcTOhQx03Z3X9nRwtNTnaWhvDeSTzE72r6G8UnmJ3tVJGycUBIVls5cshLMVyMWGUrbSwYW46qK+p9k4q75JhlKCNVJa4yhSHLeeSGvpwavDj2hxDdu+XRfg7HQp+T+S7DeCTzU7zX2NuSeane1VF8JijLmDIoLK+XOxAKI65PJF1YlWJ04cKxg9iYgLGskxfJKGLB5FLRlech18/UdlbR47iGs6i6L8EujDylyG15PNT+9UFtnZU2LkXl5V+jqb/R0DKHI4co97sOzSorxJi8thLY3lt9bJzS0gaN+HPyrzch07639lbIxKSsZMQWRlksLnMrvKCCpItYKOB4Em2ldkOLq/7F0X4MnSh5T13h3+jwKGMIhlCrycSXCqLEAv5oFhoNT768dl7zY/aUf+6rFh0FlknciRg9hmEcY9Omat/Y25mCErloVkbmHNKTISWzXJzk6mwq0wYZEFkVVHUoAHcK9ylNSpp6vc45JqRC7D3Ngw7mVi0058qeU5nv8Au30Qeip+lKtu4hWCa88RikjUs7BVHEk2FUnbm/DOeTwoOume3ON+hF6PTx9FCVxN2JneXexMOCiWaXq6F7W+VVzd/duTFycviC2Qm5J4yHs6l7fUK3t3txySJMVr0iO97k9Mh/Lvq6qoAsOHVVXtkha6mIogoAAAAFgB0AV90pUFClKUAYNKGlAGaUpQApSlAClKUAeOKwiSKVdQyniDqKpe19wmU58Kx01CE2Yfgb599XqlNNoVjn2A3zxGHbk8Sha3XzXHfo39a1bNmby4efyHAbzG5rdx4+qtvHbNimXLKisOi41HoPEeqqrtLwdqdYHK/uvqPUw1HvqsmLNF0vWjPsaF3LMvONrnMw4Cw4HqFUgR7TwnDOyjq+tXu1I91bOF8IrjSWEH8JKn2WvUTpKatJJoam1pkWvxBB5p9t//AGrPiGHzT7b/ADqKw+/2Fbys6elb+9b1IRb04RuEyes5fjasfhaS8C6I072W76nsNiQ+afaf51nxLD1H23+dZXbOHPCaI/xr86j9ob5YaLTPnbzU1724Dvprh6fKC6IXeS3JDxPF1N7b/Os+Ko+pvbf51TJt+pZXCR5IFJ1ducQOk66e41PHfLCRqByrPYcQrMT6TbjVfDwXhXQXePcmsPhFS+W+tr3JPC9uJ7TXvVNxXhHjH6OJm7WIUe69Rzbz4/E6QoQP+2l/77aD3VooWJci+YrGpEuaRlUdbG3d11VtreEGNbiBc585rqvqHE+6o/D7jYmZs2Iky9dzyjfId9WbZe6WHg1CZm89+cfUOA7qeSFmVGHZGNx7B5SVToZ9FA/cTp/rWrjsXdmHDC6jM/TI3H1eaPRUtas0OVxpAUpSpGKUpQApSlAGDShpQBmlKUAKUpQApSlAClKUAKUpQBi1eGJ2fFJ+kjRvxKD8a2KUAQOI3Jwjfsyv4WI917Voy+DqD7Mko9k/lVspTxMVkUbFeDg2+rmuep1sO8fKq9tDdrEw3zxm3nLzh7uHrFdarFqpTYsKORbCwkUswjmZkDaKVt5XQDfr4VeYNwcKOIkb8TW/lAqS2hu9h5tXjW/nDmt7S61v4ePKoFy1ha54m3X20OV9ASNHC7u4aPyIUHaRc97XqRCis0qChSlKAFKUoAUpSgBSlKAFKUoAwaVmlAH/2Q=="/>
          <p:cNvSpPr>
            <a:spLocks noChangeAspect="1" noChangeArrowheads="1"/>
          </p:cNvSpPr>
          <p:nvPr/>
        </p:nvSpPr>
        <p:spPr bwMode="auto">
          <a:xfrm>
            <a:off x="460375" y="-631825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39945" name="AutoShape 15" descr="data:image/jpeg;base64,/9j/4AAQSkZJRgABAQAAAQABAAD/2wCEAAkGBhISEBUUEhQUFRUUFhQYFhQWGBgXGRgUFRQVFRUYFRcYHSYeGBkjHRUXHzAgIycpLiwtFh4xNTAqNSYrLCkBCQoKDgwOGg8PGiwkHyQtLCwsKSkqLCw0KSwsLCkpKSwsLCwqLCksLCwpLCosLCwsKSwpKSwsLCwsLC8sLCwsLP/AABEIAM4A9AMBIgACEQEDEQH/xAAbAAEAAgMBAQAAAAAAAAAAAAAABQYBBAcDAv/EAEsQAAIBAgMDBgoGBwUIAwAAAAECAwARBBIhBQYxEyJBUWGRBxUyUnGBkqGx0RQjQlNywTM1Q2KCsvCDorPC4RYkNERUY3PSJZPx/8QAGwEAAwEBAQEBAAAAAAAAAAAAAAECAwQFBgf/xAAxEQACAQIEAwYFBAMAAAAAAAAAAQIDERIhMVEEQZEFE0JSkuEUMmGB0RUiocEjU3H/2gAMAwEAAhEDEQA/AO40pSgBSlKAFKUoAUpSgBSlfEkoUXYgDrJsO80AfdKgcdvrhY9M5c9SC/8Ae0HvqCxPhGcm0UIH4iSfZW3xpqLFcvVRG8M88UfKwWbJq8ZF7r1i2oI+FVUbY2pN5CuB+7GFHe9eWM2ftIIzyyMqqCTmlA9wNUoiuTOz/CHE1hKjIetecvzFWPBbTimF43V/QdfWOIrjqqSbAEnoA1PdU5s7dDFyc4LyfUznIfUBzvdVOKEmzqNYvXP/APZjaSeTKT6Jm/zWp/8ALRfeN7EnzNRh+o7nQaVz5N+cVEbTRqevMrRn+vVUtgvCFA2kivH2+UO8a+6jCx3Ra6VqYHasMwvHIr+g6+scRW3epGKUpQApSlAClKUAKUpQBilDSgDNKUoAUpSgBSlYJoAzWtjdoRxLmkYKOsnj2AdJqu7wb8JFdILO44t9hf8A2PuqEwG7mKxrcrOzKp+03Ej9xOgf1rVKO4rm9tTwgknLhk46B3Gp/Cg/PurSi3dx2LOaZiq/9wn3Rjh7quOyd3YMOPq0GbpdtWPr6PVUpTxJaCtuVfAbg4dP0haQ9pyr3L86n8Ls2KIWjjRPwgD31s0qW2x2MWqP2tsZcQFWRmyA3KKbZj0ZjxsOypGlIZp4HZEMI+qjVe0DX1nia27VmlAGLUtWaUAfDxAixAI6iL/GojHboYWXjGFPWnNPu091TVKAKHjvB9IhzYeS9uAbmt6mGnwrWg3mxuEYJOpYdUmh/hkHH310WvLEYVZFKuoZTxBFxVYtybbEVsfeuDEaBsj+Y2h/h6DUyDVM214PwedhjlP3bHT+FuI9dR+zN68RhW5LEqzKNLHy1HWD9of1enhvoF7anRKVq4DaMcyB42DA+49RHEGtqoKFKUoAUpSgDBpQ0oAzSlKAFKV8SyhVJYgAC5J4ADiTQBiedUUsxAUC5J4AdtUDbu9EuKfkcMGyk208p/kv9GvLbu25MdKIYQcl+avDMfPbqA49nwt27u7aYVOhpCOc/wCS9S/GrthzZOpDbD3bw+HIbEOjSixyE81L6jTpPbVm8bQfeJ31XNs/8TJ/Z/yCtZa+Y4ntudKtKngTs7ano0+DUoKVy2+N4fvE76eNofvF765sdp4sSyDkror6EIb5BIgJGvOJQsdL8K+k2ni8y3iIVg97RtcavlLXNvJC6A314Vqu1Kr8MfV9yfho7vodI8aw/eL308aReetc4g2rjrpeEFWEWY5SpR2DNJzSfJFgvYbddfcG18bkiJiuzN9YojYEDmDTNzelrkno0JrZdoVH4Y+ol0I7vodF8aReetPGUXniqhsHGzuZBMmXKeaQpUMLnhm5xtYXuOnia2tqbdjw63dZT+CNn94Fh31ceOnKWFRz+jE6MUr3J6XeDDKbNPCp6mkRT6wSDUNtLwkYKCURs5a6g8pHaRBqRYlCSDpwtVObwk4YyWGDWQvIoLyhSwU5V0UKSTYGwvUntvB7NnbP9HxCvZUUfR5oo/L4tZQOniTXrfLDFNPS5yau0S24PfTAy+RiYvQWyn2Wsa3/ABvD94vfVGwuy4Y/IjRfQov38a3RXzE+31f/ABwy+r/B6UeBy/c+hbPG8P3i99Z8bQ/eL31SdqTyJHeIXbMg8kvZSwDHKCL2FzWlFtTFlogYbKb8q2XhmYrGQubSwAZhra9q2p9r1JrEorqTLhYp2u+h0PxrF94tPGkXnrXPW2ljVRDyXKNyj5wEy2hRsunO1ZhqPhVlU1q+1JrWK+zIXDJ8ye8ZReeK0tp4XDYlckhBP2WGjAnzT+VaqV6jiPxL8RW9LtCU5JYSZUElqU/FYDE7OlzoboTbN9lh0K69B/oVdtgbxR4pLro48pDxHaOte2pGfDq6lXAZWFiDwIrne29iSYGUTQk5L81ulb/ZbrHxr2Pm1OPQ6TSofdzeBMVHfg6+WnUesdYNTFRoUKUpQBg0oaUAZpSlAA1Qd9N4DI/0eK5ANmt9p+hR2D4+irDvbtz6PBzT9ZJdU7OtvV8SKgtw9hZj9IccLiO/X9pvyHrq45ZkvYnN1t3Bho7tYyuOceoeaOzr6zU7WaVDzKOf74QzNiX5FgOaVIzZdXiARr2PknW1Qsuzsbd7TXDcpYZrFSSuSxtwsD6Ca6jLs6Jjdo0YniSoJ04akV8+KYfuo/YX5V4dXsypOo5qUc23nG/9nZHiIqKTT6nNosBi86EycwZ7rnuQCwKBmsM9hfXtrxTZmPEQXlsz3U3zkA/VgFW0zWzXOh9XRXUPFUP3Ufsr8qeKofuo/ZX5VMezKi8UfT7jfEx2fU55NsvFZZBHMQXdcrs7HJGEBOUEcS9/Uaw+z8eSzCZRmDcy+ityOVShtwzkkg9QPZXRPFcP3Ufsr8qeLIfu4/ZHyrSPZ1SPiXp9yXXi+T6lCTZ2M5v1h0ZzblSSFMOVQzZRn+s53YNKx4s2gqEGcPYrY5yhKiIjnMBoQ+ptbMB6qv8A4ti+7T2R8qeLovu09kVvHg5rmunuQ6q2/khdjbMgnjDSJDKyspzgK9nCRm6vx4jjUptz/h39X8wqm747gNc4jZ5MUo1aOMlA/amUgB+zgfTxrG7W+uMElsVI7YZGyztJFymS97KxAuDcdN7dVej3OKlgT5WOfHaV2SH0DGHTlctiOcGvccqz3ykac3Ktum3rrMGBxt0LSC4CZiHOW4dzJzLc7MpUDqtXRMFh8LKgeNYXRuDKqkH3VseKYfuo/YX5V4H6TV0xR9Pv7Hd8VHZ9Tl8ey8dyaDliHXMXJcnMeZYA+p+OmvCtptmYtuV+sIzEGM8oQRz7kHKMuXLoNAb29NdG8VQ/dR+yvyrPiuH7qP2V+Va/plTzR9P1vuT8RHZ9TnuJ2djGeTJNljbKqc67IqtGc9ytixAe/pFZi2dj8y5pRe5uQ5Cj64t+jynMDHZbdF+OldB8WQ/dx+yvyr5l2RCylTGliCDzQNDx1FaR7PmlbEvT7iddbPqUKXZWPK/VzZGBn0Z8wIdl5IE2uMq5rEcCBxvUlszCYpcQTK4aMk2OY9Mi8mBHay2W4PTfW5vp7HDeLz9YolwZNhIwDSYe50Eh4vF+9xXp0qzxYOI2ZUj6CCAPSCCK6I8HKLWa6GbrJmyK88Th1dCrgMrCxB6Qa9aV6Bgcy2hg5NnYoMhJU6qTwZelG7f9DXQtmbRSeJZEOjdHSD0g9orx25shcRC0bceKt5rDgfyqlbo7VbDYgwS6KzZSD9mQaA+g8O6r+ZE6M6NSsCs1BRg0oaUAZrBrNRO8+0ORwsjDyiMq/ibT/WgCkbXmbHY4Ih5ubIvYo8pvie6uj4XDLGioosqgADsGlUrwdbOu0kx6OYvpNi35d9XoVctiVuZpSlQUKUpQApSlAClKUAKUpQBgivJcKgzWVRn1bQc42tduvTrr2pQBUMfufJA5n2a4hkOrwH9DL2FfsHtHurf3c3tTElopFMOJT9JA/EdqH7S9oqfIqB3n3WXFAOjcliI9Yp10ZSOhrcVPVVXvqK2xPXrNVzdPeN588GIXJioNJE6GHRInWp/Ptqx3pNWGKV4HGxji6+0PnT6dH56e0PnU4kFj0kjBBBAIIsQdQQeII6qq8Mni6VY3b/c5TaJmP6CQ3PJsT+zbXKeg6dVWT6bH56e0PnVV3/3cjx2Hujpy0dzHzhZutDr09fQaaa0bE0y1YLGxyoHidXU3sym4NjY2I4171S/BfigNnKrEKUklUgkAiz9Xrq3fTE89faFDsnYazPY1Q/CBsjKyzqLZrK/4h5J91vUKu30xPPX2hWrtfBriMPIgscymxGvOGo94pxlmJo8N19rfSMMrE84c1/xL0+sWNS9c+8H+OKTvE2mcE26nTj7r91dBpyVmCeRg0oaVIzNUrwj4vmxR9ZZz6hYfE1da5vv/AC5sWF81FHtEmqhqKWhb90cHyeDjHSwLn0sb/C1TNeWHiyoq+aoHcLV8Nj4wbF0BHEFhf41Le40bFK1vGMX3kftL86eMYvvI/aX50sS3HZmzStbxjF94ntD508YRfeJ7S/OjEgsbNK1/GEX3ie0vzp9Pi+8T2h86LoVjYpXxFMrC6kEdYN/hX3TAxetLE7bw8f6SaJPxSKPia53vvsfGY7GyQxYgokapaIllQkrck5eJ16b1E7C3O2hs+Qs2Bw2KB6S6Ej8Ja3wq1FW1JxHTH352eOOLw/8A9in4V8/7ebO/6uD1uB8aqU+9OLAsdlSL+B0I9yionF7fxLf8hOPSVpqAsR0uDe3BP5OKw59EqfOpKLEK4urBh1qQR3iuC4/6RJ/ySj8ZU/KovB7DxMb5lk5E34xsQR6Mvzqu6+osZ2HfvBNDye0IR9ZhiOUA+3hybOp67Xv31a8JiVkjV11V1VlPYwBHxqC2QzT7KXlmLs+HYOx4scrC5rz8G0xbZeHJ4hWX1K7Ae4Cs3oXzIuSMZm0HlydA89qCNeodwrR2xDiGkAgcIOUmzsbHTMcuhBvr0C3pFRjQ7Qs/OvdhltyeiiVsw1A1KZdNfSDX57OipVJPHFZvV/Vrb7nuqdorJ6f0SG2NoPCUEcSvmVzqrG7KBlQZRoWudTXjNtmW8wXD6IpaMsjHOyW5ReaOOtgRxsaykeNBkYOCMto4zl1JRAGJtoFbOTqb24VjDrj80ZYgquUSZSn1lna7DQcVy9K21tXTShBRXyv7/f2M5N359DbwmOYYnkjAAjC7yqrBeXKhiNb83KLX66sCRr1DuFVrDw49hz2ykyo3MMZtExPKIbrxQcD036a9Hjx1msX/AEk2WxhzZbDkNSMuQG+b7XCulU03k11M8VloyzrEOodwqR2OAEa33kn81VPZcePE4MzI0R5TNlygqQqhAOkqWuR0jp6KkdqYWQ4ZpYWZZIpJGBXpTNzgevrt2V6/ARtUtfkctd/tK7tAfRtp3GgEqt/C/H4mul3rkG1NqviHDyZc2UKSBa9r2JHXr0VPYDa2Ix06RFssYsXVLi6LxzHibnS3bXuSicSZ0K9KwFtSsizJNcl3h2ly2KeReFwFPYugPuv66ve+e1uRwxCnny8xfQfKPd8a5tNhnQgMpUkAgEWNjwNaQXMiTOsbB2oMRAknSRZh1OPKH5+uqttWcIZnIuEMrEdilifhXhuXjXgxBglBXlOAYWs44cesaeoVMYvYczO5CghmY+UNQxJ1B9NeH2zw86tOMYRv+6+W1mdvCVFGTcnbIqib0oSq8m2Zmy2BUgcxXvmBIOjD0V64LeZHK/VuoaQRh2tlvaTp7OT4doqwDdp7AclHYagcywPWB0Gvtt35CLNEhXqJQgegeuvC+BnbKi+p298vOivjehOd9W5AEp0KklYWCyEqDdbXuAeIFZO98asFMUt2ERGgItK1lLHgulmsevrqR2CgxMbSRRp5ckbEFNcjW16wRY69dSo2PJ92vR0r0cO6umPBzi7Ok+pm6qfiRXBvrGEEhjkClnFxY2EaksxHm6dF+NS2zNs8rIUEZUCOOTMWUjLKLpoNb6Hurej2Mw4QoL3vbIOOh76948BIOEYGgGhXgOA9FdUeHnyptGbqLzG7sfyX/wDIf5VqQrT2ZCyq2YWuxNrg6WA6PRW5Xu0k1BJ7HFJ3kymw/rab0RfyCrDtjGLFG0j3yqLmwueNuFV6H9bTeiL+QVLb2wM+FlVAWYqLAakm4Olb80QVrEb5YY8DJ7BqNxG8cJ4Z/ZNecJmSFYmwsrAAhgb5SDIHJy5dH+zmvwJr5xm052Mh5B0MsYRsuYC4YEMBbjl5tbWRndmpNteM8A/dWrI4IBHA61sbXxhlCDkDHyYyiwY8wWsDpxBvr21qAWRQfNHwq0Szp+7P6ri/8DfBq1vBj+qoP7T/ABHrY3Z/VcX/AIG+DV4eDD9Vwf2n+I9c75/9NdibOxISSSg1JJ1biTc9NPEcPme9vnW9es1zdxS8q6I0xy3ZXN6I4cNg5psuqIcureUeavT1kVE+DQx4jALmF3iLRtzm1tqp49RHdVl3h2PFiYGjmBKjnWDFdVBIuQah/BvseKLAxSICGnijeTnEgtl4gE2HHoq1RpYflXRCxSvqfe9ODWNYOTzLmxWHRrM2qs1mU68DU4Nkxeafab51znwv4CUTQSRs9pPq8oJtyqm6EAHyucfZro+ycHyMEcZJYoiqSTckgakk9t6bo00lkuglOV9R4rj6j7TfOveLDKq5QNDe41PHjxr0vWaFCK0Q22zku8myvo+IZB5J5yfhJ4erh6quW4WyeTg5VhzpeHYg4d5ue6ojwkP9bEOpGPe1vyq47DS2GhH/AG0/lFbN/tM1qbtKGlZlmu+AjaQSMoLKLKTrYdNuqqP4RcPaaN/OQj1qf9a6DVX8IGCz4YOOMbA/wtzT+XdVReYnoSuBijxGHiZ1DcxCCeIYAag9BuOipICqzuBjs+GKHjGxH8Lc5fz7qs9J6ghULvftX6NgZpekIQv425q+81NVo7X2NDiY+TnTOlw2W5Go4eSRQtRnNPAztbLLNhyfLAkX8S81+8Ed1dZrne5+wcPBtTFRGMB4ismHa7XEMgsV42IFwNa6GKqepMdDNKUqChQ0pQBXZ9kGPGnEXukgUN+4VFr/AISOnoqWxLXFxr1f6VtkVryYBDwupPSpt7uB7qYEHi6hcVVrl2Jf9o3rCn8q1JN1Q3GQ+pR+ZNUmhNFHxVaEeCklcJGpZz0D4nqHaa6LHuVB9tpG7L5R/dAqYwWzYoVyxoqDsHH0nifXVd5bQnDc0sDs44fBCInMY4iCes5TeonwZfqqD0Sf4j1Zcd+if8Dfymq14M/1VB6JP8R6jkyuZqR42UgfWya2+0a1l3kT/qjwc/pOhDlc+gGwr1iRgBzX0/db5VHDdaDX6p7kOCbOCc5BNzbiLC3Vavg4TrYnjlPXK1z22oWVkjd/2kjNgcSedcWLsOBAN+riBrbjX1s7akSqsUMxCqeTRFZgAQDzF9GU9xrTO7URJLCYlr5yS95ASpIfTUcxRbThX2m70KC45VMrmTMLjK1mzG+XhZm410xlO3zVP5MmltE2sdiIZRHykzELMMl2J+ujJGUfvA37q2o94ISuYYm46xIT9rJYAa3zAi3GtDC7KhYKyPIycpyqlWJXOSxJBA1BLGvqPdbDDVVdTzNRnBvGWytw8rnEE9I411QlPRymZtLZE9h5s6hlkcg8Dmb86ltlMTCtySedqdT5RFQez4EijWNM2VBYXzMbdpI1qZ2Y9oAToBmJvppmY16nBObk8V/uc9a1lYoe+0nKY7IOgRoPS2v+YV0eGPKoA6AB3C1c22EhxO0Q54Z2kPoUnL/lrpletLkjkRg0oaVBRmvDG4USRujcHUg+sV70oA5runizhsaYn0DExt+IHmnv/mrpIqh7/wCyCrriE4NZXt0MPJb18PUKsu6+2RiIAxPPXmuP3gOPoI1q5Z5krLImKUpUFFK31X6LisNjx5KNyM9vupDoT6D+VXONgRcG4PA9YrW2rs5J4ZIpBdZFKn19I7RofVVc3F2m6h8DOfr8LoCftw/s3HXpYd1VqhaMt1KUqRilKUAKUpQApSlAClKUAeGP/RP+Bv5TVc8GH6rg/tP8R6sO03AhkJ4BHJ9Smq/4MkI2Vh79Ic98jWquQuZaaUpUjMVU/CBtFjEmDhP12Mbkxb7Mf7Rz2W076se09oxwRPLK2VEF2P5DrJ4WqsbnYCSeV9oYgEPKMsEZ/ZwdHrbj/wDtUtxPYtGzMAkEKRILLGqqPQBa/pPGtmgpUjFV3ffafJYYqDzpeaOu32j3aeurCxsK5ntfFNj8aFj8m+RPwg85/df1CqisxNk74Pdm5Y3mI1c5V/CvE+s/CrhXjhMKsaKi6KoAHoFe1Ju7BGDShpSGZpSlAGvjsEssbRuLqwsfmO0ca5zgsRJs7FlXuV4N+8hOjDtHHvFdOqF3n3eGKj0sJFvkb/Kew+6qi+TE0S0E6uoZSCrAEEdIPTXpXO91t4mw0hgnuEvbXjG3Tf8AdP8ArXQ1YEXGoPTSasCdwarG9+wJHKYrC6YrD+SPvY/tRt131t6atFYtQnYZFbubxR4yESJcEc2SM+VG44qw/q9S1VPbu7UqTHGYCyz/ALSI6JOo6G6n7akN3N64sWCovHMmkkD6Oh6dPtDtFDXNCJylL0vSGKUpQApSlAClK8sRiFRSzkKqgkkmwAHEk0AVzwibSMeBdE/SYgiGMdJMhsfdfvFTextniDDxRD9mir6wAD76qmxFbaOMGNcEYaC64VW+23BpiPVp6uqrveqeWQkZrxxWLSNGeRgqqCWYmwAFR+395oMIl5X1PkRrznc9SLxPpqAh2JiNouJccDFh1IMeDB1bqac9P4fh0pLcLnjh4X2tMsjqUwETXjQ6HEOPtsPMHV/rV5VbUjjCgAAADQAaADqAr6obuCFYJpeoLefeVcMllsZWHNXq/ebs+NK1xkbvxvDkXkIzzmH1hH2UPR6T8PTXvuRu/wAlHyrizyAWB+ynHvPHuqG3T3ebESfSJrlcxIv+0e/E/ug99dBFW8skStzNKUqCjBpQ0oAzSlKAFKUoAru9G6y4gZ0sJQND0MB0N+Rqu7u7zvhW5DEBsim2vlRn817O6uiVDbf3ajxS681wOa44+husVSfJktbErBOrqGUhlIuCNQRXpXNIcVitmyZWF0J8k6o3ap6D/Rq7bG3khxI5jWfpjbRh6OsdoocbDTJWoPeDdKHFEOc0cyeRPGcsi9Wv2h2Gpu9ZqU7DKau2MfgtMXEcVCP+YgHPA65IvzFbMG+izXaAK8dwAxzKb2BYEEaEE29VWi1U/aqAYmWwA1Q6dfJrrXl9rcTOhQx03Z3X9nRwtNTnaWhvDeSTzE72r6G8UnmJ3tVJGycUBIVls5cshLMVyMWGUrbSwYW46qK+p9k4q75JhlKCNVJa4yhSHLeeSGvpwavDj2hxDdu+XRfg7HQp+T+S7DeCTzU7zX2NuSeane1VF8JijLmDIoLK+XOxAKI65PJF1YlWJ04cKxg9iYgLGskxfJKGLB5FLRlech18/UdlbR47iGs6i6L8EujDylyG15PNT+9UFtnZU2LkXl5V+jqb/R0DKHI4co97sOzSorxJi8thLY3lt9bJzS0gaN+HPyrzch07639lbIxKSsZMQWRlksLnMrvKCCpItYKOB4Em2ldkOLq/7F0X4MnSh5T13h3+jwKGMIhlCrycSXCqLEAv5oFhoNT768dl7zY/aUf+6rFh0FlknciRg9hmEcY9Omat/Y25mCErloVkbmHNKTISWzXJzk6mwq0wYZEFkVVHUoAHcK9ylNSpp6vc45JqRC7D3Ngw7mVi0058qeU5nv8Au30Qeip+lKtu4hWCa88RikjUs7BVHEk2FUnbm/DOeTwoOume3ON+hF6PTx9FCVxN2JneXexMOCiWaXq6F7W+VVzd/duTFycviC2Qm5J4yHs6l7fUK3t3txySJMVr0iO97k9Mh/Lvq6qoAsOHVVXtkha6mIogoAAAAFgB0AV90pUFClKUAYNKGlAGaUpQApSlAClKUAeOKwiSKVdQyniDqKpe19wmU58Kx01CE2Yfgb599XqlNNoVjn2A3zxGHbk8Sha3XzXHfo39a1bNmby4efyHAbzG5rdx4+qtvHbNimXLKisOi41HoPEeqqrtLwdqdYHK/uvqPUw1HvqsmLNF0vWjPsaF3LMvONrnMw4Cw4HqFUgR7TwnDOyjq+tXu1I91bOF8IrjSWEH8JKn2WvUTpKatJJoam1pkWvxBB5p9t//AGrPiGHzT7b/ADqKw+/2Fbys6elb+9b1IRb04RuEyes5fjasfhaS8C6I072W76nsNiQ+afaf51nxLD1H23+dZXbOHPCaI/xr86j9ob5YaLTPnbzU1724Dvprh6fKC6IXeS3JDxPF1N7b/Os+Ko+pvbf51TJt+pZXCR5IFJ1ducQOk66e41PHfLCRqByrPYcQrMT6TbjVfDwXhXQXePcmsPhFS+W+tr3JPC9uJ7TXvVNxXhHjH6OJm7WIUe69Rzbz4/E6QoQP+2l/77aD3VooWJci+YrGpEuaRlUdbG3d11VtreEGNbiBc585rqvqHE+6o/D7jYmZs2Iky9dzyjfId9WbZe6WHg1CZm89+cfUOA7qeSFmVGHZGNx7B5SVToZ9FA/cTp/rWrjsXdmHDC6jM/TI3H1eaPRUtas0OVxpAUpSpGKUpQApSlAGDShpQBmlKUAKUpQApSlAClKUAKUpQBi1eGJ2fFJ+kjRvxKD8a2KUAQOI3Jwjfsyv4WI917Voy+DqD7Mko9k/lVspTxMVkUbFeDg2+rmuep1sO8fKq9tDdrEw3zxm3nLzh7uHrFdarFqpTYsKORbCwkUswjmZkDaKVt5XQDfr4VeYNwcKOIkb8TW/lAqS2hu9h5tXjW/nDmt7S61v4ePKoFy1ha54m3X20OV9ASNHC7u4aPyIUHaRc97XqRCis0qChSlKAFKUoAUpSgBSlKAFKUoAwaVmlAH/2Q=="/>
          <p:cNvSpPr>
            <a:spLocks noChangeAspect="1" noChangeArrowheads="1"/>
          </p:cNvSpPr>
          <p:nvPr/>
        </p:nvSpPr>
        <p:spPr bwMode="auto">
          <a:xfrm>
            <a:off x="612775" y="-479425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39946" name="AutoShape 17" descr="data:image/jpeg;base64,/9j/4AAQSkZJRgABAQAAAQABAAD/2wCEAAkGBhISEBUUEhQUFRUUFhQYFhQWGBgXGRgUFRQVFRUYFRcYHSYeGBkjHRUXHzAgIycpLiwtFh4xNTAqNSYrLCkBCQoKDgwOGg8PGiwkHyQtLCwsKSkqLCw0KSwsLCkpKSwsLCwqLCksLCwpLCosLCwsKSwpKSwsLCwsLC8sLCwsLP/AABEIAM4A9AMBIgACEQEDEQH/xAAbAAEAAgMBAQAAAAAAAAAAAAAABQYBBAcDAv/EAEsQAAIBAgMDBgoGBwUIAwAAAAECAwARBBIhBQYxEyJBUWGRBxUyUnGBkqGx0RQjQlNywTM1Q2KCsvCDorPC4RYkNERUY3PSJZPx/8QAGwEAAwEBAQEBAAAAAAAAAAAAAAECAwQFBgf/xAAxEQACAQIEAwYFBAMAAAAAAAAAAQIDERIhMVEEQZEFE0JSkuEUMmGB0RUiocEjU3H/2gAMAwEAAhEDEQA/AO40pSgBSlKAFKUoAUpSgBSlfEkoUXYgDrJsO80AfdKgcdvrhY9M5c9SC/8Ae0HvqCxPhGcm0UIH4iSfZW3xpqLFcvVRG8M88UfKwWbJq8ZF7r1i2oI+FVUbY2pN5CuB+7GFHe9eWM2ftIIzyyMqqCTmlA9wNUoiuTOz/CHE1hKjIetecvzFWPBbTimF43V/QdfWOIrjqqSbAEnoA1PdU5s7dDFyc4LyfUznIfUBzvdVOKEmzqNYvXP/APZjaSeTKT6Jm/zWp/8ALRfeN7EnzNRh+o7nQaVz5N+cVEbTRqevMrRn+vVUtgvCFA2kivH2+UO8a+6jCx3Ra6VqYHasMwvHIr+g6+scRW3epGKUpQApSlAClKUAKUpQBilDSgDNKUoAUpSgBSlYJoAzWtjdoRxLmkYKOsnj2AdJqu7wb8JFdILO44t9hf8A2PuqEwG7mKxrcrOzKp+03Ej9xOgf1rVKO4rm9tTwgknLhk46B3Gp/Cg/PurSi3dx2LOaZiq/9wn3Rjh7quOyd3YMOPq0GbpdtWPr6PVUpTxJaCtuVfAbg4dP0haQ9pyr3L86n8Ls2KIWjjRPwgD31s0qW2x2MWqP2tsZcQFWRmyA3KKbZj0ZjxsOypGlIZp4HZEMI+qjVe0DX1nia27VmlAGLUtWaUAfDxAixAI6iL/GojHboYWXjGFPWnNPu091TVKAKHjvB9IhzYeS9uAbmt6mGnwrWg3mxuEYJOpYdUmh/hkHH310WvLEYVZFKuoZTxBFxVYtybbEVsfeuDEaBsj+Y2h/h6DUyDVM214PwedhjlP3bHT+FuI9dR+zN68RhW5LEqzKNLHy1HWD9of1enhvoF7anRKVq4DaMcyB42DA+49RHEGtqoKFKUoAUpSgDBpQ0oAzSlKAFKV8SyhVJYgAC5J4ADiTQBiedUUsxAUC5J4AdtUDbu9EuKfkcMGyk208p/kv9GvLbu25MdKIYQcl+avDMfPbqA49nwt27u7aYVOhpCOc/wCS9S/GrthzZOpDbD3bw+HIbEOjSixyE81L6jTpPbVm8bQfeJ31XNs/8TJ/Z/yCtZa+Y4ntudKtKngTs7ano0+DUoKVy2+N4fvE76eNofvF765sdp4sSyDkror6EIb5BIgJGvOJQsdL8K+k2ni8y3iIVg97RtcavlLXNvJC6A314Vqu1Kr8MfV9yfho7vodI8aw/eL308aReetc4g2rjrpeEFWEWY5SpR2DNJzSfJFgvYbddfcG18bkiJiuzN9YojYEDmDTNzelrkno0JrZdoVH4Y+ol0I7vodF8aReetPGUXniqhsHGzuZBMmXKeaQpUMLnhm5xtYXuOnia2tqbdjw63dZT+CNn94Fh31ceOnKWFRz+jE6MUr3J6XeDDKbNPCp6mkRT6wSDUNtLwkYKCURs5a6g8pHaRBqRYlCSDpwtVObwk4YyWGDWQvIoLyhSwU5V0UKSTYGwvUntvB7NnbP9HxCvZUUfR5oo/L4tZQOniTXrfLDFNPS5yau0S24PfTAy+RiYvQWyn2Wsa3/ABvD94vfVGwuy4Y/IjRfQov38a3RXzE+31f/ABwy+r/B6UeBy/c+hbPG8P3i99Z8bQ/eL31SdqTyJHeIXbMg8kvZSwDHKCL2FzWlFtTFlogYbKb8q2XhmYrGQubSwAZhra9q2p9r1JrEorqTLhYp2u+h0PxrF94tPGkXnrXPW2ljVRDyXKNyj5wEy2hRsunO1ZhqPhVlU1q+1JrWK+zIXDJ8ye8ZReeK0tp4XDYlckhBP2WGjAnzT+VaqV6jiPxL8RW9LtCU5JYSZUElqU/FYDE7OlzoboTbN9lh0K69B/oVdtgbxR4pLro48pDxHaOte2pGfDq6lXAZWFiDwIrne29iSYGUTQk5L81ulb/ZbrHxr2Pm1OPQ6TSofdzeBMVHfg6+WnUesdYNTFRoUKUpQBg0oaUAZpSlAA1Qd9N4DI/0eK5ANmt9p+hR2D4+irDvbtz6PBzT9ZJdU7OtvV8SKgtw9hZj9IccLiO/X9pvyHrq45ZkvYnN1t3Bho7tYyuOceoeaOzr6zU7WaVDzKOf74QzNiX5FgOaVIzZdXiARr2PknW1Qsuzsbd7TXDcpYZrFSSuSxtwsD6Ca6jLs6Jjdo0YniSoJ04akV8+KYfuo/YX5V4dXsypOo5qUc23nG/9nZHiIqKTT6nNosBi86EycwZ7rnuQCwKBmsM9hfXtrxTZmPEQXlsz3U3zkA/VgFW0zWzXOh9XRXUPFUP3Ufsr8qeKofuo/ZX5VMezKi8UfT7jfEx2fU55NsvFZZBHMQXdcrs7HJGEBOUEcS9/Uaw+z8eSzCZRmDcy+ityOVShtwzkkg9QPZXRPFcP3Ufsr8qeLIfu4/ZHyrSPZ1SPiXp9yXXi+T6lCTZ2M5v1h0ZzblSSFMOVQzZRn+s53YNKx4s2gqEGcPYrY5yhKiIjnMBoQ+ptbMB6qv8A4ti+7T2R8qeLovu09kVvHg5rmunuQ6q2/khdjbMgnjDSJDKyspzgK9nCRm6vx4jjUptz/h39X8wqm747gNc4jZ5MUo1aOMlA/amUgB+zgfTxrG7W+uMElsVI7YZGyztJFymS97KxAuDcdN7dVej3OKlgT5WOfHaV2SH0DGHTlctiOcGvccqz3ykac3Ktum3rrMGBxt0LSC4CZiHOW4dzJzLc7MpUDqtXRMFh8LKgeNYXRuDKqkH3VseKYfuo/YX5V4H6TV0xR9Pv7Hd8VHZ9Tl8ey8dyaDliHXMXJcnMeZYA+p+OmvCtptmYtuV+sIzEGM8oQRz7kHKMuXLoNAb29NdG8VQ/dR+yvyrPiuH7qP2V+Va/plTzR9P1vuT8RHZ9TnuJ2djGeTJNljbKqc67IqtGc9ytixAe/pFZi2dj8y5pRe5uQ5Cj64t+jynMDHZbdF+OldB8WQ/dx+yvyr5l2RCylTGliCDzQNDx1FaR7PmlbEvT7iddbPqUKXZWPK/VzZGBn0Z8wIdl5IE2uMq5rEcCBxvUlszCYpcQTK4aMk2OY9Mi8mBHay2W4PTfW5vp7HDeLz9YolwZNhIwDSYe50Eh4vF+9xXp0qzxYOI2ZUj6CCAPSCCK6I8HKLWa6GbrJmyK88Th1dCrgMrCxB6Qa9aV6Bgcy2hg5NnYoMhJU6qTwZelG7f9DXQtmbRSeJZEOjdHSD0g9orx25shcRC0bceKt5rDgfyqlbo7VbDYgwS6KzZSD9mQaA+g8O6r+ZE6M6NSsCs1BRg0oaUAZrBrNRO8+0ORwsjDyiMq/ibT/WgCkbXmbHY4Ih5ubIvYo8pvie6uj4XDLGioosqgADsGlUrwdbOu0kx6OYvpNi35d9XoVctiVuZpSlQUKUpQApSlAClKUAKUpQBgivJcKgzWVRn1bQc42tduvTrr2pQBUMfufJA5n2a4hkOrwH9DL2FfsHtHurf3c3tTElopFMOJT9JA/EdqH7S9oqfIqB3n3WXFAOjcliI9Yp10ZSOhrcVPVVXvqK2xPXrNVzdPeN588GIXJioNJE6GHRInWp/Ptqx3pNWGKV4HGxji6+0PnT6dH56e0PnU4kFj0kjBBBAIIsQdQQeII6qq8Mni6VY3b/c5TaJmP6CQ3PJsT+zbXKeg6dVWT6bH56e0PnVV3/3cjx2Hujpy0dzHzhZutDr09fQaaa0bE0y1YLGxyoHidXU3sym4NjY2I4171S/BfigNnKrEKUklUgkAiz9Xrq3fTE89faFDsnYazPY1Q/CBsjKyzqLZrK/4h5J91vUKu30xPPX2hWrtfBriMPIgscymxGvOGo94pxlmJo8N19rfSMMrE84c1/xL0+sWNS9c+8H+OKTvE2mcE26nTj7r91dBpyVmCeRg0oaVIzNUrwj4vmxR9ZZz6hYfE1da5vv/AC5sWF81FHtEmqhqKWhb90cHyeDjHSwLn0sb/C1TNeWHiyoq+aoHcLV8Nj4wbF0BHEFhf41Le40bFK1vGMX3kftL86eMYvvI/aX50sS3HZmzStbxjF94ntD508YRfeJ7S/OjEgsbNK1/GEX3ie0vzp9Pi+8T2h86LoVjYpXxFMrC6kEdYN/hX3TAxetLE7bw8f6SaJPxSKPia53vvsfGY7GyQxYgokapaIllQkrck5eJ16b1E7C3O2hs+Qs2Bw2KB6S6Ej8Ja3wq1FW1JxHTH352eOOLw/8A9in4V8/7ebO/6uD1uB8aqU+9OLAsdlSL+B0I9yionF7fxLf8hOPSVpqAsR0uDe3BP5OKw59EqfOpKLEK4urBh1qQR3iuC4/6RJ/ySj8ZU/KovB7DxMb5lk5E34xsQR6Mvzqu6+osZ2HfvBNDye0IR9ZhiOUA+3hybOp67Xv31a8JiVkjV11V1VlPYwBHxqC2QzT7KXlmLs+HYOx4scrC5rz8G0xbZeHJ4hWX1K7Ae4Cs3oXzIuSMZm0HlydA89qCNeodwrR2xDiGkAgcIOUmzsbHTMcuhBvr0C3pFRjQ7Qs/OvdhltyeiiVsw1A1KZdNfSDX57OipVJPHFZvV/Vrb7nuqdorJ6f0SG2NoPCUEcSvmVzqrG7KBlQZRoWudTXjNtmW8wXD6IpaMsjHOyW5ReaOOtgRxsaykeNBkYOCMto4zl1JRAGJtoFbOTqb24VjDrj80ZYgquUSZSn1lna7DQcVy9K21tXTShBRXyv7/f2M5N359DbwmOYYnkjAAjC7yqrBeXKhiNb83KLX66sCRr1DuFVrDw49hz2ykyo3MMZtExPKIbrxQcD036a9Hjx1msX/AEk2WxhzZbDkNSMuQG+b7XCulU03k11M8VloyzrEOodwqR2OAEa33kn81VPZcePE4MzI0R5TNlygqQqhAOkqWuR0jp6KkdqYWQ4ZpYWZZIpJGBXpTNzgevrt2V6/ARtUtfkctd/tK7tAfRtp3GgEqt/C/H4mul3rkG1NqviHDyZc2UKSBa9r2JHXr0VPYDa2Ix06RFssYsXVLi6LxzHibnS3bXuSicSZ0K9KwFtSsizJNcl3h2ly2KeReFwFPYugPuv66ve+e1uRwxCnny8xfQfKPd8a5tNhnQgMpUkAgEWNjwNaQXMiTOsbB2oMRAknSRZh1OPKH5+uqttWcIZnIuEMrEdilifhXhuXjXgxBglBXlOAYWs44cesaeoVMYvYczO5CghmY+UNQxJ1B9NeH2zw86tOMYRv+6+W1mdvCVFGTcnbIqib0oSq8m2Zmy2BUgcxXvmBIOjD0V64LeZHK/VuoaQRh2tlvaTp7OT4doqwDdp7AclHYagcywPWB0Gvtt35CLNEhXqJQgegeuvC+BnbKi+p298vOivjehOd9W5AEp0KklYWCyEqDdbXuAeIFZO98asFMUt2ERGgItK1lLHgulmsevrqR2CgxMbSRRp5ckbEFNcjW16wRY69dSo2PJ92vR0r0cO6umPBzi7Ok+pm6qfiRXBvrGEEhjkClnFxY2EaksxHm6dF+NS2zNs8rIUEZUCOOTMWUjLKLpoNb6Hurej2Mw4QoL3vbIOOh76948BIOEYGgGhXgOA9FdUeHnyptGbqLzG7sfyX/wDIf5VqQrT2ZCyq2YWuxNrg6WA6PRW5Xu0k1BJ7HFJ3kymw/rab0RfyCrDtjGLFG0j3yqLmwueNuFV6H9bTeiL+QVLb2wM+FlVAWYqLAakm4Olb80QVrEb5YY8DJ7BqNxG8cJ4Z/ZNecJmSFYmwsrAAhgb5SDIHJy5dH+zmvwJr5xm052Mh5B0MsYRsuYC4YEMBbjl5tbWRndmpNteM8A/dWrI4IBHA61sbXxhlCDkDHyYyiwY8wWsDpxBvr21qAWRQfNHwq0Szp+7P6ri/8DfBq1vBj+qoP7T/ABHrY3Z/VcX/AIG+DV4eDD9Vwf2n+I9c75/9NdibOxISSSg1JJ1biTc9NPEcPme9vnW9es1zdxS8q6I0xy3ZXN6I4cNg5psuqIcureUeavT1kVE+DQx4jALmF3iLRtzm1tqp49RHdVl3h2PFiYGjmBKjnWDFdVBIuQah/BvseKLAxSICGnijeTnEgtl4gE2HHoq1RpYflXRCxSvqfe9ODWNYOTzLmxWHRrM2qs1mU68DU4Nkxeafab51znwv4CUTQSRs9pPq8oJtyqm6EAHyucfZro+ycHyMEcZJYoiqSTckgakk9t6bo00lkuglOV9R4rj6j7TfOveLDKq5QNDe41PHjxr0vWaFCK0Q22zku8myvo+IZB5J5yfhJ4erh6quW4WyeTg5VhzpeHYg4d5ue6ojwkP9bEOpGPe1vyq47DS2GhH/AG0/lFbN/tM1qbtKGlZlmu+AjaQSMoLKLKTrYdNuqqP4RcPaaN/OQj1qf9a6DVX8IGCz4YOOMbA/wtzT+XdVReYnoSuBijxGHiZ1DcxCCeIYAag9BuOipICqzuBjs+GKHjGxH8Lc5fz7qs9J6ghULvftX6NgZpekIQv425q+81NVo7X2NDiY+TnTOlw2W5Go4eSRQtRnNPAztbLLNhyfLAkX8S81+8Ed1dZrne5+wcPBtTFRGMB4ismHa7XEMgsV42IFwNa6GKqepMdDNKUqChQ0pQBXZ9kGPGnEXukgUN+4VFr/AISOnoqWxLXFxr1f6VtkVryYBDwupPSpt7uB7qYEHi6hcVVrl2Jf9o3rCn8q1JN1Q3GQ+pR+ZNUmhNFHxVaEeCklcJGpZz0D4nqHaa6LHuVB9tpG7L5R/dAqYwWzYoVyxoqDsHH0nifXVd5bQnDc0sDs44fBCInMY4iCes5TeonwZfqqD0Sf4j1Zcd+if8Dfymq14M/1VB6JP8R6jkyuZqR42UgfWya2+0a1l3kT/qjwc/pOhDlc+gGwr1iRgBzX0/db5VHDdaDX6p7kOCbOCc5BNzbiLC3Vavg4TrYnjlPXK1z22oWVkjd/2kjNgcSedcWLsOBAN+riBrbjX1s7akSqsUMxCqeTRFZgAQDzF9GU9xrTO7URJLCYlr5yS95ASpIfTUcxRbThX2m70KC45VMrmTMLjK1mzG+XhZm410xlO3zVP5MmltE2sdiIZRHykzELMMl2J+ujJGUfvA37q2o94ISuYYm46xIT9rJYAa3zAi3GtDC7KhYKyPIycpyqlWJXOSxJBA1BLGvqPdbDDVVdTzNRnBvGWytw8rnEE9I411QlPRymZtLZE9h5s6hlkcg8Dmb86ltlMTCtySedqdT5RFQez4EijWNM2VBYXzMbdpI1qZ2Y9oAToBmJvppmY16nBObk8V/uc9a1lYoe+0nKY7IOgRoPS2v+YV0eGPKoA6AB3C1c22EhxO0Q54Z2kPoUnL/lrpletLkjkRg0oaVBRmvDG4USRujcHUg+sV70oA5runizhsaYn0DExt+IHmnv/mrpIqh7/wCyCrriE4NZXt0MPJb18PUKsu6+2RiIAxPPXmuP3gOPoI1q5Z5krLImKUpUFFK31X6LisNjx5KNyM9vupDoT6D+VXONgRcG4PA9YrW2rs5J4ZIpBdZFKn19I7RofVVc3F2m6h8DOfr8LoCftw/s3HXpYd1VqhaMt1KUqRilKUAKUpQApSlAClKUAeGP/RP+Bv5TVc8GH6rg/tP8R6sO03AhkJ4BHJ9Smq/4MkI2Vh79Ic98jWquQuZaaUpUjMVU/CBtFjEmDhP12Mbkxb7Mf7Rz2W076se09oxwRPLK2VEF2P5DrJ4WqsbnYCSeV9oYgEPKMsEZ/ZwdHrbj/wDtUtxPYtGzMAkEKRILLGqqPQBa/pPGtmgpUjFV3ffafJYYqDzpeaOu32j3aeurCxsK5ntfFNj8aFj8m+RPwg85/df1CqisxNk74Pdm5Y3mI1c5V/CvE+s/CrhXjhMKsaKi6KoAHoFe1Ju7BGDShpSGZpSlAGvjsEssbRuLqwsfmO0ca5zgsRJs7FlXuV4N+8hOjDtHHvFdOqF3n3eGKj0sJFvkb/Kew+6qi+TE0S0E6uoZSCrAEEdIPTXpXO91t4mw0hgnuEvbXjG3Tf8AdP8ArXQ1YEXGoPTSasCdwarG9+wJHKYrC6YrD+SPvY/tRt131t6atFYtQnYZFbubxR4yESJcEc2SM+VG44qw/q9S1VPbu7UqTHGYCyz/ALSI6JOo6G6n7akN3N64sWCovHMmkkD6Oh6dPtDtFDXNCJylL0vSGKUpQApSlAClK8sRiFRSzkKqgkkmwAHEk0AVzwibSMeBdE/SYgiGMdJMhsfdfvFTextniDDxRD9mir6wAD76qmxFbaOMGNcEYaC64VW+23BpiPVp6uqrveqeWQkZrxxWLSNGeRgqqCWYmwAFR+395oMIl5X1PkRrznc9SLxPpqAh2JiNouJccDFh1IMeDB1bqac9P4fh0pLcLnjh4X2tMsjqUwETXjQ6HEOPtsPMHV/rV5VbUjjCgAAADQAaADqAr6obuCFYJpeoLefeVcMllsZWHNXq/ebs+NK1xkbvxvDkXkIzzmH1hH2UPR6T8PTXvuRu/wAlHyrizyAWB+ynHvPHuqG3T3ebESfSJrlcxIv+0e/E/ug99dBFW8skStzNKUqCjBpQ0oAzSlKAFKUoAru9G6y4gZ0sJQND0MB0N+Rqu7u7zvhW5DEBsim2vlRn817O6uiVDbf3ajxS681wOa44+husVSfJktbErBOrqGUhlIuCNQRXpXNIcVitmyZWF0J8k6o3ap6D/Rq7bG3khxI5jWfpjbRh6OsdoocbDTJWoPeDdKHFEOc0cyeRPGcsi9Wv2h2Gpu9ZqU7DKau2MfgtMXEcVCP+YgHPA65IvzFbMG+izXaAK8dwAxzKb2BYEEaEE29VWi1U/aqAYmWwA1Q6dfJrrXl9rcTOhQx03Z3X9nRwtNTnaWhvDeSTzE72r6G8UnmJ3tVJGycUBIVls5cshLMVyMWGUrbSwYW46qK+p9k4q75JhlKCNVJa4yhSHLeeSGvpwavDj2hxDdu+XRfg7HQp+T+S7DeCTzU7zX2NuSeane1VF8JijLmDIoLK+XOxAKI65PJF1YlWJ04cKxg9iYgLGskxfJKGLB5FLRlech18/UdlbR47iGs6i6L8EujDylyG15PNT+9UFtnZU2LkXl5V+jqb/R0DKHI4co97sOzSorxJi8thLY3lt9bJzS0gaN+HPyrzch07639lbIxKSsZMQWRlksLnMrvKCCpItYKOB4Em2ldkOLq/7F0X4MnSh5T13h3+jwKGMIhlCrycSXCqLEAv5oFhoNT768dl7zY/aUf+6rFh0FlknciRg9hmEcY9Omat/Y25mCErloVkbmHNKTISWzXJzk6mwq0wYZEFkVVHUoAHcK9ylNSpp6vc45JqRC7D3Ngw7mVi0058qeU5nv8Au30Qeip+lKtu4hWCa88RikjUs7BVHEk2FUnbm/DOeTwoOume3ON+hF6PTx9FCVxN2JneXexMOCiWaXq6F7W+VVzd/duTFycviC2Qm5J4yHs6l7fUK3t3txySJMVr0iO97k9Mh/Lvq6qoAsOHVVXtkha6mIogoAAAAFgB0AV90pUFClKUAYNKGlAGaUpQApSlAClKUAeOKwiSKVdQyniDqKpe19wmU58Kx01CE2Yfgb599XqlNNoVjn2A3zxGHbk8Sha3XzXHfo39a1bNmby4efyHAbzG5rdx4+qtvHbNimXLKisOi41HoPEeqqrtLwdqdYHK/uvqPUw1HvqsmLNF0vWjPsaF3LMvONrnMw4Cw4HqFUgR7TwnDOyjq+tXu1I91bOF8IrjSWEH8JKn2WvUTpKatJJoam1pkWvxBB5p9t//AGrPiGHzT7b/ADqKw+/2Fbys6elb+9b1IRb04RuEyes5fjasfhaS8C6I072W76nsNiQ+afaf51nxLD1H23+dZXbOHPCaI/xr86j9ob5YaLTPnbzU1724Dvprh6fKC6IXeS3JDxPF1N7b/Os+Ko+pvbf51TJt+pZXCR5IFJ1ducQOk66e41PHfLCRqByrPYcQrMT6TbjVfDwXhXQXePcmsPhFS+W+tr3JPC9uJ7TXvVNxXhHjH6OJm7WIUe69Rzbz4/E6QoQP+2l/77aD3VooWJci+YrGpEuaRlUdbG3d11VtreEGNbiBc585rqvqHE+6o/D7jYmZs2Iky9dzyjfId9WbZe6WHg1CZm89+cfUOA7qeSFmVGHZGNx7B5SVToZ9FA/cTp/rWrjsXdmHDC6jM/TI3H1eaPRUtas0OVxpAUpSpGKUpQApSlAGDShpQBmlKUAKUpQApSlAClKUAKUpQBi1eGJ2fFJ+kjRvxKD8a2KUAQOI3Jwjfsyv4WI917Voy+DqD7Mko9k/lVspTxMVkUbFeDg2+rmuep1sO8fKq9tDdrEw3zxm3nLzh7uHrFdarFqpTYsKORbCwkUswjmZkDaKVt5XQDfr4VeYNwcKOIkb8TW/lAqS2hu9h5tXjW/nDmt7S61v4ePKoFy1ha54m3X20OV9ASNHC7u4aPyIUHaRc97XqRCis0qChSlKAFKUoAUpSgBSlKAFKUoAwaVmlAH/2Q=="/>
          <p:cNvSpPr>
            <a:spLocks noChangeAspect="1" noChangeArrowheads="1"/>
          </p:cNvSpPr>
          <p:nvPr/>
        </p:nvSpPr>
        <p:spPr bwMode="auto">
          <a:xfrm>
            <a:off x="765175" y="-327025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pic>
        <p:nvPicPr>
          <p:cNvPr id="2868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22102" r="13422" b="13950"/>
          <a:stretch>
            <a:fillRect/>
          </a:stretch>
        </p:blipFill>
        <p:spPr bwMode="auto">
          <a:xfrm>
            <a:off x="457200" y="3498850"/>
            <a:ext cx="365442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48" name="TextBox 1"/>
          <p:cNvSpPr txBox="1">
            <a:spLocks noChangeArrowheads="1"/>
          </p:cNvSpPr>
          <p:nvPr/>
        </p:nvSpPr>
        <p:spPr bwMode="auto">
          <a:xfrm>
            <a:off x="990600" y="6367463"/>
            <a:ext cx="2428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/>
              <a:t>CRISP-DM 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 autoUpdateAnimBg="0"/>
      <p:bldP spid="5" grpId="0" build="p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9762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 sz="3400">
                <a:solidFill>
                  <a:schemeClr val="tx1"/>
                </a:solidFill>
              </a:rPr>
              <a:t>Brainstorming: A little later…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25538"/>
            <a:ext cx="4097338" cy="4970462"/>
          </a:xfrm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282575" indent="-282575" eaLnBrk="1" hangingPunct="1">
              <a:buFontTx/>
              <a:buNone/>
              <a:defRPr/>
            </a:pPr>
            <a:r>
              <a:rPr lang="en-US" altLang="x-none" sz="2000" u="sng" dirty="0">
                <a:solidFill>
                  <a:srgbClr val="0000CC"/>
                </a:solidFill>
              </a:rPr>
              <a:t>Civil Eng. Questions</a:t>
            </a:r>
          </a:p>
          <a:p>
            <a:pPr marL="282575" indent="-282575" eaLnBrk="1" hangingPunct="1">
              <a:defRPr/>
            </a:pPr>
            <a:r>
              <a:rPr lang="en-US" altLang="x-none" sz="1600" dirty="0">
                <a:solidFill>
                  <a:srgbClr val="0000CC"/>
                </a:solidFill>
              </a:rPr>
              <a:t>Can you help publish field-sensor data on national website (HIS) ? dealing with wireless communication, data format conversion, XML, etc.?</a:t>
            </a:r>
          </a:p>
          <a:p>
            <a:pPr marL="282575" indent="-282575" eaLnBrk="1" hangingPunct="1">
              <a:defRPr/>
            </a:pPr>
            <a:endParaRPr lang="en-US" altLang="x-none" sz="1800" dirty="0">
              <a:solidFill>
                <a:srgbClr val="0000CC"/>
              </a:solidFill>
            </a:endParaRPr>
          </a:p>
          <a:p>
            <a:pPr marL="282575" indent="-282575" eaLnBrk="1" hangingPunct="1">
              <a:defRPr/>
            </a:pPr>
            <a:r>
              <a:rPr lang="en-US" altLang="x-none" sz="1600" dirty="0">
                <a:solidFill>
                  <a:srgbClr val="0000CC"/>
                </a:solidFill>
              </a:rPr>
              <a:t>Can you remove errors from the dataset?</a:t>
            </a:r>
          </a:p>
          <a:p>
            <a:pPr marL="282575" indent="-282575" eaLnBrk="1" hangingPunct="1">
              <a:defRPr/>
            </a:pPr>
            <a:endParaRPr lang="en-US" altLang="x-none" sz="1800" dirty="0"/>
          </a:p>
          <a:p>
            <a:pPr marL="282575" indent="-282575" eaLnBrk="1" hangingPunct="1">
              <a:defRPr/>
            </a:pPr>
            <a:r>
              <a:rPr lang="en-US" altLang="x-none" sz="1800" dirty="0"/>
              <a:t>CS </a:t>
            </a:r>
            <a:r>
              <a:rPr lang="en-US" altLang="x-none" sz="1800" dirty="0" err="1"/>
              <a:t>Ans</a:t>
            </a:r>
            <a:r>
              <a:rPr lang="en-US" altLang="x-none" sz="1800" dirty="0"/>
              <a:t>:</a:t>
            </a:r>
          </a:p>
          <a:p>
            <a:pPr marL="577850" lvl="1" indent="-295275" eaLnBrk="1" hangingPunct="1">
              <a:defRPr/>
            </a:pPr>
            <a:r>
              <a:rPr lang="en-US" altLang="x-none" sz="1600" dirty="0"/>
              <a:t>Yes, we will help with these.</a:t>
            </a:r>
          </a:p>
          <a:p>
            <a:pPr marL="577850" lvl="1" indent="-295275" eaLnBrk="1" hangingPunct="1">
              <a:defRPr/>
            </a:pPr>
            <a:r>
              <a:rPr lang="en-US" altLang="x-none" sz="1600" dirty="0"/>
              <a:t>But these do not advance CS </a:t>
            </a:r>
          </a:p>
          <a:p>
            <a:pPr marL="577850" lvl="1" indent="-295275" eaLnBrk="1" hangingPunct="1">
              <a:defRPr/>
            </a:pPr>
            <a:r>
              <a:rPr lang="en-US" altLang="x-none" sz="1600" dirty="0"/>
              <a:t>Techniques already exist</a:t>
            </a:r>
          </a:p>
          <a:p>
            <a:pPr marL="282575" indent="-282575" eaLnBrk="1" hangingPunct="1">
              <a:defRPr/>
            </a:pPr>
            <a:endParaRPr lang="en-US" altLang="x-none" sz="2400" dirty="0">
              <a:solidFill>
                <a:srgbClr val="0000CC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76800" y="1066800"/>
            <a:ext cx="4038600" cy="3048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2575" indent="-282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577850" indent="-295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spcBef>
                <a:spcPts val="2000"/>
              </a:spcBef>
              <a:buFont typeface="Wingdings 2" charset="2"/>
              <a:buNone/>
            </a:pPr>
            <a:r>
              <a:rPr lang="en-US" altLang="x-none" sz="2000" u="sng" dirty="0">
                <a:latin typeface="+mj-lt"/>
              </a:rPr>
              <a:t>Computer Science Questions</a:t>
            </a:r>
          </a:p>
          <a:p>
            <a:pPr defTabSz="914400" eaLnBrk="1" hangingPunct="1">
              <a:spcBef>
                <a:spcPts val="2000"/>
              </a:spcBef>
              <a:buFont typeface="Wingdings 2" charset="2"/>
              <a:buChar char=""/>
            </a:pPr>
            <a:r>
              <a:rPr lang="en-US" altLang="x-none" sz="1600" dirty="0">
                <a:latin typeface="+mj-lt"/>
              </a:rPr>
              <a:t>Do you want to know how fast the river is flowing?</a:t>
            </a:r>
          </a:p>
          <a:p>
            <a:pPr defTabSz="914400" eaLnBrk="1" hangingPunct="1">
              <a:spcBef>
                <a:spcPts val="2000"/>
              </a:spcBef>
              <a:buFont typeface="Wingdings 2" charset="2"/>
              <a:buChar char=""/>
            </a:pPr>
            <a:r>
              <a:rPr lang="en-US" altLang="x-none" sz="1800" dirty="0">
                <a:solidFill>
                  <a:srgbClr val="0000CC"/>
                </a:solidFill>
                <a:latin typeface="+mj-lt"/>
              </a:rPr>
              <a:t>CE </a:t>
            </a:r>
            <a:r>
              <a:rPr lang="en-US" altLang="x-none" sz="1800" dirty="0" err="1">
                <a:solidFill>
                  <a:srgbClr val="0000CC"/>
                </a:solidFill>
                <a:latin typeface="+mj-lt"/>
              </a:rPr>
              <a:t>Ans</a:t>
            </a:r>
            <a:r>
              <a:rPr lang="en-US" altLang="x-none" sz="1800" dirty="0">
                <a:solidFill>
                  <a:srgbClr val="0000CC"/>
                </a:solidFill>
                <a:latin typeface="+mj-lt"/>
              </a:rPr>
              <a:t>: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 dirty="0">
                <a:solidFill>
                  <a:srgbClr val="0000CC"/>
                </a:solidFill>
                <a:latin typeface="+mj-lt"/>
              </a:rPr>
              <a:t>Not really, 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 dirty="0">
                <a:solidFill>
                  <a:srgbClr val="0000CC"/>
                </a:solidFill>
                <a:latin typeface="+mj-lt"/>
              </a:rPr>
              <a:t>We can already determine that by the discharge, water depth, and physical characteristics of the river</a:t>
            </a:r>
          </a:p>
          <a:p>
            <a:pPr defTabSz="914400" eaLnBrk="1" hangingPunct="1">
              <a:spcBef>
                <a:spcPts val="2000"/>
              </a:spcBef>
              <a:buFont typeface="Wingdings 2" charset="2"/>
              <a:buChar char=""/>
            </a:pPr>
            <a:endParaRPr lang="en-US" altLang="x-none" sz="22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1988" name="Slide Number Placeholder 5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0B0A065-AF89-234E-8DA9-28AFE8216807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9762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 sz="3000">
                <a:solidFill>
                  <a:schemeClr val="tx1"/>
                </a:solidFill>
              </a:rPr>
              <a:t>Brainstorming: Light at the end of the tunnel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990600"/>
            <a:ext cx="4648200" cy="4724400"/>
          </a:xfrm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282575" indent="-282575" eaLnBrk="1" hangingPunct="1">
              <a:buFontTx/>
              <a:buNone/>
              <a:defRPr/>
            </a:pPr>
            <a:r>
              <a:rPr lang="en-US" sz="2000" u="sng" dirty="0" smtClean="0">
                <a:solidFill>
                  <a:srgbClr val="0000CC"/>
                </a:solidFill>
              </a:rPr>
              <a:t>Civil Engineering</a:t>
            </a:r>
          </a:p>
          <a:p>
            <a:pPr marL="282575" indent="-282575" eaLnBrk="1" hangingPunct="1">
              <a:defRPr/>
            </a:pPr>
            <a:r>
              <a:rPr lang="en-US" sz="1800" dirty="0" smtClean="0">
                <a:solidFill>
                  <a:srgbClr val="0000CC"/>
                </a:solidFill>
              </a:rPr>
              <a:t>Can you help with </a:t>
            </a:r>
            <a:r>
              <a:rPr lang="en-US" sz="1800" dirty="0" err="1" smtClean="0">
                <a:solidFill>
                  <a:srgbClr val="0000CC"/>
                </a:solidFill>
              </a:rPr>
              <a:t>Env</a:t>
            </a:r>
            <a:r>
              <a:rPr lang="en-US" sz="1800" dirty="0" smtClean="0">
                <a:solidFill>
                  <a:srgbClr val="0000CC"/>
                </a:solidFill>
              </a:rPr>
              <a:t>. Forensics?</a:t>
            </a:r>
          </a:p>
          <a:p>
            <a:pPr marL="282575" indent="-282575" eaLnBrk="1" hangingPunct="1">
              <a:defRPr/>
            </a:pPr>
            <a:r>
              <a:rPr lang="en-US" sz="1800" dirty="0">
                <a:solidFill>
                  <a:srgbClr val="0000CC"/>
                </a:solidFill>
              </a:rPr>
              <a:t>F</a:t>
            </a:r>
            <a:r>
              <a:rPr lang="en-US" sz="1800" dirty="0" smtClean="0">
                <a:solidFill>
                  <a:srgbClr val="0000CC"/>
                </a:solidFill>
              </a:rPr>
              <a:t>ind </a:t>
            </a:r>
            <a:r>
              <a:rPr lang="en-US" sz="1800" dirty="0" smtClean="0">
                <a:solidFill>
                  <a:srgbClr val="CC0000"/>
                </a:solidFill>
              </a:rPr>
              <a:t>when and where</a:t>
            </a:r>
            <a:r>
              <a:rPr lang="en-US" sz="1800" dirty="0" smtClean="0">
                <a:solidFill>
                  <a:srgbClr val="0000CC"/>
                </a:solidFill>
              </a:rPr>
              <a:t> a contaminant enters a river?</a:t>
            </a:r>
          </a:p>
          <a:p>
            <a:pPr marL="282575" indent="-282575" eaLnBrk="1" hangingPunct="1">
              <a:defRPr/>
            </a:pPr>
            <a:r>
              <a:rPr lang="en-US" sz="2000" dirty="0" smtClean="0"/>
              <a:t>CS:</a:t>
            </a:r>
            <a:r>
              <a:rPr lang="en-US" sz="2000" dirty="0"/>
              <a:t> </a:t>
            </a:r>
            <a:r>
              <a:rPr lang="en-US" sz="1600" dirty="0" smtClean="0"/>
              <a:t> Is there signature in sensor data?</a:t>
            </a:r>
          </a:p>
          <a:p>
            <a:pPr marL="282575" indent="-282575" eaLnBrk="1" hangingPunct="1">
              <a:defRPr/>
            </a:pPr>
            <a:r>
              <a:rPr lang="en-US" sz="2000" dirty="0" smtClean="0">
                <a:solidFill>
                  <a:srgbClr val="0000CC"/>
                </a:solidFill>
              </a:rPr>
              <a:t>CE Ans.</a:t>
            </a:r>
          </a:p>
          <a:p>
            <a:pPr marL="682625" lvl="1" indent="-282575" eaLnBrk="1" hangingPunct="1">
              <a:defRPr/>
            </a:pPr>
            <a:r>
              <a:rPr lang="en-US" sz="1600" dirty="0" smtClean="0">
                <a:solidFill>
                  <a:srgbClr val="0000CC"/>
                </a:solidFill>
              </a:rPr>
              <a:t>Signature across a pair of sensors.</a:t>
            </a:r>
          </a:p>
          <a:p>
            <a:pPr marL="682625" lvl="1" indent="-282575" eaLnBrk="1" hangingPunct="1">
              <a:defRPr/>
            </a:pPr>
            <a:r>
              <a:rPr lang="en-US" sz="1600" dirty="0" smtClean="0">
                <a:solidFill>
                  <a:srgbClr val="0000CC"/>
                </a:solidFill>
              </a:rPr>
              <a:t>Upstream sensor sees clean water.</a:t>
            </a:r>
          </a:p>
          <a:p>
            <a:pPr marL="682625" lvl="1" indent="-282575" eaLnBrk="1" hangingPunct="1">
              <a:defRPr/>
            </a:pPr>
            <a:r>
              <a:rPr lang="en-US" sz="1600" dirty="0" smtClean="0">
                <a:solidFill>
                  <a:srgbClr val="0000CC"/>
                </a:solidFill>
              </a:rPr>
              <a:t>Downstream sensor sees contamination. </a:t>
            </a:r>
          </a:p>
          <a:p>
            <a:pPr marL="282575" indent="-282575" eaLnBrk="1" hangingPunct="1">
              <a:defRPr/>
            </a:pPr>
            <a:r>
              <a:rPr lang="en-US" sz="2000" dirty="0" smtClean="0"/>
              <a:t>CS.:</a:t>
            </a:r>
          </a:p>
          <a:p>
            <a:pPr marL="577850" lvl="1" indent="-295275" eaLnBrk="1" hangingPunct="1">
              <a:defRPr/>
            </a:pPr>
            <a:r>
              <a:rPr lang="en-US" sz="1600" dirty="0" smtClean="0"/>
              <a:t>How  hard is it manually? computationally?</a:t>
            </a:r>
          </a:p>
          <a:p>
            <a:pPr marL="177800" indent="-295275" eaLnBrk="1" hangingPunct="1">
              <a:defRPr/>
            </a:pPr>
            <a:r>
              <a:rPr lang="en-US" sz="2000" dirty="0" smtClean="0">
                <a:solidFill>
                  <a:srgbClr val="0000CC"/>
                </a:solidFill>
              </a:rPr>
              <a:t>CE Ans.</a:t>
            </a:r>
          </a:p>
          <a:p>
            <a:pPr marL="682625" lvl="1" indent="-282575" eaLnBrk="1" hangingPunct="1">
              <a:defRPr/>
            </a:pPr>
            <a:r>
              <a:rPr lang="en-US" sz="1600" dirty="0" smtClean="0">
                <a:solidFill>
                  <a:srgbClr val="0000CC"/>
                </a:solidFill>
              </a:rPr>
              <a:t>Its too hard to find this manually</a:t>
            </a:r>
          </a:p>
          <a:p>
            <a:pPr marL="682625" lvl="1" indent="-282575" eaLnBrk="1" hangingPunct="1">
              <a:defRPr/>
            </a:pPr>
            <a:r>
              <a:rPr lang="en-US" sz="1600" dirty="0" smtClean="0">
                <a:solidFill>
                  <a:srgbClr val="0000CC"/>
                </a:solidFill>
              </a:rPr>
              <a:t>e.g., hours to sift through the data</a:t>
            </a:r>
          </a:p>
          <a:p>
            <a:pPr marL="682625" lvl="1" indent="-282575" eaLnBrk="1" hangingPunct="1">
              <a:defRPr/>
            </a:pPr>
            <a:r>
              <a:rPr lang="en-US" sz="1600" dirty="0" smtClean="0">
                <a:solidFill>
                  <a:srgbClr val="0000CC"/>
                </a:solidFill>
              </a:rPr>
              <a:t>50,000 data points per measured variable</a:t>
            </a:r>
          </a:p>
          <a:p>
            <a:pPr marL="682625" lvl="1" indent="-282575" eaLnBrk="1" hangingPunct="1">
              <a:defRPr/>
            </a:pPr>
            <a:r>
              <a:rPr lang="en-US" sz="1600" dirty="0" smtClean="0">
                <a:solidFill>
                  <a:srgbClr val="0000CC"/>
                </a:solidFill>
              </a:rPr>
              <a:t>Quadratic effort, e.g., 2,500,000,000 pairs</a:t>
            </a:r>
          </a:p>
          <a:p>
            <a:pPr marL="282575" indent="-282575" eaLnBrk="1" hangingPunct="1">
              <a:defRPr/>
            </a:pPr>
            <a:endParaRPr lang="en-US" sz="2400" dirty="0" smtClean="0">
              <a:solidFill>
                <a:srgbClr val="0000CC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24400" y="990600"/>
            <a:ext cx="4173538" cy="4495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82575" indent="-282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577850" indent="-295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spcBef>
                <a:spcPts val="2000"/>
              </a:spcBef>
              <a:buFont typeface="Wingdings 2" charset="2"/>
              <a:buNone/>
            </a:pPr>
            <a:r>
              <a:rPr lang="en-US" altLang="x-none" sz="2000" u="sng">
                <a:latin typeface="Trebuchet MS" charset="0"/>
              </a:rPr>
              <a:t>Computer Science 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latin typeface="Trebuchet MS" charset="0"/>
              </a:rPr>
              <a:t>Let me see. Spatial outlier detection won’t not catch it!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latin typeface="Trebuchet MS" charset="0"/>
              </a:rPr>
              <a:t>A new pattern family: Flow Anomaly: time periods of flow mismatch between up/downstream sensors? 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latin typeface="Trebuchet MS" charset="0"/>
              </a:rPr>
              <a:t>It may advance Computer Sc. 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latin typeface="Trebuchet MS" charset="0"/>
              </a:rPr>
              <a:t>Which </a:t>
            </a:r>
            <a:r>
              <a:rPr lang="en-US" altLang="x-none" sz="1600">
                <a:solidFill>
                  <a:srgbClr val="FF0000"/>
                </a:solidFill>
                <a:latin typeface="Trebuchet MS" charset="0"/>
              </a:rPr>
              <a:t>Fl</a:t>
            </a:r>
            <a:r>
              <a:rPr lang="en-US" altLang="x-none" sz="1600">
                <a:solidFill>
                  <a:srgbClr val="CC0000"/>
                </a:solidFill>
                <a:latin typeface="Trebuchet MS" charset="0"/>
              </a:rPr>
              <a:t>ow Anomalies (F.A.) </a:t>
            </a:r>
            <a:r>
              <a:rPr lang="en-US" altLang="x-none" sz="1600">
                <a:latin typeface="Trebuchet MS" charset="0"/>
              </a:rPr>
              <a:t>? </a:t>
            </a:r>
          </a:p>
          <a:p>
            <a:pPr lvl="2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latin typeface="Trebuchet MS" charset="0"/>
              </a:rPr>
              <a:t>Transient</a:t>
            </a:r>
          </a:p>
          <a:p>
            <a:pPr lvl="2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latin typeface="Trebuchet MS" charset="0"/>
              </a:rPr>
              <a:t>Persistent</a:t>
            </a:r>
          </a:p>
          <a:p>
            <a:pPr lvl="2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latin typeface="Trebuchet MS" charset="0"/>
              </a:rPr>
              <a:t>Dominant Persistent</a:t>
            </a:r>
          </a:p>
          <a:p>
            <a:pPr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solidFill>
                  <a:srgbClr val="0000CC"/>
                </a:solidFill>
                <a:latin typeface="Trebuchet MS" charset="0"/>
              </a:rPr>
              <a:t>CE Ans: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solidFill>
                  <a:srgbClr val="0000CC"/>
                </a:solidFill>
                <a:latin typeface="Trebuchet MS" charset="0"/>
              </a:rPr>
              <a:t>Yes! 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</a:pPr>
            <a:r>
              <a:rPr lang="en-US" altLang="x-none" sz="1600">
                <a:solidFill>
                  <a:srgbClr val="0000CC"/>
                </a:solidFill>
                <a:latin typeface="Trebuchet MS" charset="0"/>
              </a:rPr>
              <a:t>Dominant Persistent F.A.s please.</a:t>
            </a:r>
          </a:p>
          <a:p>
            <a:pPr lvl="1" defTabSz="914400" eaLnBrk="1" hangingPunct="1">
              <a:spcBef>
                <a:spcPts val="600"/>
              </a:spcBef>
              <a:buFont typeface="Wingdings 2" charset="2"/>
              <a:buChar char=""/>
            </a:pPr>
            <a:endParaRPr lang="en-US" altLang="x-none" sz="2200">
              <a:latin typeface="Trebuchet MS" charset="0"/>
            </a:endParaRPr>
          </a:p>
        </p:txBody>
      </p:sp>
      <p:sp>
        <p:nvSpPr>
          <p:cNvPr id="44036" name="Slide Number Placeholder 5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EAC91B1-99B2-CC42-B6C8-BAB162572C1F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324600" y="914400"/>
            <a:ext cx="2667000" cy="1676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 Formulation: Flow Anomaly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fld id="{1D4E9EB4-1569-B84B-B76F-10F08AC5C0B4}" type="slidenum">
              <a:rPr lang="ko-KR" altLang="en-US" smtClean="0">
                <a:solidFill>
                  <a:srgbClr val="E6CE1A"/>
                </a:solidFill>
                <a:ea typeface="굴림" charset="-127"/>
              </a:rPr>
              <a:pPr algn="l" eaLnBrk="1" hangingPunct="1">
                <a:defRPr/>
              </a:pPr>
              <a:t>16</a:t>
            </a:fld>
            <a:endParaRPr lang="en-US" altLang="ko-KR" smtClean="0">
              <a:solidFill>
                <a:srgbClr val="E6CE1A"/>
              </a:solidFill>
              <a:ea typeface="굴림" charset="-127"/>
            </a:endParaRPr>
          </a:p>
        </p:txBody>
      </p:sp>
      <p:sp>
        <p:nvSpPr>
          <p:cNvPr id="46084" name="Freeform 10"/>
          <p:cNvSpPr>
            <a:spLocks noChangeArrowheads="1"/>
          </p:cNvSpPr>
          <p:nvPr/>
        </p:nvSpPr>
        <p:spPr bwMode="auto">
          <a:xfrm rot="-3333749">
            <a:off x="2629694" y="972344"/>
            <a:ext cx="3500438" cy="4895850"/>
          </a:xfrm>
          <a:custGeom>
            <a:avLst/>
            <a:gdLst>
              <a:gd name="T0" fmla="*/ 0 w 2847579"/>
              <a:gd name="T1" fmla="*/ 0 h 4098924"/>
              <a:gd name="T2" fmla="*/ 1233933539 w 2847579"/>
              <a:gd name="T3" fmla="*/ 322881163 h 4098924"/>
              <a:gd name="T4" fmla="*/ 1526179542 w 2847579"/>
              <a:gd name="T5" fmla="*/ 772607651 h 4098924"/>
              <a:gd name="T6" fmla="*/ 2147483646 w 2847579"/>
              <a:gd name="T7" fmla="*/ 1049362810 h 4098924"/>
              <a:gd name="T8" fmla="*/ 2147483646 w 2847579"/>
              <a:gd name="T9" fmla="*/ 1487558169 h 4098924"/>
              <a:gd name="T10" fmla="*/ 2147483646 w 2847579"/>
              <a:gd name="T11" fmla="*/ 1764313091 h 4098924"/>
              <a:gd name="T12" fmla="*/ 2147483646 w 2847579"/>
              <a:gd name="T13" fmla="*/ 2147483646 h 40989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47579"/>
              <a:gd name="T22" fmla="*/ 0 h 4098924"/>
              <a:gd name="T23" fmla="*/ 2847579 w 2847579"/>
              <a:gd name="T24" fmla="*/ 4098924 h 40989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47579" h="4098924">
                <a:moveTo>
                  <a:pt x="0" y="0"/>
                </a:moveTo>
                <a:cubicBezTo>
                  <a:pt x="290209" y="161968"/>
                  <a:pt x="580419" y="323937"/>
                  <a:pt x="731135" y="538826"/>
                </a:cubicBezTo>
                <a:cubicBezTo>
                  <a:pt x="881851" y="753715"/>
                  <a:pt x="766409" y="1087273"/>
                  <a:pt x="904298" y="1289333"/>
                </a:cubicBezTo>
                <a:cubicBezTo>
                  <a:pt x="1042188" y="1491393"/>
                  <a:pt x="1410962" y="1552332"/>
                  <a:pt x="1558472" y="1751184"/>
                </a:cubicBezTo>
                <a:cubicBezTo>
                  <a:pt x="1705982" y="1950036"/>
                  <a:pt x="1616193" y="2283595"/>
                  <a:pt x="1789357" y="2482447"/>
                </a:cubicBezTo>
                <a:cubicBezTo>
                  <a:pt x="1962521" y="2681299"/>
                  <a:pt x="2421084" y="2674885"/>
                  <a:pt x="2597454" y="2944298"/>
                </a:cubicBezTo>
                <a:cubicBezTo>
                  <a:pt x="2773824" y="3213711"/>
                  <a:pt x="2847579" y="4098924"/>
                  <a:pt x="2847579" y="4098924"/>
                </a:cubicBezTo>
              </a:path>
            </a:pathLst>
          </a:custGeom>
          <a:solidFill>
            <a:srgbClr val="0099FF"/>
          </a:solidFill>
          <a:ln w="952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5" name="Freeform 11"/>
          <p:cNvSpPr>
            <a:spLocks noChangeArrowheads="1"/>
          </p:cNvSpPr>
          <p:nvPr/>
        </p:nvSpPr>
        <p:spPr bwMode="auto">
          <a:xfrm rot="7457424">
            <a:off x="3243263" y="950912"/>
            <a:ext cx="3500438" cy="4894263"/>
          </a:xfrm>
          <a:custGeom>
            <a:avLst/>
            <a:gdLst>
              <a:gd name="T0" fmla="*/ 0 w 2847579"/>
              <a:gd name="T1" fmla="*/ 0 h 4098924"/>
              <a:gd name="T2" fmla="*/ 1233933539 w 2847579"/>
              <a:gd name="T3" fmla="*/ 319237949 h 4098924"/>
              <a:gd name="T4" fmla="*/ 1526179542 w 2847579"/>
              <a:gd name="T5" fmla="*/ 763890710 h 4098924"/>
              <a:gd name="T6" fmla="*/ 2147483646 w 2847579"/>
              <a:gd name="T7" fmla="*/ 1037523118 h 4098924"/>
              <a:gd name="T8" fmla="*/ 2147483646 w 2847579"/>
              <a:gd name="T9" fmla="*/ 1470773973 h 4098924"/>
              <a:gd name="T10" fmla="*/ 2147483646 w 2847579"/>
              <a:gd name="T11" fmla="*/ 1744406031 h 4098924"/>
              <a:gd name="T12" fmla="*/ 2147483646 w 2847579"/>
              <a:gd name="T13" fmla="*/ 2147483646 h 40989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47579"/>
              <a:gd name="T22" fmla="*/ 0 h 4098924"/>
              <a:gd name="T23" fmla="*/ 2847579 w 2847579"/>
              <a:gd name="T24" fmla="*/ 4098924 h 40989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47579" h="4098924">
                <a:moveTo>
                  <a:pt x="0" y="0"/>
                </a:moveTo>
                <a:cubicBezTo>
                  <a:pt x="290209" y="161968"/>
                  <a:pt x="580419" y="323937"/>
                  <a:pt x="731135" y="538826"/>
                </a:cubicBezTo>
                <a:cubicBezTo>
                  <a:pt x="881851" y="753715"/>
                  <a:pt x="766409" y="1087273"/>
                  <a:pt x="904298" y="1289333"/>
                </a:cubicBezTo>
                <a:cubicBezTo>
                  <a:pt x="1042188" y="1491393"/>
                  <a:pt x="1410962" y="1552332"/>
                  <a:pt x="1558472" y="1751184"/>
                </a:cubicBezTo>
                <a:cubicBezTo>
                  <a:pt x="1705982" y="1950036"/>
                  <a:pt x="1616193" y="2283595"/>
                  <a:pt x="1789357" y="2482447"/>
                </a:cubicBezTo>
                <a:cubicBezTo>
                  <a:pt x="1962521" y="2681299"/>
                  <a:pt x="2421084" y="2674885"/>
                  <a:pt x="2597454" y="2944298"/>
                </a:cubicBezTo>
                <a:cubicBezTo>
                  <a:pt x="2773824" y="3213711"/>
                  <a:pt x="2847579" y="4098924"/>
                  <a:pt x="2847579" y="4098924"/>
                </a:cubicBezTo>
              </a:path>
            </a:pathLst>
          </a:custGeom>
          <a:solidFill>
            <a:srgbClr val="0099FF"/>
          </a:solidFill>
          <a:ln w="952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6" name="Oval 13"/>
          <p:cNvSpPr>
            <a:spLocks noChangeArrowheads="1"/>
          </p:cNvSpPr>
          <p:nvPr/>
        </p:nvSpPr>
        <p:spPr bwMode="auto">
          <a:xfrm>
            <a:off x="7162800" y="3124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cxnSp>
        <p:nvCxnSpPr>
          <p:cNvPr id="46087" name="Straight Connector 15"/>
          <p:cNvCxnSpPr>
            <a:cxnSpLocks noChangeShapeType="1"/>
            <a:endCxn id="46125" idx="0"/>
          </p:cNvCxnSpPr>
          <p:nvPr/>
        </p:nvCxnSpPr>
        <p:spPr bwMode="auto">
          <a:xfrm>
            <a:off x="7277100" y="3505200"/>
            <a:ext cx="8001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Freeform 19"/>
          <p:cNvSpPr>
            <a:spLocks noChangeArrowheads="1"/>
          </p:cNvSpPr>
          <p:nvPr/>
        </p:nvSpPr>
        <p:spPr bwMode="auto">
          <a:xfrm>
            <a:off x="7620000" y="1219200"/>
            <a:ext cx="1038225" cy="811213"/>
          </a:xfrm>
          <a:custGeom>
            <a:avLst/>
            <a:gdLst>
              <a:gd name="T0" fmla="*/ 0 w 1038982"/>
              <a:gd name="T1" fmla="*/ 803364 h 811445"/>
              <a:gd name="T2" fmla="*/ 487651 w 1038982"/>
              <a:gd name="T3" fmla="*/ 3172 h 811445"/>
              <a:gd name="T4" fmla="*/ 1012812 w 1038982"/>
              <a:gd name="T5" fmla="*/ 784314 h 811445"/>
              <a:gd name="T6" fmla="*/ 0 60000 65536"/>
              <a:gd name="T7" fmla="*/ 0 60000 65536"/>
              <a:gd name="T8" fmla="*/ 0 60000 65536"/>
              <a:gd name="T9" fmla="*/ 0 w 1038982"/>
              <a:gd name="T10" fmla="*/ 0 h 811445"/>
              <a:gd name="T11" fmla="*/ 1038982 w 1038982"/>
              <a:gd name="T12" fmla="*/ 811445 h 811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8982" h="811445">
                <a:moveTo>
                  <a:pt x="0" y="811445"/>
                </a:moveTo>
                <a:cubicBezTo>
                  <a:pt x="163543" y="408929"/>
                  <a:pt x="327087" y="6414"/>
                  <a:pt x="500251" y="3207"/>
                </a:cubicBezTo>
                <a:cubicBezTo>
                  <a:pt x="673415" y="0"/>
                  <a:pt x="1038982" y="792201"/>
                  <a:pt x="1038982" y="792201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 rot="5400000">
            <a:off x="6172201" y="1751012"/>
            <a:ext cx="10668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6705600" y="2286000"/>
            <a:ext cx="2209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 rot="10800000">
            <a:off x="6705600" y="2057400"/>
            <a:ext cx="914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467600" y="2300288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b="1">
                <a:ea typeface="HyhwpEQ" charset="0"/>
                <a:cs typeface="HyhwpEQ" charset="0"/>
              </a:rPr>
              <a:t>Time</a:t>
            </a:r>
            <a:endParaRPr lang="en-US" altLang="x-none" sz="1800" b="1">
              <a:ea typeface="HyhwpEQ" charset="0"/>
              <a:cs typeface="HyhwpEQ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rot="-5400000">
            <a:off x="5905501" y="1430337"/>
            <a:ext cx="1219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b="1">
                <a:ea typeface="HyhwpEQ" charset="0"/>
                <a:cs typeface="HyhwpEQ" charset="0"/>
              </a:rPr>
              <a:t>Nitrate</a:t>
            </a:r>
            <a:endParaRPr lang="en-US" altLang="x-none" sz="1800" b="1">
              <a:ea typeface="HyhwpEQ" charset="0"/>
              <a:cs typeface="HyhwpEQ" charset="0"/>
            </a:endParaRPr>
          </a:p>
        </p:txBody>
      </p:sp>
      <p:sp>
        <p:nvSpPr>
          <p:cNvPr id="33" name="Freeform 32"/>
          <p:cNvSpPr>
            <a:spLocks noChangeArrowheads="1"/>
          </p:cNvSpPr>
          <p:nvPr/>
        </p:nvSpPr>
        <p:spPr bwMode="auto">
          <a:xfrm>
            <a:off x="4219575" y="1143000"/>
            <a:ext cx="1038225" cy="811213"/>
          </a:xfrm>
          <a:custGeom>
            <a:avLst/>
            <a:gdLst>
              <a:gd name="T0" fmla="*/ 0 w 1038982"/>
              <a:gd name="T1" fmla="*/ 803364 h 811445"/>
              <a:gd name="T2" fmla="*/ 487651 w 1038982"/>
              <a:gd name="T3" fmla="*/ 3172 h 811445"/>
              <a:gd name="T4" fmla="*/ 1012812 w 1038982"/>
              <a:gd name="T5" fmla="*/ 784314 h 811445"/>
              <a:gd name="T6" fmla="*/ 0 60000 65536"/>
              <a:gd name="T7" fmla="*/ 0 60000 65536"/>
              <a:gd name="T8" fmla="*/ 0 60000 65536"/>
              <a:gd name="T9" fmla="*/ 0 w 1038982"/>
              <a:gd name="T10" fmla="*/ 0 h 811445"/>
              <a:gd name="T11" fmla="*/ 1038982 w 1038982"/>
              <a:gd name="T12" fmla="*/ 811445 h 811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8982" h="811445">
                <a:moveTo>
                  <a:pt x="0" y="811445"/>
                </a:moveTo>
                <a:cubicBezTo>
                  <a:pt x="163543" y="408929"/>
                  <a:pt x="327087" y="6414"/>
                  <a:pt x="500251" y="3207"/>
                </a:cubicBezTo>
                <a:cubicBezTo>
                  <a:pt x="673415" y="0"/>
                  <a:pt x="1038982" y="792201"/>
                  <a:pt x="1038982" y="792201"/>
                </a:cubicBezTo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rot="5400000">
            <a:off x="3124201" y="1674812"/>
            <a:ext cx="10668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3657600" y="2209800"/>
            <a:ext cx="2209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rot="10800000">
            <a:off x="3657600" y="1981200"/>
            <a:ext cx="609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029200" y="22098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b="1">
                <a:ea typeface="HyhwpEQ" charset="0"/>
                <a:cs typeface="HyhwpEQ" charset="0"/>
              </a:rPr>
              <a:t>Time</a:t>
            </a:r>
            <a:endParaRPr lang="en-US" altLang="x-none" sz="1800" b="1">
              <a:ea typeface="HyhwpEQ" charset="0"/>
              <a:cs typeface="HyhwpEQ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-5400000">
            <a:off x="2857501" y="1354137"/>
            <a:ext cx="1219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b="1">
                <a:ea typeface="HyhwpEQ" charset="0"/>
                <a:cs typeface="HyhwpEQ" charset="0"/>
              </a:rPr>
              <a:t>Nitrate</a:t>
            </a:r>
            <a:endParaRPr lang="en-US" altLang="x-none" sz="1800" b="1">
              <a:ea typeface="HyhwpEQ" charset="0"/>
              <a:cs typeface="HyhwpEQ" charset="0"/>
            </a:endParaRPr>
          </a:p>
        </p:txBody>
      </p: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rot="5400000">
            <a:off x="794" y="1675606"/>
            <a:ext cx="106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533400" y="2209800"/>
            <a:ext cx="2209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 rot="10800000">
            <a:off x="533400" y="1981200"/>
            <a:ext cx="2133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905000" y="22098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b="1">
                <a:ea typeface="HyhwpEQ" charset="0"/>
                <a:cs typeface="HyhwpEQ" charset="0"/>
              </a:rPr>
              <a:t>Time</a:t>
            </a:r>
            <a:endParaRPr lang="en-US" altLang="x-none" sz="1800" b="1">
              <a:ea typeface="HyhwpEQ" charset="0"/>
              <a:cs typeface="HyhwpEQ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rot="-5400000">
            <a:off x="-266699" y="1354137"/>
            <a:ext cx="1219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b="1">
                <a:ea typeface="HyhwpEQ" charset="0"/>
                <a:cs typeface="HyhwpEQ" charset="0"/>
              </a:rPr>
              <a:t>Nitrate</a:t>
            </a:r>
            <a:endParaRPr lang="en-US" altLang="x-none" sz="1800" b="1">
              <a:ea typeface="HyhwpEQ" charset="0"/>
              <a:cs typeface="HyhwpEQ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914400"/>
            <a:ext cx="2667000" cy="1676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3276600" y="914400"/>
            <a:ext cx="2667000" cy="1676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cxnSp>
        <p:nvCxnSpPr>
          <p:cNvPr id="54" name="Straight Connector 53"/>
          <p:cNvCxnSpPr>
            <a:cxnSpLocks noChangeShapeType="1"/>
            <a:endCxn id="50" idx="2"/>
          </p:cNvCxnSpPr>
          <p:nvPr/>
        </p:nvCxnSpPr>
        <p:spPr bwMode="auto">
          <a:xfrm rot="16200000" flipV="1">
            <a:off x="4367213" y="2833687"/>
            <a:ext cx="490538" cy="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Connector 55"/>
          <p:cNvCxnSpPr>
            <a:cxnSpLocks noChangeShapeType="1"/>
            <a:endCxn id="49" idx="2"/>
          </p:cNvCxnSpPr>
          <p:nvPr/>
        </p:nvCxnSpPr>
        <p:spPr bwMode="auto">
          <a:xfrm rot="10800000">
            <a:off x="1485900" y="2590800"/>
            <a:ext cx="952500" cy="4905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152400" y="4830763"/>
            <a:ext cx="89916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000" b="1">
                <a:ea typeface="HyhwpEQ" charset="0"/>
                <a:cs typeface="HyhwpEQ" charset="0"/>
              </a:rPr>
              <a:t>Two Use Cases: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z="1800">
                <a:ea typeface="HyhwpEQ" charset="0"/>
                <a:cs typeface="HyhwpEQ" charset="0"/>
              </a:rPr>
              <a:t>At the water treatment plant, when should it turn off the water supply from the river?</a:t>
            </a:r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rot="5400000">
            <a:off x="7123113" y="1638300"/>
            <a:ext cx="1296988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638800" y="762000"/>
            <a:ext cx="20574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>
                <a:solidFill>
                  <a:srgbClr val="FF0000"/>
                </a:solidFill>
                <a:ea typeface="HyhwpEQ" charset="0"/>
                <a:cs typeface="HyhwpEQ" charset="0"/>
              </a:rPr>
              <a:t>Apply </a:t>
            </a:r>
            <a:r>
              <a:rPr lang="en-US" altLang="x-none" sz="1600" b="1">
                <a:solidFill>
                  <a:srgbClr val="FF0000"/>
                </a:solidFill>
                <a:ea typeface="HyhwpEQ" charset="0"/>
                <a:cs typeface="HyhwpEQ" charset="0"/>
              </a:rPr>
              <a:t>Threshold</a:t>
            </a:r>
            <a:endParaRPr lang="en-US" altLang="x-none" sz="1800" b="1">
              <a:solidFill>
                <a:srgbClr val="FF0000"/>
              </a:solidFill>
              <a:ea typeface="HyhwpEQ" charset="0"/>
              <a:cs typeface="HyhwpEQ" charset="0"/>
            </a:endParaRPr>
          </a:p>
        </p:txBody>
      </p:sp>
      <p:cxnSp>
        <p:nvCxnSpPr>
          <p:cNvPr id="68" name="Straight Connector 67"/>
          <p:cNvCxnSpPr>
            <a:cxnSpLocks noChangeShapeType="1"/>
          </p:cNvCxnSpPr>
          <p:nvPr/>
        </p:nvCxnSpPr>
        <p:spPr bwMode="auto">
          <a:xfrm>
            <a:off x="6858000" y="1219200"/>
            <a:ext cx="8382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13" name="TextBox 70"/>
          <p:cNvSpPr txBox="1">
            <a:spLocks noChangeArrowheads="1"/>
          </p:cNvSpPr>
          <p:nvPr/>
        </p:nvSpPr>
        <p:spPr bwMode="auto">
          <a:xfrm>
            <a:off x="1981200" y="3124200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800" b="1">
                <a:ea typeface="HyhwpEQ" charset="0"/>
                <a:cs typeface="HyhwpEQ" charset="0"/>
              </a:rPr>
              <a:t>S</a:t>
            </a:r>
            <a:r>
              <a:rPr lang="en-US" altLang="x-none" sz="2800" b="1" baseline="-25000">
                <a:ea typeface="HyhwpEQ" charset="0"/>
                <a:cs typeface="HyhwpEQ" charset="0"/>
              </a:rPr>
              <a:t>1</a:t>
            </a:r>
          </a:p>
        </p:txBody>
      </p:sp>
      <p:sp>
        <p:nvSpPr>
          <p:cNvPr id="46114" name="TextBox 71"/>
          <p:cNvSpPr txBox="1">
            <a:spLocks noChangeArrowheads="1"/>
          </p:cNvSpPr>
          <p:nvPr/>
        </p:nvSpPr>
        <p:spPr bwMode="auto">
          <a:xfrm>
            <a:off x="4343400" y="3124200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800" b="1">
                <a:ea typeface="HyhwpEQ" charset="0"/>
                <a:cs typeface="HyhwpEQ" charset="0"/>
              </a:rPr>
              <a:t>S</a:t>
            </a:r>
            <a:r>
              <a:rPr lang="en-US" altLang="x-none" sz="2800" b="1" baseline="-25000">
                <a:ea typeface="HyhwpEQ" charset="0"/>
                <a:cs typeface="HyhwpEQ" charset="0"/>
              </a:rPr>
              <a:t>2</a:t>
            </a:r>
          </a:p>
        </p:txBody>
      </p:sp>
      <p:sp>
        <p:nvSpPr>
          <p:cNvPr id="46115" name="TextBox 72"/>
          <p:cNvSpPr txBox="1">
            <a:spLocks noChangeArrowheads="1"/>
          </p:cNvSpPr>
          <p:nvPr/>
        </p:nvSpPr>
        <p:spPr bwMode="auto">
          <a:xfrm>
            <a:off x="6629400" y="3209925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800" b="1">
                <a:ea typeface="HyhwpEQ" charset="0"/>
                <a:cs typeface="HyhwpEQ" charset="0"/>
              </a:rPr>
              <a:t>S</a:t>
            </a:r>
            <a:r>
              <a:rPr lang="en-US" altLang="x-none" sz="2800" b="1" baseline="-25000">
                <a:ea typeface="HyhwpEQ" charset="0"/>
                <a:cs typeface="HyhwpEQ" charset="0"/>
              </a:rPr>
              <a:t>3</a:t>
            </a:r>
          </a:p>
        </p:txBody>
      </p:sp>
      <p:sp>
        <p:nvSpPr>
          <p:cNvPr id="46116" name="Oval 24"/>
          <p:cNvSpPr>
            <a:spLocks noChangeArrowheads="1"/>
          </p:cNvSpPr>
          <p:nvPr/>
        </p:nvSpPr>
        <p:spPr bwMode="auto">
          <a:xfrm>
            <a:off x="2362200" y="29718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46117" name="Oval 25"/>
          <p:cNvSpPr>
            <a:spLocks noChangeArrowheads="1"/>
          </p:cNvSpPr>
          <p:nvPr/>
        </p:nvSpPr>
        <p:spPr bwMode="auto">
          <a:xfrm>
            <a:off x="4495800" y="29718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46118" name="Oval 26"/>
          <p:cNvSpPr>
            <a:spLocks noChangeArrowheads="1"/>
          </p:cNvSpPr>
          <p:nvPr/>
        </p:nvSpPr>
        <p:spPr bwMode="auto">
          <a:xfrm>
            <a:off x="6858000" y="30480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cxnSp>
        <p:nvCxnSpPr>
          <p:cNvPr id="53" name="Straight Connector 52"/>
          <p:cNvCxnSpPr>
            <a:cxnSpLocks noChangeShapeType="1"/>
            <a:stCxn id="46118" idx="4"/>
          </p:cNvCxnSpPr>
          <p:nvPr/>
        </p:nvCxnSpPr>
        <p:spPr bwMode="auto">
          <a:xfrm rot="5400000" flipH="1" flipV="1">
            <a:off x="6724650" y="2838450"/>
            <a:ext cx="685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0" name="Straight Arrow Connector 97"/>
          <p:cNvCxnSpPr>
            <a:cxnSpLocks noChangeShapeType="1"/>
          </p:cNvCxnSpPr>
          <p:nvPr/>
        </p:nvCxnSpPr>
        <p:spPr bwMode="auto">
          <a:xfrm>
            <a:off x="2514600" y="3962400"/>
            <a:ext cx="3962400" cy="158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21" name="TextBox 98"/>
          <p:cNvSpPr txBox="1">
            <a:spLocks noChangeArrowheads="1"/>
          </p:cNvSpPr>
          <p:nvPr/>
        </p:nvSpPr>
        <p:spPr bwMode="auto">
          <a:xfrm>
            <a:off x="2895600" y="3962400"/>
            <a:ext cx="403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b="1">
                <a:ea typeface="HyhwpEQ" charset="0"/>
                <a:cs typeface="HyhwpEQ" charset="0"/>
              </a:rPr>
              <a:t>Direction of Water Flow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152400" y="5486400"/>
            <a:ext cx="7999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000" b="1">
                <a:ea typeface="HyhwpEQ" charset="0"/>
                <a:cs typeface="HyhwpEQ" charset="0"/>
              </a:rPr>
              <a:t> </a:t>
            </a:r>
            <a:r>
              <a:rPr lang="en-US" altLang="x-none" sz="1800" b="1">
                <a:solidFill>
                  <a:srgbClr val="FF0000"/>
                </a:solidFill>
                <a:ea typeface="HyhwpEQ" charset="0"/>
                <a:cs typeface="HyhwpEQ" charset="0"/>
              </a:rPr>
              <a:t>Where is the source of the contaminant?</a:t>
            </a:r>
          </a:p>
        </p:txBody>
      </p:sp>
      <p:sp>
        <p:nvSpPr>
          <p:cNvPr id="103" name="Rounded Rectangular Callout 102"/>
          <p:cNvSpPr>
            <a:spLocks noChangeArrowheads="1"/>
          </p:cNvSpPr>
          <p:nvPr/>
        </p:nvSpPr>
        <p:spPr bwMode="auto">
          <a:xfrm>
            <a:off x="139700" y="3614738"/>
            <a:ext cx="2667000" cy="685800"/>
          </a:xfrm>
          <a:prstGeom prst="wedgeRoundRectCallout">
            <a:avLst>
              <a:gd name="adj1" fmla="val 71509"/>
              <a:gd name="adj2" fmla="val -35713"/>
              <a:gd name="adj3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600" b="1">
                <a:solidFill>
                  <a:srgbClr val="FF0000"/>
                </a:solidFill>
              </a:rPr>
              <a:t>Flow Anomaly </a:t>
            </a:r>
            <a:r>
              <a:rPr lang="en-US" altLang="x-none" sz="1600" b="1"/>
              <a:t>between these two sensors.</a:t>
            </a:r>
          </a:p>
        </p:txBody>
      </p:sp>
      <p:cxnSp>
        <p:nvCxnSpPr>
          <p:cNvPr id="110" name="Straight Connector 109"/>
          <p:cNvCxnSpPr>
            <a:cxnSpLocks noChangeShapeType="1"/>
          </p:cNvCxnSpPr>
          <p:nvPr/>
        </p:nvCxnSpPr>
        <p:spPr bwMode="auto">
          <a:xfrm rot="10800000">
            <a:off x="5257800" y="1905000"/>
            <a:ext cx="609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25" name="Rectangle 12"/>
          <p:cNvSpPr>
            <a:spLocks noChangeArrowheads="1"/>
          </p:cNvSpPr>
          <p:nvPr/>
        </p:nvSpPr>
        <p:spPr bwMode="auto">
          <a:xfrm>
            <a:off x="7200900" y="3733800"/>
            <a:ext cx="1752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600" b="1"/>
              <a:t>Water Treatment Plant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0" grpId="0" animBg="1"/>
      <p:bldP spid="31" grpId="0"/>
      <p:bldP spid="32" grpId="0"/>
      <p:bldP spid="33" grpId="0" animBg="1"/>
      <p:bldP spid="37" grpId="0"/>
      <p:bldP spid="38" grpId="0"/>
      <p:bldP spid="43" grpId="0"/>
      <p:bldP spid="44" grpId="0"/>
      <p:bldP spid="49" grpId="0" animBg="1"/>
      <p:bldP spid="50" grpId="0" animBg="1"/>
      <p:bldP spid="62" grpId="0"/>
      <p:bldP spid="66" grpId="0" animBg="1"/>
      <p:bldP spid="101" grpId="0"/>
      <p:bldP spid="1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09800" y="1447800"/>
            <a:ext cx="4343400" cy="4102100"/>
            <a:chOff x="2209800" y="1447800"/>
            <a:chExt cx="4343400" cy="4102100"/>
          </a:xfrm>
        </p:grpSpPr>
        <p:grpSp>
          <p:nvGrpSpPr>
            <p:cNvPr id="18457" name="Group 10"/>
            <p:cNvGrpSpPr>
              <a:grpSpLocks/>
            </p:cNvGrpSpPr>
            <p:nvPr/>
          </p:nvGrpSpPr>
          <p:grpSpPr bwMode="auto">
            <a:xfrm>
              <a:off x="2209800" y="1447800"/>
              <a:ext cx="4343400" cy="4102100"/>
              <a:chOff x="2209800" y="1232332"/>
              <a:chExt cx="4343400" cy="4101668"/>
            </a:xfrm>
          </p:grpSpPr>
          <p:pic>
            <p:nvPicPr>
              <p:cNvPr id="1845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1232332"/>
                <a:ext cx="4343400" cy="3775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0" name="Text Box 25"/>
              <p:cNvSpPr txBox="1">
                <a:spLocks noChangeArrowheads="1"/>
              </p:cNvSpPr>
              <p:nvPr/>
            </p:nvSpPr>
            <p:spPr bwMode="auto">
              <a:xfrm>
                <a:off x="2819400" y="5059362"/>
                <a:ext cx="289560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ts val="2000"/>
                  </a:spcBef>
                  <a:buFont typeface="Wingdings 2" charset="2"/>
                  <a:buChar char=""/>
                  <a:defRPr sz="2200"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1pPr>
                <a:lvl2pPr marL="37931725" indent="-37474525" eaLnBrk="0" hangingPunct="0">
                  <a:spcBef>
                    <a:spcPts val="600"/>
                  </a:spcBef>
                  <a:buFont typeface="Wingdings 2" charset="2"/>
                  <a:buChar char=""/>
                  <a:defRPr sz="2000"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ts val="600"/>
                  </a:spcBef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ts val="600"/>
                  </a:spcBef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ts val="600"/>
                  </a:spcBef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ts val="600"/>
                  </a:spcBef>
                  <a:spcAft>
                    <a:spcPct val="0"/>
                  </a:spcAft>
                  <a:buFont typeface="Wingdings 2" charset="2"/>
                  <a:buChar char=""/>
                  <a:defRPr>
                    <a:solidFill>
                      <a:schemeClr val="bg1"/>
                    </a:solidFill>
                    <a:latin typeface="Trebuchet MS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458" name="Line 9"/>
            <p:cNvSpPr>
              <a:spLocks noChangeShapeType="1"/>
            </p:cNvSpPr>
            <p:nvPr/>
          </p:nvSpPr>
          <p:spPr bwMode="auto">
            <a:xfrm flipH="1">
              <a:off x="4114800" y="2738438"/>
              <a:ext cx="38100" cy="10715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2000"/>
              </a:spcBef>
              <a:buFont typeface="Wingdings 2" charset="2"/>
              <a:buChar char=""/>
              <a:defRPr sz="22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1pPr>
            <a:lvl2pPr marL="37931725" indent="-37474525" eaLnBrk="0" hangingPunct="0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AF29191-5508-DC4B-B5DB-96353108041C}" type="slidenum">
              <a:rPr lang="en-US" altLang="en-US" sz="1200">
                <a:solidFill>
                  <a:schemeClr val="tx2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772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1800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Env</a:t>
            </a:r>
            <a:r>
              <a:rPr lang="en-US" altLang="en-US" sz="1800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en-US" altLang="en-US" sz="1800" u="sng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</a:t>
            </a:r>
            <a:r>
              <a:rPr lang="en-US" altLang="en-US" sz="1800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.:Forensics</a:t>
            </a:r>
            <a:r>
              <a:rPr lang="en-US" alt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When and where do contaminants enter Shingle Creek?</a:t>
            </a:r>
            <a:endParaRPr lang="en-US" altLang="en-US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8437" name="Group 4"/>
          <p:cNvGrpSpPr>
            <a:grpSpLocks/>
          </p:cNvGrpSpPr>
          <p:nvPr/>
        </p:nvGrpSpPr>
        <p:grpSpPr bwMode="auto">
          <a:xfrm>
            <a:off x="228600" y="1552575"/>
            <a:ext cx="1828800" cy="2398713"/>
            <a:chOff x="432222" y="1809421"/>
            <a:chExt cx="2236365" cy="3290232"/>
          </a:xfrm>
        </p:grpSpPr>
        <p:pic>
          <p:nvPicPr>
            <p:cNvPr id="18454" name="Picture 21" descr="sf_spi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22" y="2205037"/>
              <a:ext cx="2236365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5" name="Text Box 23"/>
            <p:cNvSpPr txBox="1">
              <a:spLocks noChangeArrowheads="1"/>
            </p:cNvSpPr>
            <p:nvPr/>
          </p:nvSpPr>
          <p:spPr bwMode="auto">
            <a:xfrm>
              <a:off x="674130" y="1809421"/>
              <a:ext cx="1904999" cy="46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2000"/>
                </a:spcBef>
                <a:buFont typeface="Wingdings 2" charset="2"/>
                <a:buChar char=""/>
                <a:defRPr sz="22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ts val="600"/>
                </a:spcBef>
                <a:buFont typeface="Wingdings 2" charset="2"/>
                <a:buChar char=""/>
                <a:defRPr sz="20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FFFFFF"/>
                  </a:solidFill>
                </a:rPr>
                <a:t>Ex. Oil Spill</a:t>
              </a:r>
            </a:p>
          </p:txBody>
        </p:sp>
        <p:sp>
          <p:nvSpPr>
            <p:cNvPr id="18456" name="Text Box 24"/>
            <p:cNvSpPr txBox="1">
              <a:spLocks noChangeArrowheads="1"/>
            </p:cNvSpPr>
            <p:nvPr/>
          </p:nvSpPr>
          <p:spPr bwMode="auto">
            <a:xfrm>
              <a:off x="432222" y="4719638"/>
              <a:ext cx="2236365" cy="380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2000"/>
                </a:spcBef>
                <a:buFont typeface="Wingdings 2" charset="2"/>
                <a:buChar char=""/>
                <a:defRPr sz="22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ts val="600"/>
                </a:spcBef>
                <a:buFont typeface="Wingdings 2" charset="2"/>
                <a:buChar char=""/>
                <a:defRPr sz="20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200">
                <a:solidFill>
                  <a:srgbClr val="FFFFFF"/>
                </a:solidFill>
              </a:endParaRPr>
            </a:p>
          </p:txBody>
        </p:sp>
      </p:grp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6564313" y="3189288"/>
            <a:ext cx="2174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Font typeface="Wingdings 2" charset="2"/>
              <a:buChar char=""/>
              <a:defRPr sz="22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1pPr>
            <a:lvl2pPr marL="37931725" indent="-37474525" eaLnBrk="0" hangingPunct="0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Flow anomaly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</a:rPr>
              <a:t>After consecutive heavy rain events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8600" y="3733800"/>
            <a:ext cx="1905000" cy="1724025"/>
            <a:chOff x="228600" y="4038600"/>
            <a:chExt cx="1905000" cy="1724025"/>
          </a:xfrm>
        </p:grpSpPr>
        <p:pic>
          <p:nvPicPr>
            <p:cNvPr id="18452" name="Picture 17" descr="2007 Nov 20 0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367213"/>
              <a:ext cx="1606550" cy="139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3" name="Text Box 24"/>
            <p:cNvSpPr txBox="1">
              <a:spLocks noChangeArrowheads="1"/>
            </p:cNvSpPr>
            <p:nvPr/>
          </p:nvSpPr>
          <p:spPr bwMode="auto">
            <a:xfrm>
              <a:off x="228600" y="4038600"/>
              <a:ext cx="1905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2000"/>
                </a:spcBef>
                <a:buFont typeface="Wingdings 2" charset="2"/>
                <a:buChar char=""/>
                <a:defRPr sz="22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ts val="600"/>
                </a:spcBef>
                <a:buFont typeface="Wingdings 2" charset="2"/>
                <a:buChar char=""/>
                <a:defRPr sz="20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(HydroLab sensor)</a:t>
              </a:r>
            </a:p>
          </p:txBody>
        </p:sp>
      </p:grpSp>
      <p:sp>
        <p:nvSpPr>
          <p:cNvPr id="18440" name="Rectangle 4"/>
          <p:cNvSpPr>
            <a:spLocks noChangeArrowheads="1"/>
          </p:cNvSpPr>
          <p:nvPr/>
        </p:nvSpPr>
        <p:spPr bwMode="auto">
          <a:xfrm>
            <a:off x="331788" y="5851525"/>
            <a:ext cx="8407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Font typeface="Wingdings 2" charset="2"/>
              <a:buChar char=""/>
              <a:defRPr sz="22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1pPr>
            <a:lvl2pPr marL="37931725" indent="-37474525" eaLnBrk="0" hangingPunct="0">
              <a:spcBef>
                <a:spcPts val="600"/>
              </a:spcBef>
              <a:buFont typeface="Wingdings 2" charset="2"/>
              <a:buChar char=""/>
              <a:defRPr sz="2000"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2pPr>
            <a:lvl3pPr marL="11430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3pPr>
            <a:lvl4pPr marL="16002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4pPr>
            <a:lvl5pPr marL="2057400" indent="-228600" eaLnBrk="0" hangingPunct="0">
              <a:spcBef>
                <a:spcPts val="600"/>
              </a:spcBef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 2" charset="2"/>
              <a:buChar char=""/>
              <a:defRPr>
                <a:solidFill>
                  <a:schemeClr val="bg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+mj-lt"/>
              </a:rPr>
              <a:t>J. M. Kang, S. </a:t>
            </a:r>
            <a:r>
              <a:rPr lang="en-US" altLang="en-US" sz="1600" dirty="0" err="1">
                <a:solidFill>
                  <a:schemeClr val="tx1"/>
                </a:solidFill>
                <a:latin typeface="+mj-lt"/>
              </a:rPr>
              <a:t>Shekhar</a:t>
            </a:r>
            <a:r>
              <a:rPr lang="en-US" altLang="en-US" sz="1600" dirty="0">
                <a:solidFill>
                  <a:schemeClr val="tx1"/>
                </a:solidFill>
                <a:latin typeface="+mj-lt"/>
              </a:rPr>
              <a:t>, C. </a:t>
            </a:r>
            <a:r>
              <a:rPr lang="en-US" altLang="en-US" sz="1600" dirty="0" err="1">
                <a:solidFill>
                  <a:schemeClr val="tx1"/>
                </a:solidFill>
                <a:latin typeface="+mj-lt"/>
              </a:rPr>
              <a:t>Wennen</a:t>
            </a:r>
            <a:r>
              <a:rPr lang="en-US" altLang="en-US" sz="1600" dirty="0">
                <a:solidFill>
                  <a:schemeClr val="tx1"/>
                </a:solidFill>
                <a:latin typeface="+mj-lt"/>
              </a:rPr>
              <a:t>, and P. Novak,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latin typeface="+mj-lt"/>
              </a:rPr>
              <a:t>Discovering Flow Anomalies: A SWEET Approach, IEEE Intl. Conf. on Data Mining, 2008.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chemeClr val="tx1"/>
                </a:solidFill>
                <a:latin typeface="+mj-lt"/>
              </a:rPr>
              <a:t>Ack</a:t>
            </a:r>
            <a:r>
              <a:rPr lang="en-US" altLang="en-US" sz="1600" dirty="0">
                <a:solidFill>
                  <a:schemeClr val="tx1"/>
                </a:solidFill>
                <a:latin typeface="+mj-lt"/>
              </a:rPr>
              <a:t>: NSF IGERT, CISE/IIS/III, USDOD.</a:t>
            </a:r>
          </a:p>
        </p:txBody>
      </p:sp>
      <p:sp>
        <p:nvSpPr>
          <p:cNvPr id="19" name="Line 56"/>
          <p:cNvSpPr>
            <a:spLocks noChangeShapeType="1"/>
          </p:cNvSpPr>
          <p:nvPr/>
        </p:nvSpPr>
        <p:spPr bwMode="auto">
          <a:xfrm flipV="1">
            <a:off x="3276600" y="3273425"/>
            <a:ext cx="762000" cy="3079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0" y="699668"/>
            <a:ext cx="868679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bg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09" charset="0"/>
                <a:ea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09" charset="0"/>
                <a:ea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09" charset="0"/>
                <a:ea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09" charset="0"/>
                <a:ea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09" charset="0"/>
                <a:ea typeface="ＭＳ Ｐゴシック" pitchFamily="-10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09" charset="0"/>
                <a:ea typeface="ＭＳ Ｐゴシック" pitchFamily="-10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09" charset="0"/>
                <a:ea typeface="ＭＳ Ｐゴシック" pitchFamily="-10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Trebuchet MS" pitchFamily="-109" charset="0"/>
                <a:ea typeface="ＭＳ Ｐゴシック" pitchFamily="-109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en-US" altLang="en-US" sz="1600" dirty="0" smtClean="0">
                <a:solidFill>
                  <a:schemeClr val="tx1"/>
                </a:solidFill>
              </a:rPr>
              <a:t>Computer Sc.</a:t>
            </a:r>
            <a:r>
              <a:rPr lang="en-US" alt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Scalable detection of flow-anomalies </a:t>
            </a:r>
            <a:r>
              <a:rPr lang="en-US" altLang="en-US" sz="1600" dirty="0" smtClean="0">
                <a:solidFill>
                  <a:srgbClr val="00B0F0"/>
                </a:solidFill>
              </a:rPr>
              <a:t>&amp;</a:t>
            </a:r>
            <a:r>
              <a:rPr lang="en-US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en-US" sz="1600" dirty="0" smtClean="0">
                <a:solidFill>
                  <a:srgbClr val="0070C0"/>
                </a:solidFill>
              </a:rPr>
              <a:t>co-occurrences</a:t>
            </a:r>
          </a:p>
          <a:p>
            <a:pPr defTabSz="914400" eaLnBrk="1" hangingPunct="1">
              <a:defRPr/>
            </a:pPr>
            <a:endParaRPr lang="en-US" altLang="en-US" sz="1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267200" y="1066800"/>
            <a:ext cx="4572000" cy="2906713"/>
            <a:chOff x="4267200" y="1143000"/>
            <a:chExt cx="4572000" cy="2762250"/>
          </a:xfrm>
        </p:grpSpPr>
        <p:pic>
          <p:nvPicPr>
            <p:cNvPr id="18448" name="Picture 3" descr="Picture 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663" y="1143000"/>
              <a:ext cx="2903537" cy="194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9" name="Line 56"/>
            <p:cNvSpPr>
              <a:spLocks noChangeShapeType="1"/>
            </p:cNvSpPr>
            <p:nvPr/>
          </p:nvSpPr>
          <p:spPr bwMode="auto">
            <a:xfrm>
              <a:off x="4381500" y="2590800"/>
              <a:ext cx="20193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56"/>
            <p:cNvSpPr>
              <a:spLocks noChangeShapeType="1"/>
            </p:cNvSpPr>
            <p:nvPr/>
          </p:nvSpPr>
          <p:spPr bwMode="auto">
            <a:xfrm flipV="1">
              <a:off x="4267200" y="2113756"/>
              <a:ext cx="2133600" cy="179149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TextBox 13"/>
            <p:cNvSpPr txBox="1">
              <a:spLocks noChangeArrowheads="1"/>
            </p:cNvSpPr>
            <p:nvPr/>
          </p:nvSpPr>
          <p:spPr bwMode="auto">
            <a:xfrm>
              <a:off x="7513940" y="1219200"/>
              <a:ext cx="124906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2000"/>
                </a:spcBef>
                <a:buFont typeface="Wingdings 2" charset="2"/>
                <a:buChar char=""/>
                <a:defRPr sz="22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ts val="600"/>
                </a:spcBef>
                <a:buFont typeface="Wingdings 2" charset="2"/>
                <a:buChar char=""/>
                <a:defRPr sz="20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charset="0"/>
                </a:rPr>
                <a:t>Dissolved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charset="0"/>
                </a:rPr>
                <a:t>Oxygen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011863" y="2286000"/>
            <a:ext cx="2903537" cy="3657600"/>
            <a:chOff x="6011863" y="2590800"/>
            <a:chExt cx="2903537" cy="3657600"/>
          </a:xfrm>
        </p:grpSpPr>
        <p:pic>
          <p:nvPicPr>
            <p:cNvPr id="18445" name="Picture 3" descr="Picture 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4495800"/>
              <a:ext cx="2903537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6" name="Line 56"/>
            <p:cNvSpPr>
              <a:spLocks noChangeShapeType="1"/>
            </p:cNvSpPr>
            <p:nvPr/>
          </p:nvSpPr>
          <p:spPr bwMode="auto">
            <a:xfrm flipH="1" flipV="1">
              <a:off x="6531669" y="2590800"/>
              <a:ext cx="19546" cy="26289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TextBox 5"/>
            <p:cNvSpPr txBox="1">
              <a:spLocks noChangeArrowheads="1"/>
            </p:cNvSpPr>
            <p:nvPr/>
          </p:nvSpPr>
          <p:spPr bwMode="auto">
            <a:xfrm>
              <a:off x="7239000" y="4888468"/>
              <a:ext cx="9541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2000"/>
                </a:spcBef>
                <a:buFont typeface="Wingdings 2" charset="2"/>
                <a:buChar char=""/>
                <a:defRPr sz="22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ts val="600"/>
                </a:spcBef>
                <a:buFont typeface="Wingdings 2" charset="2"/>
                <a:buChar char=""/>
                <a:defRPr sz="2000"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ts val="600"/>
                </a:spcBef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Font typeface="Wingdings 2" charset="2"/>
                <a:buChar char=""/>
                <a:defRPr>
                  <a:solidFill>
                    <a:schemeClr val="bg1"/>
                  </a:solidFill>
                  <a:latin typeface="Trebuchet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Arial" charset="0"/>
                </a:rPr>
                <a:t>Rainfall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9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02"/>
          <p:cNvSpPr>
            <a:spLocks noChangeShapeType="1"/>
          </p:cNvSpPr>
          <p:nvPr/>
        </p:nvSpPr>
        <p:spPr bwMode="auto">
          <a:xfrm>
            <a:off x="6934200" y="5105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Line 100"/>
          <p:cNvSpPr>
            <a:spLocks noChangeShapeType="1"/>
          </p:cNvSpPr>
          <p:nvPr/>
        </p:nvSpPr>
        <p:spPr bwMode="auto">
          <a:xfrm>
            <a:off x="6019800" y="5105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7" name="Line 136"/>
          <p:cNvSpPr>
            <a:spLocks noChangeShapeType="1"/>
          </p:cNvSpPr>
          <p:nvPr/>
        </p:nvSpPr>
        <p:spPr bwMode="auto">
          <a:xfrm flipH="1">
            <a:off x="4495800" y="4267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Line 135"/>
          <p:cNvSpPr>
            <a:spLocks noChangeShapeType="1"/>
          </p:cNvSpPr>
          <p:nvPr/>
        </p:nvSpPr>
        <p:spPr bwMode="auto">
          <a:xfrm flipH="1">
            <a:off x="4495800" y="3657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62" name="Straight Connector 161"/>
          <p:cNvCxnSpPr>
            <a:cxnSpLocks noChangeShapeType="1"/>
          </p:cNvCxnSpPr>
          <p:nvPr/>
        </p:nvCxnSpPr>
        <p:spPr bwMode="auto">
          <a:xfrm rot="5400000">
            <a:off x="3200400" y="4876800"/>
            <a:ext cx="3048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defRPr/>
            </a:pPr>
            <a:fld id="{2AC76B65-8059-E14D-A11B-5B91F3833205}" type="slidenum">
              <a:rPr lang="ko-KR" altLang="en-US" smtClean="0">
                <a:solidFill>
                  <a:srgbClr val="E6CE1A"/>
                </a:solidFill>
                <a:ea typeface="굴림" charset="-127"/>
              </a:rPr>
              <a:pPr algn="l" eaLnBrk="1" hangingPunct="1">
                <a:defRPr/>
              </a:pPr>
              <a:t>18</a:t>
            </a:fld>
            <a:endParaRPr lang="en-US" altLang="ko-KR" smtClean="0">
              <a:solidFill>
                <a:srgbClr val="E6CE1A"/>
              </a:solidFill>
              <a:ea typeface="굴림" charset="-127"/>
            </a:endParaRPr>
          </a:p>
        </p:txBody>
      </p:sp>
      <p:sp>
        <p:nvSpPr>
          <p:cNvPr id="47111" name="Oval 4"/>
          <p:cNvSpPr>
            <a:spLocks noChangeArrowheads="1"/>
          </p:cNvSpPr>
          <p:nvPr/>
        </p:nvSpPr>
        <p:spPr bwMode="auto">
          <a:xfrm>
            <a:off x="228600" y="457200"/>
            <a:ext cx="609600" cy="381000"/>
          </a:xfrm>
          <a:prstGeom prst="ellipse">
            <a:avLst/>
          </a:prstGeom>
          <a:solidFill>
            <a:srgbClr val="FFFFFF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1-1</a:t>
            </a:r>
          </a:p>
        </p:txBody>
      </p:sp>
      <p:sp>
        <p:nvSpPr>
          <p:cNvPr id="47112" name="Oval 5"/>
          <p:cNvSpPr>
            <a:spLocks noChangeArrowheads="1"/>
          </p:cNvSpPr>
          <p:nvPr/>
        </p:nvSpPr>
        <p:spPr bwMode="auto">
          <a:xfrm>
            <a:off x="228600" y="10668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1-2</a:t>
            </a:r>
          </a:p>
        </p:txBody>
      </p:sp>
      <p:sp>
        <p:nvSpPr>
          <p:cNvPr id="47113" name="Oval 7"/>
          <p:cNvSpPr>
            <a:spLocks noChangeArrowheads="1"/>
          </p:cNvSpPr>
          <p:nvPr/>
        </p:nvSpPr>
        <p:spPr bwMode="auto">
          <a:xfrm>
            <a:off x="228600" y="16764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1-3</a:t>
            </a:r>
          </a:p>
        </p:txBody>
      </p:sp>
      <p:sp>
        <p:nvSpPr>
          <p:cNvPr id="47114" name="Oval 8"/>
          <p:cNvSpPr>
            <a:spLocks noChangeArrowheads="1"/>
          </p:cNvSpPr>
          <p:nvPr/>
        </p:nvSpPr>
        <p:spPr bwMode="auto">
          <a:xfrm>
            <a:off x="228600" y="2286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1-4</a:t>
            </a:r>
          </a:p>
        </p:txBody>
      </p:sp>
      <p:sp>
        <p:nvSpPr>
          <p:cNvPr id="47115" name="Oval 9"/>
          <p:cNvSpPr>
            <a:spLocks noChangeArrowheads="1"/>
          </p:cNvSpPr>
          <p:nvPr/>
        </p:nvSpPr>
        <p:spPr bwMode="auto">
          <a:xfrm>
            <a:off x="228600" y="2895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1-5</a:t>
            </a:r>
          </a:p>
        </p:txBody>
      </p:sp>
      <p:sp>
        <p:nvSpPr>
          <p:cNvPr id="47116" name="Oval 10"/>
          <p:cNvSpPr>
            <a:spLocks noChangeArrowheads="1"/>
          </p:cNvSpPr>
          <p:nvPr/>
        </p:nvSpPr>
        <p:spPr bwMode="auto">
          <a:xfrm>
            <a:off x="228600" y="35052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1-6</a:t>
            </a:r>
          </a:p>
        </p:txBody>
      </p:sp>
      <p:sp>
        <p:nvSpPr>
          <p:cNvPr id="47117" name="Oval 11"/>
          <p:cNvSpPr>
            <a:spLocks noChangeArrowheads="1"/>
          </p:cNvSpPr>
          <p:nvPr/>
        </p:nvSpPr>
        <p:spPr bwMode="auto">
          <a:xfrm>
            <a:off x="228600" y="41148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1-7</a:t>
            </a:r>
          </a:p>
        </p:txBody>
      </p:sp>
      <p:sp>
        <p:nvSpPr>
          <p:cNvPr id="47118" name="Oval 12"/>
          <p:cNvSpPr>
            <a:spLocks noChangeArrowheads="1"/>
          </p:cNvSpPr>
          <p:nvPr/>
        </p:nvSpPr>
        <p:spPr bwMode="auto">
          <a:xfrm>
            <a:off x="228600" y="47244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1-8</a:t>
            </a:r>
          </a:p>
        </p:txBody>
      </p:sp>
      <p:sp>
        <p:nvSpPr>
          <p:cNvPr id="47119" name="Oval 13"/>
          <p:cNvSpPr>
            <a:spLocks noChangeArrowheads="1"/>
          </p:cNvSpPr>
          <p:nvPr/>
        </p:nvSpPr>
        <p:spPr bwMode="auto">
          <a:xfrm>
            <a:off x="228600" y="5334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1-9</a:t>
            </a:r>
          </a:p>
        </p:txBody>
      </p:sp>
      <p:sp>
        <p:nvSpPr>
          <p:cNvPr id="47120" name="Oval 14"/>
          <p:cNvSpPr>
            <a:spLocks noChangeArrowheads="1"/>
          </p:cNvSpPr>
          <p:nvPr/>
        </p:nvSpPr>
        <p:spPr bwMode="auto">
          <a:xfrm>
            <a:off x="228600" y="5943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1-10</a:t>
            </a:r>
          </a:p>
        </p:txBody>
      </p:sp>
      <p:sp>
        <p:nvSpPr>
          <p:cNvPr id="47121" name="Oval 15"/>
          <p:cNvSpPr>
            <a:spLocks noChangeArrowheads="1"/>
          </p:cNvSpPr>
          <p:nvPr/>
        </p:nvSpPr>
        <p:spPr bwMode="auto">
          <a:xfrm>
            <a:off x="1143000" y="10668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2-2</a:t>
            </a:r>
          </a:p>
        </p:txBody>
      </p:sp>
      <p:sp>
        <p:nvSpPr>
          <p:cNvPr id="47122" name="Oval 16"/>
          <p:cNvSpPr>
            <a:spLocks noChangeArrowheads="1"/>
          </p:cNvSpPr>
          <p:nvPr/>
        </p:nvSpPr>
        <p:spPr bwMode="auto">
          <a:xfrm>
            <a:off x="1143000" y="16764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2-3</a:t>
            </a:r>
          </a:p>
        </p:txBody>
      </p:sp>
      <p:sp>
        <p:nvSpPr>
          <p:cNvPr id="47123" name="Oval 17"/>
          <p:cNvSpPr>
            <a:spLocks noChangeArrowheads="1"/>
          </p:cNvSpPr>
          <p:nvPr/>
        </p:nvSpPr>
        <p:spPr bwMode="auto">
          <a:xfrm>
            <a:off x="1143000" y="2286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2-4</a:t>
            </a:r>
          </a:p>
        </p:txBody>
      </p:sp>
      <p:sp>
        <p:nvSpPr>
          <p:cNvPr id="47124" name="Oval 18"/>
          <p:cNvSpPr>
            <a:spLocks noChangeArrowheads="1"/>
          </p:cNvSpPr>
          <p:nvPr/>
        </p:nvSpPr>
        <p:spPr bwMode="auto">
          <a:xfrm>
            <a:off x="1143000" y="2895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2-5</a:t>
            </a:r>
          </a:p>
        </p:txBody>
      </p:sp>
      <p:sp>
        <p:nvSpPr>
          <p:cNvPr id="47125" name="Oval 19"/>
          <p:cNvSpPr>
            <a:spLocks noChangeArrowheads="1"/>
          </p:cNvSpPr>
          <p:nvPr/>
        </p:nvSpPr>
        <p:spPr bwMode="auto">
          <a:xfrm>
            <a:off x="1143000" y="35052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2-6</a:t>
            </a:r>
          </a:p>
        </p:txBody>
      </p:sp>
      <p:sp>
        <p:nvSpPr>
          <p:cNvPr id="47126" name="Oval 20"/>
          <p:cNvSpPr>
            <a:spLocks noChangeArrowheads="1"/>
          </p:cNvSpPr>
          <p:nvPr/>
        </p:nvSpPr>
        <p:spPr bwMode="auto">
          <a:xfrm>
            <a:off x="1143000" y="41148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2-7</a:t>
            </a:r>
          </a:p>
        </p:txBody>
      </p:sp>
      <p:sp>
        <p:nvSpPr>
          <p:cNvPr id="47127" name="Oval 21"/>
          <p:cNvSpPr>
            <a:spLocks noChangeArrowheads="1"/>
          </p:cNvSpPr>
          <p:nvPr/>
        </p:nvSpPr>
        <p:spPr bwMode="auto">
          <a:xfrm>
            <a:off x="1143000" y="47244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2-8</a:t>
            </a:r>
          </a:p>
        </p:txBody>
      </p:sp>
      <p:sp>
        <p:nvSpPr>
          <p:cNvPr id="47128" name="Oval 22"/>
          <p:cNvSpPr>
            <a:spLocks noChangeArrowheads="1"/>
          </p:cNvSpPr>
          <p:nvPr/>
        </p:nvSpPr>
        <p:spPr bwMode="auto">
          <a:xfrm>
            <a:off x="1143000" y="5334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2-9</a:t>
            </a:r>
          </a:p>
        </p:txBody>
      </p:sp>
      <p:sp>
        <p:nvSpPr>
          <p:cNvPr id="47129" name="Oval 23"/>
          <p:cNvSpPr>
            <a:spLocks noChangeArrowheads="1"/>
          </p:cNvSpPr>
          <p:nvPr/>
        </p:nvSpPr>
        <p:spPr bwMode="auto">
          <a:xfrm>
            <a:off x="1143000" y="5943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2-10</a:t>
            </a:r>
          </a:p>
        </p:txBody>
      </p:sp>
      <p:sp>
        <p:nvSpPr>
          <p:cNvPr id="47130" name="Oval 24"/>
          <p:cNvSpPr>
            <a:spLocks noChangeArrowheads="1"/>
          </p:cNvSpPr>
          <p:nvPr/>
        </p:nvSpPr>
        <p:spPr bwMode="auto">
          <a:xfrm>
            <a:off x="2057400" y="1676400"/>
            <a:ext cx="609600" cy="381000"/>
          </a:xfrm>
          <a:prstGeom prst="ellipse">
            <a:avLst/>
          </a:prstGeom>
          <a:solidFill>
            <a:srgbClr val="FFFFFF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3-3</a:t>
            </a:r>
          </a:p>
        </p:txBody>
      </p:sp>
      <p:sp>
        <p:nvSpPr>
          <p:cNvPr id="47131" name="Oval 25"/>
          <p:cNvSpPr>
            <a:spLocks noChangeArrowheads="1"/>
          </p:cNvSpPr>
          <p:nvPr/>
        </p:nvSpPr>
        <p:spPr bwMode="auto">
          <a:xfrm>
            <a:off x="2057400" y="2286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3-4</a:t>
            </a:r>
          </a:p>
        </p:txBody>
      </p:sp>
      <p:sp>
        <p:nvSpPr>
          <p:cNvPr id="47132" name="Oval 26"/>
          <p:cNvSpPr>
            <a:spLocks noChangeArrowheads="1"/>
          </p:cNvSpPr>
          <p:nvPr/>
        </p:nvSpPr>
        <p:spPr bwMode="auto">
          <a:xfrm>
            <a:off x="2057400" y="2895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3-5</a:t>
            </a:r>
          </a:p>
        </p:txBody>
      </p:sp>
      <p:sp>
        <p:nvSpPr>
          <p:cNvPr id="47133" name="Oval 27"/>
          <p:cNvSpPr>
            <a:spLocks noChangeArrowheads="1"/>
          </p:cNvSpPr>
          <p:nvPr/>
        </p:nvSpPr>
        <p:spPr bwMode="auto">
          <a:xfrm>
            <a:off x="2057400" y="35052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3-6</a:t>
            </a:r>
          </a:p>
        </p:txBody>
      </p:sp>
      <p:sp>
        <p:nvSpPr>
          <p:cNvPr id="47134" name="Oval 28"/>
          <p:cNvSpPr>
            <a:spLocks noChangeArrowheads="1"/>
          </p:cNvSpPr>
          <p:nvPr/>
        </p:nvSpPr>
        <p:spPr bwMode="auto">
          <a:xfrm>
            <a:off x="2057400" y="41148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3-7</a:t>
            </a:r>
          </a:p>
        </p:txBody>
      </p:sp>
      <p:sp>
        <p:nvSpPr>
          <p:cNvPr id="47135" name="Oval 29"/>
          <p:cNvSpPr>
            <a:spLocks noChangeArrowheads="1"/>
          </p:cNvSpPr>
          <p:nvPr/>
        </p:nvSpPr>
        <p:spPr bwMode="auto">
          <a:xfrm>
            <a:off x="2057400" y="47244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3-8</a:t>
            </a:r>
          </a:p>
        </p:txBody>
      </p:sp>
      <p:sp>
        <p:nvSpPr>
          <p:cNvPr id="47136" name="Oval 30"/>
          <p:cNvSpPr>
            <a:spLocks noChangeArrowheads="1"/>
          </p:cNvSpPr>
          <p:nvPr/>
        </p:nvSpPr>
        <p:spPr bwMode="auto">
          <a:xfrm>
            <a:off x="2057400" y="5334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3-9</a:t>
            </a:r>
          </a:p>
        </p:txBody>
      </p:sp>
      <p:sp>
        <p:nvSpPr>
          <p:cNvPr id="47137" name="Oval 31"/>
          <p:cNvSpPr>
            <a:spLocks noChangeArrowheads="1"/>
          </p:cNvSpPr>
          <p:nvPr/>
        </p:nvSpPr>
        <p:spPr bwMode="auto">
          <a:xfrm>
            <a:off x="2057400" y="5943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3-10</a:t>
            </a:r>
          </a:p>
        </p:txBody>
      </p:sp>
      <p:sp>
        <p:nvSpPr>
          <p:cNvPr id="47138" name="Oval 32"/>
          <p:cNvSpPr>
            <a:spLocks noChangeArrowheads="1"/>
          </p:cNvSpPr>
          <p:nvPr/>
        </p:nvSpPr>
        <p:spPr bwMode="auto">
          <a:xfrm>
            <a:off x="2971800" y="2286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4-4</a:t>
            </a:r>
          </a:p>
        </p:txBody>
      </p:sp>
      <p:sp>
        <p:nvSpPr>
          <p:cNvPr id="47139" name="Oval 33"/>
          <p:cNvSpPr>
            <a:spLocks noChangeArrowheads="1"/>
          </p:cNvSpPr>
          <p:nvPr/>
        </p:nvSpPr>
        <p:spPr bwMode="auto">
          <a:xfrm>
            <a:off x="2971800" y="2895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4-5</a:t>
            </a:r>
          </a:p>
        </p:txBody>
      </p:sp>
      <p:sp>
        <p:nvSpPr>
          <p:cNvPr id="47140" name="Oval 34"/>
          <p:cNvSpPr>
            <a:spLocks noChangeArrowheads="1"/>
          </p:cNvSpPr>
          <p:nvPr/>
        </p:nvSpPr>
        <p:spPr bwMode="auto">
          <a:xfrm>
            <a:off x="2971800" y="35052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4-6</a:t>
            </a:r>
          </a:p>
        </p:txBody>
      </p:sp>
      <p:sp>
        <p:nvSpPr>
          <p:cNvPr id="47141" name="Oval 35"/>
          <p:cNvSpPr>
            <a:spLocks noChangeArrowheads="1"/>
          </p:cNvSpPr>
          <p:nvPr/>
        </p:nvSpPr>
        <p:spPr bwMode="auto">
          <a:xfrm>
            <a:off x="2971800" y="41148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4-7</a:t>
            </a:r>
          </a:p>
        </p:txBody>
      </p:sp>
      <p:sp>
        <p:nvSpPr>
          <p:cNvPr id="47142" name="Oval 36"/>
          <p:cNvSpPr>
            <a:spLocks noChangeArrowheads="1"/>
          </p:cNvSpPr>
          <p:nvPr/>
        </p:nvSpPr>
        <p:spPr bwMode="auto">
          <a:xfrm>
            <a:off x="2971800" y="47244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4-8</a:t>
            </a:r>
          </a:p>
        </p:txBody>
      </p:sp>
      <p:sp>
        <p:nvSpPr>
          <p:cNvPr id="47143" name="Oval 37"/>
          <p:cNvSpPr>
            <a:spLocks noChangeArrowheads="1"/>
          </p:cNvSpPr>
          <p:nvPr/>
        </p:nvSpPr>
        <p:spPr bwMode="auto">
          <a:xfrm>
            <a:off x="2971800" y="5334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4-9</a:t>
            </a:r>
          </a:p>
        </p:txBody>
      </p:sp>
      <p:sp>
        <p:nvSpPr>
          <p:cNvPr id="47144" name="Oval 38"/>
          <p:cNvSpPr>
            <a:spLocks noChangeArrowheads="1"/>
          </p:cNvSpPr>
          <p:nvPr/>
        </p:nvSpPr>
        <p:spPr bwMode="auto">
          <a:xfrm>
            <a:off x="2971800" y="5943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4-10</a:t>
            </a:r>
          </a:p>
        </p:txBody>
      </p:sp>
      <p:sp>
        <p:nvSpPr>
          <p:cNvPr id="47145" name="Oval 39"/>
          <p:cNvSpPr>
            <a:spLocks noChangeArrowheads="1"/>
          </p:cNvSpPr>
          <p:nvPr/>
        </p:nvSpPr>
        <p:spPr bwMode="auto">
          <a:xfrm>
            <a:off x="3886200" y="2895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5-5</a:t>
            </a:r>
          </a:p>
        </p:txBody>
      </p:sp>
      <p:sp>
        <p:nvSpPr>
          <p:cNvPr id="47146" name="Oval 40"/>
          <p:cNvSpPr>
            <a:spLocks noChangeArrowheads="1"/>
          </p:cNvSpPr>
          <p:nvPr/>
        </p:nvSpPr>
        <p:spPr bwMode="auto">
          <a:xfrm>
            <a:off x="3886200" y="35052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5-6</a:t>
            </a:r>
          </a:p>
        </p:txBody>
      </p:sp>
      <p:sp>
        <p:nvSpPr>
          <p:cNvPr id="47147" name="Oval 41"/>
          <p:cNvSpPr>
            <a:spLocks noChangeArrowheads="1"/>
          </p:cNvSpPr>
          <p:nvPr/>
        </p:nvSpPr>
        <p:spPr bwMode="auto">
          <a:xfrm>
            <a:off x="3886200" y="41148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5-7</a:t>
            </a:r>
          </a:p>
        </p:txBody>
      </p:sp>
      <p:sp>
        <p:nvSpPr>
          <p:cNvPr id="47148" name="Oval 42"/>
          <p:cNvSpPr>
            <a:spLocks noChangeArrowheads="1"/>
          </p:cNvSpPr>
          <p:nvPr/>
        </p:nvSpPr>
        <p:spPr bwMode="auto">
          <a:xfrm>
            <a:off x="3886200" y="47244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5-8</a:t>
            </a:r>
          </a:p>
        </p:txBody>
      </p:sp>
      <p:sp>
        <p:nvSpPr>
          <p:cNvPr id="47149" name="Oval 43"/>
          <p:cNvSpPr>
            <a:spLocks noChangeArrowheads="1"/>
          </p:cNvSpPr>
          <p:nvPr/>
        </p:nvSpPr>
        <p:spPr bwMode="auto">
          <a:xfrm>
            <a:off x="3886200" y="5334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5-9</a:t>
            </a:r>
          </a:p>
        </p:txBody>
      </p:sp>
      <p:sp>
        <p:nvSpPr>
          <p:cNvPr id="47150" name="Oval 44"/>
          <p:cNvSpPr>
            <a:spLocks noChangeArrowheads="1"/>
          </p:cNvSpPr>
          <p:nvPr/>
        </p:nvSpPr>
        <p:spPr bwMode="auto">
          <a:xfrm>
            <a:off x="3886200" y="5943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5-10</a:t>
            </a:r>
          </a:p>
        </p:txBody>
      </p:sp>
      <p:sp>
        <p:nvSpPr>
          <p:cNvPr id="47151" name="Oval 45"/>
          <p:cNvSpPr>
            <a:spLocks noChangeArrowheads="1"/>
          </p:cNvSpPr>
          <p:nvPr/>
        </p:nvSpPr>
        <p:spPr bwMode="auto">
          <a:xfrm>
            <a:off x="4800600" y="3505200"/>
            <a:ext cx="609600" cy="381000"/>
          </a:xfrm>
          <a:prstGeom prst="ellipse">
            <a:avLst/>
          </a:prstGeom>
          <a:solidFill>
            <a:srgbClr val="FFFFFF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6-6</a:t>
            </a:r>
          </a:p>
        </p:txBody>
      </p:sp>
      <p:sp>
        <p:nvSpPr>
          <p:cNvPr id="47152" name="Oval 46"/>
          <p:cNvSpPr>
            <a:spLocks noChangeArrowheads="1"/>
          </p:cNvSpPr>
          <p:nvPr/>
        </p:nvSpPr>
        <p:spPr bwMode="auto">
          <a:xfrm>
            <a:off x="4800600" y="41148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6-7</a:t>
            </a:r>
          </a:p>
        </p:txBody>
      </p:sp>
      <p:sp>
        <p:nvSpPr>
          <p:cNvPr id="47153" name="Oval 47"/>
          <p:cNvSpPr>
            <a:spLocks noChangeArrowheads="1"/>
          </p:cNvSpPr>
          <p:nvPr/>
        </p:nvSpPr>
        <p:spPr bwMode="auto">
          <a:xfrm>
            <a:off x="4800600" y="47244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6-8</a:t>
            </a:r>
          </a:p>
        </p:txBody>
      </p:sp>
      <p:sp>
        <p:nvSpPr>
          <p:cNvPr id="47154" name="Oval 48"/>
          <p:cNvSpPr>
            <a:spLocks noChangeArrowheads="1"/>
          </p:cNvSpPr>
          <p:nvPr/>
        </p:nvSpPr>
        <p:spPr bwMode="auto">
          <a:xfrm>
            <a:off x="4800600" y="5334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6-9</a:t>
            </a:r>
          </a:p>
        </p:txBody>
      </p:sp>
      <p:sp>
        <p:nvSpPr>
          <p:cNvPr id="47155" name="Oval 49"/>
          <p:cNvSpPr>
            <a:spLocks noChangeArrowheads="1"/>
          </p:cNvSpPr>
          <p:nvPr/>
        </p:nvSpPr>
        <p:spPr bwMode="auto">
          <a:xfrm>
            <a:off x="4800600" y="5943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6-10</a:t>
            </a:r>
          </a:p>
        </p:txBody>
      </p:sp>
      <p:sp>
        <p:nvSpPr>
          <p:cNvPr id="47156" name="Oval 50"/>
          <p:cNvSpPr>
            <a:spLocks noChangeArrowheads="1"/>
          </p:cNvSpPr>
          <p:nvPr/>
        </p:nvSpPr>
        <p:spPr bwMode="auto">
          <a:xfrm>
            <a:off x="5715000" y="41148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7-7</a:t>
            </a:r>
          </a:p>
        </p:txBody>
      </p:sp>
      <p:sp>
        <p:nvSpPr>
          <p:cNvPr id="47157" name="Oval 51"/>
          <p:cNvSpPr>
            <a:spLocks noChangeArrowheads="1"/>
          </p:cNvSpPr>
          <p:nvPr/>
        </p:nvSpPr>
        <p:spPr bwMode="auto">
          <a:xfrm>
            <a:off x="5715000" y="47244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7-8</a:t>
            </a:r>
          </a:p>
        </p:txBody>
      </p:sp>
      <p:sp>
        <p:nvSpPr>
          <p:cNvPr id="47158" name="Oval 52"/>
          <p:cNvSpPr>
            <a:spLocks noChangeArrowheads="1"/>
          </p:cNvSpPr>
          <p:nvPr/>
        </p:nvSpPr>
        <p:spPr bwMode="auto">
          <a:xfrm>
            <a:off x="5715000" y="5334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7-9</a:t>
            </a:r>
          </a:p>
        </p:txBody>
      </p:sp>
      <p:sp>
        <p:nvSpPr>
          <p:cNvPr id="47159" name="Oval 53"/>
          <p:cNvSpPr>
            <a:spLocks noChangeArrowheads="1"/>
          </p:cNvSpPr>
          <p:nvPr/>
        </p:nvSpPr>
        <p:spPr bwMode="auto">
          <a:xfrm>
            <a:off x="5715000" y="5943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7-10</a:t>
            </a:r>
          </a:p>
        </p:txBody>
      </p:sp>
      <p:sp>
        <p:nvSpPr>
          <p:cNvPr id="47160" name="Oval 54"/>
          <p:cNvSpPr>
            <a:spLocks noChangeArrowheads="1"/>
          </p:cNvSpPr>
          <p:nvPr/>
        </p:nvSpPr>
        <p:spPr bwMode="auto">
          <a:xfrm>
            <a:off x="6629400" y="4724400"/>
            <a:ext cx="609600" cy="381000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8-8</a:t>
            </a:r>
          </a:p>
        </p:txBody>
      </p:sp>
      <p:sp>
        <p:nvSpPr>
          <p:cNvPr id="47161" name="Oval 55"/>
          <p:cNvSpPr>
            <a:spLocks noChangeArrowheads="1"/>
          </p:cNvSpPr>
          <p:nvPr/>
        </p:nvSpPr>
        <p:spPr bwMode="auto">
          <a:xfrm>
            <a:off x="6629400" y="53340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8-9</a:t>
            </a:r>
          </a:p>
        </p:txBody>
      </p:sp>
      <p:sp>
        <p:nvSpPr>
          <p:cNvPr id="47162" name="Oval 56"/>
          <p:cNvSpPr>
            <a:spLocks noChangeArrowheads="1"/>
          </p:cNvSpPr>
          <p:nvPr/>
        </p:nvSpPr>
        <p:spPr bwMode="auto">
          <a:xfrm>
            <a:off x="6629400" y="5943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8-10</a:t>
            </a:r>
          </a:p>
        </p:txBody>
      </p:sp>
      <p:sp>
        <p:nvSpPr>
          <p:cNvPr id="47163" name="Oval 57"/>
          <p:cNvSpPr>
            <a:spLocks noChangeArrowheads="1"/>
          </p:cNvSpPr>
          <p:nvPr/>
        </p:nvSpPr>
        <p:spPr bwMode="auto">
          <a:xfrm>
            <a:off x="7543800" y="5334000"/>
            <a:ext cx="609600" cy="381000"/>
          </a:xfrm>
          <a:prstGeom prst="ellipse">
            <a:avLst/>
          </a:prstGeom>
          <a:solidFill>
            <a:srgbClr val="FFFFFF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9-9</a:t>
            </a:r>
          </a:p>
        </p:txBody>
      </p:sp>
      <p:sp>
        <p:nvSpPr>
          <p:cNvPr id="47164" name="Oval 58"/>
          <p:cNvSpPr>
            <a:spLocks noChangeArrowheads="1"/>
          </p:cNvSpPr>
          <p:nvPr/>
        </p:nvSpPr>
        <p:spPr bwMode="auto">
          <a:xfrm>
            <a:off x="7543800" y="5943600"/>
            <a:ext cx="6096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9-10</a:t>
            </a:r>
          </a:p>
        </p:txBody>
      </p:sp>
      <p:sp>
        <p:nvSpPr>
          <p:cNvPr id="47165" name="Oval 59"/>
          <p:cNvSpPr>
            <a:spLocks noChangeArrowheads="1"/>
          </p:cNvSpPr>
          <p:nvPr/>
        </p:nvSpPr>
        <p:spPr bwMode="auto">
          <a:xfrm>
            <a:off x="8458200" y="5943600"/>
            <a:ext cx="609600" cy="381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1800"/>
              <a:t>10-10</a:t>
            </a:r>
          </a:p>
        </p:txBody>
      </p:sp>
      <p:sp>
        <p:nvSpPr>
          <p:cNvPr id="47166" name="Line 60"/>
          <p:cNvSpPr>
            <a:spLocks noChangeShapeType="1"/>
          </p:cNvSpPr>
          <p:nvPr/>
        </p:nvSpPr>
        <p:spPr bwMode="auto">
          <a:xfrm>
            <a:off x="533400" y="838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67" name="Line 61"/>
          <p:cNvSpPr>
            <a:spLocks noChangeShapeType="1"/>
          </p:cNvSpPr>
          <p:nvPr/>
        </p:nvSpPr>
        <p:spPr bwMode="auto">
          <a:xfrm>
            <a:off x="533400" y="1447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68" name="Line 62"/>
          <p:cNvSpPr>
            <a:spLocks noChangeShapeType="1"/>
          </p:cNvSpPr>
          <p:nvPr/>
        </p:nvSpPr>
        <p:spPr bwMode="auto">
          <a:xfrm>
            <a:off x="533400" y="2057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69" name="Line 63"/>
          <p:cNvSpPr>
            <a:spLocks noChangeShapeType="1"/>
          </p:cNvSpPr>
          <p:nvPr/>
        </p:nvSpPr>
        <p:spPr bwMode="auto">
          <a:xfrm>
            <a:off x="533400" y="2667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0" name="Line 64"/>
          <p:cNvSpPr>
            <a:spLocks noChangeShapeType="1"/>
          </p:cNvSpPr>
          <p:nvPr/>
        </p:nvSpPr>
        <p:spPr bwMode="auto">
          <a:xfrm>
            <a:off x="533400" y="32766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1" name="Line 65"/>
          <p:cNvSpPr>
            <a:spLocks noChangeShapeType="1"/>
          </p:cNvSpPr>
          <p:nvPr/>
        </p:nvSpPr>
        <p:spPr bwMode="auto">
          <a:xfrm>
            <a:off x="533400" y="3886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2" name="Line 66"/>
          <p:cNvSpPr>
            <a:spLocks noChangeShapeType="1"/>
          </p:cNvSpPr>
          <p:nvPr/>
        </p:nvSpPr>
        <p:spPr bwMode="auto">
          <a:xfrm>
            <a:off x="533400" y="4495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3" name="Line 67"/>
          <p:cNvSpPr>
            <a:spLocks noChangeShapeType="1"/>
          </p:cNvSpPr>
          <p:nvPr/>
        </p:nvSpPr>
        <p:spPr bwMode="auto">
          <a:xfrm>
            <a:off x="533400" y="5105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4" name="Line 68"/>
          <p:cNvSpPr>
            <a:spLocks noChangeShapeType="1"/>
          </p:cNvSpPr>
          <p:nvPr/>
        </p:nvSpPr>
        <p:spPr bwMode="auto">
          <a:xfrm>
            <a:off x="533400" y="5715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5" name="Line 69"/>
          <p:cNvSpPr>
            <a:spLocks noChangeShapeType="1"/>
          </p:cNvSpPr>
          <p:nvPr/>
        </p:nvSpPr>
        <p:spPr bwMode="auto">
          <a:xfrm>
            <a:off x="1447800" y="1447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6" name="Line 70"/>
          <p:cNvSpPr>
            <a:spLocks noChangeShapeType="1"/>
          </p:cNvSpPr>
          <p:nvPr/>
        </p:nvSpPr>
        <p:spPr bwMode="auto">
          <a:xfrm>
            <a:off x="1447800" y="2057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7" name="Line 71"/>
          <p:cNvSpPr>
            <a:spLocks noChangeShapeType="1"/>
          </p:cNvSpPr>
          <p:nvPr/>
        </p:nvSpPr>
        <p:spPr bwMode="auto">
          <a:xfrm>
            <a:off x="1447800" y="2667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8" name="Line 72"/>
          <p:cNvSpPr>
            <a:spLocks noChangeShapeType="1"/>
          </p:cNvSpPr>
          <p:nvPr/>
        </p:nvSpPr>
        <p:spPr bwMode="auto">
          <a:xfrm>
            <a:off x="1447800" y="32766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79" name="Line 73"/>
          <p:cNvSpPr>
            <a:spLocks noChangeShapeType="1"/>
          </p:cNvSpPr>
          <p:nvPr/>
        </p:nvSpPr>
        <p:spPr bwMode="auto">
          <a:xfrm>
            <a:off x="1447800" y="3886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0" name="Line 74"/>
          <p:cNvSpPr>
            <a:spLocks noChangeShapeType="1"/>
          </p:cNvSpPr>
          <p:nvPr/>
        </p:nvSpPr>
        <p:spPr bwMode="auto">
          <a:xfrm>
            <a:off x="1447800" y="4495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1" name="Line 75"/>
          <p:cNvSpPr>
            <a:spLocks noChangeShapeType="1"/>
          </p:cNvSpPr>
          <p:nvPr/>
        </p:nvSpPr>
        <p:spPr bwMode="auto">
          <a:xfrm>
            <a:off x="1447800" y="5105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2" name="Line 76"/>
          <p:cNvSpPr>
            <a:spLocks noChangeShapeType="1"/>
          </p:cNvSpPr>
          <p:nvPr/>
        </p:nvSpPr>
        <p:spPr bwMode="auto">
          <a:xfrm>
            <a:off x="1447800" y="5715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3" name="Line 77"/>
          <p:cNvSpPr>
            <a:spLocks noChangeShapeType="1"/>
          </p:cNvSpPr>
          <p:nvPr/>
        </p:nvSpPr>
        <p:spPr bwMode="auto">
          <a:xfrm>
            <a:off x="2362200" y="5715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4" name="Line 78"/>
          <p:cNvSpPr>
            <a:spLocks noChangeShapeType="1"/>
          </p:cNvSpPr>
          <p:nvPr/>
        </p:nvSpPr>
        <p:spPr bwMode="auto">
          <a:xfrm>
            <a:off x="2362200" y="5105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5" name="Line 79"/>
          <p:cNvSpPr>
            <a:spLocks noChangeShapeType="1"/>
          </p:cNvSpPr>
          <p:nvPr/>
        </p:nvSpPr>
        <p:spPr bwMode="auto">
          <a:xfrm>
            <a:off x="2362200" y="4495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6" name="Line 80"/>
          <p:cNvSpPr>
            <a:spLocks noChangeShapeType="1"/>
          </p:cNvSpPr>
          <p:nvPr/>
        </p:nvSpPr>
        <p:spPr bwMode="auto">
          <a:xfrm>
            <a:off x="2362200" y="3886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7" name="Line 81"/>
          <p:cNvSpPr>
            <a:spLocks noChangeShapeType="1"/>
          </p:cNvSpPr>
          <p:nvPr/>
        </p:nvSpPr>
        <p:spPr bwMode="auto">
          <a:xfrm>
            <a:off x="2362200" y="32766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8" name="Line 82"/>
          <p:cNvSpPr>
            <a:spLocks noChangeShapeType="1"/>
          </p:cNvSpPr>
          <p:nvPr/>
        </p:nvSpPr>
        <p:spPr bwMode="auto">
          <a:xfrm>
            <a:off x="2362200" y="2667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89" name="Line 83"/>
          <p:cNvSpPr>
            <a:spLocks noChangeShapeType="1"/>
          </p:cNvSpPr>
          <p:nvPr/>
        </p:nvSpPr>
        <p:spPr bwMode="auto">
          <a:xfrm>
            <a:off x="2362200" y="2057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0" name="Line 84"/>
          <p:cNvSpPr>
            <a:spLocks noChangeShapeType="1"/>
          </p:cNvSpPr>
          <p:nvPr/>
        </p:nvSpPr>
        <p:spPr bwMode="auto">
          <a:xfrm>
            <a:off x="3276600" y="2667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1" name="Line 85"/>
          <p:cNvSpPr>
            <a:spLocks noChangeShapeType="1"/>
          </p:cNvSpPr>
          <p:nvPr/>
        </p:nvSpPr>
        <p:spPr bwMode="auto">
          <a:xfrm>
            <a:off x="3276600" y="32766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2" name="Line 86"/>
          <p:cNvSpPr>
            <a:spLocks noChangeShapeType="1"/>
          </p:cNvSpPr>
          <p:nvPr/>
        </p:nvSpPr>
        <p:spPr bwMode="auto">
          <a:xfrm>
            <a:off x="3276600" y="3886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3" name="Line 87"/>
          <p:cNvSpPr>
            <a:spLocks noChangeShapeType="1"/>
          </p:cNvSpPr>
          <p:nvPr/>
        </p:nvSpPr>
        <p:spPr bwMode="auto">
          <a:xfrm>
            <a:off x="3276600" y="4495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4" name="Line 88"/>
          <p:cNvSpPr>
            <a:spLocks noChangeShapeType="1"/>
          </p:cNvSpPr>
          <p:nvPr/>
        </p:nvSpPr>
        <p:spPr bwMode="auto">
          <a:xfrm>
            <a:off x="3276600" y="5105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5" name="Line 89"/>
          <p:cNvSpPr>
            <a:spLocks noChangeShapeType="1"/>
          </p:cNvSpPr>
          <p:nvPr/>
        </p:nvSpPr>
        <p:spPr bwMode="auto">
          <a:xfrm>
            <a:off x="3276600" y="5715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6" name="Line 90"/>
          <p:cNvSpPr>
            <a:spLocks noChangeShapeType="1"/>
          </p:cNvSpPr>
          <p:nvPr/>
        </p:nvSpPr>
        <p:spPr bwMode="auto">
          <a:xfrm>
            <a:off x="4191000" y="5715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7" name="Line 91"/>
          <p:cNvSpPr>
            <a:spLocks noChangeShapeType="1"/>
          </p:cNvSpPr>
          <p:nvPr/>
        </p:nvSpPr>
        <p:spPr bwMode="auto">
          <a:xfrm>
            <a:off x="4191000" y="5105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8" name="Line 92"/>
          <p:cNvSpPr>
            <a:spLocks noChangeShapeType="1"/>
          </p:cNvSpPr>
          <p:nvPr/>
        </p:nvSpPr>
        <p:spPr bwMode="auto">
          <a:xfrm>
            <a:off x="4191000" y="4495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99" name="Line 93"/>
          <p:cNvSpPr>
            <a:spLocks noChangeShapeType="1"/>
          </p:cNvSpPr>
          <p:nvPr/>
        </p:nvSpPr>
        <p:spPr bwMode="auto">
          <a:xfrm>
            <a:off x="4191000" y="3886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0" name="Line 94"/>
          <p:cNvSpPr>
            <a:spLocks noChangeShapeType="1"/>
          </p:cNvSpPr>
          <p:nvPr/>
        </p:nvSpPr>
        <p:spPr bwMode="auto">
          <a:xfrm>
            <a:off x="4191000" y="32766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1" name="Line 95"/>
          <p:cNvSpPr>
            <a:spLocks noChangeShapeType="1"/>
          </p:cNvSpPr>
          <p:nvPr/>
        </p:nvSpPr>
        <p:spPr bwMode="auto">
          <a:xfrm>
            <a:off x="5105400" y="3886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2" name="Line 96"/>
          <p:cNvSpPr>
            <a:spLocks noChangeShapeType="1"/>
          </p:cNvSpPr>
          <p:nvPr/>
        </p:nvSpPr>
        <p:spPr bwMode="auto">
          <a:xfrm>
            <a:off x="5105400" y="4495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3" name="Line 97"/>
          <p:cNvSpPr>
            <a:spLocks noChangeShapeType="1"/>
          </p:cNvSpPr>
          <p:nvPr/>
        </p:nvSpPr>
        <p:spPr bwMode="auto">
          <a:xfrm>
            <a:off x="5105400" y="5105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4" name="Line 98"/>
          <p:cNvSpPr>
            <a:spLocks noChangeShapeType="1"/>
          </p:cNvSpPr>
          <p:nvPr/>
        </p:nvSpPr>
        <p:spPr bwMode="auto">
          <a:xfrm>
            <a:off x="5105400" y="5715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5" name="Line 99"/>
          <p:cNvSpPr>
            <a:spLocks noChangeShapeType="1"/>
          </p:cNvSpPr>
          <p:nvPr/>
        </p:nvSpPr>
        <p:spPr bwMode="auto">
          <a:xfrm>
            <a:off x="6019800" y="5715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6" name="Line 101"/>
          <p:cNvSpPr>
            <a:spLocks noChangeShapeType="1"/>
          </p:cNvSpPr>
          <p:nvPr/>
        </p:nvSpPr>
        <p:spPr bwMode="auto">
          <a:xfrm>
            <a:off x="6019800" y="4495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7" name="Line 103"/>
          <p:cNvSpPr>
            <a:spLocks noChangeShapeType="1"/>
          </p:cNvSpPr>
          <p:nvPr/>
        </p:nvSpPr>
        <p:spPr bwMode="auto">
          <a:xfrm>
            <a:off x="6934200" y="5715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8" name="Line 104"/>
          <p:cNvSpPr>
            <a:spLocks noChangeShapeType="1"/>
          </p:cNvSpPr>
          <p:nvPr/>
        </p:nvSpPr>
        <p:spPr bwMode="auto">
          <a:xfrm>
            <a:off x="7848600" y="5715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9" name="Line 105"/>
          <p:cNvSpPr>
            <a:spLocks noChangeShapeType="1"/>
          </p:cNvSpPr>
          <p:nvPr/>
        </p:nvSpPr>
        <p:spPr bwMode="auto">
          <a:xfrm flipH="1">
            <a:off x="838200" y="1219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0" name="Line 106"/>
          <p:cNvSpPr>
            <a:spLocks noChangeShapeType="1"/>
          </p:cNvSpPr>
          <p:nvPr/>
        </p:nvSpPr>
        <p:spPr bwMode="auto">
          <a:xfrm flipH="1">
            <a:off x="838200" y="1828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1" name="Line 107"/>
          <p:cNvSpPr>
            <a:spLocks noChangeShapeType="1"/>
          </p:cNvSpPr>
          <p:nvPr/>
        </p:nvSpPr>
        <p:spPr bwMode="auto">
          <a:xfrm flipH="1">
            <a:off x="838200" y="2438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2" name="Line 108"/>
          <p:cNvSpPr>
            <a:spLocks noChangeShapeType="1"/>
          </p:cNvSpPr>
          <p:nvPr/>
        </p:nvSpPr>
        <p:spPr bwMode="auto">
          <a:xfrm flipH="1">
            <a:off x="838200" y="3048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3" name="Line 109"/>
          <p:cNvSpPr>
            <a:spLocks noChangeShapeType="1"/>
          </p:cNvSpPr>
          <p:nvPr/>
        </p:nvSpPr>
        <p:spPr bwMode="auto">
          <a:xfrm flipH="1">
            <a:off x="838200" y="3657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4" name="Line 110"/>
          <p:cNvSpPr>
            <a:spLocks noChangeShapeType="1"/>
          </p:cNvSpPr>
          <p:nvPr/>
        </p:nvSpPr>
        <p:spPr bwMode="auto">
          <a:xfrm flipH="1">
            <a:off x="838200" y="4267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5" name="Line 111"/>
          <p:cNvSpPr>
            <a:spLocks noChangeShapeType="1"/>
          </p:cNvSpPr>
          <p:nvPr/>
        </p:nvSpPr>
        <p:spPr bwMode="auto">
          <a:xfrm flipH="1">
            <a:off x="838200" y="4876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6" name="Line 112"/>
          <p:cNvSpPr>
            <a:spLocks noChangeShapeType="1"/>
          </p:cNvSpPr>
          <p:nvPr/>
        </p:nvSpPr>
        <p:spPr bwMode="auto">
          <a:xfrm flipH="1">
            <a:off x="8382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7" name="Line 113"/>
          <p:cNvSpPr>
            <a:spLocks noChangeShapeType="1"/>
          </p:cNvSpPr>
          <p:nvPr/>
        </p:nvSpPr>
        <p:spPr bwMode="auto">
          <a:xfrm flipH="1">
            <a:off x="838200" y="6096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8" name="Line 114"/>
          <p:cNvSpPr>
            <a:spLocks noChangeShapeType="1"/>
          </p:cNvSpPr>
          <p:nvPr/>
        </p:nvSpPr>
        <p:spPr bwMode="auto">
          <a:xfrm flipH="1">
            <a:off x="1752600" y="6096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19" name="Line 115"/>
          <p:cNvSpPr>
            <a:spLocks noChangeShapeType="1"/>
          </p:cNvSpPr>
          <p:nvPr/>
        </p:nvSpPr>
        <p:spPr bwMode="auto">
          <a:xfrm flipH="1">
            <a:off x="17526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0" name="Line 116"/>
          <p:cNvSpPr>
            <a:spLocks noChangeShapeType="1"/>
          </p:cNvSpPr>
          <p:nvPr/>
        </p:nvSpPr>
        <p:spPr bwMode="auto">
          <a:xfrm flipH="1">
            <a:off x="1752600" y="4876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1" name="Line 117"/>
          <p:cNvSpPr>
            <a:spLocks noChangeShapeType="1"/>
          </p:cNvSpPr>
          <p:nvPr/>
        </p:nvSpPr>
        <p:spPr bwMode="auto">
          <a:xfrm flipH="1">
            <a:off x="1752600" y="4267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2" name="Line 118"/>
          <p:cNvSpPr>
            <a:spLocks noChangeShapeType="1"/>
          </p:cNvSpPr>
          <p:nvPr/>
        </p:nvSpPr>
        <p:spPr bwMode="auto">
          <a:xfrm flipH="1">
            <a:off x="1752600" y="3657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3" name="Line 119"/>
          <p:cNvSpPr>
            <a:spLocks noChangeShapeType="1"/>
          </p:cNvSpPr>
          <p:nvPr/>
        </p:nvSpPr>
        <p:spPr bwMode="auto">
          <a:xfrm flipH="1">
            <a:off x="1752600" y="3048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4" name="Line 120"/>
          <p:cNvSpPr>
            <a:spLocks noChangeShapeType="1"/>
          </p:cNvSpPr>
          <p:nvPr/>
        </p:nvSpPr>
        <p:spPr bwMode="auto">
          <a:xfrm flipH="1">
            <a:off x="1752600" y="2438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5" name="Line 121"/>
          <p:cNvSpPr>
            <a:spLocks noChangeShapeType="1"/>
          </p:cNvSpPr>
          <p:nvPr/>
        </p:nvSpPr>
        <p:spPr bwMode="auto">
          <a:xfrm flipH="1">
            <a:off x="1752600" y="1828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6" name="Line 122"/>
          <p:cNvSpPr>
            <a:spLocks noChangeShapeType="1"/>
          </p:cNvSpPr>
          <p:nvPr/>
        </p:nvSpPr>
        <p:spPr bwMode="auto">
          <a:xfrm flipH="1">
            <a:off x="2667000" y="2438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7" name="Line 123"/>
          <p:cNvSpPr>
            <a:spLocks noChangeShapeType="1"/>
          </p:cNvSpPr>
          <p:nvPr/>
        </p:nvSpPr>
        <p:spPr bwMode="auto">
          <a:xfrm flipH="1">
            <a:off x="2667000" y="3048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8" name="Line 124"/>
          <p:cNvSpPr>
            <a:spLocks noChangeShapeType="1"/>
          </p:cNvSpPr>
          <p:nvPr/>
        </p:nvSpPr>
        <p:spPr bwMode="auto">
          <a:xfrm flipH="1">
            <a:off x="2667000" y="3657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29" name="Line 125"/>
          <p:cNvSpPr>
            <a:spLocks noChangeShapeType="1"/>
          </p:cNvSpPr>
          <p:nvPr/>
        </p:nvSpPr>
        <p:spPr bwMode="auto">
          <a:xfrm flipH="1">
            <a:off x="2667000" y="4267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0" name="Line 126"/>
          <p:cNvSpPr>
            <a:spLocks noChangeShapeType="1"/>
          </p:cNvSpPr>
          <p:nvPr/>
        </p:nvSpPr>
        <p:spPr bwMode="auto">
          <a:xfrm flipH="1">
            <a:off x="2667000" y="4876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1" name="Line 127"/>
          <p:cNvSpPr>
            <a:spLocks noChangeShapeType="1"/>
          </p:cNvSpPr>
          <p:nvPr/>
        </p:nvSpPr>
        <p:spPr bwMode="auto">
          <a:xfrm flipH="1">
            <a:off x="26670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2" name="Line 128"/>
          <p:cNvSpPr>
            <a:spLocks noChangeShapeType="1"/>
          </p:cNvSpPr>
          <p:nvPr/>
        </p:nvSpPr>
        <p:spPr bwMode="auto">
          <a:xfrm flipH="1">
            <a:off x="2667000" y="6096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3" name="Line 129"/>
          <p:cNvSpPr>
            <a:spLocks noChangeShapeType="1"/>
          </p:cNvSpPr>
          <p:nvPr/>
        </p:nvSpPr>
        <p:spPr bwMode="auto">
          <a:xfrm flipH="1">
            <a:off x="3581400" y="6096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4" name="Line 130"/>
          <p:cNvSpPr>
            <a:spLocks noChangeShapeType="1"/>
          </p:cNvSpPr>
          <p:nvPr/>
        </p:nvSpPr>
        <p:spPr bwMode="auto">
          <a:xfrm flipH="1">
            <a:off x="35814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5" name="Line 131"/>
          <p:cNvSpPr>
            <a:spLocks noChangeShapeType="1"/>
          </p:cNvSpPr>
          <p:nvPr/>
        </p:nvSpPr>
        <p:spPr bwMode="auto">
          <a:xfrm flipH="1">
            <a:off x="3581400" y="4876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6" name="Line 132"/>
          <p:cNvSpPr>
            <a:spLocks noChangeShapeType="1"/>
          </p:cNvSpPr>
          <p:nvPr/>
        </p:nvSpPr>
        <p:spPr bwMode="auto">
          <a:xfrm flipH="1">
            <a:off x="3581400" y="4267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7" name="Line 133"/>
          <p:cNvSpPr>
            <a:spLocks noChangeShapeType="1"/>
          </p:cNvSpPr>
          <p:nvPr/>
        </p:nvSpPr>
        <p:spPr bwMode="auto">
          <a:xfrm flipH="1">
            <a:off x="3581400" y="3657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8" name="Line 134"/>
          <p:cNvSpPr>
            <a:spLocks noChangeShapeType="1"/>
          </p:cNvSpPr>
          <p:nvPr/>
        </p:nvSpPr>
        <p:spPr bwMode="auto">
          <a:xfrm flipH="1">
            <a:off x="3581400" y="3048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39" name="Line 137"/>
          <p:cNvSpPr>
            <a:spLocks noChangeShapeType="1"/>
          </p:cNvSpPr>
          <p:nvPr/>
        </p:nvSpPr>
        <p:spPr bwMode="auto">
          <a:xfrm flipH="1">
            <a:off x="4495800" y="4876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0" name="Line 138"/>
          <p:cNvSpPr>
            <a:spLocks noChangeShapeType="1"/>
          </p:cNvSpPr>
          <p:nvPr/>
        </p:nvSpPr>
        <p:spPr bwMode="auto">
          <a:xfrm flipH="1">
            <a:off x="44958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1" name="Line 139"/>
          <p:cNvSpPr>
            <a:spLocks noChangeShapeType="1"/>
          </p:cNvSpPr>
          <p:nvPr/>
        </p:nvSpPr>
        <p:spPr bwMode="auto">
          <a:xfrm flipH="1">
            <a:off x="4495800" y="6096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2" name="Line 140"/>
          <p:cNvSpPr>
            <a:spLocks noChangeShapeType="1"/>
          </p:cNvSpPr>
          <p:nvPr/>
        </p:nvSpPr>
        <p:spPr bwMode="auto">
          <a:xfrm flipH="1">
            <a:off x="5410200" y="6096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3" name="Line 141"/>
          <p:cNvSpPr>
            <a:spLocks noChangeShapeType="1"/>
          </p:cNvSpPr>
          <p:nvPr/>
        </p:nvSpPr>
        <p:spPr bwMode="auto">
          <a:xfrm flipH="1">
            <a:off x="54102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4" name="Line 142"/>
          <p:cNvSpPr>
            <a:spLocks noChangeShapeType="1"/>
          </p:cNvSpPr>
          <p:nvPr/>
        </p:nvSpPr>
        <p:spPr bwMode="auto">
          <a:xfrm flipH="1">
            <a:off x="5410200" y="4876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5" name="Line 143"/>
          <p:cNvSpPr>
            <a:spLocks noChangeShapeType="1"/>
          </p:cNvSpPr>
          <p:nvPr/>
        </p:nvSpPr>
        <p:spPr bwMode="auto">
          <a:xfrm flipH="1">
            <a:off x="5410200" y="4267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6" name="Line 144"/>
          <p:cNvSpPr>
            <a:spLocks noChangeShapeType="1"/>
          </p:cNvSpPr>
          <p:nvPr/>
        </p:nvSpPr>
        <p:spPr bwMode="auto">
          <a:xfrm flipH="1">
            <a:off x="6324600" y="4876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7" name="Line 145"/>
          <p:cNvSpPr>
            <a:spLocks noChangeShapeType="1"/>
          </p:cNvSpPr>
          <p:nvPr/>
        </p:nvSpPr>
        <p:spPr bwMode="auto">
          <a:xfrm flipH="1">
            <a:off x="63246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8" name="Line 146"/>
          <p:cNvSpPr>
            <a:spLocks noChangeShapeType="1"/>
          </p:cNvSpPr>
          <p:nvPr/>
        </p:nvSpPr>
        <p:spPr bwMode="auto">
          <a:xfrm flipH="1">
            <a:off x="6324600" y="6096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49" name="Line 147"/>
          <p:cNvSpPr>
            <a:spLocks noChangeShapeType="1"/>
          </p:cNvSpPr>
          <p:nvPr/>
        </p:nvSpPr>
        <p:spPr bwMode="auto">
          <a:xfrm flipH="1">
            <a:off x="7239000" y="6096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50" name="Line 148"/>
          <p:cNvSpPr>
            <a:spLocks noChangeShapeType="1"/>
          </p:cNvSpPr>
          <p:nvPr/>
        </p:nvSpPr>
        <p:spPr bwMode="auto">
          <a:xfrm flipH="1">
            <a:off x="72390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51" name="Line 149"/>
          <p:cNvSpPr>
            <a:spLocks noChangeShapeType="1"/>
          </p:cNvSpPr>
          <p:nvPr/>
        </p:nvSpPr>
        <p:spPr bwMode="auto">
          <a:xfrm flipH="1">
            <a:off x="8153400" y="6096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563562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Key Insights to Reduce Computational Cost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From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Quadratic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to </a:t>
            </a: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Linear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Time Complexity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6" name="Rectangle 155"/>
          <p:cNvSpPr>
            <a:spLocks noChangeArrowheads="1"/>
          </p:cNvSpPr>
          <p:nvPr/>
        </p:nvSpPr>
        <p:spPr bwMode="auto">
          <a:xfrm>
            <a:off x="76200" y="990600"/>
            <a:ext cx="1752600" cy="533400"/>
          </a:xfrm>
          <a:prstGeom prst="rect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157" name="Rectangle 156"/>
          <p:cNvSpPr>
            <a:spLocks noChangeArrowheads="1"/>
          </p:cNvSpPr>
          <p:nvPr/>
        </p:nvSpPr>
        <p:spPr bwMode="auto">
          <a:xfrm rot="-5400000">
            <a:off x="-1295400" y="3352800"/>
            <a:ext cx="5486400" cy="762000"/>
          </a:xfrm>
          <a:prstGeom prst="rect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158" name="Rectangular Callout 157"/>
          <p:cNvSpPr>
            <a:spLocks noChangeArrowheads="1"/>
          </p:cNvSpPr>
          <p:nvPr/>
        </p:nvSpPr>
        <p:spPr bwMode="auto">
          <a:xfrm>
            <a:off x="3124200" y="1143000"/>
            <a:ext cx="5257800" cy="762000"/>
          </a:xfrm>
          <a:prstGeom prst="wedgeRectCallout">
            <a:avLst>
              <a:gd name="adj1" fmla="val -70991"/>
              <a:gd name="adj2" fmla="val -36574"/>
            </a:avLst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i="1"/>
              <a:t>Lemma 1: </a:t>
            </a:r>
            <a:r>
              <a:rPr lang="en-US" altLang="x-none" sz="1800"/>
              <a:t>If a singleton is not a tFA, then periods </a:t>
            </a:r>
            <a:r>
              <a:rPr lang="en-US" altLang="x-none" sz="1800" b="1" u="sng"/>
              <a:t>starting or ending </a:t>
            </a:r>
            <a:r>
              <a:rPr lang="en-US" altLang="x-none" sz="1800"/>
              <a:t>with this instant is not a dpFA.</a:t>
            </a:r>
          </a:p>
        </p:txBody>
      </p:sp>
      <p:sp>
        <p:nvSpPr>
          <p:cNvPr id="160" name="Rectangular Callout 159"/>
          <p:cNvSpPr>
            <a:spLocks noChangeArrowheads="1"/>
          </p:cNvSpPr>
          <p:nvPr/>
        </p:nvSpPr>
        <p:spPr bwMode="auto">
          <a:xfrm>
            <a:off x="5105400" y="1981200"/>
            <a:ext cx="3505200" cy="990600"/>
          </a:xfrm>
          <a:prstGeom prst="wedgeRectCallout">
            <a:avLst>
              <a:gd name="adj1" fmla="val -40986"/>
              <a:gd name="adj2" fmla="val 85912"/>
            </a:avLst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i="1"/>
              <a:t>Lemma 2: </a:t>
            </a:r>
            <a:r>
              <a:rPr lang="en-US" altLang="x-none" sz="1800"/>
              <a:t>If a period is a pFA, then its </a:t>
            </a:r>
            <a:r>
              <a:rPr lang="en-US" altLang="x-none" sz="1800" b="1" u="sng"/>
              <a:t>descendents </a:t>
            </a:r>
            <a:r>
              <a:rPr lang="en-US" altLang="x-none" sz="1800"/>
              <a:t>cannot be a dpFA</a:t>
            </a:r>
          </a:p>
        </p:txBody>
      </p:sp>
      <p:sp>
        <p:nvSpPr>
          <p:cNvPr id="164" name="Rectangle 163"/>
          <p:cNvSpPr>
            <a:spLocks noChangeArrowheads="1"/>
          </p:cNvSpPr>
          <p:nvPr/>
        </p:nvSpPr>
        <p:spPr bwMode="auto">
          <a:xfrm>
            <a:off x="1066800" y="990600"/>
            <a:ext cx="762000" cy="533400"/>
          </a:xfrm>
          <a:prstGeom prst="rect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166" name="Rectangle 165"/>
          <p:cNvSpPr>
            <a:spLocks noChangeArrowheads="1"/>
          </p:cNvSpPr>
          <p:nvPr/>
        </p:nvSpPr>
        <p:spPr bwMode="auto">
          <a:xfrm>
            <a:off x="4724400" y="5867400"/>
            <a:ext cx="762000" cy="533400"/>
          </a:xfrm>
          <a:prstGeom prst="rect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cxnSp>
        <p:nvCxnSpPr>
          <p:cNvPr id="170" name="Straight Connector 169"/>
          <p:cNvCxnSpPr>
            <a:cxnSpLocks noChangeShapeType="1"/>
          </p:cNvCxnSpPr>
          <p:nvPr/>
        </p:nvCxnSpPr>
        <p:spPr bwMode="auto">
          <a:xfrm>
            <a:off x="4724400" y="3352800"/>
            <a:ext cx="762000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Straight Connector 173"/>
          <p:cNvCxnSpPr>
            <a:cxnSpLocks noChangeShapeType="1"/>
          </p:cNvCxnSpPr>
          <p:nvPr/>
        </p:nvCxnSpPr>
        <p:spPr bwMode="auto">
          <a:xfrm>
            <a:off x="5486400" y="3352800"/>
            <a:ext cx="3657600" cy="2667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7" name="Rectangular Callout 166"/>
          <p:cNvSpPr>
            <a:spLocks noChangeArrowheads="1"/>
          </p:cNvSpPr>
          <p:nvPr/>
        </p:nvSpPr>
        <p:spPr bwMode="auto">
          <a:xfrm>
            <a:off x="6629400" y="3048000"/>
            <a:ext cx="2362200" cy="990600"/>
          </a:xfrm>
          <a:prstGeom prst="wedgeRectCallout">
            <a:avLst>
              <a:gd name="adj1" fmla="val 39338"/>
              <a:gd name="adj2" fmla="val 202532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i="1"/>
              <a:t>Lemma 3: </a:t>
            </a:r>
            <a:r>
              <a:rPr lang="en-US" altLang="x-none" sz="1800"/>
              <a:t>Number of tFAs in a period is an </a:t>
            </a:r>
            <a:r>
              <a:rPr lang="en-US" altLang="x-none" sz="1800" b="1" u="sng"/>
              <a:t>algebraic </a:t>
            </a:r>
            <a:r>
              <a:rPr lang="en-US" altLang="x-none" sz="1800"/>
              <a:t>function.</a:t>
            </a:r>
            <a:endParaRPr lang="en-US" altLang="x-none" sz="1800" b="1" u="sng"/>
          </a:p>
        </p:txBody>
      </p:sp>
      <p:sp>
        <p:nvSpPr>
          <p:cNvPr id="175" name="Rectangle 174"/>
          <p:cNvSpPr>
            <a:spLocks noChangeArrowheads="1"/>
          </p:cNvSpPr>
          <p:nvPr/>
        </p:nvSpPr>
        <p:spPr bwMode="auto">
          <a:xfrm>
            <a:off x="4724400" y="5867400"/>
            <a:ext cx="762000" cy="533400"/>
          </a:xfrm>
          <a:prstGeom prst="rect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176" name="TextBox 175"/>
          <p:cNvSpPr txBox="1">
            <a:spLocks noChangeArrowheads="1"/>
          </p:cNvSpPr>
          <p:nvPr/>
        </p:nvSpPr>
        <p:spPr bwMode="auto">
          <a:xfrm>
            <a:off x="838200" y="3048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>
                <a:ea typeface="HyhwpEQ" charset="0"/>
                <a:cs typeface="HyhwpEQ" charset="0"/>
              </a:rPr>
              <a:t>1</a:t>
            </a:r>
          </a:p>
        </p:txBody>
      </p:sp>
      <p:sp>
        <p:nvSpPr>
          <p:cNvPr id="177" name="TextBox 176"/>
          <p:cNvSpPr txBox="1">
            <a:spLocks noChangeArrowheads="1"/>
          </p:cNvSpPr>
          <p:nvPr/>
        </p:nvSpPr>
        <p:spPr bwMode="auto">
          <a:xfrm>
            <a:off x="2514600" y="1382713"/>
            <a:ext cx="45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>
                <a:ea typeface="HyhwpEQ" charset="0"/>
                <a:cs typeface="HyhwpEQ" charset="0"/>
              </a:rPr>
              <a:t>2</a:t>
            </a:r>
          </a:p>
        </p:txBody>
      </p:sp>
      <p:sp>
        <p:nvSpPr>
          <p:cNvPr id="178" name="TextBox 177"/>
          <p:cNvSpPr txBox="1">
            <a:spLocks noChangeArrowheads="1"/>
          </p:cNvSpPr>
          <p:nvPr/>
        </p:nvSpPr>
        <p:spPr bwMode="auto">
          <a:xfrm>
            <a:off x="5410200" y="32766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>
                <a:solidFill>
                  <a:srgbClr val="FF0000"/>
                </a:solidFill>
                <a:ea typeface="HyhwpEQ" charset="0"/>
                <a:cs typeface="HyhwpEQ" charset="0"/>
              </a:rPr>
              <a:t>3</a:t>
            </a:r>
          </a:p>
        </p:txBody>
      </p:sp>
      <p:sp>
        <p:nvSpPr>
          <p:cNvPr id="179" name="TextBox 178"/>
          <p:cNvSpPr txBox="1">
            <a:spLocks noChangeArrowheads="1"/>
          </p:cNvSpPr>
          <p:nvPr/>
        </p:nvSpPr>
        <p:spPr bwMode="auto">
          <a:xfrm>
            <a:off x="8001000" y="51054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>
                <a:ea typeface="HyhwpEQ" charset="0"/>
                <a:cs typeface="HyhwpEQ" charset="0"/>
              </a:rPr>
              <a:t>4</a:t>
            </a:r>
          </a:p>
        </p:txBody>
      </p:sp>
      <p:sp>
        <p:nvSpPr>
          <p:cNvPr id="180" name="TextBox 179"/>
          <p:cNvSpPr txBox="1">
            <a:spLocks noChangeArrowheads="1"/>
          </p:cNvSpPr>
          <p:nvPr/>
        </p:nvSpPr>
        <p:spPr bwMode="auto">
          <a:xfrm>
            <a:off x="8686800" y="55626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>
                <a:solidFill>
                  <a:srgbClr val="FF0000"/>
                </a:solidFill>
                <a:ea typeface="HyhwpEQ" charset="0"/>
                <a:cs typeface="HyhwpEQ" charset="0"/>
              </a:rPr>
              <a:t>5</a:t>
            </a:r>
          </a:p>
        </p:txBody>
      </p:sp>
      <p:sp>
        <p:nvSpPr>
          <p:cNvPr id="181" name="Rounded Rectangular Callout 180"/>
          <p:cNvSpPr>
            <a:spLocks noChangeArrowheads="1"/>
          </p:cNvSpPr>
          <p:nvPr/>
        </p:nvSpPr>
        <p:spPr bwMode="auto">
          <a:xfrm>
            <a:off x="1600200" y="2971800"/>
            <a:ext cx="2895600" cy="1447800"/>
          </a:xfrm>
          <a:prstGeom prst="wedgeRoundRectCallout">
            <a:avLst>
              <a:gd name="adj1" fmla="val 59431"/>
              <a:gd name="adj2" fmla="val 166884"/>
              <a:gd name="adj3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dirty="0"/>
              <a:t>Using the Starting and Ending time instants (</a:t>
            </a:r>
            <a:r>
              <a:rPr lang="en-US" altLang="x-none" sz="1800" dirty="0" smtClean="0"/>
              <a:t>6-10), </a:t>
            </a:r>
            <a:r>
              <a:rPr lang="en-US" altLang="x-none" sz="1800" dirty="0"/>
              <a:t>determine number of </a:t>
            </a:r>
            <a:r>
              <a:rPr lang="en-US" altLang="x-none" sz="1800" dirty="0" err="1"/>
              <a:t>tFAs</a:t>
            </a:r>
            <a:r>
              <a:rPr lang="en-US" altLang="x-none" sz="1800" dirty="0"/>
              <a:t> as: 5 – 3 + 1 = 3</a:t>
            </a:r>
          </a:p>
        </p:txBody>
      </p:sp>
      <p:cxnSp>
        <p:nvCxnSpPr>
          <p:cNvPr id="168" name="Straight Connector 167"/>
          <p:cNvCxnSpPr>
            <a:cxnSpLocks noChangeShapeType="1"/>
          </p:cNvCxnSpPr>
          <p:nvPr/>
        </p:nvCxnSpPr>
        <p:spPr bwMode="auto">
          <a:xfrm>
            <a:off x="4724400" y="6400800"/>
            <a:ext cx="4419600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7" grpId="0" animBg="1"/>
      <p:bldP spid="158" grpId="0" animBg="1"/>
      <p:bldP spid="160" grpId="0" animBg="1"/>
      <p:bldP spid="164" grpId="0" animBg="1"/>
      <p:bldP spid="166" grpId="0" animBg="1"/>
      <p:bldP spid="167" grpId="0" animBg="1"/>
      <p:bldP spid="175" grpId="0" animBg="1"/>
      <p:bldP spid="176" grpId="0"/>
      <p:bldP spid="177" grpId="0"/>
      <p:bldP spid="178" grpId="0"/>
      <p:bldP spid="179" grpId="0"/>
      <p:bldP spid="180" grpId="0"/>
      <p:bldP spid="1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7010400" cy="55245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Contributions &amp; Impact</a:t>
            </a:r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17EAFAB6-E409-8446-ACA4-9EFE5587AEF2}" type="slidenum">
              <a:rPr lang="ko-KR" altLang="en-US" smtClean="0">
                <a:solidFill>
                  <a:srgbClr val="E6CE1A"/>
                </a:solidFill>
                <a:ea typeface="굴림" charset="-127"/>
              </a:rPr>
              <a:pPr eaLnBrk="1" hangingPunct="1">
                <a:defRPr/>
              </a:pPr>
              <a:t>19</a:t>
            </a:fld>
            <a:endParaRPr lang="en-US" altLang="ko-KR" smtClean="0">
              <a:solidFill>
                <a:srgbClr val="E6CE1A"/>
              </a:solidFill>
              <a:ea typeface="굴림" charset="-127"/>
            </a:endParaRPr>
          </a:p>
        </p:txBody>
      </p:sp>
      <p:sp>
        <p:nvSpPr>
          <p:cNvPr id="86023" name="TextBox 18"/>
          <p:cNvSpPr txBox="1">
            <a:spLocks noChangeArrowheads="1"/>
          </p:cNvSpPr>
          <p:nvPr/>
        </p:nvSpPr>
        <p:spPr bwMode="auto">
          <a:xfrm>
            <a:off x="76200" y="381000"/>
            <a:ext cx="8991600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b="1" dirty="0" smtClean="0">
                <a:ea typeface="HyhwpEQ" charset="0"/>
                <a:cs typeface="HyhwpEQ" charset="0"/>
              </a:rPr>
              <a:t>Civil (</a:t>
            </a:r>
            <a:r>
              <a:rPr lang="en-US" altLang="x-none" sz="1600" b="1" dirty="0" err="1" smtClean="0">
                <a:ea typeface="HyhwpEQ" charset="0"/>
                <a:cs typeface="HyhwpEQ" charset="0"/>
              </a:rPr>
              <a:t>Env</a:t>
            </a:r>
            <a:r>
              <a:rPr lang="en-US" altLang="x-none" sz="1600" b="1" dirty="0" smtClean="0">
                <a:ea typeface="HyhwpEQ" charset="0"/>
                <a:cs typeface="HyhwpEQ" charset="0"/>
              </a:rPr>
              <a:t>.) Sc. Contribution:</a:t>
            </a:r>
            <a:endParaRPr lang="en-US" altLang="x-none" sz="1600" b="1" dirty="0">
              <a:ea typeface="HyhwpEQ" charset="0"/>
              <a:cs typeface="HyhwpEQ" charset="0"/>
            </a:endParaRPr>
          </a:p>
          <a:p>
            <a:pPr lvl="2" eaLnBrk="1" hangingPunct="1">
              <a:spcBef>
                <a:spcPct val="0"/>
              </a:spcBef>
            </a:pPr>
            <a:r>
              <a:rPr lang="en-US" altLang="x-none" sz="1600" b="1" dirty="0">
                <a:ea typeface="HyhwpEQ" charset="0"/>
                <a:cs typeface="HyhwpEQ" charset="0"/>
              </a:rPr>
              <a:t> </a:t>
            </a:r>
            <a:r>
              <a:rPr lang="en-US" altLang="x-none" sz="1600" dirty="0" smtClean="0">
                <a:ea typeface="HyhwpEQ" charset="0"/>
                <a:cs typeface="HyhwpEQ" charset="0"/>
              </a:rPr>
              <a:t>State of the Art: Fate, e.g., Where </a:t>
            </a:r>
            <a:r>
              <a:rPr lang="en-US" altLang="x-none" sz="1600" dirty="0">
                <a:ea typeface="HyhwpEQ" charset="0"/>
                <a:cs typeface="HyhwpEQ" charset="0"/>
              </a:rPr>
              <a:t>do various contaminants go?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x-none" sz="1600" dirty="0">
                <a:ea typeface="HyhwpEQ" charset="0"/>
                <a:cs typeface="HyhwpEQ" charset="0"/>
              </a:rPr>
              <a:t> </a:t>
            </a:r>
            <a:r>
              <a:rPr lang="en-US" altLang="x-none" sz="1600" dirty="0" smtClean="0">
                <a:ea typeface="HyhwpEQ" charset="0"/>
                <a:cs typeface="HyhwpEQ" charset="0"/>
              </a:rPr>
              <a:t>Contribution: Forensics, e.g., Where </a:t>
            </a:r>
            <a:r>
              <a:rPr lang="en-US" altLang="x-none" sz="1600" dirty="0">
                <a:ea typeface="HyhwpEQ" charset="0"/>
                <a:cs typeface="HyhwpEQ" charset="0"/>
              </a:rPr>
              <a:t>did the contamination come from</a:t>
            </a:r>
            <a:r>
              <a:rPr lang="en-US" altLang="x-none" sz="1600" dirty="0" smtClean="0">
                <a:ea typeface="HyhwpEQ" charset="0"/>
                <a:cs typeface="HyhwpEQ" charset="0"/>
              </a:rPr>
              <a:t>?</a:t>
            </a:r>
            <a:endParaRPr lang="en-US" altLang="x-none" sz="2000" dirty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x-none" sz="1600" b="1" dirty="0" smtClean="0">
                <a:ea typeface="HyhwpEQ" charset="0"/>
                <a:cs typeface="HyhwpEQ" charset="0"/>
              </a:rPr>
              <a:t>Computer Sc. Contribution: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Fast algorithms for a problem where Dynamic Programming doesn’t help.</a:t>
            </a:r>
            <a:endParaRPr lang="en-US" altLang="x-none" sz="2000" b="1" dirty="0" smtClean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x-none" sz="2000" b="1" dirty="0" smtClean="0">
                <a:ea typeface="HyhwpEQ" charset="0"/>
                <a:cs typeface="HyhwpEQ" charset="0"/>
              </a:rPr>
              <a:t>Broader Impact: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IGERT Fellow James Kang joined USDOD-NGA Research in 2010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IGERT helped in adapting to and innovating there</a:t>
            </a:r>
          </a:p>
          <a:p>
            <a:pPr lvl="1" eaLnBrk="1" hangingPunct="1">
              <a:defRPr/>
            </a:pPr>
            <a:r>
              <a:rPr lang="en-US" altLang="x-none" sz="1600" dirty="0" smtClean="0"/>
              <a:t>Received 2016 </a:t>
            </a:r>
            <a:r>
              <a:rPr lang="en-US" sz="1600" dirty="0">
                <a:hlinkClick r:id="rId3"/>
              </a:rPr>
              <a:t>Presidential Early Career Award for Scientists and Engineers (PECASE).</a:t>
            </a:r>
            <a:endParaRPr lang="en-US" altLang="x-none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" b="5659"/>
          <a:stretch>
            <a:fillRect/>
          </a:stretch>
        </p:blipFill>
        <p:spPr bwMode="auto">
          <a:xfrm>
            <a:off x="1828800" y="3048000"/>
            <a:ext cx="627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2286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100" b="1" u="sng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Research Theme 1: Spatial Databases</a:t>
            </a:r>
            <a:br>
              <a:rPr lang="en-US" sz="2100" b="1" u="sng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sz="1500" u="sng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87913" y="1066800"/>
            <a:ext cx="4179887" cy="5638800"/>
            <a:chOff x="2880" y="672"/>
            <a:chExt cx="2633" cy="3552"/>
          </a:xfrm>
        </p:grpSpPr>
        <p:grpSp>
          <p:nvGrpSpPr>
            <p:cNvPr id="5139" name="Group 4"/>
            <p:cNvGrpSpPr>
              <a:grpSpLocks/>
            </p:cNvGrpSpPr>
            <p:nvPr/>
          </p:nvGrpSpPr>
          <p:grpSpPr bwMode="auto">
            <a:xfrm>
              <a:off x="2928" y="948"/>
              <a:ext cx="2585" cy="1980"/>
              <a:chOff x="960" y="1392"/>
              <a:chExt cx="2585" cy="1980"/>
            </a:xfrm>
          </p:grpSpPr>
          <p:pic>
            <p:nvPicPr>
              <p:cNvPr id="5144" name="Picture 5" descr="Slide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392"/>
                <a:ext cx="2585" cy="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1606" name="Line 6"/>
              <p:cNvSpPr>
                <a:spLocks noChangeShapeType="1"/>
              </p:cNvSpPr>
              <p:nvPr/>
            </p:nvSpPr>
            <p:spPr bwMode="auto">
              <a:xfrm>
                <a:off x="2337" y="2527"/>
                <a:ext cx="507" cy="222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07" name="Line 7"/>
              <p:cNvSpPr>
                <a:spLocks noChangeShapeType="1"/>
              </p:cNvSpPr>
              <p:nvPr/>
            </p:nvSpPr>
            <p:spPr bwMode="auto">
              <a:xfrm>
                <a:off x="2264" y="2058"/>
                <a:ext cx="73" cy="41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08" name="Line 8"/>
              <p:cNvSpPr>
                <a:spLocks noChangeShapeType="1"/>
              </p:cNvSpPr>
              <p:nvPr/>
            </p:nvSpPr>
            <p:spPr bwMode="auto">
              <a:xfrm>
                <a:off x="2289" y="1688"/>
                <a:ext cx="0" cy="37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09" name="Line 9"/>
              <p:cNvSpPr>
                <a:spLocks noChangeShapeType="1"/>
              </p:cNvSpPr>
              <p:nvPr/>
            </p:nvSpPr>
            <p:spPr bwMode="auto">
              <a:xfrm flipV="1">
                <a:off x="1974" y="2379"/>
                <a:ext cx="194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0" name="Line 10"/>
              <p:cNvSpPr>
                <a:spLocks noChangeShapeType="1"/>
              </p:cNvSpPr>
              <p:nvPr/>
            </p:nvSpPr>
            <p:spPr bwMode="auto">
              <a:xfrm>
                <a:off x="2168" y="2379"/>
                <a:ext cx="145" cy="98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1" name="Line 11"/>
              <p:cNvSpPr>
                <a:spLocks noChangeShapeType="1"/>
              </p:cNvSpPr>
              <p:nvPr/>
            </p:nvSpPr>
            <p:spPr bwMode="auto">
              <a:xfrm>
                <a:off x="1974" y="2255"/>
                <a:ext cx="194" cy="9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2" name="Line 12"/>
              <p:cNvSpPr>
                <a:spLocks noChangeShapeType="1"/>
              </p:cNvSpPr>
              <p:nvPr/>
            </p:nvSpPr>
            <p:spPr bwMode="auto">
              <a:xfrm>
                <a:off x="1926" y="1935"/>
                <a:ext cx="338" cy="123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3" name="Line 13"/>
              <p:cNvSpPr>
                <a:spLocks noChangeShapeType="1"/>
              </p:cNvSpPr>
              <p:nvPr/>
            </p:nvSpPr>
            <p:spPr bwMode="auto">
              <a:xfrm>
                <a:off x="1781" y="2157"/>
                <a:ext cx="193" cy="98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4" name="Line 14"/>
              <p:cNvSpPr>
                <a:spLocks noChangeShapeType="1"/>
              </p:cNvSpPr>
              <p:nvPr/>
            </p:nvSpPr>
            <p:spPr bwMode="auto">
              <a:xfrm>
                <a:off x="1709" y="1836"/>
                <a:ext cx="169" cy="7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5" name="Line 15"/>
              <p:cNvSpPr>
                <a:spLocks noChangeShapeType="1"/>
              </p:cNvSpPr>
              <p:nvPr/>
            </p:nvSpPr>
            <p:spPr bwMode="auto">
              <a:xfrm>
                <a:off x="1419" y="2403"/>
                <a:ext cx="531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6" name="Line 16"/>
              <p:cNvSpPr>
                <a:spLocks noChangeShapeType="1"/>
              </p:cNvSpPr>
              <p:nvPr/>
            </p:nvSpPr>
            <p:spPr bwMode="auto">
              <a:xfrm>
                <a:off x="1371" y="1713"/>
                <a:ext cx="290" cy="9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7" name="Line 17"/>
              <p:cNvSpPr>
                <a:spLocks noChangeShapeType="1"/>
              </p:cNvSpPr>
              <p:nvPr/>
            </p:nvSpPr>
            <p:spPr bwMode="auto">
              <a:xfrm>
                <a:off x="1347" y="1935"/>
                <a:ext cx="411" cy="222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8" name="Line 18"/>
              <p:cNvSpPr>
                <a:spLocks noChangeShapeType="1"/>
              </p:cNvSpPr>
              <p:nvPr/>
            </p:nvSpPr>
            <p:spPr bwMode="auto">
              <a:xfrm>
                <a:off x="1250" y="2280"/>
                <a:ext cx="144" cy="9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9" name="Line 19"/>
              <p:cNvSpPr>
                <a:spLocks noChangeShapeType="1"/>
              </p:cNvSpPr>
              <p:nvPr/>
            </p:nvSpPr>
            <p:spPr bwMode="auto">
              <a:xfrm>
                <a:off x="1201" y="1836"/>
                <a:ext cx="97" cy="5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0" name="Oval 20"/>
              <p:cNvSpPr>
                <a:spLocks noChangeArrowheads="1"/>
              </p:cNvSpPr>
              <p:nvPr/>
            </p:nvSpPr>
            <p:spPr bwMode="auto">
              <a:xfrm>
                <a:off x="1878" y="1886"/>
                <a:ext cx="72" cy="7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1" name="Oval 21"/>
              <p:cNvSpPr>
                <a:spLocks noChangeArrowheads="1"/>
              </p:cNvSpPr>
              <p:nvPr/>
            </p:nvSpPr>
            <p:spPr bwMode="auto">
              <a:xfrm>
                <a:off x="1926" y="2206"/>
                <a:ext cx="73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2" name="Oval 22"/>
              <p:cNvSpPr>
                <a:spLocks noChangeArrowheads="1"/>
              </p:cNvSpPr>
              <p:nvPr/>
            </p:nvSpPr>
            <p:spPr bwMode="auto">
              <a:xfrm>
                <a:off x="1781" y="2033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3" name="Oval 23"/>
              <p:cNvSpPr>
                <a:spLocks noChangeArrowheads="1"/>
              </p:cNvSpPr>
              <p:nvPr/>
            </p:nvSpPr>
            <p:spPr bwMode="auto">
              <a:xfrm>
                <a:off x="1347" y="2354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4" name="Oval 24"/>
              <p:cNvSpPr>
                <a:spLocks noChangeArrowheads="1"/>
              </p:cNvSpPr>
              <p:nvPr/>
            </p:nvSpPr>
            <p:spPr bwMode="auto">
              <a:xfrm>
                <a:off x="1178" y="2255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5" name="Oval 25"/>
              <p:cNvSpPr>
                <a:spLocks noChangeArrowheads="1"/>
              </p:cNvSpPr>
              <p:nvPr/>
            </p:nvSpPr>
            <p:spPr bwMode="auto">
              <a:xfrm>
                <a:off x="1274" y="1861"/>
                <a:ext cx="73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6" name="Oval 26"/>
              <p:cNvSpPr>
                <a:spLocks noChangeArrowheads="1"/>
              </p:cNvSpPr>
              <p:nvPr/>
            </p:nvSpPr>
            <p:spPr bwMode="auto">
              <a:xfrm>
                <a:off x="1153" y="1787"/>
                <a:ext cx="73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7" name="Oval 27"/>
              <p:cNvSpPr>
                <a:spLocks noChangeArrowheads="1"/>
              </p:cNvSpPr>
              <p:nvPr/>
            </p:nvSpPr>
            <p:spPr bwMode="auto">
              <a:xfrm>
                <a:off x="1322" y="1639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8" name="Oval 28"/>
              <p:cNvSpPr>
                <a:spLocks noChangeArrowheads="1"/>
              </p:cNvSpPr>
              <p:nvPr/>
            </p:nvSpPr>
            <p:spPr bwMode="auto">
              <a:xfrm>
                <a:off x="1661" y="1787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9" name="AutoShape 29"/>
              <p:cNvSpPr>
                <a:spLocks noChangeArrowheads="1"/>
              </p:cNvSpPr>
              <p:nvPr/>
            </p:nvSpPr>
            <p:spPr bwMode="auto">
              <a:xfrm>
                <a:off x="2820" y="2650"/>
                <a:ext cx="72" cy="7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0" name="Line 30"/>
              <p:cNvSpPr>
                <a:spLocks noChangeShapeType="1"/>
              </p:cNvSpPr>
              <p:nvPr/>
            </p:nvSpPr>
            <p:spPr bwMode="auto">
              <a:xfrm>
                <a:off x="2361" y="2477"/>
                <a:ext cx="242" cy="272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1" name="Line 31"/>
              <p:cNvSpPr>
                <a:spLocks noChangeShapeType="1"/>
              </p:cNvSpPr>
              <p:nvPr/>
            </p:nvSpPr>
            <p:spPr bwMode="auto">
              <a:xfrm>
                <a:off x="2603" y="2749"/>
                <a:ext cx="241" cy="25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2" name="Line 32"/>
              <p:cNvSpPr>
                <a:spLocks noChangeShapeType="1"/>
              </p:cNvSpPr>
              <p:nvPr/>
            </p:nvSpPr>
            <p:spPr bwMode="auto">
              <a:xfrm>
                <a:off x="2289" y="2181"/>
                <a:ext cx="169" cy="9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3" name="Line 33"/>
              <p:cNvSpPr>
                <a:spLocks noChangeShapeType="1"/>
              </p:cNvSpPr>
              <p:nvPr/>
            </p:nvSpPr>
            <p:spPr bwMode="auto">
              <a:xfrm>
                <a:off x="2482" y="2305"/>
                <a:ext cx="0" cy="271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4" name="Line 34"/>
              <p:cNvSpPr>
                <a:spLocks noChangeShapeType="1"/>
              </p:cNvSpPr>
              <p:nvPr/>
            </p:nvSpPr>
            <p:spPr bwMode="auto">
              <a:xfrm>
                <a:off x="2313" y="2083"/>
                <a:ext cx="555" cy="320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5" name="Line 35"/>
              <p:cNvSpPr>
                <a:spLocks noChangeShapeType="1"/>
              </p:cNvSpPr>
              <p:nvPr/>
            </p:nvSpPr>
            <p:spPr bwMode="auto">
              <a:xfrm flipH="1">
                <a:off x="2844" y="2428"/>
                <a:ext cx="48" cy="4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6" name="Line 36"/>
              <p:cNvSpPr>
                <a:spLocks noChangeShapeType="1"/>
              </p:cNvSpPr>
              <p:nvPr/>
            </p:nvSpPr>
            <p:spPr bwMode="auto">
              <a:xfrm>
                <a:off x="2868" y="2502"/>
                <a:ext cx="97" cy="247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7" name="Line 37"/>
              <p:cNvSpPr>
                <a:spLocks noChangeShapeType="1"/>
              </p:cNvSpPr>
              <p:nvPr/>
            </p:nvSpPr>
            <p:spPr bwMode="auto">
              <a:xfrm flipH="1" flipV="1">
                <a:off x="2844" y="2749"/>
                <a:ext cx="12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8" name="Line 38"/>
              <p:cNvSpPr>
                <a:spLocks noChangeShapeType="1"/>
              </p:cNvSpPr>
              <p:nvPr/>
            </p:nvSpPr>
            <p:spPr bwMode="auto">
              <a:xfrm flipH="1" flipV="1">
                <a:off x="2844" y="2774"/>
                <a:ext cx="97" cy="24"/>
              </a:xfrm>
              <a:prstGeom prst="line">
                <a:avLst/>
              </a:prstGeom>
              <a:noFill/>
              <a:ln w="381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9" name="Line 39"/>
              <p:cNvSpPr>
                <a:spLocks noChangeShapeType="1"/>
              </p:cNvSpPr>
              <p:nvPr/>
            </p:nvSpPr>
            <p:spPr bwMode="auto">
              <a:xfrm flipH="1">
                <a:off x="2941" y="2749"/>
                <a:ext cx="24" cy="49"/>
              </a:xfrm>
              <a:prstGeom prst="line">
                <a:avLst/>
              </a:prstGeom>
              <a:noFill/>
              <a:ln w="127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0" name="Line 40"/>
              <p:cNvSpPr>
                <a:spLocks noChangeShapeType="1"/>
              </p:cNvSpPr>
              <p:nvPr/>
            </p:nvSpPr>
            <p:spPr bwMode="auto">
              <a:xfrm>
                <a:off x="2603" y="2749"/>
                <a:ext cx="97" cy="12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1" name="Line 41"/>
              <p:cNvSpPr>
                <a:spLocks noChangeShapeType="1"/>
              </p:cNvSpPr>
              <p:nvPr/>
            </p:nvSpPr>
            <p:spPr bwMode="auto">
              <a:xfrm flipV="1">
                <a:off x="2700" y="2848"/>
                <a:ext cx="216" cy="25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2" name="Line 42"/>
              <p:cNvSpPr>
                <a:spLocks noChangeShapeType="1"/>
              </p:cNvSpPr>
              <p:nvPr/>
            </p:nvSpPr>
            <p:spPr bwMode="auto">
              <a:xfrm flipV="1">
                <a:off x="2916" y="2798"/>
                <a:ext cx="25" cy="50"/>
              </a:xfrm>
              <a:prstGeom prst="line">
                <a:avLst/>
              </a:prstGeom>
              <a:noFill/>
              <a:ln w="190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3" name="Line 43"/>
              <p:cNvSpPr>
                <a:spLocks noChangeShapeType="1"/>
              </p:cNvSpPr>
              <p:nvPr/>
            </p:nvSpPr>
            <p:spPr bwMode="auto">
              <a:xfrm>
                <a:off x="2700" y="2873"/>
                <a:ext cx="23" cy="74"/>
              </a:xfrm>
              <a:prstGeom prst="line">
                <a:avLst/>
              </a:prstGeom>
              <a:noFill/>
              <a:ln w="38100">
                <a:solidFill>
                  <a:srgbClr val="00AA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4" name="Line 44"/>
              <p:cNvSpPr>
                <a:spLocks noChangeShapeType="1"/>
              </p:cNvSpPr>
              <p:nvPr/>
            </p:nvSpPr>
            <p:spPr bwMode="auto">
              <a:xfrm flipV="1">
                <a:off x="2723" y="2922"/>
                <a:ext cx="169" cy="0"/>
              </a:xfrm>
              <a:prstGeom prst="line">
                <a:avLst/>
              </a:prstGeom>
              <a:noFill/>
              <a:ln w="381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5" name="Line 45"/>
              <p:cNvSpPr>
                <a:spLocks noChangeShapeType="1"/>
              </p:cNvSpPr>
              <p:nvPr/>
            </p:nvSpPr>
            <p:spPr bwMode="auto">
              <a:xfrm flipV="1">
                <a:off x="2892" y="2848"/>
                <a:ext cx="24" cy="74"/>
              </a:xfrm>
              <a:prstGeom prst="line">
                <a:avLst/>
              </a:prstGeom>
              <a:noFill/>
              <a:ln w="381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6" name="Line 46"/>
              <p:cNvSpPr>
                <a:spLocks noChangeShapeType="1"/>
              </p:cNvSpPr>
              <p:nvPr/>
            </p:nvSpPr>
            <p:spPr bwMode="auto">
              <a:xfrm>
                <a:off x="2458" y="2280"/>
                <a:ext cx="362" cy="197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7" name="Line 47"/>
              <p:cNvSpPr>
                <a:spLocks noChangeShapeType="1"/>
              </p:cNvSpPr>
              <p:nvPr/>
            </p:nvSpPr>
            <p:spPr bwMode="auto">
              <a:xfrm flipH="1" flipV="1">
                <a:off x="2675" y="2502"/>
                <a:ext cx="145" cy="0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8" name="Line 48"/>
              <p:cNvSpPr>
                <a:spLocks noChangeShapeType="1"/>
              </p:cNvSpPr>
              <p:nvPr/>
            </p:nvSpPr>
            <p:spPr bwMode="auto">
              <a:xfrm>
                <a:off x="2675" y="2502"/>
                <a:ext cx="0" cy="173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9" name="Line 49"/>
              <p:cNvSpPr>
                <a:spLocks noChangeShapeType="1"/>
              </p:cNvSpPr>
              <p:nvPr/>
            </p:nvSpPr>
            <p:spPr bwMode="auto">
              <a:xfrm flipH="1">
                <a:off x="2675" y="2700"/>
                <a:ext cx="0" cy="74"/>
              </a:xfrm>
              <a:prstGeom prst="line">
                <a:avLst/>
              </a:prstGeom>
              <a:noFill/>
              <a:ln w="381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0" name="Line 50"/>
              <p:cNvSpPr>
                <a:spLocks noChangeShapeType="1"/>
              </p:cNvSpPr>
              <p:nvPr/>
            </p:nvSpPr>
            <p:spPr bwMode="auto">
              <a:xfrm flipV="1">
                <a:off x="1950" y="2255"/>
                <a:ext cx="0" cy="12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1" name="Line 51"/>
              <p:cNvSpPr>
                <a:spLocks noChangeShapeType="1"/>
              </p:cNvSpPr>
              <p:nvPr/>
            </p:nvSpPr>
            <p:spPr bwMode="auto">
              <a:xfrm>
                <a:off x="1853" y="2107"/>
                <a:ext cx="387" cy="0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2" name="Line 52"/>
              <p:cNvSpPr>
                <a:spLocks noChangeShapeType="1"/>
              </p:cNvSpPr>
              <p:nvPr/>
            </p:nvSpPr>
            <p:spPr bwMode="auto">
              <a:xfrm flipV="1">
                <a:off x="1733" y="1664"/>
                <a:ext cx="169" cy="148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3" name="Line 53"/>
              <p:cNvSpPr>
                <a:spLocks noChangeShapeType="1"/>
              </p:cNvSpPr>
              <p:nvPr/>
            </p:nvSpPr>
            <p:spPr bwMode="auto">
              <a:xfrm flipV="1">
                <a:off x="1902" y="1664"/>
                <a:ext cx="362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4" name="Line 54"/>
              <p:cNvSpPr>
                <a:spLocks noChangeShapeType="1"/>
              </p:cNvSpPr>
              <p:nvPr/>
            </p:nvSpPr>
            <p:spPr bwMode="auto">
              <a:xfrm flipV="1">
                <a:off x="1250" y="2206"/>
                <a:ext cx="169" cy="7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5" name="Line 55"/>
              <p:cNvSpPr>
                <a:spLocks noChangeShapeType="1"/>
              </p:cNvSpPr>
              <p:nvPr/>
            </p:nvSpPr>
            <p:spPr bwMode="auto">
              <a:xfrm flipV="1">
                <a:off x="1201" y="1688"/>
                <a:ext cx="121" cy="12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6" name="Line 56"/>
              <p:cNvSpPr>
                <a:spLocks noChangeShapeType="1"/>
              </p:cNvSpPr>
              <p:nvPr/>
            </p:nvSpPr>
            <p:spPr bwMode="auto">
              <a:xfrm>
                <a:off x="1394" y="2206"/>
                <a:ext cx="170" cy="4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7" name="Line 57"/>
              <p:cNvSpPr>
                <a:spLocks noChangeShapeType="1"/>
              </p:cNvSpPr>
              <p:nvPr/>
            </p:nvSpPr>
            <p:spPr bwMode="auto">
              <a:xfrm flipH="1">
                <a:off x="1057" y="1861"/>
                <a:ext cx="121" cy="296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8" name="Line 58"/>
              <p:cNvSpPr>
                <a:spLocks noChangeShapeType="1"/>
              </p:cNvSpPr>
              <p:nvPr/>
            </p:nvSpPr>
            <p:spPr bwMode="auto">
              <a:xfrm flipH="1">
                <a:off x="1201" y="1910"/>
                <a:ext cx="73" cy="345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9" name="Line 59"/>
              <p:cNvSpPr>
                <a:spLocks noChangeShapeType="1"/>
              </p:cNvSpPr>
              <p:nvPr/>
            </p:nvSpPr>
            <p:spPr bwMode="auto">
              <a:xfrm flipH="1" flipV="1">
                <a:off x="1612" y="1540"/>
                <a:ext cx="0" cy="222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60" name="Line 60"/>
              <p:cNvSpPr>
                <a:spLocks noChangeShapeType="1"/>
              </p:cNvSpPr>
              <p:nvPr/>
            </p:nvSpPr>
            <p:spPr bwMode="auto">
              <a:xfrm flipV="1">
                <a:off x="1612" y="1540"/>
                <a:ext cx="146" cy="0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61" name="Line 61"/>
              <p:cNvSpPr>
                <a:spLocks noChangeShapeType="1"/>
              </p:cNvSpPr>
              <p:nvPr/>
            </p:nvSpPr>
            <p:spPr bwMode="auto">
              <a:xfrm>
                <a:off x="2289" y="1540"/>
                <a:ext cx="0" cy="124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01" name="Text Box 62"/>
              <p:cNvSpPr txBox="1">
                <a:spLocks noChangeArrowheads="1"/>
              </p:cNvSpPr>
              <p:nvPr/>
            </p:nvSpPr>
            <p:spPr bwMode="auto">
              <a:xfrm>
                <a:off x="1153" y="2477"/>
                <a:ext cx="94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zh-CN" sz="1200">
                    <a:effectLst/>
                    <a:latin typeface="Arial" pitchFamily="34" charset="0"/>
                    <a:ea typeface="宋体" pitchFamily="2" charset="-122"/>
                  </a:rPr>
                  <a:t> only in old plan</a:t>
                </a:r>
              </a:p>
            </p:txBody>
          </p:sp>
          <p:sp>
            <p:nvSpPr>
              <p:cNvPr id="281663" name="Line 63"/>
              <p:cNvSpPr>
                <a:spLocks noChangeShapeType="1"/>
              </p:cNvSpPr>
              <p:nvPr/>
            </p:nvSpPr>
            <p:spPr bwMode="auto">
              <a:xfrm>
                <a:off x="984" y="2527"/>
                <a:ext cx="169" cy="0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64" name="Line 64"/>
              <p:cNvSpPr>
                <a:spLocks noChangeShapeType="1"/>
              </p:cNvSpPr>
              <p:nvPr/>
            </p:nvSpPr>
            <p:spPr bwMode="auto">
              <a:xfrm>
                <a:off x="984" y="2688"/>
                <a:ext cx="169" cy="0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04" name="Text Box 65"/>
              <p:cNvSpPr txBox="1">
                <a:spLocks noChangeArrowheads="1"/>
              </p:cNvSpPr>
              <p:nvPr/>
            </p:nvSpPr>
            <p:spPr bwMode="auto">
              <a:xfrm>
                <a:off x="1153" y="2611"/>
                <a:ext cx="84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200">
                    <a:effectLst/>
                    <a:latin typeface="Arial" pitchFamily="34" charset="0"/>
                    <a:ea typeface="宋体" pitchFamily="2" charset="-122"/>
                  </a:rPr>
                  <a:t>Only in new plan </a:t>
                </a:r>
              </a:p>
            </p:txBody>
          </p:sp>
          <p:sp>
            <p:nvSpPr>
              <p:cNvPr id="281666" name="Line 66"/>
              <p:cNvSpPr>
                <a:spLocks noChangeShapeType="1"/>
              </p:cNvSpPr>
              <p:nvPr/>
            </p:nvSpPr>
            <p:spPr bwMode="auto">
              <a:xfrm>
                <a:off x="984" y="2832"/>
                <a:ext cx="169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06" name="Text Box 67"/>
              <p:cNvSpPr txBox="1">
                <a:spLocks noChangeArrowheads="1"/>
              </p:cNvSpPr>
              <p:nvPr/>
            </p:nvSpPr>
            <p:spPr bwMode="auto">
              <a:xfrm>
                <a:off x="1153" y="2755"/>
                <a:ext cx="74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zh-CN" sz="1200">
                    <a:effectLst/>
                    <a:latin typeface="Arial" pitchFamily="34" charset="0"/>
                    <a:ea typeface="宋体" pitchFamily="2" charset="-122"/>
                  </a:rPr>
                  <a:t>In both plans</a:t>
                </a:r>
              </a:p>
            </p:txBody>
          </p:sp>
          <p:sp>
            <p:nvSpPr>
              <p:cNvPr id="281668" name="Line 68"/>
              <p:cNvSpPr>
                <a:spLocks noChangeShapeType="1"/>
              </p:cNvSpPr>
              <p:nvPr/>
            </p:nvSpPr>
            <p:spPr bwMode="auto">
              <a:xfrm flipH="1" flipV="1">
                <a:off x="1805" y="1762"/>
                <a:ext cx="0" cy="99"/>
              </a:xfrm>
              <a:prstGeom prst="line">
                <a:avLst/>
              </a:prstGeom>
              <a:noFill/>
              <a:ln w="3810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69" name="Line 69"/>
              <p:cNvSpPr>
                <a:spLocks noChangeShapeType="1"/>
              </p:cNvSpPr>
              <p:nvPr/>
            </p:nvSpPr>
            <p:spPr bwMode="auto">
              <a:xfrm flipV="1">
                <a:off x="1926" y="1688"/>
                <a:ext cx="0" cy="198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0" name="Line 70"/>
              <p:cNvSpPr>
                <a:spLocks noChangeShapeType="1"/>
              </p:cNvSpPr>
              <p:nvPr/>
            </p:nvSpPr>
            <p:spPr bwMode="auto">
              <a:xfrm flipH="1">
                <a:off x="1564" y="2157"/>
                <a:ext cx="194" cy="98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1" name="Line 71"/>
              <p:cNvSpPr>
                <a:spLocks noChangeShapeType="1"/>
              </p:cNvSpPr>
              <p:nvPr/>
            </p:nvSpPr>
            <p:spPr bwMode="auto">
              <a:xfrm flipH="1">
                <a:off x="1394" y="2255"/>
                <a:ext cx="170" cy="99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2" name="Line 72"/>
              <p:cNvSpPr>
                <a:spLocks noChangeShapeType="1"/>
              </p:cNvSpPr>
              <p:nvPr/>
            </p:nvSpPr>
            <p:spPr bwMode="auto">
              <a:xfrm flipV="1">
                <a:off x="1443" y="2280"/>
                <a:ext cx="169" cy="9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3" name="Line 73"/>
              <p:cNvSpPr>
                <a:spLocks noChangeShapeType="1"/>
              </p:cNvSpPr>
              <p:nvPr/>
            </p:nvSpPr>
            <p:spPr bwMode="auto">
              <a:xfrm flipV="1">
                <a:off x="1612" y="2157"/>
                <a:ext cx="169" cy="123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4" name="Rectangle 74"/>
              <p:cNvSpPr>
                <a:spLocks noChangeArrowheads="1"/>
              </p:cNvSpPr>
              <p:nvPr/>
            </p:nvSpPr>
            <p:spPr bwMode="auto">
              <a:xfrm>
                <a:off x="1709" y="1984"/>
                <a:ext cx="58" cy="5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5" name="Arc 75"/>
              <p:cNvSpPr>
                <a:spLocks/>
              </p:cNvSpPr>
              <p:nvPr/>
            </p:nvSpPr>
            <p:spPr bwMode="auto">
              <a:xfrm flipH="1">
                <a:off x="2337" y="2132"/>
                <a:ext cx="555" cy="81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5324"/>
                  <a:gd name="T2" fmla="*/ 21277 w 21600"/>
                  <a:gd name="T3" fmla="*/ 25324 h 25324"/>
                  <a:gd name="T4" fmla="*/ 0 w 21600"/>
                  <a:gd name="T5" fmla="*/ 21600 h 25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32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848"/>
                      <a:pt x="21491" y="24094"/>
                      <a:pt x="21276" y="25323"/>
                    </a:cubicBezTo>
                  </a:path>
                  <a:path w="21600" h="2532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848"/>
                      <a:pt x="21491" y="24094"/>
                      <a:pt x="21276" y="2532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6" name="Oval 76"/>
              <p:cNvSpPr>
                <a:spLocks noChangeArrowheads="1"/>
              </p:cNvSpPr>
              <p:nvPr/>
            </p:nvSpPr>
            <p:spPr bwMode="auto">
              <a:xfrm>
                <a:off x="1878" y="1639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7" name="Line 77"/>
              <p:cNvSpPr>
                <a:spLocks noChangeShapeType="1"/>
              </p:cNvSpPr>
              <p:nvPr/>
            </p:nvSpPr>
            <p:spPr bwMode="auto">
              <a:xfrm>
                <a:off x="1032" y="2181"/>
                <a:ext cx="146" cy="99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8" name="Oval 78"/>
              <p:cNvSpPr>
                <a:spLocks noChangeArrowheads="1"/>
              </p:cNvSpPr>
              <p:nvPr/>
            </p:nvSpPr>
            <p:spPr bwMode="auto">
              <a:xfrm>
                <a:off x="1540" y="2231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9" name="Oval 79"/>
              <p:cNvSpPr>
                <a:spLocks noChangeArrowheads="1"/>
              </p:cNvSpPr>
              <p:nvPr/>
            </p:nvSpPr>
            <p:spPr bwMode="auto">
              <a:xfrm>
                <a:off x="1758" y="1614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80" name="Line 80"/>
              <p:cNvSpPr>
                <a:spLocks noChangeShapeType="1"/>
              </p:cNvSpPr>
              <p:nvPr/>
            </p:nvSpPr>
            <p:spPr bwMode="auto">
              <a:xfrm>
                <a:off x="1781" y="1688"/>
                <a:ext cx="0" cy="7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81" name="Line 81"/>
              <p:cNvSpPr>
                <a:spLocks noChangeShapeType="1"/>
              </p:cNvSpPr>
              <p:nvPr/>
            </p:nvSpPr>
            <p:spPr bwMode="auto">
              <a:xfrm flipH="1" flipV="1">
                <a:off x="1781" y="1540"/>
                <a:ext cx="0" cy="7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82" name="Line 82"/>
              <p:cNvSpPr>
                <a:spLocks noChangeShapeType="1"/>
              </p:cNvSpPr>
              <p:nvPr/>
            </p:nvSpPr>
            <p:spPr bwMode="auto">
              <a:xfrm flipV="1">
                <a:off x="1805" y="1540"/>
                <a:ext cx="459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83" name="Line 83"/>
              <p:cNvSpPr>
                <a:spLocks noChangeShapeType="1"/>
              </p:cNvSpPr>
              <p:nvPr/>
            </p:nvSpPr>
            <p:spPr bwMode="auto">
              <a:xfrm flipV="1">
                <a:off x="1974" y="2107"/>
                <a:ext cx="0" cy="9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5140" name="fox9_aired_mpg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688"/>
              <a:ext cx="192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1" name="Text Box 85"/>
            <p:cNvSpPr txBox="1">
              <a:spLocks noChangeArrowheads="1"/>
            </p:cNvSpPr>
            <p:nvPr/>
          </p:nvSpPr>
          <p:spPr bwMode="auto">
            <a:xfrm>
              <a:off x="3552" y="700"/>
              <a:ext cx="16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Evacutation Route Planning</a:t>
              </a:r>
            </a:p>
          </p:txBody>
        </p:sp>
        <p:sp>
          <p:nvSpPr>
            <p:cNvPr id="281686" name="Rectangle 86"/>
            <p:cNvSpPr>
              <a:spLocks noChangeArrowheads="1"/>
            </p:cNvSpPr>
            <p:nvPr/>
          </p:nvSpPr>
          <p:spPr bwMode="auto">
            <a:xfrm>
              <a:off x="2880" y="672"/>
              <a:ext cx="2592" cy="35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1687" name="Line 87"/>
            <p:cNvSpPr>
              <a:spLocks noChangeShapeType="1"/>
            </p:cNvSpPr>
            <p:nvPr/>
          </p:nvSpPr>
          <p:spPr bwMode="auto">
            <a:xfrm>
              <a:off x="2880" y="912"/>
              <a:ext cx="25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124" name="Group 88"/>
          <p:cNvGrpSpPr>
            <a:grpSpLocks/>
          </p:cNvGrpSpPr>
          <p:nvPr/>
        </p:nvGrpSpPr>
        <p:grpSpPr bwMode="auto">
          <a:xfrm>
            <a:off x="304800" y="990600"/>
            <a:ext cx="4495800" cy="2819400"/>
            <a:chOff x="96" y="2448"/>
            <a:chExt cx="2832" cy="1776"/>
          </a:xfrm>
        </p:grpSpPr>
        <p:grpSp>
          <p:nvGrpSpPr>
            <p:cNvPr id="5131" name="Group 89"/>
            <p:cNvGrpSpPr>
              <a:grpSpLocks/>
            </p:cNvGrpSpPr>
            <p:nvPr/>
          </p:nvGrpSpPr>
          <p:grpSpPr bwMode="auto">
            <a:xfrm>
              <a:off x="144" y="2544"/>
              <a:ext cx="1872" cy="1680"/>
              <a:chOff x="4032" y="720"/>
              <a:chExt cx="1632" cy="1296"/>
            </a:xfrm>
          </p:grpSpPr>
          <p:pic>
            <p:nvPicPr>
              <p:cNvPr id="5134" name="Picture 90" descr="T8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720"/>
                <a:ext cx="1581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1691" name="Rectangle 91"/>
              <p:cNvSpPr>
                <a:spLocks noChangeArrowheads="1"/>
              </p:cNvSpPr>
              <p:nvPr/>
            </p:nvSpPr>
            <p:spPr bwMode="auto">
              <a:xfrm rot="-2014100">
                <a:off x="5136" y="720"/>
                <a:ext cx="528" cy="38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92" name="Rectangle 92"/>
              <p:cNvSpPr>
                <a:spLocks noChangeArrowheads="1"/>
              </p:cNvSpPr>
              <p:nvPr/>
            </p:nvSpPr>
            <p:spPr bwMode="auto">
              <a:xfrm>
                <a:off x="4128" y="1152"/>
                <a:ext cx="432" cy="336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93" name="Line 93"/>
              <p:cNvSpPr>
                <a:spLocks noChangeShapeType="1"/>
              </p:cNvSpPr>
              <p:nvPr/>
            </p:nvSpPr>
            <p:spPr bwMode="auto">
              <a:xfrm>
                <a:off x="4896" y="172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94" name="Rectangle 94"/>
              <p:cNvSpPr>
                <a:spLocks noChangeArrowheads="1"/>
              </p:cNvSpPr>
              <p:nvPr/>
            </p:nvSpPr>
            <p:spPr bwMode="auto">
              <a:xfrm>
                <a:off x="4752" y="1536"/>
                <a:ext cx="336" cy="384"/>
              </a:xfrm>
              <a:prstGeom prst="rect">
                <a:avLst/>
              </a:prstGeom>
              <a:noFill/>
              <a:ln w="9525">
                <a:solidFill>
                  <a:srgbClr val="FF7C8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132" name="Text Box 95"/>
            <p:cNvSpPr txBox="1">
              <a:spLocks noChangeArrowheads="1"/>
            </p:cNvSpPr>
            <p:nvPr/>
          </p:nvSpPr>
          <p:spPr bwMode="auto">
            <a:xfrm>
              <a:off x="1956" y="3299"/>
              <a:ext cx="92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 Parallelize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Range Queries</a:t>
              </a:r>
            </a:p>
          </p:txBody>
        </p:sp>
        <p:sp>
          <p:nvSpPr>
            <p:cNvPr id="281696" name="Rectangle 96"/>
            <p:cNvSpPr>
              <a:spLocks noChangeArrowheads="1"/>
            </p:cNvSpPr>
            <p:nvPr/>
          </p:nvSpPr>
          <p:spPr bwMode="auto">
            <a:xfrm>
              <a:off x="96" y="2448"/>
              <a:ext cx="2832" cy="17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97"/>
          <p:cNvGrpSpPr>
            <a:grpSpLocks/>
          </p:cNvGrpSpPr>
          <p:nvPr/>
        </p:nvGrpSpPr>
        <p:grpSpPr bwMode="auto">
          <a:xfrm>
            <a:off x="304800" y="3886200"/>
            <a:ext cx="4495800" cy="2819400"/>
            <a:chOff x="96" y="672"/>
            <a:chExt cx="2832" cy="1776"/>
          </a:xfrm>
        </p:grpSpPr>
        <p:pic>
          <p:nvPicPr>
            <p:cNvPr id="5126" name="Picture 98" descr="rfs8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64"/>
              <a:ext cx="2256" cy="1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99" descr="T1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912"/>
              <a:ext cx="117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00"/>
            <p:cNvSpPr txBox="1">
              <a:spLocks noChangeArrowheads="1"/>
            </p:cNvSpPr>
            <p:nvPr/>
          </p:nvSpPr>
          <p:spPr bwMode="auto">
            <a:xfrm>
              <a:off x="1200" y="672"/>
              <a:ext cx="17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Storing graphs in disk blocks</a:t>
              </a:r>
            </a:p>
          </p:txBody>
        </p:sp>
        <p:sp>
          <p:nvSpPr>
            <p:cNvPr id="5129" name="Text Box 101"/>
            <p:cNvSpPr txBox="1">
              <a:spLocks noChangeArrowheads="1"/>
            </p:cNvSpPr>
            <p:nvPr/>
          </p:nvSpPr>
          <p:spPr bwMode="auto">
            <a:xfrm>
              <a:off x="144" y="672"/>
              <a:ext cx="9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Shortest Paths </a:t>
              </a:r>
            </a:p>
          </p:txBody>
        </p:sp>
        <p:sp>
          <p:nvSpPr>
            <p:cNvPr id="281702" name="Rectangle 102"/>
            <p:cNvSpPr>
              <a:spLocks noChangeArrowheads="1"/>
            </p:cNvSpPr>
            <p:nvPr/>
          </p:nvSpPr>
          <p:spPr bwMode="auto">
            <a:xfrm>
              <a:off x="96" y="672"/>
              <a:ext cx="2832" cy="17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03" name="Picture 5" descr="C:\Users\raameshd\Desktop\vis\gps-icon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115492"/>
            <a:ext cx="3841750" cy="258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6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2113" y="1089025"/>
            <a:ext cx="6772275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000" dirty="0" smtClean="0"/>
              <a:t>Why Interdisciplinary ?</a:t>
            </a:r>
          </a:p>
          <a:p>
            <a:pPr eaLnBrk="1" hangingPunct="1">
              <a:defRPr/>
            </a:pPr>
            <a:r>
              <a:rPr lang="en-US" altLang="x-none" sz="2000" dirty="0" smtClean="0">
                <a:solidFill>
                  <a:srgbClr val="FF0000"/>
                </a:solidFill>
              </a:rPr>
              <a:t>Example with Two disciplines</a:t>
            </a:r>
          </a:p>
          <a:p>
            <a:pPr lvl="1" eaLnBrk="1" hangingPunct="1">
              <a:defRPr/>
            </a:pPr>
            <a:r>
              <a:rPr lang="en-US" altLang="x-none" sz="1600" dirty="0" smtClean="0"/>
              <a:t>Challenges</a:t>
            </a:r>
          </a:p>
          <a:p>
            <a:pPr lvl="1" eaLnBrk="1" hangingPunct="1">
              <a:defRPr/>
            </a:pPr>
            <a:r>
              <a:rPr lang="en-US" altLang="x-none" sz="1600" dirty="0" smtClean="0"/>
              <a:t>A Case Study</a:t>
            </a:r>
          </a:p>
          <a:p>
            <a:pPr lvl="1" eaLnBrk="1" hangingPunct="1">
              <a:defRPr/>
            </a:pPr>
            <a:r>
              <a:rPr lang="en-US" altLang="x-none" sz="1600" dirty="0" smtClean="0">
                <a:solidFill>
                  <a:srgbClr val="FF0000"/>
                </a:solidFill>
              </a:rPr>
              <a:t>Roles of Computer Science in collaboration</a:t>
            </a:r>
          </a:p>
          <a:p>
            <a:pPr lvl="1" eaLnBrk="1" hangingPunct="1">
              <a:defRPr/>
            </a:pPr>
            <a:r>
              <a:rPr lang="en-US" altLang="x-none" sz="1600" dirty="0" smtClean="0">
                <a:solidFill>
                  <a:srgbClr val="FF0000"/>
                </a:solidFill>
              </a:rPr>
              <a:t>How to engage Computer Scientists?</a:t>
            </a:r>
          </a:p>
          <a:p>
            <a:pPr eaLnBrk="1" hangingPunct="1">
              <a:defRPr/>
            </a:pPr>
            <a:r>
              <a:rPr lang="en-US" altLang="x-none" sz="2000" dirty="0" smtClean="0"/>
              <a:t>Multi-sector Example </a:t>
            </a:r>
          </a:p>
          <a:p>
            <a:pPr eaLnBrk="1" hangingPunct="1">
              <a:defRPr/>
            </a:pPr>
            <a:r>
              <a:rPr lang="en-US" altLang="x-none" sz="2000" dirty="0" smtClean="0"/>
              <a:t>Conclusions</a:t>
            </a:r>
          </a:p>
          <a:p>
            <a:pPr eaLnBrk="1" hangingPunct="1">
              <a:defRPr/>
            </a:pPr>
            <a:endParaRPr lang="en-US" altLang="x-none" sz="2000" dirty="0"/>
          </a:p>
          <a:p>
            <a:pPr marL="669925" lvl="1" indent="-325438" eaLnBrk="1" hangingPunct="1">
              <a:buFontTx/>
              <a:buNone/>
              <a:defRPr/>
            </a:pPr>
            <a:endParaRPr lang="en-US" altLang="x-none" sz="1800" dirty="0"/>
          </a:p>
          <a:p>
            <a:pPr eaLnBrk="1" hangingPunct="1">
              <a:buFontTx/>
              <a:buNone/>
              <a:defRPr/>
            </a:pPr>
            <a:endParaRPr lang="en-US" altLang="x-none" sz="2000" dirty="0"/>
          </a:p>
        </p:txBody>
      </p:sp>
      <p:grpSp>
        <p:nvGrpSpPr>
          <p:cNvPr id="136220" name="Group 28"/>
          <p:cNvGrpSpPr>
            <a:grpSpLocks/>
          </p:cNvGrpSpPr>
          <p:nvPr/>
        </p:nvGrpSpPr>
        <p:grpSpPr bwMode="auto">
          <a:xfrm>
            <a:off x="5334000" y="3095625"/>
            <a:ext cx="2230438" cy="2159000"/>
            <a:chOff x="1392" y="1192"/>
            <a:chExt cx="1405" cy="1360"/>
          </a:xfrm>
        </p:grpSpPr>
        <p:sp>
          <p:nvSpPr>
            <p:cNvPr id="20495" name="Text Box 29"/>
            <p:cNvSpPr txBox="1">
              <a:spLocks noChangeArrowheads="1"/>
            </p:cNvSpPr>
            <p:nvPr/>
          </p:nvSpPr>
          <p:spPr bwMode="auto">
            <a:xfrm>
              <a:off x="1392" y="1707"/>
              <a:ext cx="80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Data-Driven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Discipline</a:t>
              </a:r>
            </a:p>
          </p:txBody>
        </p:sp>
        <p:sp>
          <p:nvSpPr>
            <p:cNvPr id="20496" name="Oval 30"/>
            <p:cNvSpPr>
              <a:spLocks noChangeArrowheads="1"/>
            </p:cNvSpPr>
            <p:nvPr/>
          </p:nvSpPr>
          <p:spPr bwMode="auto">
            <a:xfrm>
              <a:off x="1395" y="1192"/>
              <a:ext cx="1402" cy="13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</p:grpSp>
      <p:grpSp>
        <p:nvGrpSpPr>
          <p:cNvPr id="34820" name="Group 32"/>
          <p:cNvGrpSpPr>
            <a:grpSpLocks/>
          </p:cNvGrpSpPr>
          <p:nvPr/>
        </p:nvGrpSpPr>
        <p:grpSpPr bwMode="auto">
          <a:xfrm>
            <a:off x="6477000" y="3870325"/>
            <a:ext cx="2311400" cy="2225675"/>
            <a:chOff x="2192" y="1718"/>
            <a:chExt cx="1456" cy="1402"/>
          </a:xfrm>
        </p:grpSpPr>
        <p:sp>
          <p:nvSpPr>
            <p:cNvPr id="20490" name="Oval 33"/>
            <p:cNvSpPr>
              <a:spLocks noChangeArrowheads="1"/>
            </p:cNvSpPr>
            <p:nvPr/>
          </p:nvSpPr>
          <p:spPr bwMode="auto">
            <a:xfrm>
              <a:off x="2192" y="1718"/>
              <a:ext cx="1456" cy="140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  <p:sp>
          <p:nvSpPr>
            <p:cNvPr id="20491" name="Text Box 34"/>
            <p:cNvSpPr txBox="1">
              <a:spLocks noChangeArrowheads="1"/>
            </p:cNvSpPr>
            <p:nvPr/>
          </p:nvSpPr>
          <p:spPr bwMode="auto">
            <a:xfrm>
              <a:off x="2586" y="2716"/>
              <a:ext cx="66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Data Sc. 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Discipline</a:t>
              </a:r>
            </a:p>
          </p:txBody>
        </p:sp>
      </p:grpSp>
      <p:grpSp>
        <p:nvGrpSpPr>
          <p:cNvPr id="34821" name="Group 38"/>
          <p:cNvGrpSpPr>
            <a:grpSpLocks/>
          </p:cNvGrpSpPr>
          <p:nvPr/>
        </p:nvGrpSpPr>
        <p:grpSpPr bwMode="auto">
          <a:xfrm>
            <a:off x="6451600" y="2270125"/>
            <a:ext cx="2249488" cy="2265363"/>
            <a:chOff x="2096" y="672"/>
            <a:chExt cx="1417" cy="1427"/>
          </a:xfrm>
        </p:grpSpPr>
        <p:sp>
          <p:nvSpPr>
            <p:cNvPr id="20487" name="Oval 39"/>
            <p:cNvSpPr>
              <a:spLocks noChangeArrowheads="1"/>
            </p:cNvSpPr>
            <p:nvPr/>
          </p:nvSpPr>
          <p:spPr bwMode="auto">
            <a:xfrm>
              <a:off x="2096" y="672"/>
              <a:ext cx="1417" cy="14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  <p:sp>
          <p:nvSpPr>
            <p:cNvPr id="20488" name="Text Box 40"/>
            <p:cNvSpPr txBox="1">
              <a:spLocks noChangeArrowheads="1"/>
            </p:cNvSpPr>
            <p:nvPr/>
          </p:nvSpPr>
          <p:spPr bwMode="auto">
            <a:xfrm>
              <a:off x="2417" y="731"/>
              <a:ext cx="61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Societal 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Needs</a:t>
              </a:r>
            </a:p>
          </p:txBody>
        </p:sp>
        <p:pic>
          <p:nvPicPr>
            <p:cNvPr id="34824" name="Picture 9"/>
            <p:cNvPicPr>
              <a:picLocks noChangeAspect="1" noChangeArrowheads="1"/>
            </p:cNvPicPr>
            <p:nvPr/>
          </p:nvPicPr>
          <p:blipFill>
            <a:blip r:embed="rId2">
              <a:alphaModFix amt="9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" y="1088"/>
              <a:ext cx="66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097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603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8153400" cy="62865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Nurturing Constructive Interdisciplinary Dialog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E457728-74C7-1747-A638-1A850B7F1D4C}" type="slidenum">
              <a:rPr lang="ko-KR" altLang="en-US" smtClean="0">
                <a:solidFill>
                  <a:srgbClr val="E6CE1A"/>
                </a:solidFill>
                <a:ea typeface="굴림" charset="-127"/>
              </a:rPr>
              <a:pPr eaLnBrk="1" hangingPunct="1">
                <a:defRPr/>
              </a:pPr>
              <a:t>21</a:t>
            </a:fld>
            <a:endParaRPr lang="en-US" altLang="ko-KR" smtClean="0">
              <a:solidFill>
                <a:srgbClr val="E6CE1A"/>
              </a:solidFill>
              <a:ea typeface="굴림" charset="-127"/>
            </a:endParaRPr>
          </a:p>
        </p:txBody>
      </p:sp>
      <p:sp>
        <p:nvSpPr>
          <p:cNvPr id="88068" name="TextBox 18"/>
          <p:cNvSpPr txBox="1">
            <a:spLocks noChangeArrowheads="1"/>
          </p:cNvSpPr>
          <p:nvPr/>
        </p:nvSpPr>
        <p:spPr bwMode="auto">
          <a:xfrm>
            <a:off x="304800" y="762000"/>
            <a:ext cx="8610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x-none" sz="2000" dirty="0" smtClean="0">
                <a:ea typeface="HyhwpEQ" charset="0"/>
                <a:cs typeface="HyhwpEQ" charset="0"/>
              </a:rPr>
              <a:t>Oscillation between listening and asserting primacy of their own field </a:t>
            </a:r>
            <a:endParaRPr lang="en-US" altLang="x-none" sz="1800" dirty="0" smtClean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 b="1" dirty="0" smtClean="0">
              <a:ea typeface="HyhwpEQ" charset="0"/>
              <a:cs typeface="HyhwpEQ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8534400" cy="5215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6411370"/>
            <a:ext cx="4660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112713"/>
            <a:ext cx="8458200" cy="646112"/>
          </a:xfrm>
        </p:spPr>
        <p:txBody>
          <a:bodyPr/>
          <a:lstStyle/>
          <a:p>
            <a:pPr>
              <a:defRPr/>
            </a:pPr>
            <a:r>
              <a:rPr lang="en-US" altLang="zh-CN" sz="3200" dirty="0" smtClean="0"/>
              <a:t>Computer Simulation: 3</a:t>
            </a:r>
            <a:r>
              <a:rPr lang="en-US" altLang="zh-CN" sz="3200" baseline="30000" dirty="0" smtClean="0"/>
              <a:t>rd</a:t>
            </a:r>
            <a:r>
              <a:rPr lang="en-US" altLang="zh-CN" sz="3200" dirty="0" smtClean="0"/>
              <a:t> Leg of Science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839788"/>
            <a:ext cx="5410200" cy="152400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Complements theory and experiments </a:t>
            </a:r>
          </a:p>
          <a:p>
            <a:pPr>
              <a:defRPr/>
            </a:pPr>
            <a:r>
              <a:rPr lang="en-US" sz="2000" dirty="0" smtClean="0"/>
              <a:t>Main option if phenomenon is</a:t>
            </a:r>
          </a:p>
          <a:p>
            <a:pPr lvl="1">
              <a:defRPr/>
            </a:pPr>
            <a:r>
              <a:rPr lang="en-US" sz="1600" dirty="0" smtClean="0"/>
              <a:t>Too complex to model theoretically</a:t>
            </a:r>
          </a:p>
          <a:p>
            <a:pPr lvl="1">
              <a:defRPr/>
            </a:pPr>
            <a:r>
              <a:rPr lang="en-US" sz="1600" dirty="0" smtClean="0"/>
              <a:t>Too expensive or dangerous for experiments</a:t>
            </a:r>
          </a:p>
          <a:p>
            <a:pPr>
              <a:defRPr/>
            </a:pPr>
            <a:r>
              <a:rPr lang="en-US" sz="2000" dirty="0" smtClean="0"/>
              <a:t>Examples</a:t>
            </a:r>
          </a:p>
          <a:p>
            <a:pPr lvl="1">
              <a:defRPr/>
            </a:pPr>
            <a:r>
              <a:rPr lang="en-US" sz="1600" dirty="0" smtClean="0"/>
              <a:t>Global Climate Models</a:t>
            </a:r>
          </a:p>
          <a:p>
            <a:pPr lvl="1">
              <a:defRPr/>
            </a:pPr>
            <a:r>
              <a:rPr lang="en-US" sz="1600" dirty="0" smtClean="0"/>
              <a:t>Weather Prediction</a:t>
            </a:r>
          </a:p>
          <a:p>
            <a:pPr lvl="1">
              <a:defRPr/>
            </a:pPr>
            <a:r>
              <a:rPr lang="en-US" sz="1600" dirty="0" smtClean="0"/>
              <a:t>Boeing 777 design</a:t>
            </a:r>
          </a:p>
          <a:p>
            <a:pPr lvl="1">
              <a:defRPr/>
            </a:pPr>
            <a:r>
              <a:rPr lang="mr-IN" sz="1600" dirty="0" smtClean="0"/>
              <a:t>…</a:t>
            </a:r>
            <a:endParaRPr lang="en-US" sz="1600" dirty="0" smtClean="0"/>
          </a:p>
          <a:p>
            <a:pPr lvl="1">
              <a:defRPr/>
            </a:pPr>
            <a:endParaRPr lang="en-US" sz="1600" dirty="0" smtClean="0"/>
          </a:p>
        </p:txBody>
      </p:sp>
      <p:pic>
        <p:nvPicPr>
          <p:cNvPr id="542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44751"/>
            <a:ext cx="509905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7037388" y="6380163"/>
            <a:ext cx="1789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/>
              <a:t>Source: wikipedia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5562600" y="3352800"/>
            <a:ext cx="1295400" cy="190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82241"/>
            <a:ext cx="2057400" cy="3099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458200" cy="481012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Data-Driven Hypothesis Generation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8852" y="2392403"/>
            <a:ext cx="8235877" cy="911144"/>
            <a:chOff x="378852" y="2392403"/>
            <a:chExt cx="8235877" cy="911144"/>
          </a:xfrm>
        </p:grpSpPr>
        <p:sp>
          <p:nvSpPr>
            <p:cNvPr id="6" name="Freeform 5"/>
            <p:cNvSpPr/>
            <p:nvPr/>
          </p:nvSpPr>
          <p:spPr>
            <a:xfrm>
              <a:off x="378852" y="2392403"/>
              <a:ext cx="1334317" cy="911144"/>
            </a:xfrm>
            <a:custGeom>
              <a:avLst/>
              <a:gdLst>
                <a:gd name="connsiteX0" fmla="*/ 0 w 1334317"/>
                <a:gd name="connsiteY0" fmla="*/ 91114 h 911144"/>
                <a:gd name="connsiteX1" fmla="*/ 91114 w 1334317"/>
                <a:gd name="connsiteY1" fmla="*/ 0 h 911144"/>
                <a:gd name="connsiteX2" fmla="*/ 1243203 w 1334317"/>
                <a:gd name="connsiteY2" fmla="*/ 0 h 911144"/>
                <a:gd name="connsiteX3" fmla="*/ 1334317 w 1334317"/>
                <a:gd name="connsiteY3" fmla="*/ 91114 h 911144"/>
                <a:gd name="connsiteX4" fmla="*/ 1334317 w 1334317"/>
                <a:gd name="connsiteY4" fmla="*/ 820030 h 911144"/>
                <a:gd name="connsiteX5" fmla="*/ 1243203 w 1334317"/>
                <a:gd name="connsiteY5" fmla="*/ 911144 h 911144"/>
                <a:gd name="connsiteX6" fmla="*/ 91114 w 1334317"/>
                <a:gd name="connsiteY6" fmla="*/ 911144 h 911144"/>
                <a:gd name="connsiteX7" fmla="*/ 0 w 1334317"/>
                <a:gd name="connsiteY7" fmla="*/ 820030 h 911144"/>
                <a:gd name="connsiteX8" fmla="*/ 0 w 1334317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317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243203" y="0"/>
                  </a:lnTo>
                  <a:cubicBezTo>
                    <a:pt x="1293524" y="0"/>
                    <a:pt x="1334317" y="40793"/>
                    <a:pt x="1334317" y="91114"/>
                  </a:cubicBezTo>
                  <a:lnTo>
                    <a:pt x="1334317" y="820030"/>
                  </a:lnTo>
                  <a:cubicBezTo>
                    <a:pt x="1334317" y="870351"/>
                    <a:pt x="1293524" y="911144"/>
                    <a:pt x="1243203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ln>
                    <a:solidFill>
                      <a:schemeClr val="tx1"/>
                    </a:solidFill>
                  </a:ln>
                  <a:noFill/>
                </a:rPr>
                <a:t>Data</a:t>
              </a:r>
              <a:endParaRPr lang="en-US" sz="1600" kern="1200" dirty="0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844614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238947" y="2392403"/>
              <a:ext cx="2398358" cy="911144"/>
            </a:xfrm>
            <a:custGeom>
              <a:avLst/>
              <a:gdLst>
                <a:gd name="connsiteX0" fmla="*/ 0 w 2398358"/>
                <a:gd name="connsiteY0" fmla="*/ 91114 h 911144"/>
                <a:gd name="connsiteX1" fmla="*/ 91114 w 2398358"/>
                <a:gd name="connsiteY1" fmla="*/ 0 h 911144"/>
                <a:gd name="connsiteX2" fmla="*/ 2307244 w 2398358"/>
                <a:gd name="connsiteY2" fmla="*/ 0 h 911144"/>
                <a:gd name="connsiteX3" fmla="*/ 2398358 w 2398358"/>
                <a:gd name="connsiteY3" fmla="*/ 91114 h 911144"/>
                <a:gd name="connsiteX4" fmla="*/ 2398358 w 2398358"/>
                <a:gd name="connsiteY4" fmla="*/ 820030 h 911144"/>
                <a:gd name="connsiteX5" fmla="*/ 2307244 w 2398358"/>
                <a:gd name="connsiteY5" fmla="*/ 911144 h 911144"/>
                <a:gd name="connsiteX6" fmla="*/ 91114 w 2398358"/>
                <a:gd name="connsiteY6" fmla="*/ 911144 h 911144"/>
                <a:gd name="connsiteX7" fmla="*/ 0 w 2398358"/>
                <a:gd name="connsiteY7" fmla="*/ 820030 h 911144"/>
                <a:gd name="connsiteX8" fmla="*/ 0 w 239835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835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2307244" y="0"/>
                  </a:lnTo>
                  <a:cubicBezTo>
                    <a:pt x="2357565" y="0"/>
                    <a:pt x="2398358" y="40793"/>
                    <a:pt x="2398358" y="91114"/>
                  </a:cubicBezTo>
                  <a:lnTo>
                    <a:pt x="2398358" y="820030"/>
                  </a:lnTo>
                  <a:cubicBezTo>
                    <a:pt x="2398358" y="870351"/>
                    <a:pt x="2357565" y="911144"/>
                    <a:pt x="230724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rgbClr val="FF0000"/>
                  </a:solidFill>
                </a:rPr>
                <a:t>Data Driven Hypothesis Generation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ln>
                    <a:solidFill>
                      <a:schemeClr val="tx1"/>
                    </a:solidFill>
                  </a:ln>
                </a:rPr>
                <a:t>?water pump</a:t>
              </a:r>
              <a:endParaRPr lang="en-US" sz="1600" kern="1200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768749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63082" y="2392403"/>
              <a:ext cx="1903641" cy="911144"/>
            </a:xfrm>
            <a:custGeom>
              <a:avLst/>
              <a:gdLst>
                <a:gd name="connsiteX0" fmla="*/ 0 w 1903641"/>
                <a:gd name="connsiteY0" fmla="*/ 91114 h 911144"/>
                <a:gd name="connsiteX1" fmla="*/ 91114 w 1903641"/>
                <a:gd name="connsiteY1" fmla="*/ 0 h 911144"/>
                <a:gd name="connsiteX2" fmla="*/ 1812527 w 1903641"/>
                <a:gd name="connsiteY2" fmla="*/ 0 h 911144"/>
                <a:gd name="connsiteX3" fmla="*/ 1903641 w 1903641"/>
                <a:gd name="connsiteY3" fmla="*/ 91114 h 911144"/>
                <a:gd name="connsiteX4" fmla="*/ 1903641 w 1903641"/>
                <a:gd name="connsiteY4" fmla="*/ 820030 h 911144"/>
                <a:gd name="connsiteX5" fmla="*/ 1812527 w 1903641"/>
                <a:gd name="connsiteY5" fmla="*/ 911144 h 911144"/>
                <a:gd name="connsiteX6" fmla="*/ 91114 w 1903641"/>
                <a:gd name="connsiteY6" fmla="*/ 911144 h 911144"/>
                <a:gd name="connsiteX7" fmla="*/ 0 w 1903641"/>
                <a:gd name="connsiteY7" fmla="*/ 820030 h 911144"/>
                <a:gd name="connsiteX8" fmla="*/ 0 w 1903641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3641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812527" y="0"/>
                  </a:lnTo>
                  <a:cubicBezTo>
                    <a:pt x="1862848" y="0"/>
                    <a:pt x="1903641" y="40793"/>
                    <a:pt x="1903641" y="91114"/>
                  </a:cubicBezTo>
                  <a:lnTo>
                    <a:pt x="1903641" y="820030"/>
                  </a:lnTo>
                  <a:cubicBezTo>
                    <a:pt x="1903641" y="870351"/>
                    <a:pt x="1862848" y="911144"/>
                    <a:pt x="1812527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Test</a:t>
              </a:r>
              <a:r>
                <a:rPr lang="zh-CN" altLang="en-US" sz="1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1600" kern="1200" dirty="0" smtClean="0">
                  <a:solidFill>
                    <a:schemeClr val="tx1"/>
                  </a:solidFill>
                </a:rPr>
                <a:t>Hypothesis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(Controlled Experiments)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198168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592501" y="2392403"/>
              <a:ext cx="1022228" cy="911144"/>
            </a:xfrm>
            <a:custGeom>
              <a:avLst/>
              <a:gdLst>
                <a:gd name="connsiteX0" fmla="*/ 0 w 1022228"/>
                <a:gd name="connsiteY0" fmla="*/ 91114 h 911144"/>
                <a:gd name="connsiteX1" fmla="*/ 91114 w 1022228"/>
                <a:gd name="connsiteY1" fmla="*/ 0 h 911144"/>
                <a:gd name="connsiteX2" fmla="*/ 931114 w 1022228"/>
                <a:gd name="connsiteY2" fmla="*/ 0 h 911144"/>
                <a:gd name="connsiteX3" fmla="*/ 1022228 w 1022228"/>
                <a:gd name="connsiteY3" fmla="*/ 91114 h 911144"/>
                <a:gd name="connsiteX4" fmla="*/ 1022228 w 1022228"/>
                <a:gd name="connsiteY4" fmla="*/ 820030 h 911144"/>
                <a:gd name="connsiteX5" fmla="*/ 931114 w 1022228"/>
                <a:gd name="connsiteY5" fmla="*/ 911144 h 911144"/>
                <a:gd name="connsiteX6" fmla="*/ 91114 w 1022228"/>
                <a:gd name="connsiteY6" fmla="*/ 911144 h 911144"/>
                <a:gd name="connsiteX7" fmla="*/ 0 w 1022228"/>
                <a:gd name="connsiteY7" fmla="*/ 820030 h 911144"/>
                <a:gd name="connsiteX8" fmla="*/ 0 w 102222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22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931114" y="0"/>
                  </a:lnTo>
                  <a:cubicBezTo>
                    <a:pt x="981435" y="0"/>
                    <a:pt x="1022228" y="40793"/>
                    <a:pt x="1022228" y="91114"/>
                  </a:cubicBezTo>
                  <a:lnTo>
                    <a:pt x="1022228" y="820030"/>
                  </a:lnTo>
                  <a:cubicBezTo>
                    <a:pt x="1022228" y="870351"/>
                    <a:pt x="981435" y="911144"/>
                    <a:pt x="93111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Develop Theory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169248" y="3240156"/>
            <a:ext cx="1631950" cy="584775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/>
              <a:t>Remove handle of water pump</a:t>
            </a:r>
            <a:endParaRPr lang="en-US" sz="16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18479" y="3303547"/>
            <a:ext cx="9001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/>
              <a:t>Germ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/>
              <a:t>Theory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6936" y="1095374"/>
            <a:ext cx="16604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2000" u="sng"/>
              <a:t>What causes Cholera?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5257" b="6993"/>
          <a:stretch>
            <a:fillRect/>
          </a:stretch>
        </p:blipFill>
        <p:spPr bwMode="auto">
          <a:xfrm>
            <a:off x="381000" y="3430588"/>
            <a:ext cx="3581400" cy="3368675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2" b="32851"/>
          <a:stretch>
            <a:fillRect/>
          </a:stretch>
        </p:blipFill>
        <p:spPr bwMode="auto">
          <a:xfrm>
            <a:off x="6400800" y="4186238"/>
            <a:ext cx="245268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3394" r="19635" b="15697"/>
          <a:stretch>
            <a:fillRect/>
          </a:stretch>
        </p:blipFill>
        <p:spPr bwMode="auto">
          <a:xfrm>
            <a:off x="2667000" y="781050"/>
            <a:ext cx="212248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90" y="781050"/>
            <a:ext cx="2909219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458200" cy="5889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Data-Intensive Scientific Discovery: 4</a:t>
            </a:r>
            <a:r>
              <a:rPr lang="en-US" sz="2800" baseline="30000" dirty="0"/>
              <a:t>th</a:t>
            </a:r>
            <a:r>
              <a:rPr lang="en-US" sz="2800" dirty="0"/>
              <a:t> Paradigm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2352" y="2074903"/>
            <a:ext cx="8235877" cy="911144"/>
            <a:chOff x="442352" y="2074903"/>
            <a:chExt cx="8235877" cy="911144"/>
          </a:xfrm>
        </p:grpSpPr>
        <p:sp>
          <p:nvSpPr>
            <p:cNvPr id="6" name="Freeform 5"/>
            <p:cNvSpPr/>
            <p:nvPr/>
          </p:nvSpPr>
          <p:spPr>
            <a:xfrm>
              <a:off x="442352" y="2074903"/>
              <a:ext cx="1334317" cy="911144"/>
            </a:xfrm>
            <a:custGeom>
              <a:avLst/>
              <a:gdLst>
                <a:gd name="connsiteX0" fmla="*/ 0 w 1334317"/>
                <a:gd name="connsiteY0" fmla="*/ 0 h 911144"/>
                <a:gd name="connsiteX1" fmla="*/ 1334317 w 1334317"/>
                <a:gd name="connsiteY1" fmla="*/ 0 h 911144"/>
                <a:gd name="connsiteX2" fmla="*/ 1334317 w 1334317"/>
                <a:gd name="connsiteY2" fmla="*/ 911144 h 911144"/>
                <a:gd name="connsiteX3" fmla="*/ 0 w 1334317"/>
                <a:gd name="connsiteY3" fmla="*/ 911144 h 911144"/>
                <a:gd name="connsiteX4" fmla="*/ 0 w 1334317"/>
                <a:gd name="connsiteY4" fmla="*/ 0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317" h="911144">
                  <a:moveTo>
                    <a:pt x="0" y="0"/>
                  </a:moveTo>
                  <a:lnTo>
                    <a:pt x="1334317" y="0"/>
                  </a:lnTo>
                  <a:lnTo>
                    <a:pt x="1334317" y="911144"/>
                  </a:lnTo>
                  <a:lnTo>
                    <a:pt x="0" y="9111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Big</a:t>
              </a:r>
              <a:r>
                <a:rPr lang="zh-CN" altLang="en-US" sz="1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1600" kern="1200" dirty="0" smtClean="0">
                  <a:solidFill>
                    <a:schemeClr val="tx1"/>
                  </a:solidFill>
                </a:rPr>
                <a:t>Data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908114" y="23674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02447" y="2074903"/>
              <a:ext cx="2398358" cy="911144"/>
            </a:xfrm>
            <a:custGeom>
              <a:avLst/>
              <a:gdLst>
                <a:gd name="connsiteX0" fmla="*/ 0 w 2398358"/>
                <a:gd name="connsiteY0" fmla="*/ 0 h 911144"/>
                <a:gd name="connsiteX1" fmla="*/ 2398358 w 2398358"/>
                <a:gd name="connsiteY1" fmla="*/ 0 h 911144"/>
                <a:gd name="connsiteX2" fmla="*/ 2398358 w 2398358"/>
                <a:gd name="connsiteY2" fmla="*/ 911144 h 911144"/>
                <a:gd name="connsiteX3" fmla="*/ 0 w 2398358"/>
                <a:gd name="connsiteY3" fmla="*/ 911144 h 911144"/>
                <a:gd name="connsiteX4" fmla="*/ 0 w 2398358"/>
                <a:gd name="connsiteY4" fmla="*/ 0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358" h="911144">
                  <a:moveTo>
                    <a:pt x="0" y="0"/>
                  </a:moveTo>
                  <a:lnTo>
                    <a:pt x="2398358" y="0"/>
                  </a:lnTo>
                  <a:lnTo>
                    <a:pt x="2398358" y="911144"/>
                  </a:lnTo>
                  <a:lnTo>
                    <a:pt x="0" y="9111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rgbClr val="FF0000"/>
                  </a:solidFill>
                </a:rPr>
                <a:t>Hypothesis Generation: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- Data Driven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832249" y="23674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226582" y="2074903"/>
              <a:ext cx="1903641" cy="911144"/>
            </a:xfrm>
            <a:custGeom>
              <a:avLst/>
              <a:gdLst>
                <a:gd name="connsiteX0" fmla="*/ 0 w 1903641"/>
                <a:gd name="connsiteY0" fmla="*/ 0 h 911144"/>
                <a:gd name="connsiteX1" fmla="*/ 1903641 w 1903641"/>
                <a:gd name="connsiteY1" fmla="*/ 0 h 911144"/>
                <a:gd name="connsiteX2" fmla="*/ 1903641 w 1903641"/>
                <a:gd name="connsiteY2" fmla="*/ 911144 h 911144"/>
                <a:gd name="connsiteX3" fmla="*/ 0 w 1903641"/>
                <a:gd name="connsiteY3" fmla="*/ 911144 h 911144"/>
                <a:gd name="connsiteX4" fmla="*/ 0 w 1903641"/>
                <a:gd name="connsiteY4" fmla="*/ 0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641" h="911144">
                  <a:moveTo>
                    <a:pt x="0" y="0"/>
                  </a:moveTo>
                  <a:lnTo>
                    <a:pt x="1903641" y="0"/>
                  </a:lnTo>
                  <a:lnTo>
                    <a:pt x="1903641" y="911144"/>
                  </a:lnTo>
                  <a:lnTo>
                    <a:pt x="0" y="9111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Test</a:t>
              </a:r>
              <a:r>
                <a:rPr lang="zh-CN" altLang="en-US" sz="1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1600" kern="1200" dirty="0" smtClean="0">
                  <a:solidFill>
                    <a:schemeClr val="tx1"/>
                  </a:solidFill>
                </a:rPr>
                <a:t>Hypothesis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(Controlled Experiments)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261668" y="23674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656001" y="2074903"/>
              <a:ext cx="1022228" cy="911144"/>
            </a:xfrm>
            <a:custGeom>
              <a:avLst/>
              <a:gdLst>
                <a:gd name="connsiteX0" fmla="*/ 0 w 1022228"/>
                <a:gd name="connsiteY0" fmla="*/ 0 h 911144"/>
                <a:gd name="connsiteX1" fmla="*/ 1022228 w 1022228"/>
                <a:gd name="connsiteY1" fmla="*/ 0 h 911144"/>
                <a:gd name="connsiteX2" fmla="*/ 1022228 w 1022228"/>
                <a:gd name="connsiteY2" fmla="*/ 911144 h 911144"/>
                <a:gd name="connsiteX3" fmla="*/ 0 w 1022228"/>
                <a:gd name="connsiteY3" fmla="*/ 911144 h 911144"/>
                <a:gd name="connsiteX4" fmla="*/ 0 w 1022228"/>
                <a:gd name="connsiteY4" fmla="*/ 0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2228" h="911144">
                  <a:moveTo>
                    <a:pt x="0" y="0"/>
                  </a:moveTo>
                  <a:lnTo>
                    <a:pt x="1022228" y="0"/>
                  </a:lnTo>
                  <a:lnTo>
                    <a:pt x="1022228" y="911144"/>
                  </a:lnTo>
                  <a:lnTo>
                    <a:pt x="0" y="91114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 smtClean="0">
                  <a:solidFill>
                    <a:schemeClr val="tx1"/>
                  </a:solidFill>
                </a:rPr>
                <a:t>Develop Theory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02447" y="3038476"/>
            <a:ext cx="28002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dirty="0"/>
              <a:t>What</a:t>
            </a:r>
            <a:r>
              <a:rPr lang="zh-CN" altLang="en-US" sz="1600" dirty="0"/>
              <a:t> </a:t>
            </a:r>
            <a:r>
              <a:rPr lang="en-US" altLang="zh-CN" sz="1600" dirty="0"/>
              <a:t>are</a:t>
            </a:r>
            <a:r>
              <a:rPr lang="zh-CN" altLang="en-US" sz="1600" dirty="0"/>
              <a:t> </a:t>
            </a:r>
            <a:r>
              <a:rPr lang="en-US" altLang="zh-CN" sz="1600" dirty="0"/>
              <a:t>side-effects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of</a:t>
            </a:r>
            <a:r>
              <a:rPr lang="zh-CN" altLang="en-US" sz="1600" dirty="0" smtClean="0"/>
              <a:t> </a:t>
            </a:r>
            <a:r>
              <a:rPr lang="en-US" altLang="zh-CN" sz="1600" dirty="0"/>
              <a:t>M?</a:t>
            </a:r>
            <a:endParaRPr lang="en-US" altLang="x-none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02721" y="1510164"/>
            <a:ext cx="1936750" cy="584775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dirty="0"/>
              <a:t>Does</a:t>
            </a:r>
            <a:r>
              <a:rPr lang="zh-CN" altLang="en-US" sz="1600" dirty="0"/>
              <a:t> </a:t>
            </a:r>
            <a:r>
              <a:rPr lang="en-US" altLang="zh-CN" sz="1600" dirty="0"/>
              <a:t>molecule</a:t>
            </a:r>
            <a:r>
              <a:rPr lang="zh-CN" altLang="en-US" sz="1600" dirty="0"/>
              <a:t> </a:t>
            </a:r>
            <a:r>
              <a:rPr lang="en-US" altLang="zh-CN" sz="1600" dirty="0"/>
              <a:t>M</a:t>
            </a:r>
            <a:r>
              <a:rPr lang="zh-CN" altLang="en-US" sz="1600" dirty="0"/>
              <a:t> </a:t>
            </a:r>
            <a:r>
              <a:rPr lang="en-US" altLang="zh-CN" sz="1600" dirty="0"/>
              <a:t>cure</a:t>
            </a:r>
            <a:r>
              <a:rPr lang="zh-CN" altLang="en-US" sz="1600" dirty="0"/>
              <a:t> </a:t>
            </a:r>
            <a:r>
              <a:rPr lang="en-US" altLang="zh-CN" sz="1600" dirty="0"/>
              <a:t>disease</a:t>
            </a:r>
            <a:r>
              <a:rPr lang="zh-CN" altLang="en-US" sz="1600" dirty="0"/>
              <a:t> </a:t>
            </a:r>
            <a:r>
              <a:rPr lang="en-US" altLang="zh-CN" sz="1600" dirty="0"/>
              <a:t>D?</a:t>
            </a:r>
            <a:endParaRPr lang="en-US" sz="16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21181" y="1485086"/>
            <a:ext cx="1763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/>
              <a:t>Why/how does M cure disease D?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66938" y="1489868"/>
            <a:ext cx="2393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/>
              <a:t>Which molecules may cure disease D?</a:t>
            </a:r>
          </a:p>
        </p:txBody>
      </p:sp>
      <p:pic>
        <p:nvPicPr>
          <p:cNvPr id="5633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94" y="3471438"/>
            <a:ext cx="1408692" cy="187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" b="-96"/>
          <a:stretch/>
        </p:blipFill>
        <p:spPr bwMode="auto">
          <a:xfrm>
            <a:off x="6956698" y="3471438"/>
            <a:ext cx="1683204" cy="242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244202" y="830988"/>
            <a:ext cx="8840692" cy="60167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Ex.: </a:t>
            </a:r>
            <a:r>
              <a:rPr lang="en-US" sz="1600" dirty="0" smtClean="0"/>
              <a:t>find cure, Forensics, Functional Genomics, Astronomy, Social Sc., Geo Sc., </a:t>
            </a:r>
            <a:r>
              <a:rPr lang="is-IS" sz="1600" dirty="0" smtClean="0"/>
              <a:t>…</a:t>
            </a:r>
            <a:endParaRPr lang="en-US" sz="1600" dirty="0" smtClean="0"/>
          </a:p>
          <a:p>
            <a:pPr lvl="1">
              <a:defRPr/>
            </a:pPr>
            <a:endParaRPr lang="en-US" sz="1600" dirty="0" smtClean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3433" y="1510163"/>
            <a:ext cx="1531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dirty="0" smtClean="0"/>
              <a:t>Library of molecules</a:t>
            </a:r>
            <a:endParaRPr lang="en-US" altLang="x-none" sz="1600" dirty="0"/>
          </a:p>
        </p:txBody>
      </p:sp>
      <p:sp>
        <p:nvSpPr>
          <p:cNvPr id="20" name="Content Placeholder 5"/>
          <p:cNvSpPr txBox="1">
            <a:spLocks/>
          </p:cNvSpPr>
          <p:nvPr/>
        </p:nvSpPr>
        <p:spPr bwMode="auto">
          <a:xfrm>
            <a:off x="140542" y="3832882"/>
            <a:ext cx="4126658" cy="188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What not to do? </a:t>
            </a:r>
            <a:endParaRPr lang="en-US" sz="1600" kern="0" dirty="0" smtClean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3" y="4223865"/>
            <a:ext cx="3396718" cy="2353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4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010400" cy="62865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Computer Science 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Conversation Starters 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E457728-74C7-1747-A638-1A850B7F1D4C}" type="slidenum">
              <a:rPr lang="ko-KR" altLang="en-US" smtClean="0">
                <a:solidFill>
                  <a:srgbClr val="E6CE1A"/>
                </a:solidFill>
                <a:ea typeface="굴림" charset="-127"/>
              </a:rPr>
              <a:pPr eaLnBrk="1" hangingPunct="1">
                <a:defRPr/>
              </a:pPr>
              <a:t>25</a:t>
            </a:fld>
            <a:endParaRPr lang="en-US" altLang="ko-KR" smtClean="0">
              <a:solidFill>
                <a:srgbClr val="E6CE1A"/>
              </a:solidFill>
              <a:ea typeface="굴림" charset="-127"/>
            </a:endParaRPr>
          </a:p>
        </p:txBody>
      </p:sp>
      <p:sp>
        <p:nvSpPr>
          <p:cNvPr id="88068" name="TextBox 18"/>
          <p:cNvSpPr txBox="1">
            <a:spLocks noChangeArrowheads="1"/>
          </p:cNvSpPr>
          <p:nvPr/>
        </p:nvSpPr>
        <p:spPr bwMode="auto">
          <a:xfrm>
            <a:off x="304800" y="762000"/>
            <a:ext cx="86106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000" b="1" dirty="0" smtClean="0">
                <a:ea typeface="HyhwpEQ" charset="0"/>
                <a:cs typeface="HyhwpEQ" charset="0"/>
              </a:rPr>
              <a:t>A Few Trends</a:t>
            </a:r>
            <a:endParaRPr lang="en-US" altLang="x-none" sz="1800" dirty="0" smtClean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  Big Data, Machine Learning, Robotics, Cyber-Physical Systems, </a:t>
            </a:r>
            <a:r>
              <a:rPr lang="mr-IN" altLang="x-none" sz="1600" dirty="0" smtClean="0">
                <a:ea typeface="HyhwpEQ" charset="0"/>
                <a:cs typeface="HyhwpEQ" charset="0"/>
              </a:rPr>
              <a:t>…</a:t>
            </a:r>
            <a:endParaRPr lang="en-US" altLang="x-none" sz="1600" dirty="0" smtClean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  Cloud Computing, social media, cell-phones, sensor networks, </a:t>
            </a:r>
            <a:r>
              <a:rPr lang="en-US" altLang="x-none" sz="1600" dirty="0" err="1" smtClean="0">
                <a:ea typeface="HyhwpEQ" charset="0"/>
                <a:cs typeface="HyhwpEQ" charset="0"/>
              </a:rPr>
              <a:t>Exa</a:t>
            </a:r>
            <a:r>
              <a:rPr lang="en-US" altLang="x-none" sz="1600" dirty="0" smtClean="0">
                <a:ea typeface="HyhwpEQ" charset="0"/>
                <a:cs typeface="HyhwpEQ" charset="0"/>
              </a:rPr>
              <a:t>-scale</a:t>
            </a:r>
            <a:r>
              <a:rPr lang="mr-IN" altLang="x-none" sz="1600" dirty="0" smtClean="0">
                <a:ea typeface="HyhwpEQ" charset="0"/>
                <a:cs typeface="HyhwpEQ" charset="0"/>
              </a:rPr>
              <a:t>…</a:t>
            </a:r>
            <a:endParaRPr lang="en-US" altLang="x-none" sz="1600" dirty="0" smtClean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 b="1" dirty="0" smtClean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 dirty="0" smtClean="0">
                <a:ea typeface="HyhwpEQ" charset="0"/>
                <a:cs typeface="HyhwpEQ" charset="0"/>
              </a:rPr>
              <a:t>A Few Societal Challenges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Cyber-security (e.g., fake news, spam, privacy, </a:t>
            </a:r>
            <a:r>
              <a:rPr lang="mr-IN" altLang="x-none" sz="1600" dirty="0" smtClean="0">
                <a:ea typeface="HyhwpEQ" charset="0"/>
                <a:cs typeface="HyhwpEQ" charset="0"/>
              </a:rPr>
              <a:t>…</a:t>
            </a:r>
            <a:r>
              <a:rPr lang="en-US" altLang="x-none" sz="1600" dirty="0" smtClean="0">
                <a:ea typeface="HyhwpEQ" charset="0"/>
                <a:cs typeface="HyhwpEQ" charset="0"/>
              </a:rPr>
              <a:t>), Cyber-equity, </a:t>
            </a:r>
            <a:r>
              <a:rPr lang="mr-IN" altLang="x-none" sz="1600" dirty="0" smtClean="0">
                <a:ea typeface="HyhwpEQ" charset="0"/>
                <a:cs typeface="HyhwpEQ" charset="0"/>
              </a:rPr>
              <a:t>…</a:t>
            </a:r>
            <a:endParaRPr lang="en-US" altLang="x-none" sz="1600" dirty="0" smtClean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 b="1" dirty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 dirty="0" smtClean="0">
                <a:ea typeface="HyhwpEQ" charset="0"/>
                <a:cs typeface="HyhwpEQ" charset="0"/>
              </a:rPr>
              <a:t>A Few Questions</a:t>
            </a:r>
            <a:endParaRPr lang="en-US" altLang="x-none" sz="1800" b="1" dirty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x-none" sz="1600" b="1" dirty="0">
                <a:ea typeface="HyhwpEQ" charset="0"/>
                <a:cs typeface="HyhwpEQ" charset="0"/>
              </a:rPr>
              <a:t> </a:t>
            </a:r>
            <a:r>
              <a:rPr lang="en-US" altLang="x-none" sz="1600" dirty="0">
                <a:ea typeface="HyhwpEQ" charset="0"/>
                <a:cs typeface="HyhwpEQ" charset="0"/>
              </a:rPr>
              <a:t>Which problems are </a:t>
            </a:r>
            <a:r>
              <a:rPr lang="en-US" altLang="x-none" sz="1600" dirty="0" smtClean="0">
                <a:ea typeface="HyhwpEQ" charset="0"/>
                <a:cs typeface="HyhwpEQ" charset="0"/>
              </a:rPr>
              <a:t>computable? Can computers </a:t>
            </a:r>
            <a:r>
              <a:rPr lang="en-US" altLang="x-none" sz="1600" dirty="0">
                <a:ea typeface="HyhwpEQ" charset="0"/>
                <a:cs typeface="HyhwpEQ" charset="0"/>
              </a:rPr>
              <a:t>mimic human intelligence?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>
                <a:ea typeface="HyhwpEQ" charset="0"/>
                <a:cs typeface="HyhwpEQ" charset="0"/>
              </a:rPr>
              <a:t> What is computational complexity of a </a:t>
            </a:r>
            <a:r>
              <a:rPr lang="en-US" altLang="x-none" sz="1600" dirty="0" smtClean="0">
                <a:ea typeface="HyhwpEQ" charset="0"/>
                <a:cs typeface="HyhwpEQ" charset="0"/>
              </a:rPr>
              <a:t>problem? </a:t>
            </a:r>
            <a:endParaRPr lang="en-US" altLang="x-none" sz="1600" dirty="0">
              <a:ea typeface="HyhwpEQ" charset="0"/>
              <a:cs typeface="HyhwpEQ" charset="0"/>
            </a:endParaRPr>
          </a:p>
          <a:p>
            <a:pPr marL="0" lvl="1" indent="0" eaLnBrk="1" hangingPunct="1">
              <a:spcBef>
                <a:spcPct val="0"/>
              </a:spcBef>
              <a:buFontTx/>
              <a:buChar char="•"/>
            </a:pPr>
            <a:r>
              <a:rPr lang="en-US" altLang="x-none" sz="1600" dirty="0">
                <a:ea typeface="HyhwpEQ" charset="0"/>
                <a:cs typeface="HyhwpEQ" charset="0"/>
              </a:rPr>
              <a:t> How may we scale up to 1000x current capabilities? Is Moore’s law obsolete? 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140542" y="3832882"/>
            <a:ext cx="4126658" cy="188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What not to do? </a:t>
            </a:r>
            <a:endParaRPr lang="en-US" sz="1600" kern="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colorTemperature colorTemp="789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1729" r="20000" b="28666"/>
          <a:stretch/>
        </p:blipFill>
        <p:spPr>
          <a:xfrm>
            <a:off x="336971" y="4191000"/>
            <a:ext cx="4557180" cy="253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30500" r="7000" b="32000"/>
          <a:stretch/>
        </p:blipFill>
        <p:spPr>
          <a:xfrm>
            <a:off x="6972300" y="3177805"/>
            <a:ext cx="1143000" cy="332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51" y="477394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5" descr="bowdoin computer science curriculum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89"/>
          <a:stretch>
            <a:fillRect/>
          </a:stretch>
        </p:blipFill>
        <p:spPr bwMode="auto">
          <a:xfrm>
            <a:off x="4114800" y="3686175"/>
            <a:ext cx="4953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010400" cy="62865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Computer Science 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E457728-74C7-1747-A638-1A850B7F1D4C}" type="slidenum">
              <a:rPr lang="ko-KR" altLang="en-US" smtClean="0">
                <a:solidFill>
                  <a:srgbClr val="E6CE1A"/>
                </a:solidFill>
                <a:ea typeface="굴림" charset="-127"/>
              </a:rPr>
              <a:pPr eaLnBrk="1" hangingPunct="1">
                <a:defRPr/>
              </a:pPr>
              <a:t>26</a:t>
            </a:fld>
            <a:endParaRPr lang="en-US" altLang="ko-KR" smtClean="0">
              <a:solidFill>
                <a:srgbClr val="E6CE1A"/>
              </a:solidFill>
              <a:ea typeface="굴림" charset="-127"/>
            </a:endParaRPr>
          </a:p>
        </p:txBody>
      </p:sp>
      <p:sp>
        <p:nvSpPr>
          <p:cNvPr id="88068" name="TextBox 18"/>
          <p:cNvSpPr txBox="1">
            <a:spLocks noChangeArrowheads="1"/>
          </p:cNvSpPr>
          <p:nvPr/>
        </p:nvSpPr>
        <p:spPr bwMode="auto">
          <a:xfrm>
            <a:off x="228600" y="685800"/>
            <a:ext cx="73152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 smtClean="0">
                <a:ea typeface="HyhwpEQ" charset="0"/>
                <a:cs typeface="HyhwpEQ" charset="0"/>
              </a:rPr>
              <a:t> </a:t>
            </a:r>
            <a:endParaRPr lang="en-US" altLang="x-none" sz="1800" b="1" dirty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 dirty="0">
                <a:ea typeface="HyhwpEQ" charset="0"/>
                <a:cs typeface="HyhwpEQ" charset="0"/>
              </a:rPr>
              <a:t>Sample Basic Ideas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 Program </a:t>
            </a:r>
            <a:r>
              <a:rPr lang="en-US" altLang="x-none" sz="1600" dirty="0">
                <a:ea typeface="HyhwpEQ" charset="0"/>
                <a:cs typeface="HyhwpEQ" charset="0"/>
              </a:rPr>
              <a:t>= Algorithms + Data-Structure + Architecture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 Algorithms</a:t>
            </a:r>
            <a:r>
              <a:rPr lang="en-US" altLang="x-none" sz="1600" dirty="0">
                <a:ea typeface="HyhwpEQ" charset="0"/>
                <a:cs typeface="HyhwpEQ" charset="0"/>
              </a:rPr>
              <a:t>: hash or binary search, shortest path, … 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 Data-structures</a:t>
            </a:r>
            <a:r>
              <a:rPr lang="en-US" altLang="x-none" sz="1600" dirty="0">
                <a:ea typeface="HyhwpEQ" charset="0"/>
                <a:cs typeface="HyhwpEQ" charset="0"/>
              </a:rPr>
              <a:t>: stack, queue, table, tree, graph  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 smtClean="0">
                <a:ea typeface="HyhwpEQ" charset="0"/>
                <a:cs typeface="HyhwpEQ" charset="0"/>
              </a:rPr>
              <a:t> Architectures</a:t>
            </a:r>
            <a:r>
              <a:rPr lang="en-US" altLang="x-none" sz="1600" dirty="0">
                <a:ea typeface="HyhwpEQ" charset="0"/>
                <a:cs typeface="HyhwpEQ" charset="0"/>
              </a:rPr>
              <a:t>: web-services, object oriented, relational, </a:t>
            </a:r>
            <a:r>
              <a:rPr lang="en-US" altLang="x-none" sz="1600" dirty="0" smtClean="0">
                <a:ea typeface="HyhwpEQ" charset="0"/>
                <a:cs typeface="HyhwpEQ" charset="0"/>
              </a:rPr>
              <a:t>…</a:t>
            </a:r>
            <a:endParaRPr lang="en-US" altLang="x-none" sz="1600" dirty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 b="1" dirty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800" b="1" dirty="0">
                <a:ea typeface="HyhwpEQ" charset="0"/>
                <a:cs typeface="HyhwpEQ" charset="0"/>
              </a:rPr>
              <a:t>Sample Grand </a:t>
            </a:r>
            <a:r>
              <a:rPr lang="en-US" altLang="x-none" sz="1800" b="1" dirty="0" smtClean="0">
                <a:ea typeface="HyhwpEQ" charset="0"/>
                <a:cs typeface="HyhwpEQ" charset="0"/>
              </a:rPr>
              <a:t>Challenges</a:t>
            </a:r>
            <a:endParaRPr lang="en-US" altLang="x-none" sz="1600" dirty="0">
              <a:ea typeface="HyhwpEQ" charset="0"/>
              <a:cs typeface="HyhwpEQ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>
                <a:ea typeface="HyhwpEQ" charset="0"/>
                <a:cs typeface="HyhwpEQ" charset="0"/>
              </a:rPr>
              <a:t>Data Integration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>
                <a:ea typeface="HyhwpEQ" charset="0"/>
                <a:cs typeface="HyhwpEQ" charset="0"/>
              </a:rPr>
              <a:t>Ubiquitous computing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>
                <a:ea typeface="HyhwpEQ" charset="0"/>
                <a:cs typeface="HyhwpEQ" charset="0"/>
              </a:rPr>
              <a:t>Autonomous vehicles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z="1600" dirty="0">
                <a:ea typeface="HyhwpEQ" charset="0"/>
                <a:cs typeface="HyhwpEQ" charset="0"/>
              </a:rPr>
              <a:t>Quantum computers</a:t>
            </a:r>
          </a:p>
        </p:txBody>
      </p:sp>
      <p:sp>
        <p:nvSpPr>
          <p:cNvPr id="88069" name="TextBox 2"/>
          <p:cNvSpPr txBox="1">
            <a:spLocks noChangeArrowheads="1"/>
          </p:cNvSpPr>
          <p:nvPr/>
        </p:nvSpPr>
        <p:spPr bwMode="auto">
          <a:xfrm>
            <a:off x="7713663" y="3657600"/>
            <a:ext cx="1430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400" dirty="0"/>
              <a:t>Source: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400" dirty="0" err="1"/>
              <a:t>Bowdin</a:t>
            </a:r>
            <a:r>
              <a:rPr lang="en-US" altLang="x-none" sz="1400" dirty="0"/>
              <a:t> College</a:t>
            </a:r>
          </a:p>
        </p:txBody>
      </p:sp>
      <p:pic>
        <p:nvPicPr>
          <p:cNvPr id="88070" name="Picture 7" descr="https://encrypted-tbn0.gstatic.com/images?q=tbn:ANd9GcRUSkdBL8y00_7-aV_DDb0VwD1s42oo4XidiJrziKmW8eHgpRp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06" y="1057275"/>
            <a:ext cx="3195594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0901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2113" y="1089025"/>
            <a:ext cx="6772275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000" dirty="0" smtClean="0"/>
              <a:t>Why Interdisciplinary ?</a:t>
            </a:r>
          </a:p>
          <a:p>
            <a:pPr eaLnBrk="1" hangingPunct="1">
              <a:defRPr/>
            </a:pPr>
            <a:r>
              <a:rPr lang="en-US" altLang="x-none" sz="2000" dirty="0" smtClean="0"/>
              <a:t>Academic Example with Two disciplines</a:t>
            </a:r>
          </a:p>
          <a:p>
            <a:pPr eaLnBrk="1" hangingPunct="1">
              <a:defRPr/>
            </a:pPr>
            <a:r>
              <a:rPr lang="en-US" altLang="x-none" sz="2000" dirty="0" smtClean="0">
                <a:solidFill>
                  <a:srgbClr val="FF0000"/>
                </a:solidFill>
              </a:rPr>
              <a:t>Multi-sector Example</a:t>
            </a:r>
          </a:p>
          <a:p>
            <a:pPr lvl="1" eaLnBrk="1" hangingPunct="1">
              <a:defRPr/>
            </a:pPr>
            <a:r>
              <a:rPr lang="en-US" altLang="x-none" sz="1600" dirty="0" smtClean="0">
                <a:solidFill>
                  <a:srgbClr val="FF0000"/>
                </a:solidFill>
              </a:rPr>
              <a:t>Role of Science in Policy/Decision Making</a:t>
            </a:r>
          </a:p>
          <a:p>
            <a:pPr lvl="1" eaLnBrk="1" hangingPunct="1">
              <a:defRPr/>
            </a:pPr>
            <a:r>
              <a:rPr lang="en-US" altLang="x-none" sz="1600" dirty="0" smtClean="0">
                <a:solidFill>
                  <a:srgbClr val="FF0000"/>
                </a:solidFill>
              </a:rPr>
              <a:t>A Case Study</a:t>
            </a:r>
          </a:p>
          <a:p>
            <a:pPr eaLnBrk="1" hangingPunct="1">
              <a:defRPr/>
            </a:pPr>
            <a:r>
              <a:rPr lang="en-US" altLang="x-none" sz="2000" dirty="0"/>
              <a:t>Community Building</a:t>
            </a:r>
          </a:p>
          <a:p>
            <a:pPr eaLnBrk="1" hangingPunct="1">
              <a:defRPr/>
            </a:pPr>
            <a:r>
              <a:rPr lang="en-US" altLang="x-none" sz="2000" dirty="0" smtClean="0"/>
              <a:t>Conclusions</a:t>
            </a:r>
          </a:p>
          <a:p>
            <a:pPr eaLnBrk="1" hangingPunct="1">
              <a:defRPr/>
            </a:pPr>
            <a:endParaRPr lang="en-US" altLang="x-none" sz="2000" dirty="0"/>
          </a:p>
          <a:p>
            <a:pPr marL="669925" lvl="1" indent="-325438" eaLnBrk="1" hangingPunct="1">
              <a:buFontTx/>
              <a:buNone/>
              <a:defRPr/>
            </a:pPr>
            <a:endParaRPr lang="en-US" altLang="x-none" sz="1800" dirty="0"/>
          </a:p>
          <a:p>
            <a:pPr eaLnBrk="1" hangingPunct="1">
              <a:buFontTx/>
              <a:buNone/>
              <a:defRPr/>
            </a:pPr>
            <a:endParaRPr lang="en-US" altLang="x-none" sz="2000" dirty="0"/>
          </a:p>
        </p:txBody>
      </p:sp>
      <p:grpSp>
        <p:nvGrpSpPr>
          <p:cNvPr id="136220" name="Group 28"/>
          <p:cNvGrpSpPr>
            <a:grpSpLocks/>
          </p:cNvGrpSpPr>
          <p:nvPr/>
        </p:nvGrpSpPr>
        <p:grpSpPr bwMode="auto">
          <a:xfrm>
            <a:off x="5060950" y="3008313"/>
            <a:ext cx="2225675" cy="2159000"/>
            <a:chOff x="1395" y="1192"/>
            <a:chExt cx="1402" cy="1360"/>
          </a:xfrm>
        </p:grpSpPr>
        <p:sp>
          <p:nvSpPr>
            <p:cNvPr id="20495" name="Text Box 29"/>
            <p:cNvSpPr txBox="1">
              <a:spLocks noChangeArrowheads="1"/>
            </p:cNvSpPr>
            <p:nvPr/>
          </p:nvSpPr>
          <p:spPr bwMode="auto">
            <a:xfrm>
              <a:off x="1456" y="1424"/>
              <a:ext cx="80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Data-Driven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Discipline</a:t>
              </a:r>
            </a:p>
          </p:txBody>
        </p:sp>
        <p:sp>
          <p:nvSpPr>
            <p:cNvPr id="20496" name="Oval 30"/>
            <p:cNvSpPr>
              <a:spLocks noChangeArrowheads="1"/>
            </p:cNvSpPr>
            <p:nvPr/>
          </p:nvSpPr>
          <p:spPr bwMode="auto">
            <a:xfrm>
              <a:off x="1395" y="1192"/>
              <a:ext cx="1402" cy="13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</p:grpSp>
      <p:grpSp>
        <p:nvGrpSpPr>
          <p:cNvPr id="59396" name="Group 32"/>
          <p:cNvGrpSpPr>
            <a:grpSpLocks/>
          </p:cNvGrpSpPr>
          <p:nvPr/>
        </p:nvGrpSpPr>
        <p:grpSpPr bwMode="auto">
          <a:xfrm>
            <a:off x="6748463" y="3765550"/>
            <a:ext cx="2311400" cy="2225675"/>
            <a:chOff x="2192" y="1718"/>
            <a:chExt cx="1456" cy="1402"/>
          </a:xfrm>
        </p:grpSpPr>
        <p:sp>
          <p:nvSpPr>
            <p:cNvPr id="20490" name="Oval 33"/>
            <p:cNvSpPr>
              <a:spLocks noChangeArrowheads="1"/>
            </p:cNvSpPr>
            <p:nvPr/>
          </p:nvSpPr>
          <p:spPr bwMode="auto">
            <a:xfrm>
              <a:off x="2192" y="1718"/>
              <a:ext cx="1456" cy="140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  <p:sp>
          <p:nvSpPr>
            <p:cNvPr id="20491" name="Text Box 34"/>
            <p:cNvSpPr txBox="1">
              <a:spLocks noChangeArrowheads="1"/>
            </p:cNvSpPr>
            <p:nvPr/>
          </p:nvSpPr>
          <p:spPr bwMode="auto">
            <a:xfrm>
              <a:off x="2682" y="2632"/>
              <a:ext cx="66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Data Sc. 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Discipline</a:t>
              </a:r>
            </a:p>
          </p:txBody>
        </p:sp>
      </p:grpSp>
      <p:grpSp>
        <p:nvGrpSpPr>
          <p:cNvPr id="59397" name="Group 38"/>
          <p:cNvGrpSpPr>
            <a:grpSpLocks/>
          </p:cNvGrpSpPr>
          <p:nvPr/>
        </p:nvGrpSpPr>
        <p:grpSpPr bwMode="auto">
          <a:xfrm>
            <a:off x="6350000" y="2832100"/>
            <a:ext cx="2249488" cy="2265363"/>
            <a:chOff x="2096" y="672"/>
            <a:chExt cx="1417" cy="1427"/>
          </a:xfrm>
        </p:grpSpPr>
        <p:sp>
          <p:nvSpPr>
            <p:cNvPr id="20487" name="Oval 39"/>
            <p:cNvSpPr>
              <a:spLocks noChangeArrowheads="1"/>
            </p:cNvSpPr>
            <p:nvPr/>
          </p:nvSpPr>
          <p:spPr bwMode="auto">
            <a:xfrm>
              <a:off x="2096" y="672"/>
              <a:ext cx="1417" cy="14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  <p:sp>
          <p:nvSpPr>
            <p:cNvPr id="20488" name="Text Box 40"/>
            <p:cNvSpPr txBox="1">
              <a:spLocks noChangeArrowheads="1"/>
            </p:cNvSpPr>
            <p:nvPr/>
          </p:nvSpPr>
          <p:spPr bwMode="auto">
            <a:xfrm>
              <a:off x="2417" y="731"/>
              <a:ext cx="61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Societal 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Needs</a:t>
              </a:r>
            </a:p>
          </p:txBody>
        </p:sp>
        <p:pic>
          <p:nvPicPr>
            <p:cNvPr id="59403" name="Picture 9"/>
            <p:cNvPicPr>
              <a:picLocks noChangeAspect="1" noChangeArrowheads="1"/>
            </p:cNvPicPr>
            <p:nvPr/>
          </p:nvPicPr>
          <p:blipFill>
            <a:blip r:embed="rId2">
              <a:alphaModFix amt="9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" y="1088"/>
              <a:ext cx="66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097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398" name="Group 38"/>
          <p:cNvGrpSpPr>
            <a:grpSpLocks/>
          </p:cNvGrpSpPr>
          <p:nvPr/>
        </p:nvGrpSpPr>
        <p:grpSpPr bwMode="auto">
          <a:xfrm>
            <a:off x="5037138" y="4189413"/>
            <a:ext cx="2249487" cy="2265362"/>
            <a:chOff x="2096" y="672"/>
            <a:chExt cx="1417" cy="1427"/>
          </a:xfrm>
        </p:grpSpPr>
        <p:sp>
          <p:nvSpPr>
            <p:cNvPr id="15" name="Oval 39"/>
            <p:cNvSpPr>
              <a:spLocks noChangeArrowheads="1"/>
            </p:cNvSpPr>
            <p:nvPr/>
          </p:nvSpPr>
          <p:spPr bwMode="auto">
            <a:xfrm>
              <a:off x="2096" y="672"/>
              <a:ext cx="1417" cy="14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  <p:sp>
          <p:nvSpPr>
            <p:cNvPr id="16" name="Text Box 40"/>
            <p:cNvSpPr txBox="1">
              <a:spLocks noChangeArrowheads="1"/>
            </p:cNvSpPr>
            <p:nvPr/>
          </p:nvSpPr>
          <p:spPr bwMode="auto">
            <a:xfrm>
              <a:off x="2154" y="1371"/>
              <a:ext cx="128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Other Sectors,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e. g., Policy-Makers,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First Responders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5041900"/>
            <a:ext cx="19621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229600" cy="44608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dirty="0" smtClean="0"/>
              <a:t>Role of Science in Policymaking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5738" y="971550"/>
            <a:ext cx="84582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669925" indent="-325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27125" indent="-325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buClr>
                <a:srgbClr val="0033CC"/>
              </a:buClr>
              <a:buFont typeface="Wingdings" charset="2"/>
              <a:buBlip>
                <a:blip r:embed="rId4"/>
              </a:buBlip>
            </a:pPr>
            <a:endParaRPr lang="en-US" altLang="x-none" sz="1600" dirty="0">
              <a:latin typeface="Times New Roman" charset="0"/>
              <a:ea typeface="Arial" charset="0"/>
              <a:cs typeface="Arial" charset="0"/>
            </a:endParaRPr>
          </a:p>
          <a:p>
            <a:pPr eaLnBrk="1" hangingPunct="1">
              <a:buClr>
                <a:srgbClr val="0033CC"/>
              </a:buClr>
              <a:buFontTx/>
              <a:buBlip>
                <a:blip r:embed="rId4"/>
              </a:buBlip>
            </a:pPr>
            <a:r>
              <a:rPr lang="en-US" altLang="x-none" sz="2000" dirty="0">
                <a:latin typeface="Times New Roman" charset="0"/>
                <a:ea typeface="Arial" charset="0"/>
                <a:cs typeface="Arial" charset="0"/>
              </a:rPr>
              <a:t>Policy: affects how the world should be</a:t>
            </a:r>
          </a:p>
          <a:p>
            <a:pPr eaLnBrk="1" hangingPunct="1">
              <a:buClr>
                <a:srgbClr val="0033CC"/>
              </a:buClr>
              <a:buFontTx/>
              <a:buBlip>
                <a:blip r:embed="rId4"/>
              </a:buBlip>
            </a:pPr>
            <a:endParaRPr lang="en-US" altLang="x-none" sz="2000" b="1" dirty="0">
              <a:latin typeface="Times New Roman" charset="0"/>
              <a:ea typeface="Arial" charset="0"/>
              <a:cs typeface="Arial" charset="0"/>
            </a:endParaRPr>
          </a:p>
          <a:p>
            <a:pPr eaLnBrk="1" hangingPunct="1">
              <a:buClr>
                <a:srgbClr val="0033CC"/>
              </a:buClr>
              <a:buFontTx/>
              <a:buBlip>
                <a:blip r:embed="rId4"/>
              </a:buBlip>
            </a:pPr>
            <a:r>
              <a:rPr lang="en-US" altLang="x-none" sz="2000" b="1" dirty="0">
                <a:latin typeface="Times New Roman" charset="0"/>
                <a:ea typeface="Arial" charset="0"/>
                <a:cs typeface="Arial" charset="0"/>
              </a:rPr>
              <a:t>Science: </a:t>
            </a:r>
            <a:r>
              <a:rPr lang="en-US" altLang="x-none" sz="2000" dirty="0">
                <a:latin typeface="Times New Roman" charset="0"/>
                <a:ea typeface="Arial" charset="0"/>
                <a:cs typeface="Arial" charset="0"/>
              </a:rPr>
              <a:t>understand natural world </a:t>
            </a:r>
            <a:endParaRPr lang="en-US" altLang="x-none" sz="2000" b="1" dirty="0">
              <a:latin typeface="Times New Roman" charset="0"/>
              <a:ea typeface="Arial" charset="0"/>
              <a:cs typeface="Arial" charset="0"/>
            </a:endParaRPr>
          </a:p>
          <a:p>
            <a:pPr lvl="2" eaLnBrk="1" hangingPunct="1">
              <a:buClr>
                <a:srgbClr val="0033CC"/>
              </a:buClr>
              <a:buFontTx/>
              <a:buBlip>
                <a:blip r:embed="rId4"/>
              </a:buBlip>
            </a:pPr>
            <a:r>
              <a:rPr lang="en-US" altLang="x-none" sz="1600" dirty="0">
                <a:latin typeface="Times New Roman" charset="0"/>
                <a:ea typeface="Arial" charset="0"/>
                <a:cs typeface="Arial" charset="0"/>
              </a:rPr>
              <a:t>Subjective </a:t>
            </a:r>
            <a:r>
              <a:rPr lang="en-US" altLang="x-none" sz="1600" dirty="0">
                <a:latin typeface="Times New Roman" charset="0"/>
                <a:ea typeface="Arial" charset="0"/>
                <a:cs typeface="Arial" charset="0"/>
                <a:sym typeface="Wingdings" charset="2"/>
              </a:rPr>
              <a:t> Objective</a:t>
            </a:r>
          </a:p>
          <a:p>
            <a:pPr lvl="2" eaLnBrk="1" hangingPunct="1">
              <a:buClr>
                <a:srgbClr val="0033CC"/>
              </a:buClr>
              <a:buFontTx/>
              <a:buBlip>
                <a:blip r:embed="rId4"/>
              </a:buBlip>
            </a:pPr>
            <a:r>
              <a:rPr lang="en-US" altLang="x-none" sz="1600" dirty="0">
                <a:latin typeface="Times New Roman" charset="0"/>
                <a:ea typeface="Arial" charset="0"/>
                <a:cs typeface="Arial" charset="0"/>
                <a:sym typeface="Wingdings" charset="2"/>
              </a:rPr>
              <a:t>Transparent, reproducible</a:t>
            </a:r>
          </a:p>
          <a:p>
            <a:pPr lvl="2" eaLnBrk="1" hangingPunct="1">
              <a:buClr>
                <a:srgbClr val="0033CC"/>
              </a:buClr>
              <a:buFontTx/>
              <a:buBlip>
                <a:blip r:embed="rId4"/>
              </a:buBlip>
            </a:pPr>
            <a:r>
              <a:rPr lang="en-US" altLang="x-none" sz="1600" dirty="0">
                <a:latin typeface="Times New Roman" charset="0"/>
                <a:ea typeface="Arial" charset="0"/>
                <a:cs typeface="Arial" charset="0"/>
                <a:sym typeface="Wingdings" charset="2"/>
              </a:rPr>
              <a:t>New data may revise hypothesis and theories</a:t>
            </a:r>
            <a:endParaRPr lang="en-US" altLang="x-none" sz="2000" dirty="0">
              <a:latin typeface="Times New Roman" charset="0"/>
              <a:ea typeface="Arial" charset="0"/>
              <a:cs typeface="Arial" charset="0"/>
            </a:endParaRPr>
          </a:p>
          <a:p>
            <a:pPr eaLnBrk="1" hangingPunct="1">
              <a:buClr>
                <a:srgbClr val="0033CC"/>
              </a:buClr>
              <a:buFontTx/>
              <a:buBlip>
                <a:blip r:embed="rId4"/>
              </a:buBlip>
            </a:pPr>
            <a:endParaRPr lang="en-US" altLang="x-none" sz="2000" dirty="0">
              <a:latin typeface="Times New Roman" charset="0"/>
              <a:ea typeface="Arial" charset="0"/>
              <a:cs typeface="Arial" charset="0"/>
            </a:endParaRPr>
          </a:p>
          <a:p>
            <a:pPr eaLnBrk="1" hangingPunct="1">
              <a:buClr>
                <a:srgbClr val="0033CC"/>
              </a:buClr>
              <a:buFontTx/>
              <a:buBlip>
                <a:blip r:embed="rId4"/>
              </a:buBlip>
            </a:pPr>
            <a:r>
              <a:rPr lang="en-US" altLang="x-none" sz="2000" dirty="0">
                <a:latin typeface="Times New Roman" charset="0"/>
                <a:ea typeface="Arial" charset="0"/>
                <a:cs typeface="Arial" charset="0"/>
              </a:rPr>
              <a:t>Science under Policy Constraints</a:t>
            </a:r>
          </a:p>
          <a:p>
            <a:pPr lvl="1" eaLnBrk="1" hangingPunct="1">
              <a:buClr>
                <a:srgbClr val="0033CC"/>
              </a:buClr>
              <a:buFontTx/>
              <a:buBlip>
                <a:blip r:embed="rId4"/>
              </a:buBlip>
            </a:pPr>
            <a:r>
              <a:rPr lang="en-US" altLang="x-none" sz="1600" dirty="0">
                <a:latin typeface="Times New Roman" charset="0"/>
                <a:ea typeface="Arial" charset="0"/>
                <a:cs typeface="Arial" charset="0"/>
              </a:rPr>
              <a:t>Science is an input among others for policy decisions</a:t>
            </a:r>
          </a:p>
          <a:p>
            <a:pPr lvl="1" eaLnBrk="1" hangingPunct="1">
              <a:buClr>
                <a:srgbClr val="0033CC"/>
              </a:buClr>
              <a:buFontTx/>
              <a:buBlip>
                <a:blip r:embed="rId4"/>
              </a:buBlip>
            </a:pPr>
            <a:r>
              <a:rPr lang="en-US" altLang="x-none" sz="1600" dirty="0">
                <a:latin typeface="Times New Roman" charset="0"/>
                <a:ea typeface="Arial" charset="0"/>
                <a:cs typeface="Arial" charset="0"/>
              </a:rPr>
              <a:t>Policy may move forward whether or not science is ready!</a:t>
            </a:r>
          </a:p>
          <a:p>
            <a:pPr lvl="1" eaLnBrk="1" hangingPunct="1">
              <a:buClr>
                <a:srgbClr val="0033CC"/>
              </a:buClr>
              <a:buFontTx/>
              <a:buBlip>
                <a:blip r:embed="rId4"/>
              </a:buBlip>
            </a:pPr>
            <a:endParaRPr lang="en-US" altLang="x-none" sz="1600" dirty="0">
              <a:latin typeface="Times New Roman" charset="0"/>
              <a:ea typeface="Arial" charset="0"/>
              <a:cs typeface="Arial" charset="0"/>
            </a:endParaRPr>
          </a:p>
          <a:p>
            <a:pPr eaLnBrk="1" hangingPunct="1">
              <a:buClr>
                <a:srgbClr val="0033CC"/>
              </a:buClr>
              <a:buFontTx/>
              <a:buBlip>
                <a:blip r:embed="rId4"/>
              </a:buBlip>
            </a:pPr>
            <a:endParaRPr lang="en-US" altLang="x-none" sz="1800" b="1" dirty="0">
              <a:latin typeface="Times New Roman" charset="0"/>
              <a:ea typeface="Arial" charset="0"/>
              <a:cs typeface="Arial" charset="0"/>
            </a:endParaRPr>
          </a:p>
          <a:p>
            <a:pPr lvl="1" eaLnBrk="1" hangingPunct="1">
              <a:buClr>
                <a:srgbClr val="0033CC"/>
              </a:buClr>
              <a:buFont typeface="Wingdings" charset="2"/>
              <a:buBlip>
                <a:blip r:embed="rId4"/>
              </a:buBlip>
            </a:pPr>
            <a:endParaRPr lang="en-US" altLang="x-none" sz="1600" dirty="0">
              <a:latin typeface="Times New Roman" charset="0"/>
              <a:ea typeface="Arial" charset="0"/>
              <a:cs typeface="Arial" charset="0"/>
            </a:endParaRPr>
          </a:p>
          <a:p>
            <a:pPr lvl="1" eaLnBrk="1" hangingPunct="1">
              <a:buClr>
                <a:srgbClr val="0033CC"/>
              </a:buClr>
              <a:buFont typeface="Wingdings" charset="2"/>
              <a:buNone/>
            </a:pPr>
            <a:endParaRPr lang="en-US" altLang="x-none" sz="1600" dirty="0">
              <a:solidFill>
                <a:srgbClr val="FF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pSp>
        <p:nvGrpSpPr>
          <p:cNvPr id="75780" name="Group 27"/>
          <p:cNvGrpSpPr>
            <a:grpSpLocks/>
          </p:cNvGrpSpPr>
          <p:nvPr/>
        </p:nvGrpSpPr>
        <p:grpSpPr bwMode="auto">
          <a:xfrm>
            <a:off x="5376863" y="1141413"/>
            <a:ext cx="3810000" cy="654050"/>
            <a:chOff x="4953000" y="1676400"/>
            <a:chExt cx="3962400" cy="578033"/>
          </a:xfrm>
        </p:grpSpPr>
        <p:pic>
          <p:nvPicPr>
            <p:cNvPr id="7578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5045" y="1676400"/>
              <a:ext cx="3746269" cy="250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981200"/>
              <a:ext cx="3962400" cy="27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757863" y="3033713"/>
            <a:ext cx="3386137" cy="831850"/>
            <a:chOff x="4953000" y="2521307"/>
            <a:chExt cx="3386052" cy="831493"/>
          </a:xfrm>
        </p:grpSpPr>
        <p:pic>
          <p:nvPicPr>
            <p:cNvPr id="7578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521307"/>
              <a:ext cx="3012733" cy="24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4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1" y="2821366"/>
              <a:ext cx="2944392" cy="24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5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121426"/>
              <a:ext cx="3386052" cy="23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5782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6191250"/>
            <a:ext cx="3267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229600" cy="44608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dirty="0" smtClean="0"/>
              <a:t>Role of Science in Policy</a:t>
            </a:r>
          </a:p>
        </p:txBody>
      </p:sp>
      <p:pic>
        <p:nvPicPr>
          <p:cNvPr id="778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5259388"/>
            <a:ext cx="262096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27" name="Group 12"/>
          <p:cNvGrpSpPr>
            <a:grpSpLocks/>
          </p:cNvGrpSpPr>
          <p:nvPr/>
        </p:nvGrpSpPr>
        <p:grpSpPr bwMode="auto">
          <a:xfrm>
            <a:off x="152400" y="685800"/>
            <a:ext cx="8753475" cy="4724400"/>
            <a:chOff x="96" y="432"/>
            <a:chExt cx="5514" cy="2352"/>
          </a:xfrm>
        </p:grpSpPr>
        <p:pic>
          <p:nvPicPr>
            <p:cNvPr id="778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32"/>
              <a:ext cx="5514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31" name="Line 7"/>
            <p:cNvSpPr>
              <a:spLocks noChangeShapeType="1"/>
            </p:cNvSpPr>
            <p:nvPr/>
          </p:nvSpPr>
          <p:spPr bwMode="auto">
            <a:xfrm>
              <a:off x="3696" y="1584"/>
              <a:ext cx="139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2" name="Line 8"/>
            <p:cNvSpPr>
              <a:spLocks noChangeShapeType="1"/>
            </p:cNvSpPr>
            <p:nvPr/>
          </p:nvSpPr>
          <p:spPr bwMode="auto">
            <a:xfrm>
              <a:off x="3648" y="1584"/>
              <a:ext cx="15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3" name="Line 9"/>
            <p:cNvSpPr>
              <a:spLocks noChangeShapeType="1"/>
            </p:cNvSpPr>
            <p:nvPr/>
          </p:nvSpPr>
          <p:spPr bwMode="auto">
            <a:xfrm>
              <a:off x="432" y="1680"/>
              <a:ext cx="302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4" name="Line 10"/>
            <p:cNvSpPr>
              <a:spLocks noChangeShapeType="1"/>
            </p:cNvSpPr>
            <p:nvPr/>
          </p:nvSpPr>
          <p:spPr bwMode="auto">
            <a:xfrm>
              <a:off x="4704" y="1440"/>
              <a:ext cx="62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5" name="Line 11"/>
            <p:cNvSpPr>
              <a:spLocks noChangeShapeType="1"/>
            </p:cNvSpPr>
            <p:nvPr/>
          </p:nvSpPr>
          <p:spPr bwMode="auto">
            <a:xfrm>
              <a:off x="1872" y="1440"/>
              <a:ext cx="5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828" name="Line 13"/>
          <p:cNvSpPr>
            <a:spLocks noChangeShapeType="1"/>
          </p:cNvSpPr>
          <p:nvPr/>
        </p:nvSpPr>
        <p:spPr bwMode="auto">
          <a:xfrm>
            <a:off x="381000" y="1524000"/>
            <a:ext cx="2209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78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6423025"/>
            <a:ext cx="3267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2286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100" b="1" u="sng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Theme 2 : Spatial Data Mining</a:t>
            </a:r>
            <a:r>
              <a:rPr lang="en-US" sz="1900" b="1" u="sng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br>
              <a:rPr lang="en-US" sz="1900" b="1" u="sng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sz="1300" u="sng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457200" y="1066800"/>
            <a:ext cx="3481388" cy="2590800"/>
            <a:chOff x="288" y="672"/>
            <a:chExt cx="2193" cy="1632"/>
          </a:xfrm>
        </p:grpSpPr>
        <p:pic>
          <p:nvPicPr>
            <p:cNvPr id="6200" name="Picture 4" descr="d95nest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38"/>
              <a:ext cx="977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1" name="Picture 5" descr="dop_d9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" y="1038"/>
              <a:ext cx="97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2" name="Picture 6" descr="veg_d9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676"/>
              <a:ext cx="973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3" name="Picture 7" descr="wdepth_d9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" y="1676"/>
              <a:ext cx="973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04" name="Text Box 8"/>
            <p:cNvSpPr txBox="1">
              <a:spLocks noChangeArrowheads="1"/>
            </p:cNvSpPr>
            <p:nvPr/>
          </p:nvSpPr>
          <p:spPr bwMode="auto">
            <a:xfrm>
              <a:off x="322" y="864"/>
              <a:ext cx="8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effectLst/>
                </a:rPr>
                <a:t>Nest locations</a:t>
              </a:r>
            </a:p>
          </p:txBody>
        </p:sp>
        <p:sp>
          <p:nvSpPr>
            <p:cNvPr id="6205" name="Text Box 9"/>
            <p:cNvSpPr txBox="1">
              <a:spLocks noChangeArrowheads="1"/>
            </p:cNvSpPr>
            <p:nvPr/>
          </p:nvSpPr>
          <p:spPr bwMode="auto">
            <a:xfrm>
              <a:off x="1168" y="864"/>
              <a:ext cx="10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effectLst/>
                </a:rPr>
                <a:t>Distance to open water</a:t>
              </a:r>
            </a:p>
          </p:txBody>
        </p:sp>
        <p:sp>
          <p:nvSpPr>
            <p:cNvPr id="6206" name="Text Box 10"/>
            <p:cNvSpPr txBox="1">
              <a:spLocks noChangeArrowheads="1"/>
            </p:cNvSpPr>
            <p:nvPr/>
          </p:nvSpPr>
          <p:spPr bwMode="auto">
            <a:xfrm>
              <a:off x="369" y="1488"/>
              <a:ext cx="82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effectLst/>
                </a:rPr>
                <a:t>Vegetation durability</a:t>
              </a:r>
            </a:p>
          </p:txBody>
        </p:sp>
        <p:sp>
          <p:nvSpPr>
            <p:cNvPr id="6207" name="Text Box 11"/>
            <p:cNvSpPr txBox="1">
              <a:spLocks noChangeArrowheads="1"/>
            </p:cNvSpPr>
            <p:nvPr/>
          </p:nvSpPr>
          <p:spPr bwMode="auto">
            <a:xfrm>
              <a:off x="1497" y="1488"/>
              <a:ext cx="6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effectLst/>
                </a:rPr>
                <a:t>Water depth</a:t>
              </a:r>
            </a:p>
          </p:txBody>
        </p:sp>
        <p:sp>
          <p:nvSpPr>
            <p:cNvPr id="6208" name="Text Box 12"/>
            <p:cNvSpPr txBox="1">
              <a:spLocks noChangeArrowheads="1"/>
            </p:cNvSpPr>
            <p:nvPr/>
          </p:nvSpPr>
          <p:spPr bwMode="auto">
            <a:xfrm>
              <a:off x="340" y="685"/>
              <a:ext cx="197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effectLst/>
                </a:rPr>
                <a:t> </a:t>
              </a:r>
              <a:r>
                <a:rPr lang="en-US" altLang="en-US" sz="1600" b="1" dirty="0">
                  <a:effectLst/>
                </a:rPr>
                <a:t>Location </a:t>
              </a:r>
              <a:r>
                <a:rPr lang="en-US" altLang="en-US" sz="1600" b="1" dirty="0" smtClean="0">
                  <a:effectLst/>
                </a:rPr>
                <a:t>Prediction</a:t>
              </a:r>
              <a:r>
                <a:rPr lang="en-US" altLang="en-US" sz="1600" b="1" dirty="0">
                  <a:effectLst/>
                </a:rPr>
                <a:t>: nesting sites</a:t>
              </a:r>
            </a:p>
          </p:txBody>
        </p:sp>
        <p:sp>
          <p:nvSpPr>
            <p:cNvPr id="282637" name="Rectangle 13"/>
            <p:cNvSpPr>
              <a:spLocks noChangeArrowheads="1"/>
            </p:cNvSpPr>
            <p:nvPr/>
          </p:nvSpPr>
          <p:spPr bwMode="auto">
            <a:xfrm>
              <a:off x="288" y="672"/>
              <a:ext cx="2193" cy="16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2638" name="Line 14"/>
            <p:cNvSpPr>
              <a:spLocks noChangeShapeType="1"/>
            </p:cNvSpPr>
            <p:nvPr/>
          </p:nvSpPr>
          <p:spPr bwMode="auto">
            <a:xfrm>
              <a:off x="288" y="871"/>
              <a:ext cx="219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014788" y="1066800"/>
            <a:ext cx="4595812" cy="2590800"/>
            <a:chOff x="2529" y="720"/>
            <a:chExt cx="2895" cy="1632"/>
          </a:xfrm>
        </p:grpSpPr>
        <p:pic>
          <p:nvPicPr>
            <p:cNvPr id="6195" name="Picture 16" descr="O011516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" y="999"/>
              <a:ext cx="1360" cy="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6" name="Picture 17" descr="I35W97115Nold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" y="959"/>
              <a:ext cx="1316" cy="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7" name="Text Box 18"/>
            <p:cNvSpPr txBox="1">
              <a:spLocks noChangeArrowheads="1"/>
            </p:cNvSpPr>
            <p:nvPr/>
          </p:nvSpPr>
          <p:spPr bwMode="auto">
            <a:xfrm>
              <a:off x="3055" y="733"/>
              <a:ext cx="20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Spatial outliers:  sensor (#9) on I-35</a:t>
              </a:r>
            </a:p>
          </p:txBody>
        </p:sp>
        <p:sp>
          <p:nvSpPr>
            <p:cNvPr id="282643" name="Rectangle 19"/>
            <p:cNvSpPr>
              <a:spLocks noChangeArrowheads="1"/>
            </p:cNvSpPr>
            <p:nvPr/>
          </p:nvSpPr>
          <p:spPr bwMode="auto">
            <a:xfrm>
              <a:off x="2529" y="720"/>
              <a:ext cx="2895" cy="16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2644" name="Line 20"/>
            <p:cNvSpPr>
              <a:spLocks noChangeShapeType="1"/>
            </p:cNvSpPr>
            <p:nvPr/>
          </p:nvSpPr>
          <p:spPr bwMode="auto">
            <a:xfrm>
              <a:off x="2529" y="919"/>
              <a:ext cx="28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57200" y="3733800"/>
            <a:ext cx="3481388" cy="2590800"/>
            <a:chOff x="336" y="2352"/>
            <a:chExt cx="2193" cy="1632"/>
          </a:xfrm>
        </p:grpSpPr>
        <p:pic>
          <p:nvPicPr>
            <p:cNvPr id="6191" name="Picture 2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592"/>
              <a:ext cx="2064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2" name="Text Box 23"/>
            <p:cNvSpPr txBox="1">
              <a:spLocks noChangeArrowheads="1"/>
            </p:cNvSpPr>
            <p:nvPr/>
          </p:nvSpPr>
          <p:spPr bwMode="auto">
            <a:xfrm>
              <a:off x="388" y="2365"/>
              <a:ext cx="124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Co-location Patterns</a:t>
              </a:r>
            </a:p>
          </p:txBody>
        </p:sp>
        <p:sp>
          <p:nvSpPr>
            <p:cNvPr id="282648" name="Rectangle 24"/>
            <p:cNvSpPr>
              <a:spLocks noChangeArrowheads="1"/>
            </p:cNvSpPr>
            <p:nvPr/>
          </p:nvSpPr>
          <p:spPr bwMode="auto">
            <a:xfrm>
              <a:off x="336" y="2352"/>
              <a:ext cx="2193" cy="16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2649" name="Line 25"/>
            <p:cNvSpPr>
              <a:spLocks noChangeShapeType="1"/>
            </p:cNvSpPr>
            <p:nvPr/>
          </p:nvSpPr>
          <p:spPr bwMode="auto">
            <a:xfrm>
              <a:off x="336" y="2551"/>
              <a:ext cx="219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14788" y="3733800"/>
            <a:ext cx="4595812" cy="2590800"/>
            <a:chOff x="4014788" y="3733800"/>
            <a:chExt cx="4595812" cy="2590800"/>
          </a:xfrm>
        </p:grpSpPr>
        <p:sp>
          <p:nvSpPr>
            <p:cNvPr id="6151" name="Text Box 30"/>
            <p:cNvSpPr txBox="1">
              <a:spLocks noChangeArrowheads="1"/>
            </p:cNvSpPr>
            <p:nvPr/>
          </p:nvSpPr>
          <p:spPr bwMode="auto">
            <a:xfrm>
              <a:off x="4849813" y="3754438"/>
              <a:ext cx="359438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Spatial Concept Aware Summarization</a:t>
              </a:r>
            </a:p>
          </p:txBody>
        </p:sp>
        <p:sp>
          <p:nvSpPr>
            <p:cNvPr id="282655" name="Rectangle 31"/>
            <p:cNvSpPr>
              <a:spLocks noChangeArrowheads="1"/>
            </p:cNvSpPr>
            <p:nvPr/>
          </p:nvSpPr>
          <p:spPr bwMode="auto">
            <a:xfrm>
              <a:off x="4014788" y="3733800"/>
              <a:ext cx="4595812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2656" name="Line 32"/>
            <p:cNvSpPr>
              <a:spLocks noChangeShapeType="1"/>
            </p:cNvSpPr>
            <p:nvPr/>
          </p:nvSpPr>
          <p:spPr bwMode="auto">
            <a:xfrm>
              <a:off x="4014788" y="4049713"/>
              <a:ext cx="4595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154" name="Picture 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850" y="4114800"/>
              <a:ext cx="1657350" cy="10148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5" name="Picture 5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850" y="5233529"/>
              <a:ext cx="1657350" cy="10148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oup 29"/>
            <p:cNvGrpSpPr>
              <a:grpSpLocks/>
            </p:cNvGrpSpPr>
            <p:nvPr/>
          </p:nvGrpSpPr>
          <p:grpSpPr bwMode="auto">
            <a:xfrm>
              <a:off x="6030912" y="4114800"/>
              <a:ext cx="2509838" cy="2105457"/>
              <a:chOff x="7867968" y="2209800"/>
              <a:chExt cx="3744471" cy="3200400"/>
            </a:xfrm>
          </p:grpSpPr>
          <p:grpSp>
            <p:nvGrpSpPr>
              <p:cNvPr id="75" name="Group 18"/>
              <p:cNvGrpSpPr>
                <a:grpSpLocks/>
              </p:cNvGrpSpPr>
              <p:nvPr/>
            </p:nvGrpSpPr>
            <p:grpSpPr bwMode="auto">
              <a:xfrm>
                <a:off x="7867968" y="2209800"/>
                <a:ext cx="3744471" cy="3200400"/>
                <a:chOff x="7867968" y="2209800"/>
                <a:chExt cx="3744471" cy="3200400"/>
              </a:xfrm>
            </p:grpSpPr>
            <p:grpSp>
              <p:nvGrpSpPr>
                <p:cNvPr id="85" name="Group 37"/>
                <p:cNvGrpSpPr>
                  <a:grpSpLocks/>
                </p:cNvGrpSpPr>
                <p:nvPr/>
              </p:nvGrpSpPr>
              <p:grpSpPr bwMode="auto">
                <a:xfrm>
                  <a:off x="7867968" y="2209800"/>
                  <a:ext cx="3744471" cy="3200400"/>
                  <a:chOff x="3721744" y="378649"/>
                  <a:chExt cx="3744471" cy="3200400"/>
                </a:xfrm>
              </p:grpSpPr>
              <p:sp>
                <p:nvSpPr>
                  <p:cNvPr id="8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4063895" y="1840468"/>
                    <a:ext cx="2605902" cy="4733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9pPr>
                  </a:lstStyle>
                  <a:p>
                    <a:r>
                      <a:rPr lang="en-US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Output: SaTScan</a:t>
                    </a:r>
                  </a:p>
                </p:txBody>
              </p:sp>
              <p:pic>
                <p:nvPicPr>
                  <p:cNvPr id="89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721744" y="378649"/>
                    <a:ext cx="3744471" cy="3200400"/>
                  </a:xfrm>
                  <a:prstGeom prst="rect">
                    <a:avLst/>
                  </a:prstGeom>
                  <a:ln/>
                  <a:extLst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pic>
              <p:sp>
                <p:nvSpPr>
                  <p:cNvPr id="90" name="Donut 89"/>
                  <p:cNvSpPr/>
                  <p:nvPr/>
                </p:nvSpPr>
                <p:spPr>
                  <a:xfrm>
                    <a:off x="4024435" y="775392"/>
                    <a:ext cx="158753" cy="152594"/>
                  </a:xfrm>
                  <a:prstGeom prst="donut">
                    <a:avLst>
                      <a:gd name="adj" fmla="val 13898"/>
                    </a:avLst>
                  </a:prstGeom>
                  <a:solidFill>
                    <a:srgbClr val="00B050">
                      <a:alpha val="50000"/>
                    </a:srgb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TextBox 90"/>
                  <p:cNvSpPr txBox="1"/>
                  <p:nvPr/>
                </p:nvSpPr>
                <p:spPr>
                  <a:xfrm>
                    <a:off x="5440516" y="407133"/>
                    <a:ext cx="1930446" cy="631578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LR</a:t>
                    </a:r>
                    <a:r>
                      <a:rPr lang="en-US" sz="1050" i="1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= 23.02</a:t>
                    </a:r>
                  </a:p>
                  <a:p>
                    <a:pPr>
                      <a:defRPr/>
                    </a:pP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p-value = 0.04</a:t>
                    </a:r>
                  </a:p>
                </p:txBody>
              </p:sp>
              <p:cxnSp>
                <p:nvCxnSpPr>
                  <p:cNvPr id="92" name="Straight Connector 91"/>
                  <p:cNvCxnSpPr>
                    <a:stCxn id="90" idx="6"/>
                    <a:endCxn id="91" idx="1"/>
                  </p:cNvCxnSpPr>
                  <p:nvPr/>
                </p:nvCxnSpPr>
                <p:spPr>
                  <a:xfrm flipV="1">
                    <a:off x="4183188" y="722922"/>
                    <a:ext cx="1257328" cy="12876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Donut 92"/>
                  <p:cNvSpPr/>
                  <p:nvPr/>
                </p:nvSpPr>
                <p:spPr>
                  <a:xfrm>
                    <a:off x="4595948" y="2403059"/>
                    <a:ext cx="666765" cy="640895"/>
                  </a:xfrm>
                  <a:prstGeom prst="donut">
                    <a:avLst>
                      <a:gd name="adj" fmla="val 34799"/>
                    </a:avLst>
                  </a:prstGeom>
                  <a:solidFill>
                    <a:srgbClr val="00B050">
                      <a:alpha val="30000"/>
                    </a:srgb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5440516" y="2519031"/>
                    <a:ext cx="1930446" cy="631578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LR</a:t>
                    </a:r>
                    <a:r>
                      <a:rPr lang="en-US" sz="1050" i="1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= 27.74</a:t>
                    </a:r>
                  </a:p>
                  <a:p>
                    <a:pPr>
                      <a:defRPr/>
                    </a:pP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p-value = 0.01</a:t>
                    </a:r>
                  </a:p>
                </p:txBody>
              </p:sp>
              <p:cxnSp>
                <p:nvCxnSpPr>
                  <p:cNvPr id="95" name="Straight Connector 94"/>
                  <p:cNvCxnSpPr>
                    <a:stCxn id="93" idx="6"/>
                    <a:endCxn id="94" idx="1"/>
                  </p:cNvCxnSpPr>
                  <p:nvPr/>
                </p:nvCxnSpPr>
                <p:spPr>
                  <a:xfrm>
                    <a:off x="5262713" y="2723507"/>
                    <a:ext cx="177804" cy="11131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5440516" y="1100927"/>
                    <a:ext cx="1930446" cy="631578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LR</a:t>
                    </a:r>
                    <a:r>
                      <a:rPr lang="en-US" sz="1050" i="1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= 10.61</a:t>
                    </a:r>
                  </a:p>
                  <a:p>
                    <a:pPr>
                      <a:defRPr/>
                    </a:pP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p-value = 0.18</a:t>
                    </a:r>
                  </a:p>
                </p:txBody>
              </p:sp>
            </p:grpSp>
            <p:sp>
              <p:nvSpPr>
                <p:cNvPr id="86" name="Donut 85"/>
                <p:cNvSpPr/>
                <p:nvPr/>
              </p:nvSpPr>
              <p:spPr>
                <a:xfrm>
                  <a:off x="8134674" y="2449881"/>
                  <a:ext cx="641366" cy="640893"/>
                </a:xfrm>
                <a:prstGeom prst="donut">
                  <a:avLst>
                    <a:gd name="adj" fmla="val 10284"/>
                  </a:avLst>
                </a:prstGeom>
                <a:solidFill>
                  <a:srgbClr val="00B050">
                    <a:alpha val="30000"/>
                  </a:srgb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7" name="Straight Connector 86"/>
                <p:cNvCxnSpPr>
                  <a:stCxn id="86" idx="5"/>
                  <a:endCxn id="96" idx="1"/>
                </p:cNvCxnSpPr>
                <p:nvPr/>
              </p:nvCxnSpPr>
              <p:spPr>
                <a:xfrm>
                  <a:off x="8682113" y="2996917"/>
                  <a:ext cx="904627" cy="25095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83"/>
              <p:cNvGrpSpPr>
                <a:grpSpLocks/>
              </p:cNvGrpSpPr>
              <p:nvPr/>
            </p:nvGrpSpPr>
            <p:grpSpPr bwMode="auto">
              <a:xfrm>
                <a:off x="7939817" y="5099705"/>
                <a:ext cx="1706305" cy="283026"/>
                <a:chOff x="5762209" y="6039180"/>
                <a:chExt cx="1706305" cy="283026"/>
              </a:xfrm>
            </p:grpSpPr>
            <p:grpSp>
              <p:nvGrpSpPr>
                <p:cNvPr id="77" name="Group 84"/>
                <p:cNvGrpSpPr>
                  <a:grpSpLocks/>
                </p:cNvGrpSpPr>
                <p:nvPr/>
              </p:nvGrpSpPr>
              <p:grpSpPr bwMode="auto">
                <a:xfrm>
                  <a:off x="5812274" y="6190650"/>
                  <a:ext cx="879041" cy="47026"/>
                  <a:chOff x="5812274" y="6190650"/>
                  <a:chExt cx="879041" cy="47026"/>
                </a:xfrm>
              </p:grpSpPr>
              <p:cxnSp>
                <p:nvCxnSpPr>
                  <p:cNvPr id="83" name="Straight Connector 82"/>
                  <p:cNvCxnSpPr/>
                  <p:nvPr/>
                </p:nvCxnSpPr>
                <p:spPr>
                  <a:xfrm flipH="1">
                    <a:off x="5813130" y="6235738"/>
                    <a:ext cx="878438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6691568" y="6190977"/>
                    <a:ext cx="0" cy="46797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5811014" y="6184874"/>
                  <a:ext cx="0" cy="4679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86"/>
                <p:cNvSpPr txBox="1">
                  <a:spLocks noChangeArrowheads="1"/>
                </p:cNvSpPr>
                <p:nvPr/>
              </p:nvSpPr>
              <p:spPr bwMode="auto">
                <a:xfrm>
                  <a:off x="6691313" y="6124979"/>
                  <a:ext cx="777201" cy="197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Arial" panose="020B0604020202020204" pitchFamily="34" charset="0"/>
                      <a:cs typeface="Arial" panose="020B0604020202020204" pitchFamily="34" charset="0"/>
                    </a:rPr>
                    <a:t> miles</a:t>
                  </a:r>
                </a:p>
              </p:txBody>
            </p:sp>
            <p:sp>
              <p:nvSpPr>
                <p:cNvPr id="80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6587378" y="6046171"/>
                  <a:ext cx="390524" cy="197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Arial" panose="020B0604020202020204" pitchFamily="34" charset="0"/>
                      <a:cs typeface="Arial" panose="020B0604020202020204" pitchFamily="34" charset="0"/>
                    </a:rPr>
                    <a:t> 20</a:t>
                  </a:r>
                </a:p>
              </p:txBody>
            </p:sp>
            <p:sp>
              <p:nvSpPr>
                <p:cNvPr id="81" name="TextBox 88"/>
                <p:cNvSpPr txBox="1">
                  <a:spLocks noChangeArrowheads="1"/>
                </p:cNvSpPr>
                <p:nvPr/>
              </p:nvSpPr>
              <p:spPr bwMode="auto">
                <a:xfrm>
                  <a:off x="5762209" y="6039180"/>
                  <a:ext cx="390524" cy="197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Arial" panose="020B0604020202020204" pitchFamily="34" charset="0"/>
                      <a:cs typeface="Arial" panose="020B0604020202020204" pitchFamily="34" charset="0"/>
                    </a:rPr>
                    <a:t> 0</a:t>
                  </a:r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6272458" y="6190977"/>
                  <a:ext cx="0" cy="46796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37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Deconstructing Precision Agriculture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4820" r="4202"/>
          <a:stretch/>
        </p:blipFill>
        <p:spPr>
          <a:xfrm>
            <a:off x="190500" y="174702"/>
            <a:ext cx="8877300" cy="63784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 flipV="1">
            <a:off x="3138668" y="4596938"/>
            <a:ext cx="990600" cy="228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flipV="1">
            <a:off x="6934200" y="2133600"/>
            <a:ext cx="1828800" cy="228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 flipV="1">
            <a:off x="7162800" y="457200"/>
            <a:ext cx="1828800" cy="228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flipV="1">
            <a:off x="533400" y="2057400"/>
            <a:ext cx="1524000" cy="2286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V="1">
            <a:off x="3200400" y="571500"/>
            <a:ext cx="3048000" cy="3429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52400" y="76200"/>
            <a:ext cx="87137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en-US" altLang="ko-KR" sz="2800" b="1" dirty="0" smtClean="0">
                <a:ea typeface="굴림" charset="-127"/>
              </a:rPr>
              <a:t>Societal Challenge: Large Scale Evacuation</a:t>
            </a:r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304800" y="3733800"/>
            <a:ext cx="41148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chemeClr val="folHlink"/>
              </a:buClr>
              <a:buSzPct val="60000"/>
              <a:buFont typeface="Wingdings" charset="2"/>
              <a:buNone/>
              <a:defRPr/>
            </a:pPr>
            <a:r>
              <a:rPr lang="en-US" altLang="zh-CN" sz="1400" smtClean="0">
                <a:solidFill>
                  <a:srgbClr val="FF0000"/>
                </a:solidFill>
                <a:latin typeface="Tahoma" charset="0"/>
                <a:ea typeface="SimSun" charset="-122"/>
                <a:cs typeface="Times New Roman" charset="0"/>
              </a:rPr>
              <a:t>"We packed up Morgan City residents to evacuate in the a.m. on the day that Andrew hit coastal Louisiana, but in early afternoon the majority came back home. </a:t>
            </a:r>
            <a:r>
              <a:rPr lang="en-US" altLang="zh-CN" sz="1400" b="1" smtClean="0">
                <a:solidFill>
                  <a:srgbClr val="FF0000"/>
                </a:solidFill>
                <a:latin typeface="Tahoma" charset="0"/>
                <a:ea typeface="SimSun" charset="-122"/>
                <a:cs typeface="Times New Roman" charset="0"/>
              </a:rPr>
              <a:t>The traffic was so bad that they couldn't get through Lafayette</a:t>
            </a:r>
            <a:r>
              <a:rPr lang="en-US" altLang="zh-CN" sz="1400" smtClean="0">
                <a:solidFill>
                  <a:srgbClr val="FF0000"/>
                </a:solidFill>
                <a:latin typeface="Tahoma" charset="0"/>
                <a:ea typeface="SimSun" charset="-122"/>
                <a:cs typeface="Times New Roman" charset="0"/>
              </a:rPr>
              <a:t>."   </a:t>
            </a:r>
          </a:p>
          <a:p>
            <a:pPr eaLnBrk="1" hangingPunct="1">
              <a:buClr>
                <a:schemeClr val="folHlink"/>
              </a:buClr>
              <a:buSzPct val="60000"/>
              <a:defRPr/>
            </a:pPr>
            <a:r>
              <a:rPr lang="en-US" altLang="zh-CN" sz="1400" smtClean="0">
                <a:solidFill>
                  <a:srgbClr val="000000"/>
                </a:solidFill>
                <a:latin typeface="Tahoma" charset="0"/>
                <a:ea typeface="SimSun" charset="-122"/>
                <a:cs typeface="Times New Roman" charset="0"/>
              </a:rPr>
              <a:t>Mayor Tim Mott, Morgan City, Louisiana    </a:t>
            </a:r>
            <a:r>
              <a:rPr lang="en-US" altLang="zh-CN" sz="1000" smtClean="0">
                <a:solidFill>
                  <a:srgbClr val="000000"/>
                </a:solidFill>
                <a:latin typeface="Tahoma" charset="0"/>
                <a:ea typeface="SimSun" charset="-122"/>
                <a:cs typeface="Times New Roman" charset="0"/>
              </a:rPr>
              <a:t>( </a:t>
            </a:r>
            <a:r>
              <a:rPr lang="en-US" altLang="zh-CN" sz="1000" smtClean="0">
                <a:latin typeface="Tahoma" charset="0"/>
                <a:ea typeface="SimSun" charset="-122"/>
                <a:cs typeface="Times New Roman" charset="0"/>
              </a:rPr>
              <a:t>http://i49south.com/hurricane.htm )</a:t>
            </a:r>
          </a:p>
        </p:txBody>
      </p:sp>
      <p:grpSp>
        <p:nvGrpSpPr>
          <p:cNvPr id="60419" name="Group 4"/>
          <p:cNvGrpSpPr>
            <a:grpSpLocks/>
          </p:cNvGrpSpPr>
          <p:nvPr/>
        </p:nvGrpSpPr>
        <p:grpSpPr bwMode="auto">
          <a:xfrm>
            <a:off x="4648200" y="838200"/>
            <a:ext cx="2133600" cy="4816475"/>
            <a:chOff x="2928" y="528"/>
            <a:chExt cx="1344" cy="3034"/>
          </a:xfrm>
        </p:grpSpPr>
        <p:sp>
          <p:nvSpPr>
            <p:cNvPr id="37901" name="Text Box 5"/>
            <p:cNvSpPr txBox="1">
              <a:spLocks noChangeArrowheads="1"/>
            </p:cNvSpPr>
            <p:nvPr/>
          </p:nvSpPr>
          <p:spPr bwMode="auto">
            <a:xfrm>
              <a:off x="2928" y="528"/>
              <a:ext cx="134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None/>
                <a:defRPr/>
              </a:pPr>
              <a:r>
                <a:rPr lang="en-US" altLang="zh-CN" sz="1600" b="1" smtClean="0">
                  <a:solidFill>
                    <a:schemeClr val="hlink"/>
                  </a:solidFill>
                  <a:ea typeface="SimSun" charset="-122"/>
                  <a:cs typeface="Times New Roman" charset="0"/>
                </a:rPr>
                <a:t>Florida, Lousiana (Andrew, 1992)</a:t>
              </a:r>
              <a:endParaRPr lang="en-US" altLang="zh-CN" sz="1600" b="1" smtClean="0">
                <a:solidFill>
                  <a:schemeClr val="folHlink"/>
                </a:solidFill>
                <a:ea typeface="SimSun" charset="-122"/>
                <a:cs typeface="Times New Roman" charset="0"/>
              </a:endParaRPr>
            </a:p>
          </p:txBody>
        </p:sp>
        <p:pic>
          <p:nvPicPr>
            <p:cNvPr id="60429" name="Picture 6" descr="andr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7" r="8571"/>
            <a:stretch>
              <a:fillRect/>
            </a:stretch>
          </p:blipFill>
          <p:spPr bwMode="auto">
            <a:xfrm>
              <a:off x="3168" y="912"/>
              <a:ext cx="1048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0" name="Picture 7" descr="traffi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1033" cy="1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4" name="Text Box 8"/>
            <p:cNvSpPr txBox="1">
              <a:spLocks noChangeArrowheads="1"/>
            </p:cNvSpPr>
            <p:nvPr/>
          </p:nvSpPr>
          <p:spPr bwMode="auto">
            <a:xfrm>
              <a:off x="3120" y="3408"/>
              <a:ext cx="11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CN" sz="1000" smtClean="0">
                  <a:latin typeface="Tahoma" charset="0"/>
                  <a:ea typeface="SimSun" charset="-122"/>
                </a:rPr>
                <a:t>( www.washingtonpost.com)</a:t>
              </a:r>
            </a:p>
          </p:txBody>
        </p:sp>
        <p:sp>
          <p:nvSpPr>
            <p:cNvPr id="37905" name="Text Box 9"/>
            <p:cNvSpPr txBox="1">
              <a:spLocks noChangeArrowheads="1"/>
            </p:cNvSpPr>
            <p:nvPr/>
          </p:nvSpPr>
          <p:spPr bwMode="auto">
            <a:xfrm>
              <a:off x="3072" y="1920"/>
              <a:ext cx="120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CN" sz="1000" smtClean="0">
                  <a:ea typeface="SimSun" charset="-122"/>
                </a:rPr>
                <a:t>( National Weather Services)</a:t>
              </a:r>
            </a:p>
          </p:txBody>
        </p:sp>
      </p:grpSp>
      <p:grpSp>
        <p:nvGrpSpPr>
          <p:cNvPr id="60420" name="Group 10"/>
          <p:cNvGrpSpPr>
            <a:grpSpLocks/>
          </p:cNvGrpSpPr>
          <p:nvPr/>
        </p:nvGrpSpPr>
        <p:grpSpPr bwMode="auto">
          <a:xfrm>
            <a:off x="6858000" y="762000"/>
            <a:ext cx="2144713" cy="5197475"/>
            <a:chOff x="4320" y="480"/>
            <a:chExt cx="1351" cy="3274"/>
          </a:xfrm>
        </p:grpSpPr>
        <p:sp>
          <p:nvSpPr>
            <p:cNvPr id="37895" name="Text Box 11"/>
            <p:cNvSpPr txBox="1">
              <a:spLocks noChangeArrowheads="1"/>
            </p:cNvSpPr>
            <p:nvPr/>
          </p:nvSpPr>
          <p:spPr bwMode="auto">
            <a:xfrm>
              <a:off x="4433" y="1920"/>
              <a:ext cx="115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CN" sz="1000" smtClean="0">
                  <a:ea typeface="SimSun" charset="-122"/>
                </a:rPr>
                <a:t>( National Weather Services)</a:t>
              </a:r>
            </a:p>
          </p:txBody>
        </p:sp>
        <p:sp>
          <p:nvSpPr>
            <p:cNvPr id="37896" name="Text Box 12"/>
            <p:cNvSpPr txBox="1">
              <a:spLocks noChangeArrowheads="1"/>
            </p:cNvSpPr>
            <p:nvPr/>
          </p:nvSpPr>
          <p:spPr bwMode="auto">
            <a:xfrm>
              <a:off x="4529" y="3600"/>
              <a:ext cx="81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CN" sz="1000" smtClean="0">
                  <a:ea typeface="SimSun" charset="-122"/>
                </a:rPr>
                <a:t>( FEMA.gov)</a:t>
              </a:r>
            </a:p>
          </p:txBody>
        </p:sp>
        <p:sp>
          <p:nvSpPr>
            <p:cNvPr id="37897" name="Text Box 13"/>
            <p:cNvSpPr txBox="1">
              <a:spLocks noChangeArrowheads="1"/>
            </p:cNvSpPr>
            <p:nvPr/>
          </p:nvSpPr>
          <p:spPr bwMode="auto">
            <a:xfrm>
              <a:off x="4577" y="3456"/>
              <a:ext cx="91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ko-KR" sz="1000" smtClean="0">
                  <a:solidFill>
                    <a:srgbClr val="000000"/>
                  </a:solidFill>
                  <a:ea typeface="SimSun" charset="-122"/>
                </a:rPr>
                <a:t>I-45 out of Houston</a:t>
              </a:r>
              <a:endParaRPr lang="en-US" altLang="ko-KR" sz="1400" smtClean="0">
                <a:solidFill>
                  <a:srgbClr val="000000"/>
                </a:solidFill>
                <a:ea typeface="SimSun" charset="-122"/>
              </a:endParaRPr>
            </a:p>
          </p:txBody>
        </p:sp>
        <p:pic>
          <p:nvPicPr>
            <p:cNvPr id="60425" name="Picture 14" descr="Hurricane_Ri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6" b="3999"/>
            <a:stretch>
              <a:fillRect/>
            </a:stretch>
          </p:blipFill>
          <p:spPr bwMode="auto">
            <a:xfrm>
              <a:off x="4362" y="912"/>
              <a:ext cx="1283" cy="101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6" name="Picture 15" descr="Hurricane_Rita_houston_traffic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000"/>
            <a:stretch>
              <a:fillRect/>
            </a:stretch>
          </p:blipFill>
          <p:spPr bwMode="auto">
            <a:xfrm>
              <a:off x="4529" y="2160"/>
              <a:ext cx="1142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Text Box 16"/>
            <p:cNvSpPr txBox="1">
              <a:spLocks noChangeArrowheads="1"/>
            </p:cNvSpPr>
            <p:nvPr/>
          </p:nvSpPr>
          <p:spPr bwMode="auto">
            <a:xfrm>
              <a:off x="4320" y="480"/>
              <a:ext cx="1248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None/>
                <a:defRPr/>
              </a:pPr>
              <a:r>
                <a:rPr lang="en-US" altLang="zh-CN" sz="1600" b="1" smtClean="0">
                  <a:solidFill>
                    <a:schemeClr val="hlink"/>
                  </a:solidFill>
                  <a:ea typeface="SimSun" charset="-122"/>
                  <a:cs typeface="Times New Roman" charset="0"/>
                </a:rPr>
                <a:t>Houston 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None/>
                <a:defRPr/>
              </a:pPr>
              <a:r>
                <a:rPr lang="en-US" altLang="zh-CN" sz="1600" b="1" smtClean="0">
                  <a:solidFill>
                    <a:schemeClr val="hlink"/>
                  </a:solidFill>
                  <a:ea typeface="SimSun" charset="-122"/>
                  <a:cs typeface="Times New Roman" charset="0"/>
                </a:rPr>
                <a:t>(Rita, 2005)</a:t>
              </a:r>
              <a:endParaRPr lang="en-US" altLang="zh-CN" sz="1600" b="1" smtClean="0">
                <a:solidFill>
                  <a:schemeClr val="folHlink"/>
                </a:solidFill>
                <a:ea typeface="SimSun" charset="-122"/>
                <a:cs typeface="Times New Roman" charset="0"/>
              </a:endParaRPr>
            </a:p>
          </p:txBody>
        </p:sp>
      </p:grp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228600" y="1600200"/>
            <a:ext cx="4419600" cy="143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None/>
              <a:defRPr/>
            </a:pPr>
            <a:r>
              <a:rPr lang="en-US" altLang="zh-CN" sz="2000" b="1" dirty="0" smtClean="0">
                <a:ea typeface="SimSun" charset="-122"/>
                <a:cs typeface="Times New Roman" charset="0"/>
              </a:rPr>
              <a:t>Hurricane: Andrews, Rita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/>
            </a:pPr>
            <a:r>
              <a:rPr lang="en-US" altLang="zh-CN" dirty="0" smtClean="0">
                <a:ea typeface="SimSun" charset="-122"/>
                <a:cs typeface="Times New Roman" charset="0"/>
              </a:rPr>
              <a:t> </a:t>
            </a:r>
            <a:r>
              <a:rPr lang="en-US" altLang="zh-CN" sz="2000" dirty="0" smtClean="0">
                <a:ea typeface="SimSun" charset="-122"/>
                <a:cs typeface="Times New Roman" charset="0"/>
              </a:rPr>
              <a:t> </a:t>
            </a:r>
            <a:r>
              <a:rPr lang="en-US" altLang="zh-CN" dirty="0" smtClean="0">
                <a:ea typeface="SimSun" charset="-122"/>
                <a:cs typeface="Times New Roman" charset="0"/>
              </a:rPr>
              <a:t>Traffic congestions on all highways</a:t>
            </a: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/>
            </a:pPr>
            <a:r>
              <a:rPr lang="en-US" altLang="zh-CN" dirty="0">
                <a:ea typeface="SimSun" charset="-122"/>
                <a:cs typeface="Times New Roman" charset="0"/>
              </a:rPr>
              <a:t>e</a:t>
            </a:r>
            <a:r>
              <a:rPr lang="en-US" altLang="zh-CN" dirty="0" smtClean="0">
                <a:ea typeface="SimSun" charset="-122"/>
                <a:cs typeface="Times New Roman" charset="0"/>
              </a:rPr>
              <a:t>.g. 100-mile congestion (TX)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/>
            </a:pPr>
            <a:r>
              <a:rPr lang="en-US" altLang="zh-CN" dirty="0" smtClean="0">
                <a:ea typeface="SimSun" charset="-122"/>
                <a:cs typeface="Times New Roman" charset="0"/>
              </a:rPr>
              <a:t> Great confusions and chaos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7793038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dirty="0" smtClean="0">
                <a:ea typeface="SimSun" charset="-122"/>
              </a:rPr>
              <a:t>Problem Dimensions </a:t>
            </a:r>
            <a:endParaRPr lang="en-US" altLang="zh-CN" sz="3200" dirty="0">
              <a:ea typeface="SimSun" charset="-122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900" dirty="0">
                <a:ea typeface="SimSun" charset="-122"/>
              </a:rPr>
              <a:t>Policy Decisions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600" dirty="0">
                <a:ea typeface="SimSun" charset="-122"/>
              </a:rPr>
              <a:t>When to evacuate? Which routes? Modes? Shelters? Phased evacuation?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endParaRPr lang="en-US" altLang="zh-CN" sz="1900" dirty="0" smtClean="0">
              <a:ea typeface="SimSun" charset="-122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900" dirty="0" smtClean="0">
                <a:ea typeface="SimSun" charset="-122"/>
              </a:rPr>
              <a:t>Computer Science: </a:t>
            </a:r>
            <a:r>
              <a:rPr lang="en-US" altLang="zh-CN" sz="1500" dirty="0" smtClean="0">
                <a:ea typeface="SimSun" charset="-122"/>
              </a:rPr>
              <a:t>How </a:t>
            </a:r>
            <a:r>
              <a:rPr lang="en-US" altLang="zh-CN" sz="1500" dirty="0">
                <a:ea typeface="SimSun" charset="-122"/>
              </a:rPr>
              <a:t>to scale up to large roadmaps and populations?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endParaRPr lang="en-US" altLang="zh-CN" sz="1900" dirty="0" smtClean="0">
              <a:ea typeface="SimSun" charset="-122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900" dirty="0" smtClean="0">
                <a:ea typeface="SimSun" charset="-122"/>
              </a:rPr>
              <a:t>(</a:t>
            </a:r>
            <a:r>
              <a:rPr lang="en-US" altLang="zh-CN" sz="1900" dirty="0" err="1">
                <a:ea typeface="SimSun" charset="-122"/>
              </a:rPr>
              <a:t>Spatio</a:t>
            </a:r>
            <a:r>
              <a:rPr lang="en-US" altLang="zh-CN" sz="1900" dirty="0">
                <a:ea typeface="SimSun" charset="-122"/>
              </a:rPr>
              <a:t>-temporal) Data Availability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600" dirty="0" smtClean="0">
                <a:ea typeface="SimSun" charset="-122"/>
              </a:rPr>
              <a:t>Estimate </a:t>
            </a:r>
            <a:r>
              <a:rPr lang="en-US" altLang="zh-CN" sz="1600" dirty="0">
                <a:ea typeface="SimSun" charset="-122"/>
              </a:rPr>
              <a:t>evacuee population, available transport capacity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600" dirty="0">
                <a:ea typeface="SimSun" charset="-122"/>
              </a:rPr>
              <a:t>Pedestrian data: walkway maps, link capacities based on width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endParaRPr lang="en-US" altLang="zh-CN" sz="1600" dirty="0">
              <a:ea typeface="SimSun" charset="-122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900" dirty="0" smtClean="0">
                <a:ea typeface="SimSun" charset="-122"/>
              </a:rPr>
              <a:t>Traffic </a:t>
            </a:r>
            <a:r>
              <a:rPr lang="en-US" altLang="zh-CN" sz="1900" dirty="0">
                <a:ea typeface="SimSun" charset="-122"/>
              </a:rPr>
              <a:t>Eng. 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600" dirty="0">
                <a:ea typeface="SimSun" charset="-122"/>
              </a:rPr>
              <a:t>Link capacity depends on traffic density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600" dirty="0">
                <a:ea typeface="SimSun" charset="-122"/>
              </a:rPr>
              <a:t>Modeling traffic control signals, ramp meters, contra-flow, …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endParaRPr lang="en-US" altLang="zh-CN" sz="1600" dirty="0">
              <a:ea typeface="SimSun" charset="-122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900" dirty="0">
                <a:ea typeface="SimSun" charset="-122"/>
              </a:rPr>
              <a:t>Evacuee Behavior (Social Science)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600" dirty="0">
                <a:ea typeface="SimSun" charset="-122"/>
              </a:rPr>
              <a:t>Unit of evacuation: Individual or Household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600" dirty="0">
                <a:ea typeface="SimSun" charset="-122"/>
              </a:rPr>
              <a:t>Heterogeneity: by physical ability, age, vehicle ownership, language, </a:t>
            </a:r>
            <a:r>
              <a:rPr lang="en-US" altLang="zh-CN" sz="1600" dirty="0" smtClean="0">
                <a:ea typeface="SimSun" charset="-122"/>
              </a:rPr>
              <a:t>…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600" dirty="0">
                <a:ea typeface="SimSun" charset="-122"/>
              </a:rPr>
              <a:t>How to gain public’s trust in plans? Will they comply? 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endParaRPr lang="en-US" altLang="zh-CN" sz="1600" dirty="0">
              <a:ea typeface="SimSun" charset="-122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altLang="zh-CN" sz="1900" dirty="0" smtClean="0">
                <a:ea typeface="SimSun" charset="-122"/>
              </a:rPr>
              <a:t>Science: </a:t>
            </a:r>
            <a:r>
              <a:rPr lang="en-US" altLang="zh-CN" sz="1600" dirty="0" smtClean="0">
                <a:ea typeface="SimSun" charset="-122"/>
              </a:rPr>
              <a:t>How </a:t>
            </a:r>
            <a:r>
              <a:rPr lang="en-US" altLang="zh-CN" sz="1600" dirty="0">
                <a:ea typeface="SimSun" charset="-122"/>
              </a:rPr>
              <a:t>does one evaluate an evacuation planning system ?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endParaRPr lang="en-US" altLang="zh-CN" sz="1600" dirty="0">
              <a:ea typeface="SimSun" charset="-122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endParaRPr lang="en-US" altLang="zh-CN" sz="2500" dirty="0">
              <a:ea typeface="SimSun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48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48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682FBAB4-8DF9-2640-9852-3E93D135BDE4}" type="slidenum">
              <a:rPr lang="en-US" altLang="x-none" sz="1400"/>
              <a:pPr algn="l">
                <a:spcBef>
                  <a:spcPct val="0"/>
                </a:spcBef>
                <a:buFontTx/>
                <a:buNone/>
              </a:pPr>
              <a:t>33</a:t>
            </a:fld>
            <a:endParaRPr lang="en-US" altLang="x-none" sz="1400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82000" cy="609600"/>
          </a:xfrm>
        </p:spPr>
        <p:txBody>
          <a:bodyPr/>
          <a:lstStyle/>
          <a:p>
            <a:pPr>
              <a:defRPr/>
            </a:pPr>
            <a:r>
              <a:rPr lang="en-US" altLang="ko-KR" sz="2400" b="1" dirty="0">
                <a:solidFill>
                  <a:schemeClr val="tx1"/>
                </a:solidFill>
                <a:ea typeface="굴림" charset="-127"/>
              </a:rPr>
              <a:t>Metropolitan Wide Evacuation Planning - 2 </a:t>
            </a:r>
            <a:endParaRPr lang="en-US" altLang="ko-KR" sz="2000" b="1" dirty="0">
              <a:solidFill>
                <a:schemeClr val="accent2"/>
              </a:solidFill>
              <a:ea typeface="굴림" charset="-127"/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382000" cy="46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endParaRPr lang="en-US" altLang="zh-CN" sz="1800" dirty="0" smtClean="0">
              <a:latin typeface="+mj-lt"/>
              <a:ea typeface="宋体" charset="-122"/>
            </a:endParaRP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altLang="zh-CN" b="1" dirty="0" smtClean="0">
                <a:latin typeface="+mj-lt"/>
                <a:ea typeface="宋体" charset="-122"/>
              </a:rPr>
              <a:t>Advisory Board</a:t>
            </a: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endParaRPr lang="en-US" altLang="x-none" sz="1800" dirty="0" smtClean="0">
              <a:latin typeface="+mj-lt"/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altLang="x-none" sz="1600" dirty="0" smtClean="0">
                <a:latin typeface="+mj-lt"/>
              </a:rPr>
              <a:t>MEMA/Hennepin Co. - 			Tim Turnbull, Judith Rue 	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x-none" sz="1600" dirty="0" smtClean="0">
                <a:latin typeface="+mj-lt"/>
              </a:rPr>
              <a:t>Dakota Co. (MEMA) - 			David </a:t>
            </a:r>
            <a:r>
              <a:rPr lang="en-US" altLang="x-none" sz="1600" dirty="0" err="1" smtClean="0">
                <a:latin typeface="+mj-lt"/>
              </a:rPr>
              <a:t>Gisch</a:t>
            </a:r>
            <a:r>
              <a:rPr lang="en-US" altLang="x-none" sz="1600" dirty="0" smtClean="0">
                <a:latin typeface="+mj-lt"/>
              </a:rPr>
              <a:t>	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x-none" sz="1600" dirty="0" smtClean="0">
                <a:latin typeface="+mj-lt"/>
              </a:rPr>
              <a:t>Minneapolis Emergency Mgt. - 	Rocco Forte, Kristi </a:t>
            </a:r>
            <a:r>
              <a:rPr lang="en-US" altLang="x-none" sz="1600" dirty="0" err="1" smtClean="0">
                <a:latin typeface="+mj-lt"/>
              </a:rPr>
              <a:t>Rollwagen</a:t>
            </a:r>
            <a:r>
              <a:rPr lang="en-US" altLang="x-none" sz="1600" dirty="0" smtClean="0">
                <a:latin typeface="+mj-lt"/>
              </a:rPr>
              <a:t> 	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x-none" sz="1600" dirty="0" smtClean="0">
                <a:latin typeface="+mj-lt"/>
              </a:rPr>
              <a:t>St. Paul Emergency Mgt.  - 		Tim Butler	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x-none" sz="1600" dirty="0" smtClean="0">
                <a:latin typeface="+mj-lt"/>
              </a:rPr>
              <a:t>Minneapolis Fire - 				</a:t>
            </a:r>
            <a:r>
              <a:rPr lang="en-US" altLang="x-none" sz="1600" dirty="0" err="1" smtClean="0">
                <a:latin typeface="+mj-lt"/>
              </a:rPr>
              <a:t>Ulie</a:t>
            </a:r>
            <a:r>
              <a:rPr lang="en-US" altLang="x-none" sz="1600" dirty="0" smtClean="0">
                <a:latin typeface="+mj-lt"/>
              </a:rPr>
              <a:t> Seal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zh-CN" sz="1600" dirty="0" smtClean="0">
                <a:latin typeface="+mj-lt"/>
                <a:ea typeface="宋体" charset="-122"/>
              </a:rPr>
              <a:t>DPS HSEM - 					</a:t>
            </a:r>
            <a:r>
              <a:rPr lang="en-US" altLang="x-none" sz="1600" dirty="0" smtClean="0">
                <a:latin typeface="+mj-lt"/>
              </a:rPr>
              <a:t>Kim </a:t>
            </a:r>
            <a:r>
              <a:rPr lang="en-US" altLang="x-none" sz="1600" dirty="0" err="1" smtClean="0">
                <a:latin typeface="+mj-lt"/>
              </a:rPr>
              <a:t>Ketterhagen</a:t>
            </a:r>
            <a:r>
              <a:rPr lang="en-US" altLang="x-none" sz="1600" dirty="0" smtClean="0">
                <a:latin typeface="+mj-lt"/>
              </a:rPr>
              <a:t>, Terri Smith 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x-none" sz="1600" dirty="0" smtClean="0">
                <a:latin typeface="+mj-lt"/>
              </a:rPr>
              <a:t>DPS Special Operations - 		Kent O’Grady			</a:t>
            </a:r>
          </a:p>
          <a:p>
            <a:pPr lvl="1">
              <a:lnSpc>
                <a:spcPct val="120000"/>
              </a:lnSpc>
              <a:defRPr/>
            </a:pPr>
            <a:r>
              <a:rPr lang="en-US" altLang="x-none" sz="1600" dirty="0" smtClean="0">
                <a:latin typeface="+mj-lt"/>
              </a:rPr>
              <a:t>DPS State Patrol - 				Mark Peterson</a:t>
            </a:r>
            <a:r>
              <a:rPr lang="en-US" altLang="x-none" sz="1800" dirty="0" smtClean="0">
                <a:latin typeface="+mj-lt"/>
              </a:rPr>
              <a:t>	</a:t>
            </a:r>
          </a:p>
          <a:p>
            <a:pPr>
              <a:defRPr/>
            </a:pPr>
            <a:endParaRPr lang="en-US" altLang="x-none" sz="1800" dirty="0" smtClean="0">
              <a:latin typeface="+mj-lt"/>
            </a:endParaRPr>
          </a:p>
          <a:p>
            <a:pPr>
              <a:defRPr/>
            </a:pPr>
            <a:r>
              <a:rPr lang="en-US" altLang="x-none" sz="2000" b="1" dirty="0" smtClean="0">
                <a:latin typeface="+mj-lt"/>
              </a:rPr>
              <a:t>Workshops</a:t>
            </a:r>
          </a:p>
          <a:p>
            <a:pPr>
              <a:defRPr/>
            </a:pPr>
            <a:r>
              <a:rPr lang="en-US" altLang="x-none" sz="1800" dirty="0" smtClean="0">
                <a:latin typeface="+mj-lt"/>
              </a:rPr>
              <a:t>	</a:t>
            </a:r>
          </a:p>
          <a:p>
            <a:pPr>
              <a:defRPr/>
            </a:pPr>
            <a:r>
              <a:rPr lang="en-US" altLang="x-none" sz="1800" dirty="0" smtClean="0">
                <a:latin typeface="+mj-lt"/>
              </a:rPr>
              <a:t>	Over 100 participants from various local, state and federal govt.</a:t>
            </a:r>
            <a:endParaRPr lang="en-US" altLang="x-none" sz="2800" dirty="0" smtClean="0">
              <a:latin typeface="+mj-lt"/>
            </a:endParaRPr>
          </a:p>
          <a:p>
            <a:pPr>
              <a:defRPr/>
            </a:pPr>
            <a:endParaRPr lang="en-US" altLang="ko-KR" sz="1800" b="1" dirty="0" smtClean="0">
              <a:latin typeface="Arial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A3203C11-4801-6543-B296-7216356C6C0D}" type="slidenum">
              <a:rPr lang="en-US" altLang="x-none" sz="1400"/>
              <a:pPr algn="l">
                <a:spcBef>
                  <a:spcPct val="0"/>
                </a:spcBef>
                <a:buFontTx/>
                <a:buNone/>
              </a:pPr>
              <a:t>34</a:t>
            </a:fld>
            <a:endParaRPr lang="en-US" altLang="x-none" sz="1400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82000" cy="609600"/>
          </a:xfrm>
        </p:spPr>
        <p:txBody>
          <a:bodyPr/>
          <a:lstStyle/>
          <a:p>
            <a:pPr>
              <a:defRPr/>
            </a:pPr>
            <a:r>
              <a:rPr lang="en-US" altLang="ko-KR" sz="2400" b="1">
                <a:solidFill>
                  <a:schemeClr val="tx1"/>
                </a:solidFill>
                <a:ea typeface="굴림" charset="-127"/>
              </a:rPr>
              <a:t>Workshop Participants </a:t>
            </a:r>
            <a:endParaRPr lang="en-US" altLang="ko-KR" sz="2000" b="1">
              <a:solidFill>
                <a:schemeClr val="accent2"/>
              </a:solidFill>
              <a:ea typeface="굴림" charset="-127"/>
            </a:endParaRP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0" y="914400"/>
            <a:ext cx="3616325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900" b="1"/>
              <a:t>Federal, State, County, City</a:t>
            </a:r>
          </a:p>
          <a:p>
            <a:pPr>
              <a:defRPr/>
            </a:pPr>
            <a:r>
              <a:rPr lang="en-US" altLang="x-none" sz="900"/>
              <a:t>Gerald Liibbe, Federal Highway Administration (FHWA)</a:t>
            </a:r>
          </a:p>
          <a:p>
            <a:pPr>
              <a:defRPr/>
            </a:pPr>
            <a:r>
              <a:rPr lang="en-US" altLang="x-none" sz="900"/>
              <a:t>Katie Belmore, Representing Wisconsin Department of Transportation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Airports</a:t>
            </a:r>
          </a:p>
          <a:p>
            <a:pPr>
              <a:defRPr/>
            </a:pPr>
            <a:r>
              <a:rPr lang="en-US" altLang="x-none" sz="900"/>
              <a:t>George Condon, Metropolitan Airports Commission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Businesses</a:t>
            </a:r>
          </a:p>
          <a:p>
            <a:pPr>
              <a:defRPr/>
            </a:pPr>
            <a:r>
              <a:rPr lang="en-US" altLang="x-none" sz="900"/>
              <a:t>Chris Terzich, Minnesota Information Sharing and Analysis Center</a:t>
            </a:r>
          </a:p>
          <a:p>
            <a:pPr>
              <a:defRPr/>
            </a:pPr>
            <a:r>
              <a:rPr lang="en-US" altLang="x-none" sz="900"/>
              <a:t>Barry Gorelick, Minnesota Security Board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Communications and Public Information</a:t>
            </a:r>
          </a:p>
          <a:p>
            <a:pPr>
              <a:defRPr/>
            </a:pPr>
            <a:r>
              <a:rPr lang="en-US" altLang="x-none" sz="900"/>
              <a:t>Kevin Gutknecht, Mn/DOT</a:t>
            </a:r>
          </a:p>
          <a:p>
            <a:pPr>
              <a:defRPr/>
            </a:pPr>
            <a:r>
              <a:rPr lang="en-US" altLang="x-none" sz="900"/>
              <a:t>Lucy Kender, Mn/DOT</a:t>
            </a:r>
          </a:p>
          <a:p>
            <a:pPr>
              <a:defRPr/>
            </a:pPr>
            <a:r>
              <a:rPr lang="en-US" altLang="x-none" sz="900"/>
              <a:t>Andrew Terry, Mn/DOT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Dispatch</a:t>
            </a:r>
          </a:p>
          <a:p>
            <a:pPr>
              <a:defRPr/>
            </a:pPr>
            <a:r>
              <a:rPr lang="en-US" altLang="x-none" sz="900"/>
              <a:t>Keith Jacobson, Mn/DOT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Education</a:t>
            </a:r>
          </a:p>
          <a:p>
            <a:pPr>
              <a:defRPr/>
            </a:pPr>
            <a:r>
              <a:rPr lang="en-US" altLang="x-none" sz="900"/>
              <a:t>Bob Fischer, Minnesota Department of Education</a:t>
            </a:r>
          </a:p>
          <a:p>
            <a:pPr>
              <a:defRPr/>
            </a:pPr>
            <a:r>
              <a:rPr lang="en-US" altLang="x-none" sz="900"/>
              <a:t>Dick Guevremont, Minnesota Department of Education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Emergency Management</a:t>
            </a:r>
          </a:p>
          <a:p>
            <a:pPr>
              <a:defRPr/>
            </a:pPr>
            <a:r>
              <a:rPr lang="en-US" altLang="x-none" sz="900"/>
              <a:t>Bruce Wojack, Anoka County Emergency Management</a:t>
            </a:r>
          </a:p>
          <a:p>
            <a:pPr>
              <a:defRPr/>
            </a:pPr>
            <a:r>
              <a:rPr lang="en-US" altLang="x-none" sz="900"/>
              <a:t>Tim Walsh, Carver County Emergency Management</a:t>
            </a:r>
          </a:p>
          <a:p>
            <a:pPr>
              <a:defRPr/>
            </a:pPr>
            <a:r>
              <a:rPr lang="en-US" altLang="x-none" sz="900"/>
              <a:t>Jim Halstrom, Chisago County Emergency Management</a:t>
            </a:r>
          </a:p>
          <a:p>
            <a:pPr>
              <a:defRPr/>
            </a:pPr>
            <a:r>
              <a:rPr lang="en-US" altLang="x-none" sz="900"/>
              <a:t>David Gisch, Dakota County Emergency Preparedness</a:t>
            </a:r>
          </a:p>
          <a:p>
            <a:pPr>
              <a:defRPr/>
            </a:pPr>
            <a:r>
              <a:rPr lang="en-US" altLang="x-none" sz="900"/>
              <a:t>Tim O'Laughlin, Scott County Sheriff – Emergency Management</a:t>
            </a:r>
          </a:p>
          <a:p>
            <a:pPr>
              <a:defRPr/>
            </a:pPr>
            <a:r>
              <a:rPr lang="en-US" altLang="x-none" sz="900"/>
              <a:t>Tim Turnbull, Hennepin County Emergency Preparedness</a:t>
            </a:r>
          </a:p>
          <a:p>
            <a:pPr>
              <a:defRPr/>
            </a:pPr>
            <a:r>
              <a:rPr lang="en-US" altLang="x-none" sz="900"/>
              <a:t>Judith Rue, Hennepin County Emergency Preparedness</a:t>
            </a:r>
          </a:p>
          <a:p>
            <a:pPr>
              <a:defRPr/>
            </a:pPr>
            <a:r>
              <a:rPr lang="en-US" altLang="x-none" sz="900"/>
              <a:t>Rocco Forte, Minneapolis Fire Department – Emergency Preparedness</a:t>
            </a:r>
          </a:p>
          <a:p>
            <a:pPr>
              <a:defRPr/>
            </a:pPr>
            <a:r>
              <a:rPr lang="en-US" altLang="x-none" sz="900"/>
              <a:t>Kristi Rollwagen, Minneapolis Fire Department –Emergency Preparedness</a:t>
            </a:r>
          </a:p>
          <a:p>
            <a:pPr>
              <a:defRPr/>
            </a:pPr>
            <a:r>
              <a:rPr lang="en-US" altLang="x-none" sz="900"/>
              <a:t>William Hughes, Ramsey County Emergency Management and Homeland</a:t>
            </a:r>
          </a:p>
          <a:p>
            <a:pPr>
              <a:defRPr/>
            </a:pPr>
            <a:r>
              <a:rPr lang="en-US" altLang="x-none" sz="900"/>
              <a:t>Security</a:t>
            </a:r>
          </a:p>
          <a:p>
            <a:pPr>
              <a:defRPr/>
            </a:pPr>
            <a:r>
              <a:rPr lang="en-US" altLang="x-none" sz="900"/>
              <a:t>Tim Butler, St. Paul Fire and Safety Services</a:t>
            </a:r>
          </a:p>
          <a:p>
            <a:pPr>
              <a:defRPr/>
            </a:pPr>
            <a:r>
              <a:rPr lang="en-US" altLang="x-none" sz="900"/>
              <a:t>Deb Paige, Washington County Emergency Management</a:t>
            </a:r>
          </a:p>
          <a:p>
            <a:pPr>
              <a:defRPr/>
            </a:pPr>
            <a:r>
              <a:rPr lang="en-US" altLang="x-none" sz="900"/>
              <a:t>Kim Ketterhagen, Department of Public Safety (DPS) HSEM</a:t>
            </a:r>
          </a:p>
          <a:p>
            <a:pPr>
              <a:defRPr/>
            </a:pPr>
            <a:r>
              <a:rPr lang="en-US" altLang="x-none" sz="900"/>
              <a:t>Sonia Pitt, Mn/DOT HSEM</a:t>
            </a:r>
          </a:p>
          <a:p>
            <a:pPr>
              <a:defRPr/>
            </a:pPr>
            <a:r>
              <a:rPr lang="en-US" altLang="x-none" sz="900"/>
              <a:t>Bob Vasek, Mn/DOT HSEM</a:t>
            </a:r>
          </a:p>
          <a:p>
            <a:pPr>
              <a:defRPr/>
            </a:pPr>
            <a:endParaRPr lang="en-US" altLang="x-none" sz="900"/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3429000" y="914400"/>
            <a:ext cx="277812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900" b="1"/>
              <a:t>Fire</a:t>
            </a:r>
          </a:p>
          <a:p>
            <a:pPr>
              <a:defRPr/>
            </a:pPr>
            <a:r>
              <a:rPr lang="en-US" altLang="x-none" sz="900"/>
              <a:t>Gary Sigfrinius, Forest Lake Fire Department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Health</a:t>
            </a:r>
          </a:p>
          <a:p>
            <a:pPr>
              <a:defRPr/>
            </a:pPr>
            <a:r>
              <a:rPr lang="en-US" altLang="x-none" sz="900"/>
              <a:t>Debran Ehret, Minnesota Department of Health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Hospitals</a:t>
            </a:r>
          </a:p>
          <a:p>
            <a:pPr>
              <a:defRPr/>
            </a:pPr>
            <a:r>
              <a:rPr lang="en-US" altLang="x-none" sz="900"/>
              <a:t>Dan O'Laughlin, Metropolitan Hospital Compact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Human Services</a:t>
            </a:r>
          </a:p>
          <a:p>
            <a:pPr>
              <a:defRPr/>
            </a:pPr>
            <a:r>
              <a:rPr lang="en-US" altLang="x-none" sz="900"/>
              <a:t>Glenn Olson, Minnesota Department of Human Services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Law Enforcement</a:t>
            </a:r>
          </a:p>
          <a:p>
            <a:pPr>
              <a:defRPr/>
            </a:pPr>
            <a:r>
              <a:rPr lang="en-US" altLang="x-none" sz="900"/>
              <a:t>Brian Johnson, Hennepin County Sheriff</a:t>
            </a:r>
          </a:p>
          <a:p>
            <a:pPr>
              <a:defRPr/>
            </a:pPr>
            <a:r>
              <a:rPr lang="en-US" altLang="x-none" sz="900"/>
              <a:t>Jack Nelson, Metro Transit Police Department</a:t>
            </a:r>
          </a:p>
          <a:p>
            <a:pPr>
              <a:defRPr/>
            </a:pPr>
            <a:r>
              <a:rPr lang="en-US" altLang="x-none" sz="900"/>
              <a:t>David Indrehus, Metro Transit Police Department</a:t>
            </a:r>
          </a:p>
          <a:p>
            <a:pPr>
              <a:defRPr/>
            </a:pPr>
            <a:r>
              <a:rPr lang="en-US" altLang="x-none" sz="900"/>
              <a:t>Otto Wagenpfeil, Minneapolis Police Department</a:t>
            </a:r>
          </a:p>
          <a:p>
            <a:pPr>
              <a:defRPr/>
            </a:pPr>
            <a:r>
              <a:rPr lang="en-US" altLang="x-none" sz="900"/>
              <a:t>Kent O'Grady, Minnesota State Patrol</a:t>
            </a:r>
          </a:p>
          <a:p>
            <a:pPr>
              <a:defRPr/>
            </a:pPr>
            <a:r>
              <a:rPr lang="en-US" altLang="x-none" sz="900"/>
              <a:t>Mark Peterson, Minnesota State Patrol</a:t>
            </a:r>
          </a:p>
          <a:p>
            <a:pPr>
              <a:defRPr/>
            </a:pPr>
            <a:r>
              <a:rPr lang="en-US" altLang="x-none" sz="900"/>
              <a:t>Chuck Walerius, Minnesota State Patrol</a:t>
            </a:r>
          </a:p>
          <a:p>
            <a:pPr>
              <a:defRPr/>
            </a:pPr>
            <a:r>
              <a:rPr lang="en-US" altLang="x-none" sz="900"/>
              <a:t>Douglas Biehn, Ramsey County Sheriff's Office</a:t>
            </a:r>
          </a:p>
          <a:p>
            <a:pPr>
              <a:defRPr/>
            </a:pPr>
            <a:r>
              <a:rPr lang="en-US" altLang="x-none" sz="900"/>
              <a:t>Mike Morehead, St. Paul Police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Maintenance and Operations</a:t>
            </a:r>
          </a:p>
          <a:p>
            <a:pPr>
              <a:defRPr/>
            </a:pPr>
            <a:r>
              <a:rPr lang="en-US" altLang="x-none" sz="900"/>
              <a:t>Beverly Farraher, Mn/DOT</a:t>
            </a:r>
          </a:p>
          <a:p>
            <a:pPr>
              <a:defRPr/>
            </a:pPr>
            <a:r>
              <a:rPr lang="en-US" altLang="x-none" sz="900"/>
              <a:t>Gary Workman, Mn/DOT</a:t>
            </a:r>
          </a:p>
          <a:p>
            <a:pPr>
              <a:defRPr/>
            </a:pPr>
            <a:r>
              <a:rPr lang="en-US" altLang="x-none" sz="900"/>
              <a:t>Robert Wryk, Mn/DOT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Military</a:t>
            </a:r>
          </a:p>
          <a:p>
            <a:pPr>
              <a:defRPr/>
            </a:pPr>
            <a:r>
              <a:rPr lang="en-US" altLang="x-none" sz="900"/>
              <a:t>Daniel Berg, Marine Safety Office St.</a:t>
            </a:r>
          </a:p>
          <a:p>
            <a:pPr>
              <a:defRPr/>
            </a:pPr>
            <a:r>
              <a:rPr lang="en-US" altLang="x-none" sz="900"/>
              <a:t>Louis Planning Division</a:t>
            </a:r>
          </a:p>
          <a:p>
            <a:pPr>
              <a:defRPr/>
            </a:pPr>
            <a:r>
              <a:rPr lang="en-US" altLang="x-none" sz="900"/>
              <a:t>Eric Waage, Minnesota National Guard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Planning</a:t>
            </a:r>
          </a:p>
          <a:p>
            <a:pPr>
              <a:defRPr/>
            </a:pPr>
            <a:r>
              <a:rPr lang="en-US" altLang="x-none" sz="900"/>
              <a:t>Connie Kozlak, MetCouncil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endParaRPr lang="en-US" altLang="x-none" sz="900"/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6099175" y="903288"/>
            <a:ext cx="28416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900" b="1"/>
              <a:t>Public Works</a:t>
            </a:r>
            <a:endParaRPr lang="en-US" altLang="x-none" sz="900"/>
          </a:p>
          <a:p>
            <a:pPr>
              <a:defRPr/>
            </a:pPr>
            <a:r>
              <a:rPr lang="en-US" altLang="x-none" sz="900"/>
              <a:t>Bill Cordell, Wright County</a:t>
            </a:r>
          </a:p>
          <a:p>
            <a:pPr>
              <a:defRPr/>
            </a:pPr>
            <a:r>
              <a:rPr lang="en-US" altLang="x-none" sz="900"/>
              <a:t>Jim Gates, City of Bloomington</a:t>
            </a:r>
          </a:p>
          <a:p>
            <a:pPr>
              <a:defRPr/>
            </a:pPr>
            <a:r>
              <a:rPr lang="en-US" altLang="x-none" sz="900"/>
              <a:t>Jim Grube, Hennepin County</a:t>
            </a:r>
          </a:p>
          <a:p>
            <a:pPr>
              <a:defRPr/>
            </a:pPr>
            <a:r>
              <a:rPr lang="en-US" altLang="x-none" sz="900"/>
              <a:t>Bob Winter, Mn/DOT</a:t>
            </a:r>
          </a:p>
          <a:p>
            <a:pPr>
              <a:defRPr/>
            </a:pPr>
            <a:r>
              <a:rPr lang="en-US" altLang="x-none" sz="900"/>
              <a:t>Klara Fabry, City of Minneapolis</a:t>
            </a:r>
          </a:p>
          <a:p>
            <a:pPr>
              <a:defRPr/>
            </a:pPr>
            <a:r>
              <a:rPr lang="en-US" altLang="x-none" sz="900"/>
              <a:t>Mark Kennedy, City of Minneapolis</a:t>
            </a:r>
          </a:p>
          <a:p>
            <a:pPr>
              <a:defRPr/>
            </a:pPr>
            <a:r>
              <a:rPr lang="en-US" altLang="x-none" sz="900"/>
              <a:t>Gary Erickson, Hennepin County</a:t>
            </a:r>
          </a:p>
          <a:p>
            <a:pPr>
              <a:defRPr/>
            </a:pPr>
            <a:r>
              <a:rPr lang="en-US" altLang="x-none" sz="900"/>
              <a:t>Dan Schacht, Ramsey County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Safety</a:t>
            </a:r>
          </a:p>
          <a:p>
            <a:pPr>
              <a:defRPr/>
            </a:pPr>
            <a:r>
              <a:rPr lang="en-US" altLang="x-none" sz="900"/>
              <a:t>Thomas Cherney, Minnesota Department of Public Safety</a:t>
            </a:r>
          </a:p>
          <a:p>
            <a:pPr>
              <a:defRPr/>
            </a:pPr>
            <a:r>
              <a:rPr lang="en-US" altLang="x-none" sz="900"/>
              <a:t>Doug Thies, Mn/DOT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Security</a:t>
            </a:r>
          </a:p>
          <a:p>
            <a:pPr>
              <a:defRPr/>
            </a:pPr>
            <a:r>
              <a:rPr lang="en-US" altLang="x-none" sz="900"/>
              <a:t>Terri Smith, Minnesota Homeland Security Emergency</a:t>
            </a:r>
          </a:p>
          <a:p>
            <a:pPr>
              <a:defRPr/>
            </a:pPr>
            <a:r>
              <a:rPr lang="en-US" altLang="x-none" sz="900"/>
              <a:t>Management</a:t>
            </a:r>
          </a:p>
          <a:p>
            <a:pPr>
              <a:defRPr/>
            </a:pPr>
            <a:r>
              <a:rPr lang="en-US" altLang="x-none" sz="900"/>
              <a:t>Paul Pettit, Transportation Security Administration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Transit</a:t>
            </a:r>
          </a:p>
          <a:p>
            <a:pPr>
              <a:defRPr/>
            </a:pPr>
            <a:r>
              <a:rPr lang="en-US" altLang="x-none" sz="900"/>
              <a:t>Dana Rude, Metro Mobility</a:t>
            </a:r>
          </a:p>
          <a:p>
            <a:pPr>
              <a:defRPr/>
            </a:pPr>
            <a:r>
              <a:rPr lang="en-US" altLang="x-none" sz="900"/>
              <a:t>Steve McLaird, MetroTransit</a:t>
            </a:r>
          </a:p>
          <a:p>
            <a:pPr>
              <a:defRPr/>
            </a:pPr>
            <a:r>
              <a:rPr lang="en-US" altLang="x-none" sz="900"/>
              <a:t>Christy Bailly, MetroTransit</a:t>
            </a:r>
          </a:p>
          <a:p>
            <a:pPr>
              <a:defRPr/>
            </a:pPr>
            <a:r>
              <a:rPr lang="en-US" altLang="x-none" sz="900"/>
              <a:t>David Simoneau, SouthWest Metro Transit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Traffic</a:t>
            </a:r>
          </a:p>
          <a:p>
            <a:pPr>
              <a:defRPr/>
            </a:pPr>
            <a:r>
              <a:rPr lang="en-US" altLang="x-none" sz="900"/>
              <a:t>Thomas Bowlin, City of Bloomington</a:t>
            </a:r>
          </a:p>
          <a:p>
            <a:pPr>
              <a:defRPr/>
            </a:pPr>
            <a:r>
              <a:rPr lang="en-US" altLang="x-none" sz="900"/>
              <a:t>Jon Wertjes, City of Minneapolis</a:t>
            </a:r>
          </a:p>
          <a:p>
            <a:pPr>
              <a:defRPr/>
            </a:pPr>
            <a:r>
              <a:rPr lang="en-US" altLang="x-none" sz="900"/>
              <a:t>Bernie Arseneau, Mn/DOT</a:t>
            </a:r>
          </a:p>
          <a:p>
            <a:pPr>
              <a:defRPr/>
            </a:pPr>
            <a:r>
              <a:rPr lang="en-US" altLang="x-none" sz="900"/>
              <a:t>Amr Jabr, Mn/DOT</a:t>
            </a:r>
          </a:p>
          <a:p>
            <a:pPr>
              <a:defRPr/>
            </a:pPr>
            <a:r>
              <a:rPr lang="en-US" altLang="x-none" sz="900"/>
              <a:t>Eil Kwon, Mn/DOT</a:t>
            </a:r>
          </a:p>
          <a:p>
            <a:pPr>
              <a:defRPr/>
            </a:pPr>
            <a:r>
              <a:rPr lang="en-US" altLang="x-none" sz="900"/>
              <a:t>Paul St. Martin, City of St. Paul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Trucking</a:t>
            </a:r>
          </a:p>
          <a:p>
            <a:pPr>
              <a:defRPr/>
            </a:pPr>
            <a:r>
              <a:rPr lang="en-US" altLang="x-none" sz="900"/>
              <a:t>John Hausladen, Minnesota Trucking Association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University</a:t>
            </a:r>
          </a:p>
          <a:p>
            <a:pPr>
              <a:defRPr/>
            </a:pPr>
            <a:r>
              <a:rPr lang="en-US" altLang="x-none" sz="900"/>
              <a:t>Dan JohnsonPowers,</a:t>
            </a:r>
          </a:p>
          <a:p>
            <a:pPr>
              <a:defRPr/>
            </a:pPr>
            <a:r>
              <a:rPr lang="en-US" altLang="x-none" sz="900"/>
              <a:t>University of Minnesota Emergency Management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r>
              <a:rPr lang="en-US" altLang="x-none" sz="900" b="1"/>
              <a:t>Volunteer Organizations</a:t>
            </a:r>
          </a:p>
          <a:p>
            <a:pPr>
              <a:defRPr/>
            </a:pPr>
            <a:r>
              <a:rPr lang="en-US" altLang="x-none" sz="900"/>
              <a:t>Gene Borochoff, MinnesotaVolunteer</a:t>
            </a:r>
          </a:p>
          <a:p>
            <a:pPr>
              <a:defRPr/>
            </a:pPr>
            <a:r>
              <a:rPr lang="en-US" altLang="x-none" sz="900"/>
              <a:t>Organization active in Disaster</a:t>
            </a:r>
          </a:p>
          <a:p>
            <a:pPr>
              <a:defRPr/>
            </a:pPr>
            <a:endParaRPr lang="en-US" altLang="x-none" sz="900"/>
          </a:p>
          <a:p>
            <a:pPr>
              <a:defRPr/>
            </a:pPr>
            <a:endParaRPr lang="en-US" altLang="x-none" sz="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0E563F56-2DE5-574A-9990-A8674B24F1FC}" type="slidenum">
              <a:rPr lang="en-US" altLang="x-none" sz="1400"/>
              <a:pPr algn="l">
                <a:spcBef>
                  <a:spcPct val="0"/>
                </a:spcBef>
                <a:buFontTx/>
                <a:buNone/>
              </a:pPr>
              <a:t>35</a:t>
            </a:fld>
            <a:endParaRPr lang="en-US" altLang="x-none" sz="1400"/>
          </a:p>
        </p:txBody>
      </p:sp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304800" y="76200"/>
            <a:ext cx="8610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3200">
                <a:solidFill>
                  <a:schemeClr val="tx2"/>
                </a:solidFill>
                <a:latin typeface="Tahoma" charset="0"/>
              </a:defRPr>
            </a:lvl1pPr>
            <a:lvl2pPr algn="l">
              <a:defRPr sz="3200">
                <a:solidFill>
                  <a:schemeClr val="tx2"/>
                </a:solidFill>
                <a:latin typeface="Tahoma" charset="0"/>
              </a:defRPr>
            </a:lvl2pPr>
            <a:lvl3pPr algn="l">
              <a:defRPr sz="3200">
                <a:solidFill>
                  <a:schemeClr val="tx2"/>
                </a:solidFill>
                <a:latin typeface="Tahoma" charset="0"/>
              </a:defRPr>
            </a:lvl3pPr>
            <a:lvl4pPr algn="l">
              <a:defRPr sz="3200">
                <a:solidFill>
                  <a:schemeClr val="tx2"/>
                </a:solidFill>
                <a:latin typeface="Tahoma" charset="0"/>
              </a:defRPr>
            </a:lvl4pPr>
            <a:lvl5pPr algn="l">
              <a:defRPr sz="3200">
                <a:solidFill>
                  <a:schemeClr val="tx2"/>
                </a:solidFill>
                <a:latin typeface="Tahom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charset="0"/>
              </a:defRPr>
            </a:lvl9pPr>
          </a:lstStyle>
          <a:p>
            <a:pPr>
              <a:defRPr/>
            </a:pPr>
            <a:r>
              <a:rPr lang="en-US" altLang="ko-KR" sz="2400" b="1" dirty="0" smtClean="0">
                <a:solidFill>
                  <a:schemeClr val="tx1"/>
                </a:solidFill>
                <a:latin typeface="Arial" charset="0"/>
                <a:ea typeface="굴림" charset="-127"/>
              </a:rPr>
              <a:t>Multi-Sectoral Task-structure</a:t>
            </a:r>
            <a:endParaRPr lang="en-US" altLang="ko-KR" sz="2000" b="1" dirty="0" smtClean="0">
              <a:solidFill>
                <a:schemeClr val="tx1"/>
              </a:solidFill>
              <a:latin typeface="Arial" charset="0"/>
              <a:ea typeface="굴림" charset="-127"/>
            </a:endParaRPr>
          </a:p>
        </p:txBody>
      </p:sp>
      <p:cxnSp>
        <p:nvCxnSpPr>
          <p:cNvPr id="91139" name="AutoShape 3"/>
          <p:cNvCxnSpPr>
            <a:cxnSpLocks noChangeShapeType="1"/>
            <a:endCxn id="91162" idx="1"/>
          </p:cNvCxnSpPr>
          <p:nvPr/>
        </p:nvCxnSpPr>
        <p:spPr bwMode="auto">
          <a:xfrm>
            <a:off x="4511675" y="2298700"/>
            <a:ext cx="274638" cy="1588"/>
          </a:xfrm>
          <a:prstGeom prst="straightConnector1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40" name="AutoShape 4"/>
          <p:cNvCxnSpPr>
            <a:cxnSpLocks noChangeShapeType="1"/>
            <a:stCxn id="91141" idx="3"/>
            <a:endCxn id="91151" idx="1"/>
          </p:cNvCxnSpPr>
          <p:nvPr/>
        </p:nvCxnSpPr>
        <p:spPr bwMode="auto">
          <a:xfrm flipV="1">
            <a:off x="7405688" y="3559175"/>
            <a:ext cx="441325" cy="15875"/>
          </a:xfrm>
          <a:prstGeom prst="straightConnector1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6337300" y="3065463"/>
            <a:ext cx="1054100" cy="1017587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6400800" y="3294063"/>
            <a:ext cx="914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x-none" sz="1200" b="1">
                <a:solidFill>
                  <a:srgbClr val="002E65"/>
                </a:solidFill>
                <a:ea typeface="굴림" charset="-127"/>
                <a:cs typeface="Times New Roman" charset="0"/>
              </a:rPr>
              <a:t>Agency Roles</a:t>
            </a: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228600" y="2182813"/>
            <a:ext cx="1143000" cy="1836737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228600" y="2455863"/>
            <a:ext cx="1117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x-none" sz="1200" b="1">
                <a:solidFill>
                  <a:srgbClr val="002E65"/>
                </a:solidFill>
                <a:ea typeface="굴림" charset="-127"/>
                <a:cs typeface="Times New Roman" charset="0"/>
              </a:rPr>
              <a:t>Identify Stakeholders</a:t>
            </a:r>
          </a:p>
        </p:txBody>
      </p:sp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1733550" y="2166938"/>
            <a:ext cx="1096963" cy="1819275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1730375" y="2446338"/>
            <a:ext cx="10731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x-none" sz="1200" b="1">
                <a:solidFill>
                  <a:srgbClr val="002E65"/>
                </a:solidFill>
                <a:ea typeface="굴림" charset="-127"/>
                <a:cs typeface="Times New Roman" charset="0"/>
              </a:rPr>
              <a:t>Establish Steering Committee</a:t>
            </a:r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3273425" y="2151063"/>
            <a:ext cx="1222375" cy="1854200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3352800" y="2455863"/>
            <a:ext cx="10572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x-none" sz="1200" b="1">
                <a:solidFill>
                  <a:srgbClr val="002E65"/>
                </a:solidFill>
                <a:ea typeface="굴림" charset="-127"/>
                <a:cs typeface="Times New Roman" charset="0"/>
              </a:rPr>
              <a:t>Perform Inventory of Similar Efforts and Look at Federal Requirements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4813300" y="3065463"/>
            <a:ext cx="1096963" cy="1035050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50" name="Text Box 14"/>
          <p:cNvSpPr txBox="1">
            <a:spLocks noChangeArrowheads="1"/>
          </p:cNvSpPr>
          <p:nvPr/>
        </p:nvSpPr>
        <p:spPr bwMode="auto">
          <a:xfrm>
            <a:off x="4922838" y="3238500"/>
            <a:ext cx="9890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x-none" sz="1200" b="1">
                <a:solidFill>
                  <a:srgbClr val="002E65"/>
                </a:solidFill>
                <a:ea typeface="굴림" charset="-127"/>
                <a:cs typeface="Times New Roman" charset="0"/>
              </a:rPr>
              <a:t>Finalize Project Objectives</a:t>
            </a:r>
          </a:p>
        </p:txBody>
      </p:sp>
      <p:sp>
        <p:nvSpPr>
          <p:cNvPr id="91151" name="Rectangle 15"/>
          <p:cNvSpPr>
            <a:spLocks noChangeArrowheads="1"/>
          </p:cNvSpPr>
          <p:nvPr/>
        </p:nvSpPr>
        <p:spPr bwMode="auto">
          <a:xfrm>
            <a:off x="7861300" y="3065463"/>
            <a:ext cx="1096963" cy="985837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52" name="Text Box 16"/>
          <p:cNvSpPr txBox="1">
            <a:spLocks noChangeArrowheads="1"/>
          </p:cNvSpPr>
          <p:nvPr/>
        </p:nvSpPr>
        <p:spPr bwMode="auto">
          <a:xfrm>
            <a:off x="7924800" y="3141663"/>
            <a:ext cx="1041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x-none" sz="1200" b="1">
                <a:solidFill>
                  <a:srgbClr val="002E65"/>
                </a:solidFill>
                <a:ea typeface="굴림" charset="-127"/>
                <a:cs typeface="Times New Roman" charset="0"/>
              </a:rPr>
              <a:t>Regional Coordination and Information Sharing</a:t>
            </a:r>
          </a:p>
        </p:txBody>
      </p:sp>
      <p:sp>
        <p:nvSpPr>
          <p:cNvPr id="91153" name="Line 17"/>
          <p:cNvSpPr>
            <a:spLocks noChangeShapeType="1"/>
          </p:cNvSpPr>
          <p:nvPr/>
        </p:nvSpPr>
        <p:spPr bwMode="auto">
          <a:xfrm>
            <a:off x="746125" y="1666875"/>
            <a:ext cx="0" cy="4572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4" name="Line 18"/>
          <p:cNvSpPr>
            <a:spLocks noChangeShapeType="1"/>
          </p:cNvSpPr>
          <p:nvPr/>
        </p:nvSpPr>
        <p:spPr bwMode="auto">
          <a:xfrm>
            <a:off x="2220913" y="1681163"/>
            <a:ext cx="0" cy="4572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5" name="Line 19"/>
          <p:cNvSpPr>
            <a:spLocks noChangeShapeType="1"/>
          </p:cNvSpPr>
          <p:nvPr/>
        </p:nvSpPr>
        <p:spPr bwMode="auto">
          <a:xfrm>
            <a:off x="3762375" y="1665288"/>
            <a:ext cx="0" cy="4572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6" name="Rectangle 20"/>
          <p:cNvSpPr>
            <a:spLocks noChangeArrowheads="1"/>
          </p:cNvSpPr>
          <p:nvPr/>
        </p:nvSpPr>
        <p:spPr bwMode="auto">
          <a:xfrm>
            <a:off x="385763" y="1143000"/>
            <a:ext cx="8458200" cy="533400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 anchorCtr="1"/>
          <a:lstStyle>
            <a:lvl1pPr marL="342900" indent="-3429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x-none" sz="2800" smtClean="0">
                <a:solidFill>
                  <a:srgbClr val="002E65"/>
                </a:solidFill>
              </a:rPr>
              <a:t>Metro Evacuation Plan</a:t>
            </a:r>
          </a:p>
        </p:txBody>
      </p:sp>
      <p:sp>
        <p:nvSpPr>
          <p:cNvPr id="91157" name="Rectangle 21"/>
          <p:cNvSpPr>
            <a:spLocks noChangeArrowheads="1"/>
          </p:cNvSpPr>
          <p:nvPr/>
        </p:nvSpPr>
        <p:spPr bwMode="auto">
          <a:xfrm>
            <a:off x="795338" y="4522788"/>
            <a:ext cx="3036887" cy="1676400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auto">
          <a:xfrm>
            <a:off x="1104900" y="4857750"/>
            <a:ext cx="24241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x-none">
                <a:solidFill>
                  <a:schemeClr val="accent2"/>
                </a:solidFill>
                <a:latin typeface="Tahoma" charset="0"/>
                <a:ea typeface="굴림" charset="-127"/>
                <a:cs typeface="Times New Roman" charset="0"/>
              </a:rPr>
              <a:t>Stakeholder Interviews and Workshops</a:t>
            </a:r>
          </a:p>
        </p:txBody>
      </p:sp>
      <p:sp>
        <p:nvSpPr>
          <p:cNvPr id="91159" name="Line 23"/>
          <p:cNvSpPr>
            <a:spLocks noChangeShapeType="1"/>
          </p:cNvSpPr>
          <p:nvPr/>
        </p:nvSpPr>
        <p:spPr bwMode="auto">
          <a:xfrm>
            <a:off x="1058863" y="4032250"/>
            <a:ext cx="0" cy="4572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0" name="Line 24"/>
          <p:cNvSpPr>
            <a:spLocks noChangeShapeType="1"/>
          </p:cNvSpPr>
          <p:nvPr/>
        </p:nvSpPr>
        <p:spPr bwMode="auto">
          <a:xfrm>
            <a:off x="2028825" y="4040188"/>
            <a:ext cx="0" cy="4572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1" name="Line 25"/>
          <p:cNvSpPr>
            <a:spLocks noChangeShapeType="1"/>
          </p:cNvSpPr>
          <p:nvPr/>
        </p:nvSpPr>
        <p:spPr bwMode="auto">
          <a:xfrm>
            <a:off x="3457575" y="4040188"/>
            <a:ext cx="0" cy="4572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2" name="Rectangle 26"/>
          <p:cNvSpPr>
            <a:spLocks noChangeArrowheads="1"/>
          </p:cNvSpPr>
          <p:nvPr/>
        </p:nvSpPr>
        <p:spPr bwMode="auto">
          <a:xfrm>
            <a:off x="4800600" y="1846263"/>
            <a:ext cx="1371600" cy="906462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EBC2"/>
              </a:gs>
              <a:gs pos="100000">
                <a:srgbClr val="FF3300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63" name="Text Box 27"/>
          <p:cNvSpPr txBox="1">
            <a:spLocks noChangeArrowheads="1"/>
          </p:cNvSpPr>
          <p:nvPr/>
        </p:nvSpPr>
        <p:spPr bwMode="auto">
          <a:xfrm>
            <a:off x="4811713" y="1912938"/>
            <a:ext cx="136048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x-none" sz="1600" b="1" dirty="0">
                <a:solidFill>
                  <a:srgbClr val="0000CC"/>
                </a:solidFill>
                <a:ea typeface="굴림" charset="-127"/>
                <a:cs typeface="Times New Roman" charset="0"/>
              </a:rPr>
              <a:t>Evacuation Route Modeling</a:t>
            </a:r>
          </a:p>
        </p:txBody>
      </p:sp>
      <p:sp>
        <p:nvSpPr>
          <p:cNvPr id="91164" name="Rectangle 28"/>
          <p:cNvSpPr>
            <a:spLocks noChangeArrowheads="1"/>
          </p:cNvSpPr>
          <p:nvPr/>
        </p:nvSpPr>
        <p:spPr bwMode="auto">
          <a:xfrm>
            <a:off x="6538913" y="1790700"/>
            <a:ext cx="2379662" cy="1019175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65" name="Text Box 29"/>
          <p:cNvSpPr txBox="1">
            <a:spLocks noChangeArrowheads="1"/>
          </p:cNvSpPr>
          <p:nvPr/>
        </p:nvSpPr>
        <p:spPr bwMode="auto">
          <a:xfrm>
            <a:off x="6769100" y="1889125"/>
            <a:ext cx="19732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x-none" sz="1600" dirty="0">
                <a:solidFill>
                  <a:srgbClr val="0000CC"/>
                </a:solidFill>
                <a:latin typeface="Tahoma" charset="0"/>
                <a:ea typeface="굴림" charset="-127"/>
                <a:cs typeface="Times New Roman" charset="0"/>
              </a:rPr>
              <a:t>Evacuation Routes and Traffic Mgt. Strategies</a:t>
            </a:r>
          </a:p>
        </p:txBody>
      </p:sp>
      <p:cxnSp>
        <p:nvCxnSpPr>
          <p:cNvPr id="91166" name="AutoShape 30"/>
          <p:cNvCxnSpPr>
            <a:cxnSpLocks noChangeShapeType="1"/>
            <a:stCxn id="91162" idx="3"/>
            <a:endCxn id="91164" idx="1"/>
          </p:cNvCxnSpPr>
          <p:nvPr/>
        </p:nvCxnSpPr>
        <p:spPr bwMode="auto">
          <a:xfrm>
            <a:off x="6186488" y="2300288"/>
            <a:ext cx="338137" cy="0"/>
          </a:xfrm>
          <a:prstGeom prst="straightConnector1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67" name="AutoShape 31"/>
          <p:cNvCxnSpPr>
            <a:cxnSpLocks noChangeShapeType="1"/>
            <a:stCxn id="91150" idx="3"/>
          </p:cNvCxnSpPr>
          <p:nvPr/>
        </p:nvCxnSpPr>
        <p:spPr bwMode="auto">
          <a:xfrm flipV="1">
            <a:off x="5911850" y="2625725"/>
            <a:ext cx="798513" cy="860425"/>
          </a:xfrm>
          <a:prstGeom prst="straightConnector1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68" name="Line 32"/>
          <p:cNvSpPr>
            <a:spLocks noChangeShapeType="1"/>
          </p:cNvSpPr>
          <p:nvPr/>
        </p:nvSpPr>
        <p:spPr bwMode="auto">
          <a:xfrm flipH="1">
            <a:off x="6858000" y="2760663"/>
            <a:ext cx="23813" cy="306387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9" name="Rectangle 33"/>
          <p:cNvSpPr>
            <a:spLocks noChangeArrowheads="1"/>
          </p:cNvSpPr>
          <p:nvPr/>
        </p:nvSpPr>
        <p:spPr bwMode="auto">
          <a:xfrm>
            <a:off x="4268788" y="4514850"/>
            <a:ext cx="2185987" cy="1676400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70" name="Rectangle 34"/>
          <p:cNvSpPr>
            <a:spLocks noChangeArrowheads="1"/>
          </p:cNvSpPr>
          <p:nvPr/>
        </p:nvSpPr>
        <p:spPr bwMode="auto">
          <a:xfrm>
            <a:off x="6765925" y="5427663"/>
            <a:ext cx="2185988" cy="914400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91171" name="AutoShape 35"/>
          <p:cNvCxnSpPr>
            <a:cxnSpLocks noChangeShapeType="1"/>
          </p:cNvCxnSpPr>
          <p:nvPr/>
        </p:nvCxnSpPr>
        <p:spPr bwMode="auto">
          <a:xfrm>
            <a:off x="3857625" y="5314950"/>
            <a:ext cx="398463" cy="0"/>
          </a:xfrm>
          <a:prstGeom prst="straightConnector1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72" name="Text Box 36"/>
          <p:cNvSpPr txBox="1">
            <a:spLocks noChangeArrowheads="1"/>
          </p:cNvSpPr>
          <p:nvPr/>
        </p:nvSpPr>
        <p:spPr bwMode="auto">
          <a:xfrm>
            <a:off x="4495800" y="5046663"/>
            <a:ext cx="17478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x-none" sz="1600">
                <a:solidFill>
                  <a:schemeClr val="accent2"/>
                </a:solidFill>
                <a:ea typeface="굴림" charset="-127"/>
                <a:cs typeface="Times New Roman" charset="0"/>
              </a:rPr>
              <a:t>Issues and Needs</a:t>
            </a:r>
          </a:p>
        </p:txBody>
      </p:sp>
      <p:sp>
        <p:nvSpPr>
          <p:cNvPr id="91173" name="Text Box 37"/>
          <p:cNvSpPr txBox="1">
            <a:spLocks noChangeArrowheads="1"/>
          </p:cNvSpPr>
          <p:nvPr/>
        </p:nvSpPr>
        <p:spPr bwMode="auto">
          <a:xfrm>
            <a:off x="6858000" y="5656263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x-none">
                <a:solidFill>
                  <a:schemeClr val="accent2"/>
                </a:solidFill>
                <a:ea typeface="굴림" charset="-127"/>
                <a:cs typeface="Times New Roman" charset="0"/>
              </a:rPr>
              <a:t>Final Plan</a:t>
            </a:r>
          </a:p>
        </p:txBody>
      </p:sp>
      <p:cxnSp>
        <p:nvCxnSpPr>
          <p:cNvPr id="91174" name="AutoShape 38"/>
          <p:cNvCxnSpPr>
            <a:cxnSpLocks noChangeShapeType="1"/>
          </p:cNvCxnSpPr>
          <p:nvPr/>
        </p:nvCxnSpPr>
        <p:spPr bwMode="auto">
          <a:xfrm>
            <a:off x="1371600" y="3065463"/>
            <a:ext cx="398463" cy="0"/>
          </a:xfrm>
          <a:prstGeom prst="straightConnector1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75" name="AutoShape 39"/>
          <p:cNvCxnSpPr>
            <a:cxnSpLocks noChangeShapeType="1"/>
            <a:stCxn id="91145" idx="3"/>
          </p:cNvCxnSpPr>
          <p:nvPr/>
        </p:nvCxnSpPr>
        <p:spPr bwMode="auto">
          <a:xfrm flipV="1">
            <a:off x="2844800" y="3067050"/>
            <a:ext cx="449263" cy="9525"/>
          </a:xfrm>
          <a:prstGeom prst="straightConnector1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76" name="Line 40"/>
          <p:cNvSpPr>
            <a:spLocks noChangeShapeType="1"/>
          </p:cNvSpPr>
          <p:nvPr/>
        </p:nvSpPr>
        <p:spPr bwMode="auto">
          <a:xfrm>
            <a:off x="5334000" y="4056063"/>
            <a:ext cx="0" cy="4572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triangle" w="sm" len="sm"/>
            <a:tailEnd type="non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7" name="Line 41"/>
          <p:cNvSpPr>
            <a:spLocks noChangeShapeType="1"/>
          </p:cNvSpPr>
          <p:nvPr/>
        </p:nvSpPr>
        <p:spPr bwMode="auto">
          <a:xfrm>
            <a:off x="5410200" y="2760663"/>
            <a:ext cx="0" cy="3048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triangle" w="sm" len="sm"/>
            <a:tailEnd type="non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8" name="Rectangle 42"/>
          <p:cNvSpPr>
            <a:spLocks noChangeArrowheads="1"/>
          </p:cNvSpPr>
          <p:nvPr/>
        </p:nvSpPr>
        <p:spPr bwMode="auto">
          <a:xfrm>
            <a:off x="6705600" y="4360863"/>
            <a:ext cx="2185988" cy="787400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50000">
                <a:srgbClr val="FFCC66">
                  <a:gamma/>
                  <a:tint val="40000"/>
                  <a:invGamma/>
                </a:srgbClr>
              </a:gs>
              <a:gs pos="100000">
                <a:srgbClr val="FFCC66"/>
              </a:gs>
            </a:gsLst>
            <a:lin ang="5400000" scaled="1"/>
          </a:gradFill>
          <a:ln w="28575" cap="sq">
            <a:solidFill>
              <a:srgbClr val="002E6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1179" name="Text Box 43"/>
          <p:cNvSpPr txBox="1">
            <a:spLocks noChangeArrowheads="1"/>
          </p:cNvSpPr>
          <p:nvPr/>
        </p:nvSpPr>
        <p:spPr bwMode="auto">
          <a:xfrm>
            <a:off x="6781800" y="4437063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x-none">
                <a:solidFill>
                  <a:schemeClr val="accent2"/>
                </a:solidFill>
                <a:ea typeface="굴림" charset="-127"/>
                <a:cs typeface="Times New Roman" charset="0"/>
              </a:rPr>
              <a:t>Preparedness Process</a:t>
            </a:r>
          </a:p>
        </p:txBody>
      </p:sp>
      <p:sp>
        <p:nvSpPr>
          <p:cNvPr id="91180" name="Line 44"/>
          <p:cNvSpPr>
            <a:spLocks noChangeShapeType="1"/>
          </p:cNvSpPr>
          <p:nvPr/>
        </p:nvSpPr>
        <p:spPr bwMode="auto">
          <a:xfrm>
            <a:off x="8382000" y="2760663"/>
            <a:ext cx="0" cy="3048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81" name="Line 45"/>
          <p:cNvSpPr>
            <a:spLocks noChangeShapeType="1"/>
          </p:cNvSpPr>
          <p:nvPr/>
        </p:nvSpPr>
        <p:spPr bwMode="auto">
          <a:xfrm flipH="1">
            <a:off x="7086600" y="4056063"/>
            <a:ext cx="0" cy="3048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82" name="Line 46"/>
          <p:cNvSpPr>
            <a:spLocks noChangeShapeType="1"/>
          </p:cNvSpPr>
          <p:nvPr/>
        </p:nvSpPr>
        <p:spPr bwMode="auto">
          <a:xfrm>
            <a:off x="8458200" y="4056063"/>
            <a:ext cx="0" cy="3048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83" name="Line 47"/>
          <p:cNvSpPr>
            <a:spLocks noChangeShapeType="1"/>
          </p:cNvSpPr>
          <p:nvPr/>
        </p:nvSpPr>
        <p:spPr bwMode="auto">
          <a:xfrm>
            <a:off x="7848600" y="5122863"/>
            <a:ext cx="0" cy="304800"/>
          </a:xfrm>
          <a:prstGeom prst="line">
            <a:avLst/>
          </a:prstGeom>
          <a:noFill/>
          <a:ln w="57150" cap="sq">
            <a:solidFill>
              <a:srgbClr val="FFCC00"/>
            </a:solidFill>
            <a:round/>
            <a:headEnd type="none" w="sm" len="sm"/>
            <a:tailEnd type="triangle" w="sm" len="sm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886700" cy="4206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ea typeface="SimSun" charset="-122"/>
              </a:rPr>
              <a:t>Computational Problem</a:t>
            </a:r>
            <a:r>
              <a:rPr lang="en-US" altLang="zh-CN" sz="2400" b="1" dirty="0" smtClean="0">
                <a:ea typeface="SimSun" charset="-122"/>
              </a:rPr>
              <a:t>: </a:t>
            </a:r>
            <a:r>
              <a:rPr lang="en-US" altLang="zh-CN" sz="2400" b="1" dirty="0">
                <a:ea typeface="SimSun" charset="-122"/>
              </a:rPr>
              <a:t>Evacuation Route Planning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868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en-US" altLang="zh-CN" sz="2000" b="1">
                <a:solidFill>
                  <a:schemeClr val="tx2"/>
                </a:solidFill>
                <a:ea typeface="SimSun" charset="-122"/>
              </a:rPr>
              <a:t>Given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altLang="zh-CN" sz="1800">
                <a:ea typeface="SimSun" charset="-122"/>
              </a:rPr>
              <a:t>Number of evacuees and their initial locations  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altLang="zh-CN" sz="1800">
                <a:ea typeface="SimSun" charset="-122"/>
              </a:rPr>
              <a:t>Evacuation destinations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altLang="zh-CN" sz="1800">
                <a:ea typeface="SimSun" charset="-122"/>
              </a:rPr>
              <a:t>A transportation network,  a directed graph </a:t>
            </a:r>
            <a:r>
              <a:rPr lang="en-US" altLang="zh-CN" sz="1800" b="1" i="1">
                <a:latin typeface="Times New Roman" charset="0"/>
                <a:ea typeface="SimSun" charset="-122"/>
              </a:rPr>
              <a:t>G = </a:t>
            </a:r>
            <a:r>
              <a:rPr lang="en-US" altLang="zh-CN" sz="1800" b="1">
                <a:latin typeface="Times New Roman" charset="0"/>
                <a:ea typeface="SimSun" charset="-122"/>
              </a:rPr>
              <a:t>( </a:t>
            </a:r>
            <a:r>
              <a:rPr lang="en-US" altLang="zh-CN" sz="1800" b="1" i="1">
                <a:latin typeface="Times New Roman" charset="0"/>
                <a:ea typeface="SimSun" charset="-122"/>
              </a:rPr>
              <a:t>Nodes, Edges </a:t>
            </a:r>
            <a:r>
              <a:rPr lang="en-US" altLang="zh-CN" sz="1800" b="1">
                <a:latin typeface="Times New Roman" charset="0"/>
                <a:ea typeface="SimSun" charset="-122"/>
              </a:rPr>
              <a:t>) </a:t>
            </a:r>
            <a:r>
              <a:rPr lang="en-US" altLang="zh-CN" sz="1800">
                <a:ea typeface="SimSun" charset="-122"/>
              </a:rPr>
              <a:t>with 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altLang="zh-CN" sz="1600">
                <a:ea typeface="SimSun" charset="-122"/>
              </a:rPr>
              <a:t>Travel time for each edge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altLang="zh-CN" sz="1600">
                <a:ea typeface="SimSun" charset="-122"/>
              </a:rPr>
              <a:t>Capacity constraint for each edge and node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Tx/>
              <a:buNone/>
              <a:defRPr/>
            </a:pPr>
            <a:r>
              <a:rPr lang="en-US" altLang="zh-CN" sz="2000" b="1">
                <a:solidFill>
                  <a:schemeClr val="tx2"/>
                </a:solidFill>
                <a:ea typeface="SimSun" charset="-122"/>
              </a:rPr>
              <a:t>Output</a:t>
            </a:r>
            <a:endParaRPr lang="en-US" altLang="zh-CN" sz="2000">
              <a:solidFill>
                <a:schemeClr val="tx2"/>
              </a:solidFill>
              <a:ea typeface="SimSun" charset="-122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altLang="zh-CN" sz="1800">
                <a:ea typeface="SimSun" charset="-122"/>
              </a:rPr>
              <a:t>Evacuation plan = a set of origin-destination routes &amp; schedule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en-US" altLang="zh-CN" sz="2000" b="1">
                <a:solidFill>
                  <a:schemeClr val="tx2"/>
                </a:solidFill>
                <a:ea typeface="SimSun" charset="-122"/>
              </a:rPr>
              <a:t>Objective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altLang="zh-CN" sz="1800">
                <a:ea typeface="SimSun" charset="-122"/>
              </a:rPr>
              <a:t>Minimize evacuation time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Tx/>
              <a:buNone/>
              <a:defRPr/>
            </a:pPr>
            <a:r>
              <a:rPr lang="en-US" altLang="zh-CN" sz="2000" b="1">
                <a:solidFill>
                  <a:schemeClr val="tx2"/>
                </a:solidFill>
                <a:ea typeface="SimSun" charset="-122"/>
              </a:rPr>
              <a:t>Constraints</a:t>
            </a:r>
          </a:p>
          <a:p>
            <a:pPr eaLnBrk="1" hangingPunct="1">
              <a:spcBef>
                <a:spcPts val="600"/>
              </a:spcBef>
              <a:buClr>
                <a:schemeClr val="tx1"/>
              </a:buClr>
              <a:defRPr/>
            </a:pPr>
            <a:r>
              <a:rPr lang="en-US" altLang="zh-CN" sz="1800">
                <a:ea typeface="SimSun" charset="-122"/>
              </a:rPr>
              <a:t>(Spatio-temporal) </a:t>
            </a:r>
            <a:r>
              <a:rPr lang="en-US" altLang="zh-CN" sz="1800">
                <a:solidFill>
                  <a:srgbClr val="CC0000"/>
                </a:solidFill>
                <a:ea typeface="SimSun" charset="-122"/>
              </a:rPr>
              <a:t>Data Feasibility </a:t>
            </a:r>
          </a:p>
          <a:p>
            <a:pPr eaLnBrk="1" hangingPunct="1">
              <a:spcBef>
                <a:spcPts val="600"/>
              </a:spcBef>
              <a:buClr>
                <a:schemeClr val="tx1"/>
              </a:buClr>
              <a:defRPr/>
            </a:pPr>
            <a:r>
              <a:rPr lang="en-US" altLang="zh-CN" sz="1800">
                <a:solidFill>
                  <a:srgbClr val="CC0000"/>
                </a:solidFill>
                <a:ea typeface="SimSun" charset="-122"/>
              </a:rPr>
              <a:t>Computational Scalability</a:t>
            </a:r>
            <a:r>
              <a:rPr lang="en-US" altLang="zh-CN" sz="1800">
                <a:solidFill>
                  <a:schemeClr val="tx2"/>
                </a:solidFill>
                <a:ea typeface="SimSun" charset="-122"/>
              </a:rPr>
              <a:t> to large population and geographies</a:t>
            </a:r>
          </a:p>
          <a:p>
            <a:pPr eaLnBrk="1" hangingPunct="1">
              <a:spcBef>
                <a:spcPts val="600"/>
              </a:spcBef>
              <a:buClr>
                <a:schemeClr val="tx1"/>
              </a:buClr>
              <a:defRPr/>
            </a:pPr>
            <a:r>
              <a:rPr lang="en-US" altLang="zh-CN" sz="1800">
                <a:solidFill>
                  <a:schemeClr val="tx2"/>
                </a:solidFill>
                <a:ea typeface="SimSun" charset="-122"/>
              </a:rPr>
              <a:t>(Societal) Application Domain Interpretability and value</a:t>
            </a:r>
          </a:p>
          <a:p>
            <a:pPr lvl="1" eaLnBrk="1" hangingPunct="1">
              <a:spcBef>
                <a:spcPts val="600"/>
              </a:spcBef>
              <a:buClr>
                <a:schemeClr val="tx1"/>
              </a:buClr>
              <a:defRPr/>
            </a:pPr>
            <a:r>
              <a:rPr lang="en-US" altLang="zh-CN" sz="1600">
                <a:solidFill>
                  <a:schemeClr val="tx2"/>
                </a:solidFill>
                <a:ea typeface="SimSun" charset="-122"/>
              </a:rPr>
              <a:t>Transportation Network Capacity &lt;&lt; Number of evacuees</a:t>
            </a:r>
          </a:p>
          <a:p>
            <a:pPr eaLnBrk="1" hangingPunct="1">
              <a:lnSpc>
                <a:spcPct val="50000"/>
              </a:lnSpc>
              <a:spcBef>
                <a:spcPts val="600"/>
              </a:spcBef>
              <a:buClr>
                <a:schemeClr val="tx1"/>
              </a:buClr>
              <a:defRPr/>
            </a:pPr>
            <a:endParaRPr lang="en-US" altLang="zh-CN" sz="2000">
              <a:solidFill>
                <a:schemeClr val="tx2"/>
              </a:solidFill>
              <a:ea typeface="SimSun" charset="-122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defRPr/>
            </a:pPr>
            <a:endParaRPr lang="en-US" altLang="zh-CN" sz="1200">
              <a:solidFill>
                <a:schemeClr val="tx2"/>
              </a:solidFill>
              <a:ea typeface="SimSun" charset="-122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Tx/>
              <a:buNone/>
              <a:defRPr/>
            </a:pPr>
            <a:endParaRPr lang="en-US" altLang="zh-CN" sz="1600">
              <a:solidFill>
                <a:schemeClr val="tx2"/>
              </a:solidFill>
              <a:ea typeface="SimSun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7793038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3600" b="1">
                <a:solidFill>
                  <a:schemeClr val="tx1"/>
                </a:solidFill>
                <a:ea typeface="굴림" charset="-127"/>
              </a:rPr>
              <a:t>Spatio-temporal Data Feasibility</a:t>
            </a:r>
            <a:endParaRPr lang="en-US" altLang="ko-KR" sz="3200" b="1">
              <a:solidFill>
                <a:schemeClr val="accent2"/>
              </a:solidFill>
              <a:ea typeface="굴림" charset="-127"/>
            </a:endParaRPr>
          </a:p>
        </p:txBody>
      </p:sp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382000" cy="524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2000" b="1" dirty="0" smtClean="0">
                <a:ea typeface="굴림" charset="-127"/>
              </a:rPr>
              <a:t>(</a:t>
            </a:r>
            <a:r>
              <a:rPr lang="en-US" altLang="ko-KR" sz="2000" b="1" dirty="0" err="1" smtClean="0">
                <a:ea typeface="굴림" charset="-127"/>
              </a:rPr>
              <a:t>Spatio</a:t>
            </a:r>
            <a:r>
              <a:rPr lang="en-US" altLang="ko-KR" sz="2000" b="1" dirty="0" smtClean="0">
                <a:ea typeface="굴림" charset="-127"/>
              </a:rPr>
              <a:t>-temporal) Data Feasibility </a:t>
            </a:r>
          </a:p>
          <a:p>
            <a:pPr lvl="1"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600" dirty="0" smtClean="0">
                <a:ea typeface="굴림" charset="-127"/>
              </a:rPr>
              <a:t>Is it doable with available geographic dataset ?</a:t>
            </a:r>
          </a:p>
          <a:p>
            <a:pPr lvl="1"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600" dirty="0" smtClean="0">
                <a:ea typeface="굴림" charset="-127"/>
              </a:rPr>
              <a:t>Does it require new geo-datasets, surveys, mapping efforts?</a:t>
            </a:r>
          </a:p>
          <a:p>
            <a:pPr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2000" b="1" dirty="0" smtClean="0">
                <a:ea typeface="굴림" charset="-127"/>
              </a:rPr>
              <a:t>Digital Road Maps </a:t>
            </a:r>
          </a:p>
          <a:p>
            <a:pPr lvl="1"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600" dirty="0" smtClean="0">
                <a:ea typeface="굴림" charset="-127"/>
              </a:rPr>
              <a:t>Are </a:t>
            </a:r>
            <a:r>
              <a:rPr lang="en-US" altLang="ko-KR" sz="1600" dirty="0" err="1" smtClean="0">
                <a:ea typeface="굴림" charset="-127"/>
              </a:rPr>
              <a:t>Navteq</a:t>
            </a:r>
            <a:r>
              <a:rPr lang="en-US" altLang="ko-KR" sz="1600" dirty="0" smtClean="0">
                <a:ea typeface="굴림" charset="-127"/>
              </a:rPr>
              <a:t>, </a:t>
            </a:r>
            <a:r>
              <a:rPr lang="en-US" altLang="ko-KR" sz="1600" dirty="0" err="1" smtClean="0">
                <a:ea typeface="굴림" charset="-127"/>
              </a:rPr>
              <a:t>OpenStreetMap</a:t>
            </a:r>
            <a:r>
              <a:rPr lang="en-US" altLang="ko-KR" sz="1600" dirty="0" smtClean="0">
                <a:ea typeface="굴림" charset="-127"/>
              </a:rPr>
              <a:t> digital roadmaps adequate?</a:t>
            </a:r>
          </a:p>
          <a:p>
            <a:pPr lvl="1"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600" dirty="0" smtClean="0">
                <a:solidFill>
                  <a:srgbClr val="FF0000"/>
                </a:solidFill>
                <a:ea typeface="굴림" charset="-127"/>
              </a:rPr>
              <a:t>Capacity constraints</a:t>
            </a:r>
            <a:r>
              <a:rPr lang="en-US" altLang="ko-KR" sz="1600" dirty="0" smtClean="0">
                <a:ea typeface="굴림" charset="-127"/>
              </a:rPr>
              <a:t>: TP+ (</a:t>
            </a:r>
            <a:r>
              <a:rPr lang="en-US" altLang="ko-KR" sz="1600" dirty="0" err="1" smtClean="0">
                <a:ea typeface="굴림" charset="-127"/>
              </a:rPr>
              <a:t>Tranplan</a:t>
            </a:r>
            <a:r>
              <a:rPr lang="en-US" altLang="ko-KR" sz="1600" dirty="0" smtClean="0">
                <a:ea typeface="굴림" charset="-127"/>
              </a:rPr>
              <a:t>) has major roads</a:t>
            </a:r>
          </a:p>
          <a:p>
            <a:pPr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2000" b="1" dirty="0" smtClean="0">
                <a:ea typeface="굴림" charset="-127"/>
              </a:rPr>
              <a:t>Evacuee Population</a:t>
            </a:r>
          </a:p>
          <a:p>
            <a:pPr lvl="1"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600" dirty="0" smtClean="0">
                <a:ea typeface="굴림" charset="-127"/>
              </a:rPr>
              <a:t>Is Census Data adequate? Timely?</a:t>
            </a:r>
          </a:p>
          <a:p>
            <a:pPr lvl="1"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600" dirty="0" smtClean="0">
                <a:solidFill>
                  <a:srgbClr val="FF0000"/>
                </a:solidFill>
                <a:ea typeface="굴림" charset="-127"/>
              </a:rPr>
              <a:t>Day-time population </a:t>
            </a:r>
            <a:r>
              <a:rPr lang="en-US" altLang="ko-KR" sz="1600" dirty="0" smtClean="0">
                <a:ea typeface="굴림" charset="-127"/>
              </a:rPr>
              <a:t>– employment, school, tourist, events, …</a:t>
            </a:r>
          </a:p>
          <a:p>
            <a:pPr lvl="1" defTabSz="9144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ko-KR" sz="1600" dirty="0" smtClean="0">
                <a:ea typeface="굴림" charset="-127"/>
              </a:rPr>
              <a:t>Location-aware Smart-phones   ?estimate real-time population</a:t>
            </a:r>
          </a:p>
          <a:p>
            <a:pPr defTabSz="914400"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ko-KR" dirty="0" smtClean="0">
              <a:ea typeface="굴림" charset="-127"/>
            </a:endParaRPr>
          </a:p>
          <a:p>
            <a:pPr defTabSz="914400" eaLnBrk="1" hangingPunct="1">
              <a:spcBef>
                <a:spcPct val="100000"/>
              </a:spcBef>
              <a:defRPr/>
            </a:pPr>
            <a:endParaRPr lang="en-US" altLang="ko-KR" sz="2400" dirty="0" smtClean="0">
              <a:ea typeface="굴림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1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16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93038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800"/>
              <a:t>Computational Feasibility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739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x-none" altLang="x-none" sz="2000" smtClean="0">
              <a:latin typeface="Tahoma" charset="0"/>
            </a:endParaRP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457200" y="2794000"/>
            <a:ext cx="83058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x-none" b="1" smtClean="0">
                <a:solidFill>
                  <a:schemeClr val="tx2"/>
                </a:solidFill>
              </a:rPr>
              <a:t>B. Related Work Operations Research: </a:t>
            </a:r>
            <a:r>
              <a:rPr lang="en-US" altLang="x-none" sz="1600" smtClean="0">
                <a:solidFill>
                  <a:schemeClr val="tx2"/>
                </a:solidFill>
              </a:rPr>
              <a:t>Time-Expanded Graph + Linear Prog.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x-none" smtClean="0"/>
              <a:t>   - </a:t>
            </a:r>
            <a:r>
              <a:rPr lang="en-US" altLang="x-none" sz="1600" smtClean="0"/>
              <a:t>Optimal solution, e.g. EVACNET (U. FL),  Hoppe and Tardos (Cornell U).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x-none" b="1" smtClean="0">
                <a:solidFill>
                  <a:schemeClr val="hlink"/>
                </a:solidFill>
              </a:rPr>
              <a:t>   Limitation: </a:t>
            </a:r>
            <a:r>
              <a:rPr lang="en-US" altLang="x-none" sz="1600" smtClean="0"/>
              <a:t>- High computational complexity =&gt; Does not scale to large problems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x-none" sz="1600" smtClean="0"/>
              <a:t>   - Users need to guess an upper bound on evacuation time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x-none" sz="1600" smtClean="0"/>
              <a:t>     Inaccurate guess =&gt; either no solution or increased computation cost!</a:t>
            </a:r>
          </a:p>
        </p:txBody>
      </p:sp>
      <p:grpSp>
        <p:nvGrpSpPr>
          <p:cNvPr id="208902" name="Group 6"/>
          <p:cNvGrpSpPr>
            <a:grpSpLocks noRot="1"/>
          </p:cNvGrpSpPr>
          <p:nvPr/>
        </p:nvGrpSpPr>
        <p:grpSpPr bwMode="auto">
          <a:xfrm>
            <a:off x="1447800" y="4495800"/>
            <a:ext cx="6629400" cy="838200"/>
            <a:chOff x="576" y="1824"/>
            <a:chExt cx="4176" cy="528"/>
          </a:xfrm>
        </p:grpSpPr>
        <p:sp>
          <p:nvSpPr>
            <p:cNvPr id="40968" name="Rectangle 7"/>
            <p:cNvSpPr>
              <a:spLocks noChangeArrowheads="1"/>
            </p:cNvSpPr>
            <p:nvPr/>
          </p:nvSpPr>
          <p:spPr bwMode="auto">
            <a:xfrm>
              <a:off x="4091" y="2059"/>
              <a:ext cx="661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>
                  <a:solidFill>
                    <a:schemeClr val="hlink"/>
                  </a:solidFill>
                </a:rPr>
                <a:t>&gt; 5 days</a:t>
              </a:r>
            </a:p>
          </p:txBody>
        </p:sp>
        <p:sp>
          <p:nvSpPr>
            <p:cNvPr id="40969" name="Rectangle 8"/>
            <p:cNvSpPr>
              <a:spLocks noChangeArrowheads="1"/>
            </p:cNvSpPr>
            <p:nvPr/>
          </p:nvSpPr>
          <p:spPr bwMode="auto">
            <a:xfrm>
              <a:off x="3474" y="2059"/>
              <a:ext cx="617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/>
                <a:t>108 min</a:t>
              </a:r>
            </a:p>
          </p:txBody>
        </p:sp>
        <p:sp>
          <p:nvSpPr>
            <p:cNvPr id="40970" name="Rectangle 9"/>
            <p:cNvSpPr>
              <a:spLocks noChangeArrowheads="1"/>
            </p:cNvSpPr>
            <p:nvPr/>
          </p:nvSpPr>
          <p:spPr bwMode="auto">
            <a:xfrm>
              <a:off x="2904" y="2059"/>
              <a:ext cx="570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/>
                <a:t>2.5 min</a:t>
              </a:r>
            </a:p>
          </p:txBody>
        </p:sp>
        <p:sp>
          <p:nvSpPr>
            <p:cNvPr id="40971" name="Rectangle 10"/>
            <p:cNvSpPr>
              <a:spLocks noChangeArrowheads="1"/>
            </p:cNvSpPr>
            <p:nvPr/>
          </p:nvSpPr>
          <p:spPr bwMode="auto">
            <a:xfrm>
              <a:off x="2334" y="2059"/>
              <a:ext cx="570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/>
                <a:t>0.1 min</a:t>
              </a:r>
            </a:p>
          </p:txBody>
        </p:sp>
        <p:sp>
          <p:nvSpPr>
            <p:cNvPr id="40972" name="Rectangle 11"/>
            <p:cNvSpPr>
              <a:spLocks noChangeArrowheads="1"/>
            </p:cNvSpPr>
            <p:nvPr/>
          </p:nvSpPr>
          <p:spPr bwMode="auto">
            <a:xfrm>
              <a:off x="576" y="2059"/>
              <a:ext cx="175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/>
                <a:t>EVACNET Running Time</a:t>
              </a:r>
            </a:p>
          </p:txBody>
        </p:sp>
        <p:sp>
          <p:nvSpPr>
            <p:cNvPr id="40973" name="Rectangle 12"/>
            <p:cNvSpPr>
              <a:spLocks noChangeArrowheads="1"/>
            </p:cNvSpPr>
            <p:nvPr/>
          </p:nvSpPr>
          <p:spPr bwMode="auto">
            <a:xfrm>
              <a:off x="4091" y="1824"/>
              <a:ext cx="661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>
                  <a:solidFill>
                    <a:schemeClr val="hlink"/>
                  </a:solidFill>
                </a:rPr>
                <a:t>50,000</a:t>
              </a:r>
            </a:p>
          </p:txBody>
        </p:sp>
        <p:sp>
          <p:nvSpPr>
            <p:cNvPr id="40974" name="Rectangle 13"/>
            <p:cNvSpPr>
              <a:spLocks noChangeArrowheads="1"/>
            </p:cNvSpPr>
            <p:nvPr/>
          </p:nvSpPr>
          <p:spPr bwMode="auto">
            <a:xfrm>
              <a:off x="3474" y="1824"/>
              <a:ext cx="617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/>
                <a:t>5,000</a:t>
              </a:r>
            </a:p>
          </p:txBody>
        </p:sp>
        <p:sp>
          <p:nvSpPr>
            <p:cNvPr id="40975" name="Rectangle 14"/>
            <p:cNvSpPr>
              <a:spLocks noChangeArrowheads="1"/>
            </p:cNvSpPr>
            <p:nvPr/>
          </p:nvSpPr>
          <p:spPr bwMode="auto">
            <a:xfrm>
              <a:off x="2904" y="1824"/>
              <a:ext cx="570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/>
                <a:t>500</a:t>
              </a:r>
            </a:p>
          </p:txBody>
        </p:sp>
        <p:sp>
          <p:nvSpPr>
            <p:cNvPr id="40976" name="Rectangle 15"/>
            <p:cNvSpPr>
              <a:spLocks noChangeArrowheads="1"/>
            </p:cNvSpPr>
            <p:nvPr/>
          </p:nvSpPr>
          <p:spPr bwMode="auto">
            <a:xfrm>
              <a:off x="2334" y="1824"/>
              <a:ext cx="570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/>
                <a:t>50</a:t>
              </a:r>
            </a:p>
          </p:txBody>
        </p:sp>
        <p:sp>
          <p:nvSpPr>
            <p:cNvPr id="40977" name="Rectangle 16"/>
            <p:cNvSpPr>
              <a:spLocks noChangeArrowheads="1"/>
            </p:cNvSpPr>
            <p:nvPr/>
          </p:nvSpPr>
          <p:spPr bwMode="auto">
            <a:xfrm>
              <a:off x="576" y="1824"/>
              <a:ext cx="1758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 eaLnBrk="1" hangingPunct="1">
                <a:spcBef>
                  <a:spcPct val="20000"/>
                </a:spcBef>
                <a:defRPr/>
              </a:pPr>
              <a:r>
                <a:rPr lang="en-US" altLang="x-none" sz="1600" smtClean="0"/>
                <a:t>Number of Nodes</a:t>
              </a:r>
            </a:p>
          </p:txBody>
        </p:sp>
        <p:sp>
          <p:nvSpPr>
            <p:cNvPr id="40978" name="Line 17"/>
            <p:cNvSpPr>
              <a:spLocks noChangeShapeType="1"/>
            </p:cNvSpPr>
            <p:nvPr/>
          </p:nvSpPr>
          <p:spPr bwMode="auto">
            <a:xfrm>
              <a:off x="576" y="2059"/>
              <a:ext cx="41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979" name="Line 18"/>
            <p:cNvSpPr>
              <a:spLocks noChangeShapeType="1"/>
            </p:cNvSpPr>
            <p:nvPr/>
          </p:nvSpPr>
          <p:spPr bwMode="auto">
            <a:xfrm>
              <a:off x="2334" y="1824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980" name="Line 19"/>
            <p:cNvSpPr>
              <a:spLocks noChangeShapeType="1"/>
            </p:cNvSpPr>
            <p:nvPr/>
          </p:nvSpPr>
          <p:spPr bwMode="auto">
            <a:xfrm>
              <a:off x="2904" y="1824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981" name="Line 20"/>
            <p:cNvSpPr>
              <a:spLocks noChangeShapeType="1"/>
            </p:cNvSpPr>
            <p:nvPr/>
          </p:nvSpPr>
          <p:spPr bwMode="auto">
            <a:xfrm>
              <a:off x="3474" y="1824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982" name="Line 21"/>
            <p:cNvSpPr>
              <a:spLocks noChangeShapeType="1"/>
            </p:cNvSpPr>
            <p:nvPr/>
          </p:nvSpPr>
          <p:spPr bwMode="auto">
            <a:xfrm>
              <a:off x="4091" y="1824"/>
              <a:ext cx="0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983" name="Line 22"/>
            <p:cNvSpPr>
              <a:spLocks noChangeShapeType="1"/>
            </p:cNvSpPr>
            <p:nvPr/>
          </p:nvSpPr>
          <p:spPr bwMode="auto">
            <a:xfrm>
              <a:off x="576" y="1824"/>
              <a:ext cx="0" cy="5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984" name="Line 23"/>
            <p:cNvSpPr>
              <a:spLocks noChangeShapeType="1"/>
            </p:cNvSpPr>
            <p:nvPr/>
          </p:nvSpPr>
          <p:spPr bwMode="auto">
            <a:xfrm>
              <a:off x="576" y="1824"/>
              <a:ext cx="417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985" name="Line 24"/>
            <p:cNvSpPr>
              <a:spLocks noChangeShapeType="1"/>
            </p:cNvSpPr>
            <p:nvPr/>
          </p:nvSpPr>
          <p:spPr bwMode="auto">
            <a:xfrm>
              <a:off x="4752" y="1824"/>
              <a:ext cx="0" cy="5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986" name="Line 25"/>
            <p:cNvSpPr>
              <a:spLocks noChangeShapeType="1"/>
            </p:cNvSpPr>
            <p:nvPr/>
          </p:nvSpPr>
          <p:spPr bwMode="auto">
            <a:xfrm>
              <a:off x="576" y="2352"/>
              <a:ext cx="417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08922" name="Rectangle 26"/>
          <p:cNvSpPr>
            <a:spLocks noChangeArrowheads="1"/>
          </p:cNvSpPr>
          <p:nvPr/>
        </p:nvSpPr>
        <p:spPr bwMode="auto">
          <a:xfrm>
            <a:off x="457200" y="609600"/>
            <a:ext cx="7924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spcBef>
                <a:spcPct val="20000"/>
              </a:spcBef>
              <a:defRPr/>
            </a:pPr>
            <a:r>
              <a:rPr lang="en-US" altLang="zh-CN" b="1" dirty="0" smtClean="0">
                <a:ea typeface="SimSun" charset="-122"/>
              </a:rPr>
              <a:t>Computational Scalability to large population and geographies</a:t>
            </a:r>
          </a:p>
          <a:p>
            <a:pPr lvl="1" defTabSz="914400">
              <a:spcBef>
                <a:spcPct val="20000"/>
              </a:spcBef>
              <a:defRPr/>
            </a:pPr>
            <a:r>
              <a:rPr lang="en-US" altLang="zh-CN" sz="1600" dirty="0" smtClean="0">
                <a:ea typeface="SimSun" charset="-122"/>
              </a:rPr>
              <a:t>Is it computable in reasonable time with current hardware, software ?</a:t>
            </a:r>
          </a:p>
          <a:p>
            <a:pPr lvl="1" defTabSz="914400">
              <a:spcBef>
                <a:spcPct val="20000"/>
              </a:spcBef>
              <a:defRPr/>
            </a:pPr>
            <a:r>
              <a:rPr lang="en-US" altLang="zh-CN" sz="1600" dirty="0" smtClean="0">
                <a:solidFill>
                  <a:srgbClr val="FF0000"/>
                </a:solidFill>
                <a:ea typeface="SimSun" charset="-122"/>
              </a:rPr>
              <a:t>Does it require computer science advances?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altLang="zh-CN" b="1" dirty="0" smtClean="0">
                <a:ea typeface="SimSun" charset="-122"/>
              </a:rPr>
              <a:t>A. Related Work in Transportation Sc.: Dynamic Traffic Assignment</a:t>
            </a:r>
            <a:r>
              <a:rPr lang="en-US" altLang="zh-CN" b="1" dirty="0" smtClean="0">
                <a:solidFill>
                  <a:schemeClr val="folHlink"/>
                </a:solidFill>
                <a:ea typeface="SimSun" charset="-122"/>
              </a:rPr>
              <a:t> </a:t>
            </a:r>
            <a:r>
              <a:rPr lang="en-US" altLang="zh-CN" sz="1400" b="1" dirty="0" smtClean="0">
                <a:solidFill>
                  <a:schemeClr val="folHlink"/>
                </a:solidFill>
                <a:ea typeface="SimSun" charset="-122"/>
              </a:rPr>
              <a:t> 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altLang="zh-CN" sz="1600" b="1" dirty="0" smtClean="0">
                <a:ea typeface="SimSun" charset="-122"/>
              </a:rPr>
              <a:t>   -  </a:t>
            </a:r>
            <a:r>
              <a:rPr lang="en-US" altLang="zh-CN" sz="1600" dirty="0" smtClean="0">
                <a:ea typeface="SimSun" charset="-122"/>
              </a:rPr>
              <a:t>Game Theory: </a:t>
            </a:r>
            <a:r>
              <a:rPr lang="en-US" altLang="zh-CN" sz="1600" dirty="0" err="1" smtClean="0">
                <a:ea typeface="SimSun" charset="-122"/>
              </a:rPr>
              <a:t>Wardrop</a:t>
            </a:r>
            <a:r>
              <a:rPr lang="en-US" altLang="zh-CN" sz="1600" dirty="0" smtClean="0">
                <a:ea typeface="SimSun" charset="-122"/>
              </a:rPr>
              <a:t> Equilibrium, e.g.  DYNASMART (FHWA), DYNAMIT(MIT) 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altLang="zh-CN" sz="1400" dirty="0" smtClean="0">
                <a:ea typeface="SimSun" charset="-122"/>
              </a:rPr>
              <a:t>   </a:t>
            </a:r>
            <a:r>
              <a:rPr lang="en-US" altLang="zh-CN" b="1" dirty="0" smtClean="0">
                <a:solidFill>
                  <a:schemeClr val="hlink"/>
                </a:solidFill>
                <a:ea typeface="SimSun" charset="-122"/>
              </a:rPr>
              <a:t>Limitation:</a:t>
            </a:r>
            <a:r>
              <a:rPr lang="en-US" altLang="zh-CN" sz="1600" dirty="0" smtClean="0">
                <a:ea typeface="SimSun" charset="-122"/>
              </a:rPr>
              <a:t> Nice Game </a:t>
            </a:r>
            <a:r>
              <a:rPr lang="en-US" altLang="zh-CN" sz="1600" dirty="0" err="1" smtClean="0">
                <a:ea typeface="SimSun" charset="-122"/>
              </a:rPr>
              <a:t>Theory,but</a:t>
            </a:r>
            <a:r>
              <a:rPr lang="en-US" altLang="zh-CN" sz="1600" dirty="0" smtClean="0">
                <a:ea typeface="SimSun" charset="-122"/>
              </a:rPr>
              <a:t> Extremely high computation time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altLang="zh-CN" sz="1600" dirty="0" smtClean="0">
                <a:ea typeface="SimSun" charset="-122"/>
              </a:rPr>
              <a:t>	- Does not scale to medium size networks and populations!</a:t>
            </a:r>
            <a:endParaRPr lang="en-US" altLang="zh-CN" sz="1400" dirty="0" smtClean="0">
              <a:ea typeface="SimSun" charset="-122"/>
            </a:endParaRPr>
          </a:p>
        </p:txBody>
      </p:sp>
      <p:sp>
        <p:nvSpPr>
          <p:cNvPr id="208923" name="Rectangle 27"/>
          <p:cNvSpPr>
            <a:spLocks noChangeArrowheads="1"/>
          </p:cNvSpPr>
          <p:nvPr/>
        </p:nvSpPr>
        <p:spPr bwMode="auto">
          <a:xfrm>
            <a:off x="457200" y="54102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spcBef>
                <a:spcPct val="20000"/>
              </a:spcBef>
              <a:defRPr/>
            </a:pPr>
            <a:r>
              <a:rPr lang="en-US" altLang="zh-CN" b="1" smtClean="0">
                <a:ea typeface="SimSun" charset="-122"/>
              </a:rPr>
              <a:t>C. Computer Science: Capacity Constrained Route Planner</a:t>
            </a:r>
            <a:r>
              <a:rPr lang="en-US" altLang="zh-CN" b="1" smtClean="0">
                <a:solidFill>
                  <a:schemeClr val="folHlink"/>
                </a:solidFill>
                <a:ea typeface="SimSun" charset="-122"/>
              </a:rPr>
              <a:t> </a:t>
            </a:r>
            <a:r>
              <a:rPr lang="en-US" altLang="zh-CN" sz="1400" b="1" smtClean="0">
                <a:solidFill>
                  <a:schemeClr val="folHlink"/>
                </a:solidFill>
                <a:ea typeface="SimSun" charset="-122"/>
              </a:rPr>
              <a:t> 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altLang="zh-CN" sz="1600" smtClean="0">
                <a:ea typeface="SimSun" charset="-122"/>
              </a:rPr>
              <a:t>   - Extends shortest-path algorithms to honor capacity constraints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altLang="zh-CN" sz="1600" smtClean="0">
                <a:ea typeface="SimSun" charset="-122"/>
              </a:rPr>
              <a:t>   - Scales up to to Millions of evacuees over hundreds of square miles</a:t>
            </a:r>
            <a:r>
              <a:rPr lang="en-US" altLang="zh-CN" sz="1400" smtClean="0">
                <a:ea typeface="SimSun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8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8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8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8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8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8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8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8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8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5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41A1C48-F003-704E-86E4-6C51FB908B66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88" y="76200"/>
            <a:ext cx="8229600" cy="639763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 sz="3200" dirty="0">
                <a:solidFill>
                  <a:schemeClr val="tx1"/>
                </a:solidFill>
              </a:rPr>
              <a:t>Win-Win</a:t>
            </a:r>
            <a:endParaRPr lang="en-US" altLang="x-none" sz="3600" dirty="0"/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228600" y="685800"/>
            <a:ext cx="8458200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2000" dirty="0">
                <a:latin typeface="+mj-lt"/>
              </a:rPr>
              <a:t>Contributions:</a:t>
            </a:r>
          </a:p>
          <a:p>
            <a:pPr eaLnBrk="1" hangingPunct="1">
              <a:spcBef>
                <a:spcPts val="600"/>
              </a:spcBef>
            </a:pPr>
            <a:r>
              <a:rPr lang="en-US" altLang="x-none" sz="1800" dirty="0">
                <a:latin typeface="+mj-lt"/>
              </a:rPr>
              <a:t> Computer Science: </a:t>
            </a:r>
            <a:r>
              <a:rPr lang="en-US" altLang="x-none" sz="1600" dirty="0">
                <a:latin typeface="+mj-lt"/>
              </a:rPr>
              <a:t>New algorithm to scale up to metropolitan scenarios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x-none" sz="1800" dirty="0">
                <a:latin typeface="+mj-lt"/>
              </a:rPr>
              <a:t> Transportation Science: </a:t>
            </a:r>
            <a:r>
              <a:rPr lang="en-US" altLang="x-none" sz="1600" dirty="0">
                <a:latin typeface="+mj-lt"/>
              </a:rPr>
              <a:t>Walking first mile speeds up evacuation by factor of </a:t>
            </a:r>
            <a:r>
              <a:rPr lang="en-US" altLang="x-none" sz="1600" dirty="0" smtClean="0">
                <a:latin typeface="+mj-lt"/>
              </a:rPr>
              <a:t>3</a:t>
            </a:r>
          </a:p>
          <a:p>
            <a:pPr eaLnBrk="1" hangingPunct="1">
              <a:spcBef>
                <a:spcPts val="600"/>
              </a:spcBef>
            </a:pPr>
            <a:r>
              <a:rPr lang="en-US" altLang="x-none" sz="1600" dirty="0">
                <a:latin typeface="+mj-lt"/>
              </a:rPr>
              <a:t> </a:t>
            </a:r>
            <a:r>
              <a:rPr lang="en-US" altLang="x-none" sz="1600" dirty="0" smtClean="0">
                <a:latin typeface="+mj-lt"/>
              </a:rPr>
              <a:t>Policy: Increase public trust in evacuation plans</a:t>
            </a:r>
            <a:endParaRPr lang="en-US" altLang="x-none" sz="1600" dirty="0">
              <a:latin typeface="+mj-lt"/>
            </a:endParaRPr>
          </a:p>
        </p:txBody>
      </p:sp>
      <p:pic>
        <p:nvPicPr>
          <p:cNvPr id="41989" name="fox9_aired_mpg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520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14"/>
          <p:cNvSpPr txBox="1">
            <a:spLocks noChangeArrowheads="1"/>
          </p:cNvSpPr>
          <p:nvPr/>
        </p:nvSpPr>
        <p:spPr bwMode="auto">
          <a:xfrm>
            <a:off x="228600" y="2195513"/>
            <a:ext cx="8610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400" b="1" u="sng">
                <a:solidFill>
                  <a:srgbClr val="0070C0"/>
                </a:solidFill>
                <a:latin typeface="Times New Roman" charset="0"/>
              </a:rPr>
              <a:t>Societal Impact highlighted in Fox TV (KMSP) evening news</a:t>
            </a:r>
            <a:endParaRPr lang="en-US" altLang="x-none" sz="2400" b="1" u="sng"/>
          </a:p>
        </p:txBody>
      </p:sp>
      <p:sp>
        <p:nvSpPr>
          <p:cNvPr id="73734" name="TextBox 103"/>
          <p:cNvSpPr txBox="1">
            <a:spLocks noChangeArrowheads="1"/>
          </p:cNvSpPr>
          <p:nvPr/>
        </p:nvSpPr>
        <p:spPr bwMode="auto">
          <a:xfrm>
            <a:off x="152400" y="2655888"/>
            <a:ext cx="838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dirty="0">
                <a:solidFill>
                  <a:srgbClr val="0070C0"/>
                </a:solidFill>
              </a:rPr>
              <a:t>A </a:t>
            </a:r>
            <a:r>
              <a:rPr lang="en-US" altLang="x-none" sz="1600" dirty="0" smtClean="0">
                <a:solidFill>
                  <a:srgbClr val="0070C0"/>
                </a:solidFill>
              </a:rPr>
              <a:t>5-miute </a:t>
            </a:r>
            <a:r>
              <a:rPr lang="en-US" altLang="x-none" sz="1600" dirty="0">
                <a:solidFill>
                  <a:srgbClr val="0070C0"/>
                </a:solidFill>
              </a:rPr>
              <a:t>video-clip is at </a:t>
            </a:r>
            <a:r>
              <a:rPr lang="en-US" altLang="x-none" sz="1600" dirty="0">
                <a:solidFill>
                  <a:srgbClr val="0070C0"/>
                </a:solidFill>
                <a:hlinkClick r:id="rId6"/>
              </a:rPr>
              <a:t>http://www.cs.umn.edu/~shekhar/talk/video/fox9_aired_mpg.avi</a:t>
            </a:r>
            <a:endParaRPr lang="en-US" altLang="x-none" sz="1600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600" dirty="0"/>
              <a:t>It highlighted the evacuation route planning work along with its social impact including those on evacuation plan for Minneapolis-St. Paul </a:t>
            </a:r>
            <a:r>
              <a:rPr lang="en-US" altLang="x-none" sz="1600" dirty="0" err="1"/>
              <a:t>Twincities</a:t>
            </a:r>
            <a:r>
              <a:rPr lang="en-US" altLang="x-none" sz="1600" dirty="0"/>
              <a:t>.</a:t>
            </a:r>
            <a:endParaRPr lang="en-US" altLang="x-none" sz="1100" dirty="0"/>
          </a:p>
        </p:txBody>
      </p:sp>
      <p:pic>
        <p:nvPicPr>
          <p:cNvPr id="7373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3429000"/>
            <a:ext cx="2024062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TextBox 103"/>
          <p:cNvSpPr txBox="1">
            <a:spLocks noChangeArrowheads="1"/>
          </p:cNvSpPr>
          <p:nvPr/>
        </p:nvSpPr>
        <p:spPr bwMode="auto">
          <a:xfrm>
            <a:off x="342900" y="5791200"/>
            <a:ext cx="83820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457200" eaLnBrk="1" hangingPunct="1">
              <a:spcBef>
                <a:spcPct val="0"/>
              </a:spcBef>
              <a:buFontTx/>
              <a:buNone/>
            </a:pPr>
            <a:r>
              <a:rPr lang="en-US" altLang="x-none" sz="1400" b="1" dirty="0" smtClean="0"/>
              <a:t>Details: </a:t>
            </a:r>
            <a:r>
              <a:rPr lang="en-US" sz="1400" dirty="0"/>
              <a:t>Experiences with evacuation route planning </a:t>
            </a:r>
            <a:r>
              <a:rPr lang="en-US" sz="1400" dirty="0" smtClean="0"/>
              <a:t>algorithms, International </a:t>
            </a:r>
            <a:r>
              <a:rPr lang="en-US" sz="1400" dirty="0"/>
              <a:t>Journal of Geographical Information Science, 26(12</a:t>
            </a:r>
            <a:r>
              <a:rPr lang="en-US" sz="1400" dirty="0" smtClean="0"/>
              <a:t>): </a:t>
            </a:r>
            <a:r>
              <a:rPr lang="en-US" sz="1400" dirty="0"/>
              <a:t>2253-2265, Taylor and Francis, December 2012</a:t>
            </a:r>
            <a:r>
              <a:rPr lang="en-US" sz="14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9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989"/>
                </p:tgtEl>
              </p:cMediaNode>
            </p:video>
          </p:childTnLst>
        </p:cTn>
      </p:par>
    </p:tnLst>
    <p:bldLst>
      <p:bldP spid="737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2113" y="1089025"/>
            <a:ext cx="6772275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000" dirty="0" smtClean="0">
                <a:solidFill>
                  <a:srgbClr val="FF0000"/>
                </a:solidFill>
              </a:rPr>
              <a:t>Interdisciplinary Research</a:t>
            </a:r>
          </a:p>
          <a:p>
            <a:pPr lvl="1" eaLnBrk="1" hangingPunct="1">
              <a:defRPr/>
            </a:pPr>
            <a:r>
              <a:rPr lang="en-US" altLang="x-none" sz="1600" dirty="0" smtClean="0">
                <a:solidFill>
                  <a:srgbClr val="FF0000"/>
                </a:solidFill>
              </a:rPr>
              <a:t>Motivation: Intellectual &amp; Societal</a:t>
            </a:r>
          </a:p>
          <a:p>
            <a:pPr lvl="1" eaLnBrk="1" hangingPunct="1">
              <a:defRPr/>
            </a:pPr>
            <a:r>
              <a:rPr lang="en-US" altLang="x-none" sz="1600" dirty="0" smtClean="0">
                <a:solidFill>
                  <a:srgbClr val="FF0000"/>
                </a:solidFill>
              </a:rPr>
              <a:t>A definition</a:t>
            </a:r>
          </a:p>
          <a:p>
            <a:pPr eaLnBrk="1" hangingPunct="1">
              <a:defRPr/>
            </a:pPr>
            <a:r>
              <a:rPr lang="en-US" altLang="x-none" sz="2000" dirty="0" smtClean="0"/>
              <a:t>Academic Example </a:t>
            </a:r>
            <a:r>
              <a:rPr lang="en-US" altLang="x-none" sz="2000" dirty="0"/>
              <a:t>with Two disciplines</a:t>
            </a:r>
          </a:p>
          <a:p>
            <a:pPr eaLnBrk="1" hangingPunct="1">
              <a:defRPr/>
            </a:pPr>
            <a:r>
              <a:rPr lang="en-US" altLang="x-none" sz="2000" dirty="0"/>
              <a:t>Multi-sector Example </a:t>
            </a:r>
          </a:p>
          <a:p>
            <a:pPr eaLnBrk="1" hangingPunct="1">
              <a:defRPr/>
            </a:pPr>
            <a:r>
              <a:rPr lang="en-US" altLang="x-none" sz="2000" dirty="0" smtClean="0"/>
              <a:t>Conclusions</a:t>
            </a:r>
            <a:endParaRPr lang="en-US" altLang="x-none" sz="2000" dirty="0"/>
          </a:p>
          <a:p>
            <a:pPr marL="669925" lvl="1" indent="-325438" eaLnBrk="1" hangingPunct="1">
              <a:buFontTx/>
              <a:buNone/>
              <a:defRPr/>
            </a:pPr>
            <a:endParaRPr lang="en-US" altLang="x-none" sz="1800" dirty="0"/>
          </a:p>
          <a:p>
            <a:pPr eaLnBrk="1" hangingPunct="1">
              <a:buFontTx/>
              <a:buNone/>
              <a:defRPr/>
            </a:pPr>
            <a:endParaRPr lang="en-US" altLang="x-none" sz="2000" dirty="0"/>
          </a:p>
        </p:txBody>
      </p:sp>
      <p:pic>
        <p:nvPicPr>
          <p:cNvPr id="317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38600"/>
            <a:ext cx="41275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2113" y="1089025"/>
            <a:ext cx="6772275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000" dirty="0" smtClean="0"/>
              <a:t>Why Interdisciplinary ?</a:t>
            </a:r>
          </a:p>
          <a:p>
            <a:pPr eaLnBrk="1" hangingPunct="1">
              <a:defRPr/>
            </a:pPr>
            <a:r>
              <a:rPr lang="en-US" altLang="x-none" sz="2000" dirty="0" smtClean="0"/>
              <a:t>Academic Case with Two disciplines</a:t>
            </a:r>
          </a:p>
          <a:p>
            <a:pPr eaLnBrk="1" hangingPunct="1">
              <a:defRPr/>
            </a:pPr>
            <a:r>
              <a:rPr lang="en-US" altLang="x-none" sz="2000" dirty="0" smtClean="0"/>
              <a:t>Multi-sector Case </a:t>
            </a:r>
          </a:p>
          <a:p>
            <a:pPr eaLnBrk="1" hangingPunct="1">
              <a:defRPr/>
            </a:pPr>
            <a:r>
              <a:rPr lang="en-US" altLang="x-none" sz="2000" dirty="0" smtClean="0">
                <a:solidFill>
                  <a:srgbClr val="FF0000"/>
                </a:solidFill>
              </a:rPr>
              <a:t>Community Building</a:t>
            </a:r>
          </a:p>
          <a:p>
            <a:pPr eaLnBrk="1" hangingPunct="1">
              <a:defRPr/>
            </a:pPr>
            <a:r>
              <a:rPr lang="en-US" altLang="x-none" sz="2000" dirty="0" smtClean="0"/>
              <a:t>Conclusions</a:t>
            </a:r>
          </a:p>
          <a:p>
            <a:pPr eaLnBrk="1" hangingPunct="1">
              <a:defRPr/>
            </a:pPr>
            <a:endParaRPr lang="en-US" altLang="x-none" sz="2000" dirty="0"/>
          </a:p>
          <a:p>
            <a:pPr marL="669925" lvl="1" indent="-325438" eaLnBrk="1" hangingPunct="1">
              <a:buFontTx/>
              <a:buNone/>
              <a:defRPr/>
            </a:pPr>
            <a:endParaRPr lang="en-US" altLang="x-none" sz="1800" dirty="0"/>
          </a:p>
          <a:p>
            <a:pPr eaLnBrk="1" hangingPunct="1">
              <a:buFontTx/>
              <a:buNone/>
              <a:defRPr/>
            </a:pPr>
            <a:endParaRPr lang="en-US" altLang="x-none" sz="2000" dirty="0"/>
          </a:p>
        </p:txBody>
      </p:sp>
    </p:spTree>
    <p:extLst>
      <p:ext uri="{BB962C8B-B14F-4D97-AF65-F5344CB8AC3E}">
        <p14:creationId xmlns:p14="http://schemas.microsoft.com/office/powerpoint/2010/main" val="188823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458200" cy="4873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Evaluating Research: Beyond Quantitative Measures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7322" y="3048000"/>
            <a:ext cx="8382000" cy="1488644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000" dirty="0" smtClean="0"/>
              <a:t>Institutions</a:t>
            </a:r>
          </a:p>
          <a:p>
            <a:pPr marL="457200" lvl="1" eaLnBrk="1" hangingPunct="1">
              <a:defRPr/>
            </a:pPr>
            <a:r>
              <a:rPr lang="en-US" altLang="x-none" sz="1600" dirty="0" smtClean="0"/>
              <a:t>Qualitative metrics, e.g., impact on practice, beyond traditional metrics</a:t>
            </a:r>
          </a:p>
          <a:p>
            <a:pPr eaLnBrk="1" hangingPunct="1">
              <a:defRPr/>
            </a:pPr>
            <a:r>
              <a:rPr lang="en-US" altLang="x-none" sz="2000" dirty="0" smtClean="0"/>
              <a:t>Researchers</a:t>
            </a:r>
          </a:p>
          <a:p>
            <a:pPr marL="457200" lvl="1" eaLnBrk="1" hangingPunct="1">
              <a:defRPr/>
            </a:pPr>
            <a:r>
              <a:rPr lang="en-US" altLang="x-none" sz="1600" dirty="0" smtClean="0"/>
              <a:t>Prioritize depth, and embrace breadth via relationships with people outside your field</a:t>
            </a:r>
          </a:p>
          <a:p>
            <a:pPr eaLnBrk="1" hangingPunct="1">
              <a:defRPr/>
            </a:pPr>
            <a:endParaRPr lang="en-US" altLang="x-none" sz="2000" dirty="0" smtClean="0"/>
          </a:p>
          <a:p>
            <a:pPr eaLnBrk="1" hangingPunct="1">
              <a:defRPr/>
            </a:pPr>
            <a:endParaRPr lang="en-US" altLang="x-none" sz="2000" dirty="0"/>
          </a:p>
          <a:p>
            <a:pPr marL="669925" lvl="1" indent="-325438" eaLnBrk="1" hangingPunct="1">
              <a:buFontTx/>
              <a:buNone/>
              <a:defRPr/>
            </a:pPr>
            <a:endParaRPr lang="en-US" altLang="x-none" sz="1800" dirty="0"/>
          </a:p>
          <a:p>
            <a:pPr eaLnBrk="1" hangingPunct="1">
              <a:buFontTx/>
              <a:buNone/>
              <a:defRPr/>
            </a:pPr>
            <a:endParaRPr lang="en-US" altLang="x-non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2" y="5638800"/>
            <a:ext cx="8763000" cy="660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465"/>
            <a:ext cx="9144000" cy="104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1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4746022" cy="4873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Promoting Inter-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Disciplinarity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(ID)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873556"/>
            <a:ext cx="51054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000" dirty="0" smtClean="0"/>
              <a:t>Funders</a:t>
            </a:r>
          </a:p>
          <a:p>
            <a:pPr marL="457200" lvl="1" eaLnBrk="1" hangingPunct="1">
              <a:defRPr/>
            </a:pPr>
            <a:r>
              <a:rPr lang="en-US" altLang="x-none" sz="1600" dirty="0" smtClean="0"/>
              <a:t>Panels include ID researchers</a:t>
            </a:r>
          </a:p>
          <a:p>
            <a:pPr marL="457200" lvl="1" eaLnBrk="1" hangingPunct="1">
              <a:defRPr/>
            </a:pPr>
            <a:r>
              <a:rPr lang="en-US" altLang="x-none" sz="1600" dirty="0" smtClean="0"/>
              <a:t>ask for ID teams balanced across disciplines</a:t>
            </a:r>
          </a:p>
          <a:p>
            <a:pPr eaLnBrk="1" hangingPunct="1">
              <a:defRPr/>
            </a:pPr>
            <a:r>
              <a:rPr lang="en-US" altLang="x-none" sz="2000" dirty="0" smtClean="0"/>
              <a:t>Institutions</a:t>
            </a:r>
          </a:p>
          <a:p>
            <a:pPr marL="457200" lvl="1" eaLnBrk="1" hangingPunct="1">
              <a:defRPr/>
            </a:pPr>
            <a:r>
              <a:rPr lang="en-US" altLang="x-none" sz="1600" dirty="0" smtClean="0"/>
              <a:t>Identify institutional strengths with ID potential</a:t>
            </a:r>
          </a:p>
          <a:p>
            <a:pPr marL="457200" lvl="1" eaLnBrk="1" hangingPunct="1">
              <a:defRPr/>
            </a:pPr>
            <a:r>
              <a:rPr lang="en-US" altLang="x-none" sz="1600" dirty="0" smtClean="0"/>
              <a:t>ID seed grants, workshops, panels, debates</a:t>
            </a:r>
          </a:p>
          <a:p>
            <a:pPr marL="457200" lvl="1" eaLnBrk="1" hangingPunct="1">
              <a:defRPr/>
            </a:pPr>
            <a:r>
              <a:rPr lang="en-US" altLang="x-none" sz="1600" dirty="0" smtClean="0"/>
              <a:t>Qualitative metrics, e.g., impact on practice, beyond traditional metrics</a:t>
            </a:r>
          </a:p>
          <a:p>
            <a:pPr eaLnBrk="1" hangingPunct="1">
              <a:defRPr/>
            </a:pPr>
            <a:r>
              <a:rPr lang="en-US" altLang="x-none" sz="2000" dirty="0" smtClean="0"/>
              <a:t>Publishers</a:t>
            </a:r>
          </a:p>
          <a:p>
            <a:pPr marL="457200" lvl="1" eaLnBrk="1" hangingPunct="1">
              <a:defRPr/>
            </a:pPr>
            <a:r>
              <a:rPr lang="en-US" altLang="x-none" sz="1600" dirty="0" smtClean="0"/>
              <a:t>ID journals &amp; conferences</a:t>
            </a:r>
            <a:endParaRPr lang="en-US" altLang="x-none" sz="1600" dirty="0"/>
          </a:p>
          <a:p>
            <a:pPr marL="457200" lvl="1" eaLnBrk="1" hangingPunct="1">
              <a:defRPr/>
            </a:pPr>
            <a:r>
              <a:rPr lang="en-US" altLang="x-none" sz="1600" dirty="0" smtClean="0"/>
              <a:t>Special issues in mono-disciplinary journals</a:t>
            </a:r>
            <a:endParaRPr lang="en-US" altLang="x-none" sz="1600" dirty="0"/>
          </a:p>
          <a:p>
            <a:pPr marL="457200" lvl="1" eaLnBrk="1" hangingPunct="1">
              <a:defRPr/>
            </a:pPr>
            <a:r>
              <a:rPr lang="en-US" altLang="x-none" sz="1600" dirty="0" smtClean="0"/>
              <a:t>Review criteria: innovation across disciplines</a:t>
            </a:r>
          </a:p>
          <a:p>
            <a:pPr eaLnBrk="1" hangingPunct="1">
              <a:defRPr/>
            </a:pPr>
            <a:r>
              <a:rPr lang="en-US" altLang="x-none" sz="2000" dirty="0" smtClean="0"/>
              <a:t>Researchers</a:t>
            </a:r>
          </a:p>
          <a:p>
            <a:pPr marL="457200" lvl="1" eaLnBrk="1" hangingPunct="1">
              <a:defRPr/>
            </a:pPr>
            <a:r>
              <a:rPr lang="en-US" altLang="x-none" sz="1600" dirty="0" smtClean="0"/>
              <a:t>Build stamina, patience, self-awareness</a:t>
            </a:r>
            <a:endParaRPr lang="en-US" altLang="x-none" sz="1600" dirty="0"/>
          </a:p>
          <a:p>
            <a:pPr marL="457200" lvl="1" eaLnBrk="1" hangingPunct="1">
              <a:defRPr/>
            </a:pPr>
            <a:r>
              <a:rPr lang="en-US" altLang="x-none" sz="1600" dirty="0" smtClean="0"/>
              <a:t>Open to views from other disciplines</a:t>
            </a:r>
            <a:r>
              <a:rPr lang="en-US" altLang="x-none" sz="1600" dirty="0"/>
              <a:t> </a:t>
            </a:r>
            <a:r>
              <a:rPr lang="en-US" altLang="x-none" sz="1600" dirty="0" smtClean="0"/>
              <a:t>or practice</a:t>
            </a:r>
            <a:endParaRPr lang="en-US" altLang="x-none" sz="1600" dirty="0"/>
          </a:p>
          <a:p>
            <a:pPr marL="457200" lvl="1" eaLnBrk="1" hangingPunct="1">
              <a:defRPr/>
            </a:pPr>
            <a:r>
              <a:rPr lang="en-US" altLang="x-none" sz="1600" dirty="0" smtClean="0"/>
              <a:t>Prioritize depth, and embrace breadth via relationships with people outside your field</a:t>
            </a:r>
            <a:endParaRPr lang="en-US" altLang="x-none" sz="1600" dirty="0"/>
          </a:p>
          <a:p>
            <a:pPr eaLnBrk="1" hangingPunct="1">
              <a:defRPr/>
            </a:pPr>
            <a:endParaRPr lang="en-US" altLang="x-none" sz="2000" dirty="0" smtClean="0"/>
          </a:p>
          <a:p>
            <a:pPr eaLnBrk="1" hangingPunct="1">
              <a:defRPr/>
            </a:pPr>
            <a:endParaRPr lang="en-US" altLang="x-none" sz="2000" dirty="0"/>
          </a:p>
          <a:p>
            <a:pPr marL="669925" lvl="1" indent="-325438" eaLnBrk="1" hangingPunct="1">
              <a:buFontTx/>
              <a:buNone/>
              <a:defRPr/>
            </a:pPr>
            <a:endParaRPr lang="en-US" altLang="x-none" sz="1800" dirty="0"/>
          </a:p>
          <a:p>
            <a:pPr eaLnBrk="1" hangingPunct="1">
              <a:buFontTx/>
              <a:buNone/>
              <a:defRPr/>
            </a:pPr>
            <a:endParaRPr lang="en-US" altLang="x-none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8673"/>
            <a:ext cx="4114799" cy="6779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5" b="17101"/>
          <a:stretch/>
        </p:blipFill>
        <p:spPr>
          <a:xfrm>
            <a:off x="87775" y="6283757"/>
            <a:ext cx="4436073" cy="4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 sz="3200" dirty="0" smtClean="0">
                <a:solidFill>
                  <a:schemeClr val="tx1"/>
                </a:solidFill>
              </a:rPr>
              <a:t>Supporting Interdisciplinary Research</a:t>
            </a:r>
            <a:endParaRPr lang="en-US" altLang="x-none" sz="3200" dirty="0">
              <a:solidFill>
                <a:schemeClr val="tx1"/>
              </a:solidFill>
            </a:endParaRPr>
          </a:p>
        </p:txBody>
      </p:sp>
      <p:sp>
        <p:nvSpPr>
          <p:cNvPr id="81922" name="Slide Number Placeholder 3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A122090-A96C-A048-9BBC-866025D675CE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17761" r="16821" b="1662"/>
          <a:stretch>
            <a:fillRect/>
          </a:stretch>
        </p:blipFill>
        <p:spPr bwMode="auto">
          <a:xfrm>
            <a:off x="6754813" y="838200"/>
            <a:ext cx="2236787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613568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6700" y="4237036"/>
            <a:ext cx="86106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2575" indent="-282575" defTabSz="914400" eaLnBrk="1" hangingPunct="1">
              <a:defRPr/>
            </a:pPr>
            <a:r>
              <a:rPr lang="en-US" sz="1800" kern="0" dirty="0" smtClean="0"/>
              <a:t>Challenges </a:t>
            </a:r>
          </a:p>
          <a:p>
            <a:pPr marL="682625" lvl="1" indent="-282575" defTabSz="914400" eaLnBrk="1" hangingPunct="1">
              <a:defRPr/>
            </a:pPr>
            <a:r>
              <a:rPr lang="en-US" sz="1600" kern="0" dirty="0" smtClean="0"/>
              <a:t>Publication Forums, journals, conferences</a:t>
            </a:r>
          </a:p>
          <a:p>
            <a:pPr marL="682625" lvl="1" indent="-282575" defTabSz="914400" eaLnBrk="1" hangingPunct="1">
              <a:defRPr/>
            </a:pPr>
            <a:r>
              <a:rPr lang="en-US" sz="1600" kern="0" dirty="0" smtClean="0"/>
              <a:t>Professional Organizations</a:t>
            </a:r>
          </a:p>
          <a:p>
            <a:pPr marL="682625" lvl="1" indent="-282575" defTabSz="914400" eaLnBrk="1" hangingPunct="1">
              <a:defRPr/>
            </a:pPr>
            <a:r>
              <a:rPr lang="en-US" sz="1600" kern="0" dirty="0" smtClean="0"/>
              <a:t>Pedagogy, e.g., textbooks, curriculum</a:t>
            </a:r>
          </a:p>
          <a:p>
            <a:pPr marL="682625" lvl="1" indent="-282575" defTabSz="914400" eaLnBrk="1" hangingPunct="1">
              <a:defRPr/>
            </a:pPr>
            <a:r>
              <a:rPr lang="en-US" sz="1600" kern="0" dirty="0" smtClean="0"/>
              <a:t>Research Funding</a:t>
            </a:r>
          </a:p>
          <a:p>
            <a:pPr marL="682625" lvl="1" indent="-282575" defTabSz="914400" eaLnBrk="1" hangingPunct="1">
              <a:defRPr/>
            </a:pPr>
            <a:r>
              <a:rPr lang="en-US" sz="1600" kern="0" dirty="0" smtClean="0"/>
              <a:t>Academic Hiring, tenure, promotion</a:t>
            </a:r>
          </a:p>
        </p:txBody>
      </p:sp>
    </p:spTree>
    <p:extLst>
      <p:ext uri="{BB962C8B-B14F-4D97-AF65-F5344CB8AC3E}">
        <p14:creationId xmlns:p14="http://schemas.microsoft.com/office/powerpoint/2010/main" val="11702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763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Forging a New Research Area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4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7108" name="Picture 4" descr="large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48100"/>
            <a:ext cx="17875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r="16002"/>
          <a:stretch>
            <a:fillRect/>
          </a:stretch>
        </p:blipFill>
        <p:spPr bwMode="auto">
          <a:xfrm>
            <a:off x="2057400" y="3889375"/>
            <a:ext cx="1636713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07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6200"/>
            <a:ext cx="1651000" cy="2438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849688"/>
            <a:ext cx="1724025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Geographic Information Scien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9688"/>
            <a:ext cx="16764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" y="990600"/>
            <a:ext cx="8610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2575" indent="-282575" defTabSz="914400" eaLnBrk="1" hangingPunct="1">
              <a:defRPr/>
            </a:pPr>
            <a:r>
              <a:rPr lang="en-US" sz="1800" kern="0" dirty="0" smtClean="0"/>
              <a:t>Need </a:t>
            </a:r>
            <a:r>
              <a:rPr lang="en-US" sz="1800" kern="0" dirty="0" smtClean="0">
                <a:solidFill>
                  <a:srgbClr val="00B050"/>
                </a:solidFill>
              </a:rPr>
              <a:t>conferences</a:t>
            </a:r>
            <a:r>
              <a:rPr lang="en-US" sz="1800" kern="0" dirty="0" smtClean="0"/>
              <a:t>, </a:t>
            </a:r>
            <a:r>
              <a:rPr lang="en-US" sz="1800" kern="0" dirty="0" smtClean="0">
                <a:solidFill>
                  <a:srgbClr val="7030A0"/>
                </a:solidFill>
              </a:rPr>
              <a:t>journals</a:t>
            </a:r>
            <a:r>
              <a:rPr lang="en-US" sz="1800" kern="0" dirty="0" smtClean="0"/>
              <a:t>, </a:t>
            </a:r>
            <a:r>
              <a:rPr lang="en-US" sz="1800" kern="0" dirty="0" smtClean="0">
                <a:solidFill>
                  <a:srgbClr val="0000CC"/>
                </a:solidFill>
              </a:rPr>
              <a:t>professional organizations</a:t>
            </a:r>
            <a:r>
              <a:rPr lang="en-US" sz="1800" kern="0" dirty="0" smtClean="0"/>
              <a:t>, </a:t>
            </a:r>
            <a:r>
              <a:rPr lang="en-US" sz="1800" kern="0" dirty="0" smtClean="0">
                <a:solidFill>
                  <a:srgbClr val="C00000"/>
                </a:solidFill>
              </a:rPr>
              <a:t>pedagogy, </a:t>
            </a:r>
            <a:r>
              <a:rPr lang="en-US" sz="1800" kern="0" dirty="0" smtClean="0">
                <a:solidFill>
                  <a:srgbClr val="00B0F0"/>
                </a:solidFill>
              </a:rPr>
              <a:t>visibility</a:t>
            </a:r>
            <a:endParaRPr lang="en-US" sz="1800" kern="0" dirty="0" smtClean="0">
              <a:solidFill>
                <a:srgbClr val="C00000"/>
              </a:solidFill>
            </a:endParaRPr>
          </a:p>
          <a:p>
            <a:pPr marL="282575" indent="-282575" defTabSz="914400" eaLnBrk="1" hangingPunct="1">
              <a:defRPr/>
            </a:pPr>
            <a:r>
              <a:rPr lang="en-US" sz="1800" kern="0" dirty="0" smtClean="0"/>
              <a:t>1980s: </a:t>
            </a:r>
            <a:r>
              <a:rPr lang="en-US" sz="1600" kern="0" dirty="0" smtClean="0"/>
              <a:t>NSF National Center for Geographic Information &amp; Analysis, </a:t>
            </a:r>
            <a:r>
              <a:rPr lang="en-US" sz="1600" kern="0" dirty="0" smtClean="0">
                <a:solidFill>
                  <a:srgbClr val="00B050"/>
                </a:solidFill>
              </a:rPr>
              <a:t>Symposium on Spatial Databases</a:t>
            </a:r>
          </a:p>
          <a:p>
            <a:pPr marL="282575" indent="-282575" defTabSz="914400" eaLnBrk="1" hangingPunct="1">
              <a:defRPr/>
            </a:pPr>
            <a:r>
              <a:rPr lang="en-US" sz="1800" kern="0" dirty="0" smtClean="0"/>
              <a:t>1990s: </a:t>
            </a:r>
            <a:r>
              <a:rPr lang="en-US" sz="1600" kern="0" dirty="0" smtClean="0">
                <a:solidFill>
                  <a:srgbClr val="0000CC"/>
                </a:solidFill>
              </a:rPr>
              <a:t>University Consortium for GIS</a:t>
            </a:r>
            <a:r>
              <a:rPr lang="en-US" sz="1600" kern="0" dirty="0" smtClean="0"/>
              <a:t>, </a:t>
            </a:r>
            <a:r>
              <a:rPr lang="en-US" sz="1600" kern="0" dirty="0" smtClean="0">
                <a:solidFill>
                  <a:srgbClr val="00B050"/>
                </a:solidFill>
              </a:rPr>
              <a:t>ACM Workshop on GIS, Geographic Information Science Conference</a:t>
            </a:r>
            <a:r>
              <a:rPr lang="en-US" sz="1600" kern="0" dirty="0" smtClean="0"/>
              <a:t>, </a:t>
            </a:r>
            <a:r>
              <a:rPr lang="en-US" sz="1600" kern="0" dirty="0" smtClean="0">
                <a:solidFill>
                  <a:srgbClr val="7030A0"/>
                </a:solidFill>
              </a:rPr>
              <a:t>Geo-</a:t>
            </a:r>
            <a:r>
              <a:rPr lang="en-US" sz="1600" kern="0" dirty="0" err="1" smtClean="0">
                <a:solidFill>
                  <a:srgbClr val="7030A0"/>
                </a:solidFill>
              </a:rPr>
              <a:t>Informatica</a:t>
            </a:r>
            <a:r>
              <a:rPr lang="en-US" sz="1600" kern="0" dirty="0" smtClean="0">
                <a:solidFill>
                  <a:srgbClr val="7030A0"/>
                </a:solidFill>
              </a:rPr>
              <a:t> Journal</a:t>
            </a:r>
          </a:p>
          <a:p>
            <a:pPr marL="282575" indent="-282575" defTabSz="914400" eaLnBrk="1" hangingPunct="1">
              <a:defRPr/>
            </a:pPr>
            <a:r>
              <a:rPr lang="en-US" sz="1800" kern="0" dirty="0" smtClean="0"/>
              <a:t>2000s: </a:t>
            </a:r>
            <a:r>
              <a:rPr lang="en-US" sz="1800" kern="0" dirty="0" smtClean="0">
                <a:solidFill>
                  <a:srgbClr val="0000CC"/>
                </a:solidFill>
              </a:rPr>
              <a:t>ACM SIG-Spatial </a:t>
            </a:r>
            <a:r>
              <a:rPr lang="en-US" sz="1800" kern="0" dirty="0" smtClean="0"/>
              <a:t>, </a:t>
            </a:r>
            <a:r>
              <a:rPr lang="en-US" sz="1800" kern="0" dirty="0" smtClean="0">
                <a:solidFill>
                  <a:srgbClr val="C00000"/>
                </a:solidFill>
              </a:rPr>
              <a:t>Texts</a:t>
            </a:r>
            <a:r>
              <a:rPr lang="en-US" sz="1800" kern="0" dirty="0" smtClean="0"/>
              <a:t>, </a:t>
            </a:r>
            <a:r>
              <a:rPr lang="en-US" sz="1800" kern="0" dirty="0" smtClean="0">
                <a:solidFill>
                  <a:srgbClr val="C00000"/>
                </a:solidFill>
              </a:rPr>
              <a:t>Encyclopedia of GIS, UCGIS Model Curriculum</a:t>
            </a:r>
          </a:p>
          <a:p>
            <a:pPr marL="282575" indent="-282575" defTabSz="914400" eaLnBrk="1" hangingPunct="1">
              <a:defRPr/>
            </a:pPr>
            <a:r>
              <a:rPr lang="en-US" sz="1800" kern="0" dirty="0" smtClean="0"/>
              <a:t>2012: CCC Visioning Workshop on Spatial Computing 2020</a:t>
            </a:r>
          </a:p>
          <a:p>
            <a:pPr marL="282575" indent="-282575" defTabSz="914400" eaLnBrk="1" hangingPunct="1">
              <a:defRPr/>
            </a:pPr>
            <a:r>
              <a:rPr lang="en-US" sz="1800" kern="0" dirty="0" smtClean="0"/>
              <a:t>2016: </a:t>
            </a:r>
            <a:r>
              <a:rPr lang="en-US" sz="1800" kern="0" dirty="0" smtClean="0">
                <a:solidFill>
                  <a:srgbClr val="00B0F0"/>
                </a:solidFill>
              </a:rPr>
              <a:t>Communications of the ACM </a:t>
            </a:r>
            <a:r>
              <a:rPr lang="mr-IN" sz="1800" kern="0" dirty="0" smtClean="0">
                <a:solidFill>
                  <a:srgbClr val="00B0F0"/>
                </a:solidFill>
              </a:rPr>
              <a:t>–</a:t>
            </a:r>
            <a:r>
              <a:rPr lang="en-US" sz="1800" kern="0" dirty="0" smtClean="0">
                <a:solidFill>
                  <a:srgbClr val="00B0F0"/>
                </a:solidFill>
              </a:rPr>
              <a:t> cover article</a:t>
            </a:r>
          </a:p>
        </p:txBody>
      </p:sp>
    </p:spTree>
    <p:extLst>
      <p:ext uri="{BB962C8B-B14F-4D97-AF65-F5344CB8AC3E}">
        <p14:creationId xmlns:p14="http://schemas.microsoft.com/office/powerpoint/2010/main" val="203427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2286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100" b="1" u="sng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Research Theme 1: Spatial Databases</a:t>
            </a:r>
            <a:br>
              <a:rPr lang="en-US" sz="2100" b="1" u="sng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sz="1500" u="sng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87913" y="1066800"/>
            <a:ext cx="4179887" cy="5638800"/>
            <a:chOff x="2880" y="672"/>
            <a:chExt cx="2633" cy="3552"/>
          </a:xfrm>
        </p:grpSpPr>
        <p:grpSp>
          <p:nvGrpSpPr>
            <p:cNvPr id="5139" name="Group 4"/>
            <p:cNvGrpSpPr>
              <a:grpSpLocks/>
            </p:cNvGrpSpPr>
            <p:nvPr/>
          </p:nvGrpSpPr>
          <p:grpSpPr bwMode="auto">
            <a:xfrm>
              <a:off x="2928" y="948"/>
              <a:ext cx="2585" cy="1980"/>
              <a:chOff x="960" y="1392"/>
              <a:chExt cx="2585" cy="1980"/>
            </a:xfrm>
          </p:grpSpPr>
          <p:pic>
            <p:nvPicPr>
              <p:cNvPr id="5144" name="Picture 5" descr="Slide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392"/>
                <a:ext cx="2585" cy="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1606" name="Line 6"/>
              <p:cNvSpPr>
                <a:spLocks noChangeShapeType="1"/>
              </p:cNvSpPr>
              <p:nvPr/>
            </p:nvSpPr>
            <p:spPr bwMode="auto">
              <a:xfrm>
                <a:off x="2337" y="2527"/>
                <a:ext cx="507" cy="222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07" name="Line 7"/>
              <p:cNvSpPr>
                <a:spLocks noChangeShapeType="1"/>
              </p:cNvSpPr>
              <p:nvPr/>
            </p:nvSpPr>
            <p:spPr bwMode="auto">
              <a:xfrm>
                <a:off x="2264" y="2058"/>
                <a:ext cx="73" cy="41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08" name="Line 8"/>
              <p:cNvSpPr>
                <a:spLocks noChangeShapeType="1"/>
              </p:cNvSpPr>
              <p:nvPr/>
            </p:nvSpPr>
            <p:spPr bwMode="auto">
              <a:xfrm>
                <a:off x="2289" y="1688"/>
                <a:ext cx="0" cy="37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09" name="Line 9"/>
              <p:cNvSpPr>
                <a:spLocks noChangeShapeType="1"/>
              </p:cNvSpPr>
              <p:nvPr/>
            </p:nvSpPr>
            <p:spPr bwMode="auto">
              <a:xfrm flipV="1">
                <a:off x="1974" y="2379"/>
                <a:ext cx="194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0" name="Line 10"/>
              <p:cNvSpPr>
                <a:spLocks noChangeShapeType="1"/>
              </p:cNvSpPr>
              <p:nvPr/>
            </p:nvSpPr>
            <p:spPr bwMode="auto">
              <a:xfrm>
                <a:off x="2168" y="2379"/>
                <a:ext cx="145" cy="98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1" name="Line 11"/>
              <p:cNvSpPr>
                <a:spLocks noChangeShapeType="1"/>
              </p:cNvSpPr>
              <p:nvPr/>
            </p:nvSpPr>
            <p:spPr bwMode="auto">
              <a:xfrm>
                <a:off x="1974" y="2255"/>
                <a:ext cx="194" cy="9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2" name="Line 12"/>
              <p:cNvSpPr>
                <a:spLocks noChangeShapeType="1"/>
              </p:cNvSpPr>
              <p:nvPr/>
            </p:nvSpPr>
            <p:spPr bwMode="auto">
              <a:xfrm>
                <a:off x="1926" y="1935"/>
                <a:ext cx="338" cy="123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3" name="Line 13"/>
              <p:cNvSpPr>
                <a:spLocks noChangeShapeType="1"/>
              </p:cNvSpPr>
              <p:nvPr/>
            </p:nvSpPr>
            <p:spPr bwMode="auto">
              <a:xfrm>
                <a:off x="1781" y="2157"/>
                <a:ext cx="193" cy="98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4" name="Line 14"/>
              <p:cNvSpPr>
                <a:spLocks noChangeShapeType="1"/>
              </p:cNvSpPr>
              <p:nvPr/>
            </p:nvSpPr>
            <p:spPr bwMode="auto">
              <a:xfrm>
                <a:off x="1709" y="1836"/>
                <a:ext cx="169" cy="7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5" name="Line 15"/>
              <p:cNvSpPr>
                <a:spLocks noChangeShapeType="1"/>
              </p:cNvSpPr>
              <p:nvPr/>
            </p:nvSpPr>
            <p:spPr bwMode="auto">
              <a:xfrm>
                <a:off x="1419" y="2403"/>
                <a:ext cx="531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6" name="Line 16"/>
              <p:cNvSpPr>
                <a:spLocks noChangeShapeType="1"/>
              </p:cNvSpPr>
              <p:nvPr/>
            </p:nvSpPr>
            <p:spPr bwMode="auto">
              <a:xfrm>
                <a:off x="1371" y="1713"/>
                <a:ext cx="290" cy="9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7" name="Line 17"/>
              <p:cNvSpPr>
                <a:spLocks noChangeShapeType="1"/>
              </p:cNvSpPr>
              <p:nvPr/>
            </p:nvSpPr>
            <p:spPr bwMode="auto">
              <a:xfrm>
                <a:off x="1347" y="1935"/>
                <a:ext cx="411" cy="222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8" name="Line 18"/>
              <p:cNvSpPr>
                <a:spLocks noChangeShapeType="1"/>
              </p:cNvSpPr>
              <p:nvPr/>
            </p:nvSpPr>
            <p:spPr bwMode="auto">
              <a:xfrm>
                <a:off x="1250" y="2280"/>
                <a:ext cx="144" cy="9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19" name="Line 19"/>
              <p:cNvSpPr>
                <a:spLocks noChangeShapeType="1"/>
              </p:cNvSpPr>
              <p:nvPr/>
            </p:nvSpPr>
            <p:spPr bwMode="auto">
              <a:xfrm>
                <a:off x="1201" y="1836"/>
                <a:ext cx="97" cy="5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0" name="Oval 20"/>
              <p:cNvSpPr>
                <a:spLocks noChangeArrowheads="1"/>
              </p:cNvSpPr>
              <p:nvPr/>
            </p:nvSpPr>
            <p:spPr bwMode="auto">
              <a:xfrm>
                <a:off x="1878" y="1886"/>
                <a:ext cx="72" cy="7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1" name="Oval 21"/>
              <p:cNvSpPr>
                <a:spLocks noChangeArrowheads="1"/>
              </p:cNvSpPr>
              <p:nvPr/>
            </p:nvSpPr>
            <p:spPr bwMode="auto">
              <a:xfrm>
                <a:off x="1926" y="2206"/>
                <a:ext cx="73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2" name="Oval 22"/>
              <p:cNvSpPr>
                <a:spLocks noChangeArrowheads="1"/>
              </p:cNvSpPr>
              <p:nvPr/>
            </p:nvSpPr>
            <p:spPr bwMode="auto">
              <a:xfrm>
                <a:off x="1781" y="2033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3" name="Oval 23"/>
              <p:cNvSpPr>
                <a:spLocks noChangeArrowheads="1"/>
              </p:cNvSpPr>
              <p:nvPr/>
            </p:nvSpPr>
            <p:spPr bwMode="auto">
              <a:xfrm>
                <a:off x="1347" y="2354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4" name="Oval 24"/>
              <p:cNvSpPr>
                <a:spLocks noChangeArrowheads="1"/>
              </p:cNvSpPr>
              <p:nvPr/>
            </p:nvSpPr>
            <p:spPr bwMode="auto">
              <a:xfrm>
                <a:off x="1178" y="2255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5" name="Oval 25"/>
              <p:cNvSpPr>
                <a:spLocks noChangeArrowheads="1"/>
              </p:cNvSpPr>
              <p:nvPr/>
            </p:nvSpPr>
            <p:spPr bwMode="auto">
              <a:xfrm>
                <a:off x="1274" y="1861"/>
                <a:ext cx="73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6" name="Oval 26"/>
              <p:cNvSpPr>
                <a:spLocks noChangeArrowheads="1"/>
              </p:cNvSpPr>
              <p:nvPr/>
            </p:nvSpPr>
            <p:spPr bwMode="auto">
              <a:xfrm>
                <a:off x="1153" y="1787"/>
                <a:ext cx="73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7" name="Oval 27"/>
              <p:cNvSpPr>
                <a:spLocks noChangeArrowheads="1"/>
              </p:cNvSpPr>
              <p:nvPr/>
            </p:nvSpPr>
            <p:spPr bwMode="auto">
              <a:xfrm>
                <a:off x="1322" y="1639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8" name="Oval 28"/>
              <p:cNvSpPr>
                <a:spLocks noChangeArrowheads="1"/>
              </p:cNvSpPr>
              <p:nvPr/>
            </p:nvSpPr>
            <p:spPr bwMode="auto">
              <a:xfrm>
                <a:off x="1661" y="1787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29" name="AutoShape 29"/>
              <p:cNvSpPr>
                <a:spLocks noChangeArrowheads="1"/>
              </p:cNvSpPr>
              <p:nvPr/>
            </p:nvSpPr>
            <p:spPr bwMode="auto">
              <a:xfrm>
                <a:off x="2820" y="2650"/>
                <a:ext cx="72" cy="7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0" name="Line 30"/>
              <p:cNvSpPr>
                <a:spLocks noChangeShapeType="1"/>
              </p:cNvSpPr>
              <p:nvPr/>
            </p:nvSpPr>
            <p:spPr bwMode="auto">
              <a:xfrm>
                <a:off x="2361" y="2477"/>
                <a:ext cx="242" cy="272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1" name="Line 31"/>
              <p:cNvSpPr>
                <a:spLocks noChangeShapeType="1"/>
              </p:cNvSpPr>
              <p:nvPr/>
            </p:nvSpPr>
            <p:spPr bwMode="auto">
              <a:xfrm>
                <a:off x="2603" y="2749"/>
                <a:ext cx="241" cy="25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2" name="Line 32"/>
              <p:cNvSpPr>
                <a:spLocks noChangeShapeType="1"/>
              </p:cNvSpPr>
              <p:nvPr/>
            </p:nvSpPr>
            <p:spPr bwMode="auto">
              <a:xfrm>
                <a:off x="2289" y="2181"/>
                <a:ext cx="169" cy="9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3" name="Line 33"/>
              <p:cNvSpPr>
                <a:spLocks noChangeShapeType="1"/>
              </p:cNvSpPr>
              <p:nvPr/>
            </p:nvSpPr>
            <p:spPr bwMode="auto">
              <a:xfrm>
                <a:off x="2482" y="2305"/>
                <a:ext cx="0" cy="271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4" name="Line 34"/>
              <p:cNvSpPr>
                <a:spLocks noChangeShapeType="1"/>
              </p:cNvSpPr>
              <p:nvPr/>
            </p:nvSpPr>
            <p:spPr bwMode="auto">
              <a:xfrm>
                <a:off x="2313" y="2083"/>
                <a:ext cx="555" cy="320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5" name="Line 35"/>
              <p:cNvSpPr>
                <a:spLocks noChangeShapeType="1"/>
              </p:cNvSpPr>
              <p:nvPr/>
            </p:nvSpPr>
            <p:spPr bwMode="auto">
              <a:xfrm flipH="1">
                <a:off x="2844" y="2428"/>
                <a:ext cx="48" cy="49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6" name="Line 36"/>
              <p:cNvSpPr>
                <a:spLocks noChangeShapeType="1"/>
              </p:cNvSpPr>
              <p:nvPr/>
            </p:nvSpPr>
            <p:spPr bwMode="auto">
              <a:xfrm>
                <a:off x="2868" y="2502"/>
                <a:ext cx="97" cy="247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7" name="Line 37"/>
              <p:cNvSpPr>
                <a:spLocks noChangeShapeType="1"/>
              </p:cNvSpPr>
              <p:nvPr/>
            </p:nvSpPr>
            <p:spPr bwMode="auto">
              <a:xfrm flipH="1" flipV="1">
                <a:off x="2844" y="2749"/>
                <a:ext cx="12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8" name="Line 38"/>
              <p:cNvSpPr>
                <a:spLocks noChangeShapeType="1"/>
              </p:cNvSpPr>
              <p:nvPr/>
            </p:nvSpPr>
            <p:spPr bwMode="auto">
              <a:xfrm flipH="1" flipV="1">
                <a:off x="2844" y="2774"/>
                <a:ext cx="97" cy="24"/>
              </a:xfrm>
              <a:prstGeom prst="line">
                <a:avLst/>
              </a:prstGeom>
              <a:noFill/>
              <a:ln w="381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39" name="Line 39"/>
              <p:cNvSpPr>
                <a:spLocks noChangeShapeType="1"/>
              </p:cNvSpPr>
              <p:nvPr/>
            </p:nvSpPr>
            <p:spPr bwMode="auto">
              <a:xfrm flipH="1">
                <a:off x="2941" y="2749"/>
                <a:ext cx="24" cy="49"/>
              </a:xfrm>
              <a:prstGeom prst="line">
                <a:avLst/>
              </a:prstGeom>
              <a:noFill/>
              <a:ln w="127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0" name="Line 40"/>
              <p:cNvSpPr>
                <a:spLocks noChangeShapeType="1"/>
              </p:cNvSpPr>
              <p:nvPr/>
            </p:nvSpPr>
            <p:spPr bwMode="auto">
              <a:xfrm>
                <a:off x="2603" y="2749"/>
                <a:ext cx="97" cy="12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1" name="Line 41"/>
              <p:cNvSpPr>
                <a:spLocks noChangeShapeType="1"/>
              </p:cNvSpPr>
              <p:nvPr/>
            </p:nvSpPr>
            <p:spPr bwMode="auto">
              <a:xfrm flipV="1">
                <a:off x="2700" y="2848"/>
                <a:ext cx="216" cy="25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2" name="Line 42"/>
              <p:cNvSpPr>
                <a:spLocks noChangeShapeType="1"/>
              </p:cNvSpPr>
              <p:nvPr/>
            </p:nvSpPr>
            <p:spPr bwMode="auto">
              <a:xfrm flipV="1">
                <a:off x="2916" y="2798"/>
                <a:ext cx="25" cy="50"/>
              </a:xfrm>
              <a:prstGeom prst="line">
                <a:avLst/>
              </a:prstGeom>
              <a:noFill/>
              <a:ln w="190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3" name="Line 43"/>
              <p:cNvSpPr>
                <a:spLocks noChangeShapeType="1"/>
              </p:cNvSpPr>
              <p:nvPr/>
            </p:nvSpPr>
            <p:spPr bwMode="auto">
              <a:xfrm>
                <a:off x="2700" y="2873"/>
                <a:ext cx="23" cy="74"/>
              </a:xfrm>
              <a:prstGeom prst="line">
                <a:avLst/>
              </a:prstGeom>
              <a:noFill/>
              <a:ln w="38100">
                <a:solidFill>
                  <a:srgbClr val="00AA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4" name="Line 44"/>
              <p:cNvSpPr>
                <a:spLocks noChangeShapeType="1"/>
              </p:cNvSpPr>
              <p:nvPr/>
            </p:nvSpPr>
            <p:spPr bwMode="auto">
              <a:xfrm flipV="1">
                <a:off x="2723" y="2922"/>
                <a:ext cx="169" cy="0"/>
              </a:xfrm>
              <a:prstGeom prst="line">
                <a:avLst/>
              </a:prstGeom>
              <a:noFill/>
              <a:ln w="381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5" name="Line 45"/>
              <p:cNvSpPr>
                <a:spLocks noChangeShapeType="1"/>
              </p:cNvSpPr>
              <p:nvPr/>
            </p:nvSpPr>
            <p:spPr bwMode="auto">
              <a:xfrm flipV="1">
                <a:off x="2892" y="2848"/>
                <a:ext cx="24" cy="74"/>
              </a:xfrm>
              <a:prstGeom prst="line">
                <a:avLst/>
              </a:prstGeom>
              <a:noFill/>
              <a:ln w="381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6" name="Line 46"/>
              <p:cNvSpPr>
                <a:spLocks noChangeShapeType="1"/>
              </p:cNvSpPr>
              <p:nvPr/>
            </p:nvSpPr>
            <p:spPr bwMode="auto">
              <a:xfrm>
                <a:off x="2458" y="2280"/>
                <a:ext cx="362" cy="197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7" name="Line 47"/>
              <p:cNvSpPr>
                <a:spLocks noChangeShapeType="1"/>
              </p:cNvSpPr>
              <p:nvPr/>
            </p:nvSpPr>
            <p:spPr bwMode="auto">
              <a:xfrm flipH="1" flipV="1">
                <a:off x="2675" y="2502"/>
                <a:ext cx="145" cy="0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8" name="Line 48"/>
              <p:cNvSpPr>
                <a:spLocks noChangeShapeType="1"/>
              </p:cNvSpPr>
              <p:nvPr/>
            </p:nvSpPr>
            <p:spPr bwMode="auto">
              <a:xfrm>
                <a:off x="2675" y="2502"/>
                <a:ext cx="0" cy="173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49" name="Line 49"/>
              <p:cNvSpPr>
                <a:spLocks noChangeShapeType="1"/>
              </p:cNvSpPr>
              <p:nvPr/>
            </p:nvSpPr>
            <p:spPr bwMode="auto">
              <a:xfrm flipH="1">
                <a:off x="2675" y="2700"/>
                <a:ext cx="0" cy="74"/>
              </a:xfrm>
              <a:prstGeom prst="line">
                <a:avLst/>
              </a:prstGeom>
              <a:noFill/>
              <a:ln w="3810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0" name="Line 50"/>
              <p:cNvSpPr>
                <a:spLocks noChangeShapeType="1"/>
              </p:cNvSpPr>
              <p:nvPr/>
            </p:nvSpPr>
            <p:spPr bwMode="auto">
              <a:xfrm flipV="1">
                <a:off x="1950" y="2255"/>
                <a:ext cx="0" cy="12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1" name="Line 51"/>
              <p:cNvSpPr>
                <a:spLocks noChangeShapeType="1"/>
              </p:cNvSpPr>
              <p:nvPr/>
            </p:nvSpPr>
            <p:spPr bwMode="auto">
              <a:xfrm>
                <a:off x="1853" y="2107"/>
                <a:ext cx="387" cy="0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2" name="Line 52"/>
              <p:cNvSpPr>
                <a:spLocks noChangeShapeType="1"/>
              </p:cNvSpPr>
              <p:nvPr/>
            </p:nvSpPr>
            <p:spPr bwMode="auto">
              <a:xfrm flipV="1">
                <a:off x="1733" y="1664"/>
                <a:ext cx="169" cy="148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3" name="Line 53"/>
              <p:cNvSpPr>
                <a:spLocks noChangeShapeType="1"/>
              </p:cNvSpPr>
              <p:nvPr/>
            </p:nvSpPr>
            <p:spPr bwMode="auto">
              <a:xfrm flipV="1">
                <a:off x="1902" y="1664"/>
                <a:ext cx="362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4" name="Line 54"/>
              <p:cNvSpPr>
                <a:spLocks noChangeShapeType="1"/>
              </p:cNvSpPr>
              <p:nvPr/>
            </p:nvSpPr>
            <p:spPr bwMode="auto">
              <a:xfrm flipV="1">
                <a:off x="1250" y="2206"/>
                <a:ext cx="169" cy="7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5" name="Line 55"/>
              <p:cNvSpPr>
                <a:spLocks noChangeShapeType="1"/>
              </p:cNvSpPr>
              <p:nvPr/>
            </p:nvSpPr>
            <p:spPr bwMode="auto">
              <a:xfrm flipV="1">
                <a:off x="1201" y="1688"/>
                <a:ext cx="121" cy="12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6" name="Line 56"/>
              <p:cNvSpPr>
                <a:spLocks noChangeShapeType="1"/>
              </p:cNvSpPr>
              <p:nvPr/>
            </p:nvSpPr>
            <p:spPr bwMode="auto">
              <a:xfrm>
                <a:off x="1394" y="2206"/>
                <a:ext cx="170" cy="4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7" name="Line 57"/>
              <p:cNvSpPr>
                <a:spLocks noChangeShapeType="1"/>
              </p:cNvSpPr>
              <p:nvPr/>
            </p:nvSpPr>
            <p:spPr bwMode="auto">
              <a:xfrm flipH="1">
                <a:off x="1057" y="1861"/>
                <a:ext cx="121" cy="296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8" name="Line 58"/>
              <p:cNvSpPr>
                <a:spLocks noChangeShapeType="1"/>
              </p:cNvSpPr>
              <p:nvPr/>
            </p:nvSpPr>
            <p:spPr bwMode="auto">
              <a:xfrm flipH="1">
                <a:off x="1201" y="1910"/>
                <a:ext cx="73" cy="345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59" name="Line 59"/>
              <p:cNvSpPr>
                <a:spLocks noChangeShapeType="1"/>
              </p:cNvSpPr>
              <p:nvPr/>
            </p:nvSpPr>
            <p:spPr bwMode="auto">
              <a:xfrm flipH="1" flipV="1">
                <a:off x="1612" y="1540"/>
                <a:ext cx="0" cy="222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60" name="Line 60"/>
              <p:cNvSpPr>
                <a:spLocks noChangeShapeType="1"/>
              </p:cNvSpPr>
              <p:nvPr/>
            </p:nvSpPr>
            <p:spPr bwMode="auto">
              <a:xfrm flipV="1">
                <a:off x="1612" y="1540"/>
                <a:ext cx="146" cy="0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61" name="Line 61"/>
              <p:cNvSpPr>
                <a:spLocks noChangeShapeType="1"/>
              </p:cNvSpPr>
              <p:nvPr/>
            </p:nvSpPr>
            <p:spPr bwMode="auto">
              <a:xfrm>
                <a:off x="2289" y="1540"/>
                <a:ext cx="0" cy="124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01" name="Text Box 62"/>
              <p:cNvSpPr txBox="1">
                <a:spLocks noChangeArrowheads="1"/>
              </p:cNvSpPr>
              <p:nvPr/>
            </p:nvSpPr>
            <p:spPr bwMode="auto">
              <a:xfrm>
                <a:off x="1153" y="2477"/>
                <a:ext cx="94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zh-CN" sz="1200">
                    <a:effectLst/>
                    <a:latin typeface="Arial" pitchFamily="34" charset="0"/>
                    <a:ea typeface="宋体" pitchFamily="2" charset="-122"/>
                  </a:rPr>
                  <a:t> only in old plan</a:t>
                </a:r>
              </a:p>
            </p:txBody>
          </p:sp>
          <p:sp>
            <p:nvSpPr>
              <p:cNvPr id="281663" name="Line 63"/>
              <p:cNvSpPr>
                <a:spLocks noChangeShapeType="1"/>
              </p:cNvSpPr>
              <p:nvPr/>
            </p:nvSpPr>
            <p:spPr bwMode="auto">
              <a:xfrm>
                <a:off x="984" y="2527"/>
                <a:ext cx="169" cy="0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64" name="Line 64"/>
              <p:cNvSpPr>
                <a:spLocks noChangeShapeType="1"/>
              </p:cNvSpPr>
              <p:nvPr/>
            </p:nvSpPr>
            <p:spPr bwMode="auto">
              <a:xfrm>
                <a:off x="984" y="2688"/>
                <a:ext cx="169" cy="0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04" name="Text Box 65"/>
              <p:cNvSpPr txBox="1">
                <a:spLocks noChangeArrowheads="1"/>
              </p:cNvSpPr>
              <p:nvPr/>
            </p:nvSpPr>
            <p:spPr bwMode="auto">
              <a:xfrm>
                <a:off x="1153" y="2611"/>
                <a:ext cx="84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CN" sz="1200">
                    <a:effectLst/>
                    <a:latin typeface="Arial" pitchFamily="34" charset="0"/>
                    <a:ea typeface="宋体" pitchFamily="2" charset="-122"/>
                  </a:rPr>
                  <a:t>Only in new plan </a:t>
                </a:r>
              </a:p>
            </p:txBody>
          </p:sp>
          <p:sp>
            <p:nvSpPr>
              <p:cNvPr id="281666" name="Line 66"/>
              <p:cNvSpPr>
                <a:spLocks noChangeShapeType="1"/>
              </p:cNvSpPr>
              <p:nvPr/>
            </p:nvSpPr>
            <p:spPr bwMode="auto">
              <a:xfrm>
                <a:off x="984" y="2832"/>
                <a:ext cx="169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06" name="Text Box 67"/>
              <p:cNvSpPr txBox="1">
                <a:spLocks noChangeArrowheads="1"/>
              </p:cNvSpPr>
              <p:nvPr/>
            </p:nvSpPr>
            <p:spPr bwMode="auto">
              <a:xfrm>
                <a:off x="1153" y="2755"/>
                <a:ext cx="74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zh-CN" sz="1200">
                    <a:effectLst/>
                    <a:latin typeface="Arial" pitchFamily="34" charset="0"/>
                    <a:ea typeface="宋体" pitchFamily="2" charset="-122"/>
                  </a:rPr>
                  <a:t>In both plans</a:t>
                </a:r>
              </a:p>
            </p:txBody>
          </p:sp>
          <p:sp>
            <p:nvSpPr>
              <p:cNvPr id="281668" name="Line 68"/>
              <p:cNvSpPr>
                <a:spLocks noChangeShapeType="1"/>
              </p:cNvSpPr>
              <p:nvPr/>
            </p:nvSpPr>
            <p:spPr bwMode="auto">
              <a:xfrm flipH="1" flipV="1">
                <a:off x="1805" y="1762"/>
                <a:ext cx="0" cy="99"/>
              </a:xfrm>
              <a:prstGeom prst="line">
                <a:avLst/>
              </a:prstGeom>
              <a:noFill/>
              <a:ln w="3810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69" name="Line 69"/>
              <p:cNvSpPr>
                <a:spLocks noChangeShapeType="1"/>
              </p:cNvSpPr>
              <p:nvPr/>
            </p:nvSpPr>
            <p:spPr bwMode="auto">
              <a:xfrm flipV="1">
                <a:off x="1926" y="1688"/>
                <a:ext cx="0" cy="198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0" name="Line 70"/>
              <p:cNvSpPr>
                <a:spLocks noChangeShapeType="1"/>
              </p:cNvSpPr>
              <p:nvPr/>
            </p:nvSpPr>
            <p:spPr bwMode="auto">
              <a:xfrm flipH="1">
                <a:off x="1564" y="2157"/>
                <a:ext cx="194" cy="98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1" name="Line 71"/>
              <p:cNvSpPr>
                <a:spLocks noChangeShapeType="1"/>
              </p:cNvSpPr>
              <p:nvPr/>
            </p:nvSpPr>
            <p:spPr bwMode="auto">
              <a:xfrm flipH="1">
                <a:off x="1394" y="2255"/>
                <a:ext cx="170" cy="99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2" name="Line 72"/>
              <p:cNvSpPr>
                <a:spLocks noChangeShapeType="1"/>
              </p:cNvSpPr>
              <p:nvPr/>
            </p:nvSpPr>
            <p:spPr bwMode="auto">
              <a:xfrm flipV="1">
                <a:off x="1443" y="2280"/>
                <a:ext cx="169" cy="9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3" name="Line 73"/>
              <p:cNvSpPr>
                <a:spLocks noChangeShapeType="1"/>
              </p:cNvSpPr>
              <p:nvPr/>
            </p:nvSpPr>
            <p:spPr bwMode="auto">
              <a:xfrm flipV="1">
                <a:off x="1612" y="2157"/>
                <a:ext cx="169" cy="123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4" name="Rectangle 74"/>
              <p:cNvSpPr>
                <a:spLocks noChangeArrowheads="1"/>
              </p:cNvSpPr>
              <p:nvPr/>
            </p:nvSpPr>
            <p:spPr bwMode="auto">
              <a:xfrm>
                <a:off x="1709" y="1984"/>
                <a:ext cx="58" cy="5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5" name="Arc 75"/>
              <p:cNvSpPr>
                <a:spLocks/>
              </p:cNvSpPr>
              <p:nvPr/>
            </p:nvSpPr>
            <p:spPr bwMode="auto">
              <a:xfrm flipH="1">
                <a:off x="2337" y="2132"/>
                <a:ext cx="555" cy="81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5324"/>
                  <a:gd name="T2" fmla="*/ 21277 w 21600"/>
                  <a:gd name="T3" fmla="*/ 25324 h 25324"/>
                  <a:gd name="T4" fmla="*/ 0 w 21600"/>
                  <a:gd name="T5" fmla="*/ 21600 h 25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32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848"/>
                      <a:pt x="21491" y="24094"/>
                      <a:pt x="21276" y="25323"/>
                    </a:cubicBezTo>
                  </a:path>
                  <a:path w="21600" h="2532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848"/>
                      <a:pt x="21491" y="24094"/>
                      <a:pt x="21276" y="2532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6" name="Oval 76"/>
              <p:cNvSpPr>
                <a:spLocks noChangeArrowheads="1"/>
              </p:cNvSpPr>
              <p:nvPr/>
            </p:nvSpPr>
            <p:spPr bwMode="auto">
              <a:xfrm>
                <a:off x="1878" y="1639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7" name="Line 77"/>
              <p:cNvSpPr>
                <a:spLocks noChangeShapeType="1"/>
              </p:cNvSpPr>
              <p:nvPr/>
            </p:nvSpPr>
            <p:spPr bwMode="auto">
              <a:xfrm>
                <a:off x="1032" y="2181"/>
                <a:ext cx="146" cy="99"/>
              </a:xfrm>
              <a:prstGeom prst="line">
                <a:avLst/>
              </a:prstGeom>
              <a:noFill/>
              <a:ln w="57150">
                <a:solidFill>
                  <a:srgbClr val="FF690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8" name="Oval 78"/>
              <p:cNvSpPr>
                <a:spLocks noChangeArrowheads="1"/>
              </p:cNvSpPr>
              <p:nvPr/>
            </p:nvSpPr>
            <p:spPr bwMode="auto">
              <a:xfrm>
                <a:off x="1540" y="2231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79" name="Oval 79"/>
              <p:cNvSpPr>
                <a:spLocks noChangeArrowheads="1"/>
              </p:cNvSpPr>
              <p:nvPr/>
            </p:nvSpPr>
            <p:spPr bwMode="auto">
              <a:xfrm>
                <a:off x="1758" y="1614"/>
                <a:ext cx="72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80" name="Line 80"/>
              <p:cNvSpPr>
                <a:spLocks noChangeShapeType="1"/>
              </p:cNvSpPr>
              <p:nvPr/>
            </p:nvSpPr>
            <p:spPr bwMode="auto">
              <a:xfrm>
                <a:off x="1781" y="1688"/>
                <a:ext cx="0" cy="74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81" name="Line 81"/>
              <p:cNvSpPr>
                <a:spLocks noChangeShapeType="1"/>
              </p:cNvSpPr>
              <p:nvPr/>
            </p:nvSpPr>
            <p:spPr bwMode="auto">
              <a:xfrm flipH="1" flipV="1">
                <a:off x="1781" y="1540"/>
                <a:ext cx="0" cy="7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82" name="Line 82"/>
              <p:cNvSpPr>
                <a:spLocks noChangeShapeType="1"/>
              </p:cNvSpPr>
              <p:nvPr/>
            </p:nvSpPr>
            <p:spPr bwMode="auto">
              <a:xfrm flipV="1">
                <a:off x="1805" y="1540"/>
                <a:ext cx="459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83" name="Line 83"/>
              <p:cNvSpPr>
                <a:spLocks noChangeShapeType="1"/>
              </p:cNvSpPr>
              <p:nvPr/>
            </p:nvSpPr>
            <p:spPr bwMode="auto">
              <a:xfrm flipV="1">
                <a:off x="1974" y="2107"/>
                <a:ext cx="0" cy="99"/>
              </a:xfrm>
              <a:prstGeom prst="line">
                <a:avLst/>
              </a:prstGeom>
              <a:noFill/>
              <a:ln w="57150">
                <a:solidFill>
                  <a:srgbClr val="00A2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5140" name="fox9_aired_mpg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688"/>
              <a:ext cx="192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1" name="Text Box 85"/>
            <p:cNvSpPr txBox="1">
              <a:spLocks noChangeArrowheads="1"/>
            </p:cNvSpPr>
            <p:nvPr/>
          </p:nvSpPr>
          <p:spPr bwMode="auto">
            <a:xfrm>
              <a:off x="3552" y="700"/>
              <a:ext cx="16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Evacutation Route Planning</a:t>
              </a:r>
            </a:p>
          </p:txBody>
        </p:sp>
        <p:sp>
          <p:nvSpPr>
            <p:cNvPr id="281686" name="Rectangle 86"/>
            <p:cNvSpPr>
              <a:spLocks noChangeArrowheads="1"/>
            </p:cNvSpPr>
            <p:nvPr/>
          </p:nvSpPr>
          <p:spPr bwMode="auto">
            <a:xfrm>
              <a:off x="2880" y="672"/>
              <a:ext cx="2592" cy="35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1687" name="Line 87"/>
            <p:cNvSpPr>
              <a:spLocks noChangeShapeType="1"/>
            </p:cNvSpPr>
            <p:nvPr/>
          </p:nvSpPr>
          <p:spPr bwMode="auto">
            <a:xfrm>
              <a:off x="2880" y="912"/>
              <a:ext cx="25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124" name="Group 88"/>
          <p:cNvGrpSpPr>
            <a:grpSpLocks/>
          </p:cNvGrpSpPr>
          <p:nvPr/>
        </p:nvGrpSpPr>
        <p:grpSpPr bwMode="auto">
          <a:xfrm>
            <a:off x="304800" y="990600"/>
            <a:ext cx="4495800" cy="2819400"/>
            <a:chOff x="96" y="2448"/>
            <a:chExt cx="2832" cy="1776"/>
          </a:xfrm>
        </p:grpSpPr>
        <p:grpSp>
          <p:nvGrpSpPr>
            <p:cNvPr id="5131" name="Group 89"/>
            <p:cNvGrpSpPr>
              <a:grpSpLocks/>
            </p:cNvGrpSpPr>
            <p:nvPr/>
          </p:nvGrpSpPr>
          <p:grpSpPr bwMode="auto">
            <a:xfrm>
              <a:off x="144" y="2544"/>
              <a:ext cx="1872" cy="1680"/>
              <a:chOff x="4032" y="720"/>
              <a:chExt cx="1632" cy="1296"/>
            </a:xfrm>
          </p:grpSpPr>
          <p:pic>
            <p:nvPicPr>
              <p:cNvPr id="5134" name="Picture 90" descr="T8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720"/>
                <a:ext cx="1581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1691" name="Rectangle 91"/>
              <p:cNvSpPr>
                <a:spLocks noChangeArrowheads="1"/>
              </p:cNvSpPr>
              <p:nvPr/>
            </p:nvSpPr>
            <p:spPr bwMode="auto">
              <a:xfrm rot="-2014100">
                <a:off x="5136" y="720"/>
                <a:ext cx="528" cy="38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92" name="Rectangle 92"/>
              <p:cNvSpPr>
                <a:spLocks noChangeArrowheads="1"/>
              </p:cNvSpPr>
              <p:nvPr/>
            </p:nvSpPr>
            <p:spPr bwMode="auto">
              <a:xfrm>
                <a:off x="4128" y="1152"/>
                <a:ext cx="432" cy="336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93" name="Line 93"/>
              <p:cNvSpPr>
                <a:spLocks noChangeShapeType="1"/>
              </p:cNvSpPr>
              <p:nvPr/>
            </p:nvSpPr>
            <p:spPr bwMode="auto">
              <a:xfrm>
                <a:off x="4896" y="172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694" name="Rectangle 94"/>
              <p:cNvSpPr>
                <a:spLocks noChangeArrowheads="1"/>
              </p:cNvSpPr>
              <p:nvPr/>
            </p:nvSpPr>
            <p:spPr bwMode="auto">
              <a:xfrm>
                <a:off x="4752" y="1536"/>
                <a:ext cx="336" cy="384"/>
              </a:xfrm>
              <a:prstGeom prst="rect">
                <a:avLst/>
              </a:prstGeom>
              <a:noFill/>
              <a:ln w="9525">
                <a:solidFill>
                  <a:srgbClr val="FF7C8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132" name="Text Box 95"/>
            <p:cNvSpPr txBox="1">
              <a:spLocks noChangeArrowheads="1"/>
            </p:cNvSpPr>
            <p:nvPr/>
          </p:nvSpPr>
          <p:spPr bwMode="auto">
            <a:xfrm>
              <a:off x="1956" y="3299"/>
              <a:ext cx="92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 Parallelize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Range Queries</a:t>
              </a:r>
            </a:p>
          </p:txBody>
        </p:sp>
        <p:sp>
          <p:nvSpPr>
            <p:cNvPr id="281696" name="Rectangle 96"/>
            <p:cNvSpPr>
              <a:spLocks noChangeArrowheads="1"/>
            </p:cNvSpPr>
            <p:nvPr/>
          </p:nvSpPr>
          <p:spPr bwMode="auto">
            <a:xfrm>
              <a:off x="96" y="2448"/>
              <a:ext cx="2832" cy="17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97"/>
          <p:cNvGrpSpPr>
            <a:grpSpLocks/>
          </p:cNvGrpSpPr>
          <p:nvPr/>
        </p:nvGrpSpPr>
        <p:grpSpPr bwMode="auto">
          <a:xfrm>
            <a:off x="304800" y="3886200"/>
            <a:ext cx="4495800" cy="2819400"/>
            <a:chOff x="96" y="672"/>
            <a:chExt cx="2832" cy="1776"/>
          </a:xfrm>
        </p:grpSpPr>
        <p:pic>
          <p:nvPicPr>
            <p:cNvPr id="5126" name="Picture 98" descr="rfs8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64"/>
              <a:ext cx="2256" cy="1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99" descr="T1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912"/>
              <a:ext cx="117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00"/>
            <p:cNvSpPr txBox="1">
              <a:spLocks noChangeArrowheads="1"/>
            </p:cNvSpPr>
            <p:nvPr/>
          </p:nvSpPr>
          <p:spPr bwMode="auto">
            <a:xfrm>
              <a:off x="1200" y="672"/>
              <a:ext cx="17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Storing graphs in disk blocks</a:t>
              </a:r>
            </a:p>
          </p:txBody>
        </p:sp>
        <p:sp>
          <p:nvSpPr>
            <p:cNvPr id="5129" name="Text Box 101"/>
            <p:cNvSpPr txBox="1">
              <a:spLocks noChangeArrowheads="1"/>
            </p:cNvSpPr>
            <p:nvPr/>
          </p:nvSpPr>
          <p:spPr bwMode="auto">
            <a:xfrm>
              <a:off x="144" y="672"/>
              <a:ext cx="9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Shortest Paths </a:t>
              </a:r>
            </a:p>
          </p:txBody>
        </p:sp>
        <p:sp>
          <p:nvSpPr>
            <p:cNvPr id="281702" name="Rectangle 102"/>
            <p:cNvSpPr>
              <a:spLocks noChangeArrowheads="1"/>
            </p:cNvSpPr>
            <p:nvPr/>
          </p:nvSpPr>
          <p:spPr bwMode="auto">
            <a:xfrm>
              <a:off x="96" y="672"/>
              <a:ext cx="2832" cy="17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03" name="Picture 5" descr="C:\Users\raameshd\Desktop\vis\gps-icon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115492"/>
            <a:ext cx="3841750" cy="258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6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3600" dirty="0" smtClean="0"/>
              <a:t>Spatial Databases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05104"/>
            <a:ext cx="5638800" cy="5029200"/>
          </a:xfrm>
        </p:spPr>
        <p:txBody>
          <a:bodyPr/>
          <a:lstStyle/>
          <a:p>
            <a:r>
              <a:rPr lang="en-US" sz="1800" dirty="0"/>
              <a:t>Spatial Querying </a:t>
            </a:r>
          </a:p>
          <a:p>
            <a:pPr lvl="1"/>
            <a:r>
              <a:rPr lang="en-US" sz="1600" dirty="0" smtClean="0"/>
              <a:t>Geo-fence, </a:t>
            </a:r>
            <a:r>
              <a:rPr lang="en-US" sz="1600" dirty="0"/>
              <a:t>Geo-</a:t>
            </a:r>
            <a:r>
              <a:rPr lang="en-US" sz="1600" dirty="0" smtClean="0"/>
              <a:t>tag. </a:t>
            </a:r>
            <a:r>
              <a:rPr lang="en-US" sz="1600" dirty="0" err="1" smtClean="0"/>
              <a:t>Checkin</a:t>
            </a:r>
            <a:r>
              <a:rPr lang="en-US" sz="1600" dirty="0" smtClean="0"/>
              <a:t>, </a:t>
            </a:r>
            <a:r>
              <a:rPr lang="mr-IN" sz="1600" dirty="0" smtClean="0"/>
              <a:t>…</a:t>
            </a:r>
            <a:endParaRPr lang="en-US" sz="1600" dirty="0" smtClean="0"/>
          </a:p>
          <a:p>
            <a:pPr lvl="1"/>
            <a:r>
              <a:rPr lang="en-US" sz="1600" dirty="0" smtClean="0"/>
              <a:t>Set based querying beyond GIS</a:t>
            </a:r>
            <a:endParaRPr lang="en-US" sz="1800" dirty="0" smtClean="0"/>
          </a:p>
          <a:p>
            <a:pPr>
              <a:buFont typeface="Arial" charset="0"/>
              <a:buChar char="•"/>
            </a:pPr>
            <a:endParaRPr lang="en-US" sz="1800" dirty="0" smtClean="0"/>
          </a:p>
          <a:p>
            <a:pPr>
              <a:buFont typeface="Arial" charset="0"/>
              <a:buChar char="•"/>
            </a:pPr>
            <a:r>
              <a:rPr lang="en-US" sz="1800" dirty="0" smtClean="0"/>
              <a:t>Spatial Querying Software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ea typeface="ＭＳ Ｐゴシック" charset="0"/>
              </a:rPr>
              <a:t>OGC: 6 Data Types (Closed Algebra)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Operations.: inside, overlap, distance, area, …</a:t>
            </a:r>
          </a:p>
          <a:p>
            <a:pPr lvl="2">
              <a:buFont typeface="Arial" charset="0"/>
              <a:buChar char="•"/>
            </a:pPr>
            <a:r>
              <a:rPr lang="en-US" sz="1400" dirty="0" smtClean="0"/>
              <a:t>Topological 9-intersection model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Data-structures: B-tree =&gt; R-tree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Algorithms: Sorting =&gt; Geometric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Big Data: </a:t>
            </a:r>
            <a:r>
              <a:rPr lang="en-US" sz="1600" dirty="0" err="1" smtClean="0"/>
              <a:t>SpatialHadoop</a:t>
            </a:r>
            <a:r>
              <a:rPr lang="en-US" sz="1600" dirty="0" smtClean="0"/>
              <a:t>, GIS Tools for Hadoop</a:t>
            </a:r>
          </a:p>
          <a:p>
            <a:pPr lvl="1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9" name="Picture 8" descr="IC25990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05900"/>
            <a:ext cx="4731147" cy="2246900"/>
          </a:xfrm>
          <a:prstGeom prst="rect">
            <a:avLst/>
          </a:prstGeom>
        </p:spPr>
      </p:pic>
      <p:pic>
        <p:nvPicPr>
          <p:cNvPr id="3074" name="Picture 2" descr="https://encrypted-tbn1.gstatic.com/images?q=tbn:ANd9GcQUTAnnFHq8xSVeMEi7FbGqdXc3H1vsQ5H1b8NA8Sd59bbauf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22373" r="10390" b="14822"/>
          <a:stretch/>
        </p:blipFill>
        <p:spPr bwMode="auto">
          <a:xfrm>
            <a:off x="7315200" y="1097280"/>
            <a:ext cx="15544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Tfj091DgSOFSIjKdHvDcgyQo1TWjEYw5SrWepamkRHT3VV84W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r="20082" b="8315"/>
          <a:stretch/>
        </p:blipFill>
        <p:spPr bwMode="auto">
          <a:xfrm>
            <a:off x="76200" y="4808156"/>
            <a:ext cx="137160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7"/>
          <a:stretch/>
        </p:blipFill>
        <p:spPr>
          <a:xfrm>
            <a:off x="5852160" y="3581400"/>
            <a:ext cx="3017520" cy="216190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954780" y="3643596"/>
            <a:ext cx="18288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0600"/>
            <a:ext cx="1269650" cy="170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stgres_logo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239512"/>
            <a:ext cx="1041400" cy="958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5673" y="4724400"/>
            <a:ext cx="1320800" cy="16764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868337"/>
            <a:ext cx="3733800" cy="55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52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13123" y="1261192"/>
            <a:ext cx="1130877" cy="2167169"/>
            <a:chOff x="8013123" y="1661335"/>
            <a:chExt cx="1130877" cy="2167169"/>
          </a:xfrm>
        </p:grpSpPr>
        <p:sp>
          <p:nvSpPr>
            <p:cNvPr id="8" name="Oval 7"/>
            <p:cNvSpPr/>
            <p:nvPr/>
          </p:nvSpPr>
          <p:spPr>
            <a:xfrm>
              <a:off x="8013123" y="1902476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0846" y="1661335"/>
              <a:ext cx="371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8057966" y="2692433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015722" y="3559606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40846" y="3459172"/>
              <a:ext cx="903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33FF"/>
                  </a:solidFill>
                </a:rPr>
                <a:t>A</a:t>
              </a:r>
              <a:endParaRPr lang="en-US" dirty="0">
                <a:solidFill>
                  <a:srgbClr val="3333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42062" y="2595803"/>
              <a:ext cx="370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</a:t>
              </a:r>
              <a:endParaRPr lang="en-US" dirty="0">
                <a:effectLst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3318" y="1143000"/>
            <a:ext cx="2213946" cy="1784190"/>
            <a:chOff x="113318" y="1543143"/>
            <a:chExt cx="2213946" cy="1784190"/>
          </a:xfrm>
        </p:grpSpPr>
        <p:sp>
          <p:nvSpPr>
            <p:cNvPr id="31" name="TextBox 30"/>
            <p:cNvSpPr txBox="1"/>
            <p:nvPr/>
          </p:nvSpPr>
          <p:spPr>
            <a:xfrm>
              <a:off x="569089" y="1543143"/>
              <a:ext cx="790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006695" y="1876566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062341" y="2519228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69089" y="3040631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294176" y="2117915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294176" y="2802336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701784" y="1890050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704587" y="2959964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2975" y="2252019"/>
              <a:ext cx="790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T2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3318" y="2883960"/>
              <a:ext cx="790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T3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47426" y="2199308"/>
              <a:ext cx="790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33FF"/>
                  </a:solidFill>
                </a:rPr>
                <a:t>A1</a:t>
              </a:r>
              <a:endParaRPr lang="en-US" dirty="0">
                <a:solidFill>
                  <a:srgbClr val="3333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85420" y="2958001"/>
              <a:ext cx="790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33FF"/>
                  </a:solidFill>
                </a:rPr>
                <a:t>A2</a:t>
              </a:r>
              <a:endParaRPr lang="en-US" dirty="0">
                <a:solidFill>
                  <a:srgbClr val="3333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34319" y="1659832"/>
              <a:ext cx="492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V1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66050" y="2627711"/>
              <a:ext cx="479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V2</a:t>
              </a:r>
              <a:endParaRPr lang="en-US" dirty="0"/>
            </a:p>
          </p:txBody>
        </p:sp>
      </p:grpSp>
      <p:graphicFrame>
        <p:nvGraphicFramePr>
          <p:cNvPr id="65" name="Table 64"/>
          <p:cNvGraphicFramePr>
            <a:graphicFrameLocks noGrp="1"/>
          </p:cNvGraphicFramePr>
          <p:nvPr>
            <p:extLst/>
          </p:nvPr>
        </p:nvGraphicFramePr>
        <p:xfrm>
          <a:off x="197961" y="4114800"/>
          <a:ext cx="7879083" cy="137507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25525"/>
                <a:gridCol w="2638232"/>
                <a:gridCol w="1895061"/>
                <a:gridCol w="2320265"/>
              </a:tblGrid>
              <a:tr h="592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Pearson’s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Correlation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Ripley’s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cross-K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Participation Index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T-A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-0.90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V-A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588364"/>
          </a:xfrm>
        </p:spPr>
        <p:txBody>
          <a:bodyPr/>
          <a:lstStyle/>
          <a:p>
            <a:r>
              <a:rPr lang="en-US" sz="2800" dirty="0" smtClean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Interactions</a:t>
            </a:r>
            <a:endParaRPr lang="en-US" sz="2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9416" y="3204610"/>
            <a:ext cx="27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(a) a map of 3 features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2528306" y="1159844"/>
            <a:ext cx="2370435" cy="2433920"/>
            <a:chOff x="2528306" y="1559987"/>
            <a:chExt cx="2370435" cy="2433920"/>
          </a:xfrm>
        </p:grpSpPr>
        <p:grpSp>
          <p:nvGrpSpPr>
            <p:cNvPr id="3" name="Group 2"/>
            <p:cNvGrpSpPr/>
            <p:nvPr/>
          </p:nvGrpSpPr>
          <p:grpSpPr>
            <a:xfrm>
              <a:off x="3118019" y="1559987"/>
              <a:ext cx="1780722" cy="1999619"/>
              <a:chOff x="3118019" y="1559987"/>
              <a:chExt cx="1780722" cy="199961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3142960" y="1660362"/>
                <a:ext cx="7904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T1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652499" y="1941527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625996" y="2442357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201640" y="3105593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926727" y="2182877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926727" y="2867298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306200" y="196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217154" y="3136008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169403" y="2554479"/>
                <a:ext cx="7904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T2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237723" y="3190274"/>
                <a:ext cx="7904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T3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054984" y="2112371"/>
                <a:ext cx="843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3333FF"/>
                    </a:solidFill>
                  </a:rPr>
                  <a:t>A1</a:t>
                </a:r>
                <a:endParaRPr lang="en-US" dirty="0">
                  <a:solidFill>
                    <a:srgbClr val="3333FF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894451" y="2515312"/>
                <a:ext cx="7904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3333FF"/>
                    </a:solidFill>
                  </a:rPr>
                  <a:t>A2</a:t>
                </a:r>
                <a:endParaRPr lang="en-US" dirty="0">
                  <a:solidFill>
                    <a:srgbClr val="3333FF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990538" y="1649644"/>
                <a:ext cx="8511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V1</a:t>
                </a:r>
                <a:endParaRPr lang="en-US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088743" y="2855074"/>
                <a:ext cx="7904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V2</a:t>
                </a:r>
                <a:endParaRPr lang="en-US" dirty="0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flipH="1" flipV="1">
                <a:off x="3118019" y="1559987"/>
                <a:ext cx="15360" cy="192327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3896216" y="1574782"/>
                <a:ext cx="20365" cy="19130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 flipV="1">
                <a:off x="4690460" y="1559987"/>
                <a:ext cx="107" cy="192186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3131559" y="3481848"/>
                <a:ext cx="15590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 flipV="1">
                <a:off x="3145847" y="2426501"/>
                <a:ext cx="1519948" cy="924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>
                <a:off x="3118019" y="1574782"/>
                <a:ext cx="156668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2528306" y="3624575"/>
              <a:ext cx="2370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(b) Spatial Partitions</a:t>
              </a:r>
              <a:endParaRPr lang="en-US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130457" y="1269128"/>
            <a:ext cx="2337144" cy="2318057"/>
            <a:chOff x="5130457" y="1669271"/>
            <a:chExt cx="2337144" cy="2318057"/>
          </a:xfrm>
        </p:grpSpPr>
        <p:sp>
          <p:nvSpPr>
            <p:cNvPr id="25" name="TextBox 24"/>
            <p:cNvSpPr txBox="1"/>
            <p:nvPr/>
          </p:nvSpPr>
          <p:spPr>
            <a:xfrm>
              <a:off x="6410625" y="1669271"/>
              <a:ext cx="728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V1</a:t>
              </a:r>
              <a:endParaRPr lang="en-US" dirty="0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5130457" y="1745710"/>
              <a:ext cx="2337144" cy="2241618"/>
              <a:chOff x="5130457" y="1745710"/>
              <a:chExt cx="2337144" cy="224161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566566" y="2715646"/>
                <a:ext cx="7904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V2</a:t>
                </a:r>
                <a:endParaRPr lang="en-US" dirty="0"/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130457" y="1745710"/>
                <a:ext cx="2009161" cy="1674943"/>
                <a:chOff x="5130457" y="1745710"/>
                <a:chExt cx="2009161" cy="1674943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5520817" y="1745710"/>
                  <a:ext cx="7904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T1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5998591" y="1983370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5933522" y="2471494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5586228" y="3133951"/>
                  <a:ext cx="182880" cy="18288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6311315" y="2211235"/>
                  <a:ext cx="182880" cy="18288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6311315" y="2895656"/>
                  <a:ext cx="182880" cy="18288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691900" y="1971014"/>
                  <a:ext cx="182880" cy="18288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6744369" y="3078536"/>
                  <a:ext cx="182880" cy="18288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348099" y="2407624"/>
                  <a:ext cx="7904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T2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130457" y="2977280"/>
                  <a:ext cx="7904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T3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349120" y="2319532"/>
                  <a:ext cx="7904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3333FF"/>
                      </a:solidFill>
                    </a:rPr>
                    <a:t>A1</a:t>
                  </a:r>
                  <a:endParaRPr lang="en-US" dirty="0">
                    <a:solidFill>
                      <a:srgbClr val="3333FF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6002559" y="3051321"/>
                  <a:ext cx="7904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3333FF"/>
                      </a:solidFill>
                    </a:rPr>
                    <a:t>A2</a:t>
                  </a:r>
                  <a:endParaRPr lang="en-US" dirty="0">
                    <a:solidFill>
                      <a:srgbClr val="3333FF"/>
                    </a:solidFill>
                  </a:endParaRPr>
                </a:p>
              </p:txBody>
            </p:sp>
            <p:cxnSp>
              <p:nvCxnSpPr>
                <p:cNvPr id="27" name="Straight Connector 26"/>
                <p:cNvCxnSpPr>
                  <a:stCxn id="21" idx="1"/>
                </p:cNvCxnSpPr>
                <p:nvPr/>
              </p:nvCxnSpPr>
              <p:spPr>
                <a:xfrm flipH="1" flipV="1">
                  <a:off x="6186863" y="2128598"/>
                  <a:ext cx="151234" cy="10941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>
                  <a:stCxn id="21" idx="3"/>
                  <a:endCxn id="19" idx="7"/>
                </p:cNvCxnSpPr>
                <p:nvPr/>
              </p:nvCxnSpPr>
              <p:spPr>
                <a:xfrm flipH="1">
                  <a:off x="6089620" y="2367333"/>
                  <a:ext cx="248477" cy="13094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>
                  <a:off x="6488105" y="2107074"/>
                  <a:ext cx="192722" cy="14828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26" idx="1"/>
                  <a:endCxn id="22" idx="6"/>
                </p:cNvCxnSpPr>
                <p:nvPr/>
              </p:nvCxnSpPr>
              <p:spPr>
                <a:xfrm flipH="1" flipV="1">
                  <a:off x="6494195" y="2987096"/>
                  <a:ext cx="276956" cy="11822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Box 71"/>
              <p:cNvSpPr txBox="1"/>
              <p:nvPr/>
            </p:nvSpPr>
            <p:spPr>
              <a:xfrm>
                <a:off x="5288383" y="3617996"/>
                <a:ext cx="2179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(c) Neighbor graph</a:t>
                </a:r>
                <a:endParaRPr lang="en-US" dirty="0"/>
              </a:p>
            </p:txBody>
          </p:sp>
        </p:grpSp>
      </p:grpSp>
      <p:sp>
        <p:nvSpPr>
          <p:cNvPr id="73" name="Rectangle 72"/>
          <p:cNvSpPr/>
          <p:nvPr/>
        </p:nvSpPr>
        <p:spPr bwMode="auto">
          <a:xfrm>
            <a:off x="1699346" y="4753859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1704933" y="5133530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4032875" y="4790583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4038462" y="5170254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6038315" y="4787114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6043902" y="5166785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44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460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-temporal (ST) Data Mining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458200" cy="5410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ST Data Mining?</a:t>
            </a:r>
          </a:p>
          <a:p>
            <a:pPr lvl="1" eaLnBrk="1" hangingPunct="1"/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Identifying interesting, useful, non-trivial </a:t>
            </a:r>
            <a:r>
              <a:rPr lang="en-US" alt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large </a:t>
            </a:r>
            <a:r>
              <a:rPr lang="en-US" alt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en-US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alt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datasets</a:t>
            </a:r>
          </a:p>
          <a:p>
            <a:pPr lvl="2" eaLnBrk="1" hangingPunct="1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satellite imagery, </a:t>
            </a:r>
            <a:r>
              <a:rPr lang="en-US" alt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-tracks, census, …</a:t>
            </a:r>
          </a:p>
          <a:p>
            <a:pPr lvl="1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Challenges: Costly false positives, auto-correlation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Pattern Families</a:t>
            </a:r>
          </a:p>
          <a:p>
            <a:pPr lvl="1" eaLnBrk="1" hangingPunct="1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Hotspots, e.g., John Snow’s map of London</a:t>
            </a:r>
          </a:p>
          <a:p>
            <a:pPr lvl="1" eaLnBrk="1" hangingPunct="1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 discontinuities</a:t>
            </a:r>
          </a:p>
          <a:p>
            <a:pPr lvl="1" eaLnBrk="1" hangingPunct="1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Co-locations, Tele-connections</a:t>
            </a:r>
          </a:p>
          <a:p>
            <a:pPr lvl="1" eaLnBrk="1" hangingPunct="1"/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Predicting location, trajectories, …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5257" b="6993"/>
          <a:stretch>
            <a:fillRect/>
          </a:stretch>
        </p:blipFill>
        <p:spPr bwMode="auto">
          <a:xfrm>
            <a:off x="6007533" y="2362200"/>
            <a:ext cx="2986398" cy="2808288"/>
          </a:xfrm>
          <a:prstGeom prst="rect">
            <a:avLst/>
          </a:prstGeom>
          <a:noFill/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81" y="304800"/>
            <a:ext cx="1447300" cy="141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181600" y="3962400"/>
            <a:ext cx="1219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5562600"/>
            <a:ext cx="861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Details: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(a) Spatiotemporal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Mining: A Computational Perspective, ISPRS Intl. Journal 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Geo-Information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4(4):2306-2338, 2015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indent="-45720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Identifying patterns in spatial information: a survey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methods,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Wiley Interdisciplinary Reviews: Data Mining and Knowledge Discovery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193-214, 1(3), May/June 2011</a:t>
            </a:r>
            <a:r>
              <a:rPr lang="en-US" sz="1600" dirty="0" smtClean="0"/>
              <a:t>.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76200"/>
            <a:ext cx="8875059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3284" y="3285460"/>
            <a:ext cx="4242390" cy="3104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18074" y="3285460"/>
            <a:ext cx="4242390" cy="3104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096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Details: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hlinkClick r:id="rId3"/>
              </a:rPr>
              <a:t>Significant </a:t>
            </a:r>
            <a:r>
              <a:rPr lang="en-US" sz="1600" dirty="0" smtClean="0">
                <a:hlinkClick r:id="rId3"/>
              </a:rPr>
              <a:t>Linear Hotspot Discovery</a:t>
            </a:r>
            <a:r>
              <a:rPr lang="en-US" sz="1600" dirty="0"/>
              <a:t>,</a:t>
            </a:r>
            <a:r>
              <a:rPr lang="en-US" sz="1600" dirty="0" smtClean="0"/>
              <a:t> IEEE Transactions on Big Data (accepted) (A summary in Proc</a:t>
            </a:r>
            <a:r>
              <a:rPr lang="en-US" sz="1600" dirty="0"/>
              <a:t>. Intl. Conf. on Geographic </a:t>
            </a:r>
            <a:r>
              <a:rPr lang="en-US" sz="1600" dirty="0" smtClean="0"/>
              <a:t>Info. Sc., </a:t>
            </a:r>
            <a:r>
              <a:rPr lang="en-US" sz="1600" dirty="0"/>
              <a:t>Springer LNCS 8728, pp. 284-300, 2014.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Societal Motivation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" y="868363"/>
            <a:ext cx="8089900" cy="3262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x-none" sz="2000" dirty="0"/>
              <a:t>  Q? Identify disciplines of societal challenges?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x-none" sz="1600" dirty="0"/>
              <a:t>  Cyber-security, e.g., Fake news, Reduce cancer deaths, Climate change 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x-none" sz="1600" dirty="0"/>
              <a:t>  Poverty, Hunger, Health &amp; Well-being, Inequality, </a:t>
            </a:r>
            <a:r>
              <a:rPr lang="mr-IN" altLang="x-none" sz="1600" dirty="0"/>
              <a:t>…</a:t>
            </a:r>
            <a:endParaRPr lang="en-US" altLang="x-none" sz="1600" dirty="0"/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x-none" sz="1600" dirty="0"/>
              <a:t>  Interactions: Feed growing population while protecting water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en-US" altLang="x-none" sz="1600" dirty="0"/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ea typeface="ＭＳ Ｐゴシック" pitchFamily="34" charset="-128"/>
              </a:rPr>
              <a:t>Q? Identify disciplines of non-academic organizations?</a:t>
            </a:r>
          </a:p>
          <a:p>
            <a:pPr marL="742950" lvl="1" indent="-285750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Government, e.g., USDOD, </a:t>
            </a:r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USDA, USDOT</a:t>
            </a:r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, NIH, </a:t>
            </a:r>
            <a:r>
              <a:rPr lang="mr-IN" sz="1600" dirty="0" smtClean="0">
                <a:latin typeface="Arial" pitchFamily="34" charset="0"/>
                <a:ea typeface="ＭＳ Ｐゴシック" pitchFamily="34" charset="-128"/>
              </a:rPr>
              <a:t>…</a:t>
            </a:r>
            <a:endParaRPr lang="en-US" sz="1600" dirty="0">
              <a:latin typeface="Arial" pitchFamily="34" charset="0"/>
              <a:ea typeface="ＭＳ Ｐゴシック" pitchFamily="34" charset="-128"/>
            </a:endParaRPr>
          </a:p>
          <a:p>
            <a:pPr marL="742950" lvl="1" indent="-285750" eaLnBrk="1" hangingPunct="1">
              <a:buFont typeface="Arial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Businesses, e.g., Google, Amazon, GE, Berkshire Hathaway, </a:t>
            </a:r>
            <a:r>
              <a:rPr lang="mr-IN" sz="1600" dirty="0">
                <a:latin typeface="Arial" pitchFamily="34" charset="0"/>
                <a:ea typeface="ＭＳ Ｐゴシック" pitchFamily="34" charset="-128"/>
              </a:rPr>
              <a:t>…</a:t>
            </a:r>
            <a:endParaRPr lang="en-US" sz="1600" dirty="0">
              <a:latin typeface="Arial" pitchFamily="34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US" sz="2000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sz="1600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sz="1600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2400" r="1904" b="36388"/>
          <a:stretch>
            <a:fillRect/>
          </a:stretch>
        </p:blipFill>
        <p:spPr bwMode="auto">
          <a:xfrm>
            <a:off x="1531938" y="3333750"/>
            <a:ext cx="6977062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18"/>
          <a:stretch>
            <a:fillRect/>
          </a:stretch>
        </p:blipFill>
        <p:spPr bwMode="auto">
          <a:xfrm>
            <a:off x="419100" y="4951413"/>
            <a:ext cx="86868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4CACC8-07B2-4A98-88B4-5C1340888EED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000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063038" cy="6096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Spatial Auto-Regression</a:t>
            </a:r>
          </a:p>
        </p:txBody>
      </p:sp>
      <p:graphicFrame>
        <p:nvGraphicFramePr>
          <p:cNvPr id="29700" name="Object 3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1168400" y="1752600"/>
          <a:ext cx="6680200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Worksheet" r:id="rId5" imgW="7362825" imgH="1562100" progId="Excel.Sheet.8">
                  <p:embed/>
                </p:oleObj>
              </mc:Choice>
              <mc:Fallback>
                <p:oleObj name="Worksheet" r:id="rId5" imgW="7362825" imgH="15621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1752600"/>
                        <a:ext cx="6680200" cy="1417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990600"/>
          <a:ext cx="57499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" name="Equation" r:id="rId7" imgW="3632200" imgH="431800" progId="Equation.3">
                  <p:embed/>
                </p:oleObj>
              </mc:Choice>
              <mc:Fallback>
                <p:oleObj name="Equation" r:id="rId7" imgW="3632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90600"/>
                        <a:ext cx="5749925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1045" name="Group 5"/>
          <p:cNvGrpSpPr>
            <a:grpSpLocks/>
          </p:cNvGrpSpPr>
          <p:nvPr/>
        </p:nvGrpSpPr>
        <p:grpSpPr bwMode="auto">
          <a:xfrm>
            <a:off x="381000" y="3409950"/>
            <a:ext cx="8229600" cy="2986149"/>
            <a:chOff x="336" y="2735"/>
            <a:chExt cx="3408" cy="1562"/>
          </a:xfrm>
        </p:grpSpPr>
        <p:sp>
          <p:nvSpPr>
            <p:cNvPr id="29708" name="Rectangle 6"/>
            <p:cNvSpPr>
              <a:spLocks noChangeArrowheads="1"/>
            </p:cNvSpPr>
            <p:nvPr/>
          </p:nvSpPr>
          <p:spPr bwMode="auto">
            <a:xfrm>
              <a:off x="336" y="2735"/>
              <a:ext cx="3408" cy="1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 dirty="0"/>
                <a:t> </a:t>
              </a:r>
              <a:r>
                <a:rPr lang="en-US" altLang="en-US" sz="1600" b="1" u="sng" dirty="0"/>
                <a:t>Maximum Likelihood Estimation</a:t>
              </a:r>
            </a:p>
            <a:p>
              <a:pPr eaLnBrk="1" hangingPunct="1">
                <a:spcBef>
                  <a:spcPct val="0"/>
                </a:spcBef>
              </a:pPr>
              <a:endParaRPr lang="en-US" altLang="en-US" b="1" u="sng" dirty="0"/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CC0000"/>
                  </a:solidFill>
                </a:rPr>
                <a:t> </a:t>
              </a:r>
              <a:r>
                <a:rPr lang="en-US" altLang="en-US" sz="1800" dirty="0" smtClean="0">
                  <a:solidFill>
                    <a:srgbClr val="CC0000"/>
                  </a:solidFill>
                </a:rPr>
                <a:t>Computing </a:t>
              </a:r>
              <a:r>
                <a:rPr lang="en-US" altLang="en-US" sz="1800" dirty="0">
                  <a:solidFill>
                    <a:srgbClr val="CC0000"/>
                  </a:solidFill>
                </a:rPr>
                <a:t>determinant of large matrix is </a:t>
              </a:r>
              <a:r>
                <a:rPr lang="en-US" altLang="en-US" sz="1800" dirty="0" smtClean="0">
                  <a:solidFill>
                    <a:srgbClr val="CC0000"/>
                  </a:solidFill>
                </a:rPr>
                <a:t>a hard (open) </a:t>
              </a:r>
              <a:r>
                <a:rPr lang="en-US" altLang="en-US" sz="1800" dirty="0">
                  <a:solidFill>
                    <a:srgbClr val="CC0000"/>
                  </a:solidFill>
                </a:rPr>
                <a:t>problem</a:t>
              </a:r>
              <a:r>
                <a:rPr lang="en-US" altLang="en-US" sz="1800" dirty="0" smtClean="0">
                  <a:solidFill>
                    <a:srgbClr val="CC0000"/>
                  </a:solidFill>
                </a:rPr>
                <a:t>!</a:t>
              </a:r>
              <a:endParaRPr lang="en-US" altLang="en-US" sz="1600" dirty="0" smtClean="0">
                <a:solidFill>
                  <a:srgbClr val="CC0000"/>
                </a:solidFill>
              </a:endParaRPr>
            </a:p>
            <a:p>
              <a:pPr lvl="1" eaLnBrk="1" hangingPunct="1">
                <a:spcBef>
                  <a:spcPct val="0"/>
                </a:spcBef>
              </a:pPr>
              <a:r>
                <a:rPr lang="en-US" altLang="en-US" sz="1600" dirty="0"/>
                <a:t> </a:t>
              </a:r>
              <a:r>
                <a:rPr lang="en-US" altLang="en-US" sz="1600" dirty="0" smtClean="0"/>
                <a:t>size(W) is </a:t>
              </a:r>
              <a:r>
                <a:rPr lang="en-US" altLang="en-US" sz="1600" dirty="0" smtClean="0">
                  <a:solidFill>
                    <a:srgbClr val="FF0000"/>
                  </a:solidFill>
                </a:rPr>
                <a:t>quadratic</a:t>
              </a:r>
              <a:r>
                <a:rPr lang="en-US" altLang="en-US" sz="1600" dirty="0" smtClean="0"/>
                <a:t> in number of locations/pixels.</a:t>
              </a:r>
            </a:p>
            <a:p>
              <a:pPr lvl="1" eaLnBrk="1" hangingPunct="1">
                <a:spcBef>
                  <a:spcPct val="0"/>
                </a:spcBef>
              </a:pPr>
              <a:r>
                <a:rPr lang="en-US" altLang="en-US" sz="1600" dirty="0"/>
                <a:t> </a:t>
              </a:r>
              <a:r>
                <a:rPr lang="en-US" altLang="en-US" sz="1600" dirty="0" smtClean="0"/>
                <a:t>Typical raster image has Millions of pixels</a:t>
              </a:r>
            </a:p>
            <a:p>
              <a:pPr lvl="1" eaLnBrk="1" hangingPunct="1">
                <a:spcBef>
                  <a:spcPct val="0"/>
                </a:spcBef>
              </a:pPr>
              <a:r>
                <a:rPr lang="en-US" altLang="en-US" sz="1600" dirty="0"/>
                <a:t> </a:t>
              </a:r>
              <a:r>
                <a:rPr lang="en-US" altLang="en-US" sz="1600" dirty="0" smtClean="0"/>
                <a:t>W is sparse but not banded.</a:t>
              </a:r>
            </a:p>
            <a:p>
              <a:pPr lvl="1" eaLnBrk="1" hangingPunct="1">
                <a:spcBef>
                  <a:spcPct val="0"/>
                </a:spcBef>
              </a:pPr>
              <a:endParaRPr lang="en-US" altLang="en-US" sz="1600" dirty="0"/>
            </a:p>
            <a:p>
              <a:pPr eaLnBrk="1" hangingPunct="1">
                <a:spcBef>
                  <a:spcPct val="0"/>
                </a:spcBef>
                <a:buNone/>
              </a:pPr>
              <a:endParaRPr lang="en-US" sz="1400" dirty="0"/>
            </a:p>
            <a:p>
              <a:pPr eaLnBrk="1" hangingPunct="1">
                <a:spcBef>
                  <a:spcPct val="0"/>
                </a:spcBef>
                <a:buNone/>
              </a:pPr>
              <a:endParaRPr lang="en-US" sz="1400" dirty="0" smtClean="0"/>
            </a:p>
            <a:p>
              <a:pPr eaLnBrk="1" hangingPunct="1">
                <a:spcBef>
                  <a:spcPct val="0"/>
                </a:spcBef>
                <a:buNone/>
              </a:pPr>
              <a:endParaRPr lang="en-US" sz="1400" dirty="0"/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sz="1400" dirty="0" smtClean="0"/>
                <a:t>A </a:t>
              </a:r>
              <a:r>
                <a:rPr lang="en-US" sz="1400" dirty="0"/>
                <a:t>parallel formulation of the spatial </a:t>
              </a:r>
              <a:r>
                <a:rPr lang="en-US" sz="1400" dirty="0" smtClean="0"/>
                <a:t>auto-regression </a:t>
              </a:r>
              <a:r>
                <a:rPr lang="en-US" sz="1400" dirty="0"/>
                <a:t>model for mining large geo-spatial datasets, SIAM Intl</a:t>
              </a:r>
              <a:r>
                <a:rPr lang="en-US" sz="1400" dirty="0" smtClean="0"/>
                <a:t>. Workshop </a:t>
              </a:r>
              <a:r>
                <a:rPr lang="en-US" sz="1400" dirty="0"/>
                <a:t>on High Perf. and Distr. Data Mining, 2004</a:t>
              </a:r>
              <a:r>
                <a:rPr lang="en-US" sz="1400" dirty="0" smtClean="0"/>
                <a:t>. (w/ B. </a:t>
              </a:r>
              <a:r>
                <a:rPr lang="en-US" sz="1400" dirty="0" err="1" smtClean="0"/>
                <a:t>Kazar</a:t>
              </a:r>
              <a:r>
                <a:rPr lang="en-US" sz="1400" dirty="0" smtClean="0"/>
                <a:t>)</a:t>
              </a:r>
              <a:endParaRPr lang="en-US" altLang="en-US" dirty="0"/>
            </a:p>
          </p:txBody>
        </p:sp>
        <p:graphicFrame>
          <p:nvGraphicFramePr>
            <p:cNvPr id="29709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999" y="2974"/>
            <a:ext cx="139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9" name="Equation" r:id="rId9" imgW="114151" imgH="215619" progId="Equation.3">
                    <p:embed/>
                  </p:oleObj>
                </mc:Choice>
                <mc:Fallback>
                  <p:oleObj name="Equation" r:id="rId9" imgW="114151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9" y="2974"/>
                          <a:ext cx="139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0" name="Object 8"/>
            <p:cNvGraphicFramePr>
              <a:graphicFrameLocks noChangeAspect="1"/>
            </p:cNvGraphicFramePr>
            <p:nvPr/>
          </p:nvGraphicFramePr>
          <p:xfrm>
            <a:off x="776" y="3183"/>
            <a:ext cx="192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0" name="Equation" r:id="rId11" imgW="114151" imgH="215619" progId="Equation.3">
                    <p:embed/>
                  </p:oleObj>
                </mc:Choice>
                <mc:Fallback>
                  <p:oleObj name="Equation" r:id="rId11" imgW="114151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" y="3183"/>
                          <a:ext cx="192" cy="1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1" name="Object 9"/>
            <p:cNvGraphicFramePr>
              <a:graphicFrameLocks noChangeAspect="1"/>
            </p:cNvGraphicFramePr>
            <p:nvPr/>
          </p:nvGraphicFramePr>
          <p:xfrm>
            <a:off x="1166" y="2961"/>
            <a:ext cx="197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" name="Equation" r:id="rId12" imgW="114151" imgH="215619" progId="Equation.3">
                    <p:embed/>
                  </p:oleObj>
                </mc:Choice>
                <mc:Fallback>
                  <p:oleObj name="Equation" r:id="rId12" imgW="114151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6" y="2961"/>
                          <a:ext cx="197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2" name="Object 10"/>
            <p:cNvGraphicFramePr>
              <a:graphicFrameLocks noChangeAspect="1"/>
            </p:cNvGraphicFramePr>
            <p:nvPr/>
          </p:nvGraphicFramePr>
          <p:xfrm>
            <a:off x="1166" y="3160"/>
            <a:ext cx="197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2" name="Equation" r:id="rId13" imgW="114151" imgH="215619" progId="Equation.3">
                    <p:embed/>
                  </p:oleObj>
                </mc:Choice>
                <mc:Fallback>
                  <p:oleObj name="Equation" r:id="rId13" imgW="114151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6" y="3160"/>
                          <a:ext cx="197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7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4" name="Rectangle 12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9705" name="Group 13"/>
          <p:cNvGrpSpPr>
            <a:grpSpLocks/>
          </p:cNvGrpSpPr>
          <p:nvPr/>
        </p:nvGrpSpPr>
        <p:grpSpPr bwMode="auto">
          <a:xfrm>
            <a:off x="4038600" y="3276600"/>
            <a:ext cx="4114800" cy="666750"/>
            <a:chOff x="2544" y="1776"/>
            <a:chExt cx="2592" cy="420"/>
          </a:xfrm>
        </p:grpSpPr>
        <p:graphicFrame>
          <p:nvGraphicFramePr>
            <p:cNvPr id="29706" name="Object 14"/>
            <p:cNvGraphicFramePr>
              <a:graphicFrameLocks noChangeAspect="1"/>
            </p:cNvGraphicFramePr>
            <p:nvPr/>
          </p:nvGraphicFramePr>
          <p:xfrm>
            <a:off x="2544" y="1776"/>
            <a:ext cx="2592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3" name="Equation" r:id="rId14" imgW="1942257" imgH="317362" progId="Equation.3">
                    <p:embed/>
                  </p:oleObj>
                </mc:Choice>
                <mc:Fallback>
                  <p:oleObj name="Equation" r:id="rId14" imgW="1942257" imgH="31736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1776"/>
                          <a:ext cx="2592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07" name="Rectangle 15"/>
            <p:cNvSpPr>
              <a:spLocks noChangeArrowheads="1"/>
            </p:cNvSpPr>
            <p:nvPr/>
          </p:nvSpPr>
          <p:spPr bwMode="auto">
            <a:xfrm>
              <a:off x="2976" y="1812"/>
              <a:ext cx="576" cy="33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77878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2286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1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Spatial </a:t>
            </a:r>
            <a:r>
              <a:rPr lang="en-US" sz="2100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Data Mining</a:t>
            </a:r>
            <a:r>
              <a:rPr lang="en-US" sz="1900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br>
              <a:rPr lang="en-US" sz="1900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sz="1300" u="sng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457200" y="1066800"/>
            <a:ext cx="3481388" cy="2590800"/>
            <a:chOff x="288" y="672"/>
            <a:chExt cx="2193" cy="1632"/>
          </a:xfrm>
        </p:grpSpPr>
        <p:pic>
          <p:nvPicPr>
            <p:cNvPr id="6200" name="Picture 4" descr="d95nest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38"/>
              <a:ext cx="977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1" name="Picture 5" descr="dop_d9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" y="1038"/>
              <a:ext cx="97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2" name="Picture 6" descr="veg_d9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676"/>
              <a:ext cx="973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3" name="Picture 7" descr="wdepth_d9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" y="1676"/>
              <a:ext cx="973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04" name="Text Box 8"/>
            <p:cNvSpPr txBox="1">
              <a:spLocks noChangeArrowheads="1"/>
            </p:cNvSpPr>
            <p:nvPr/>
          </p:nvSpPr>
          <p:spPr bwMode="auto">
            <a:xfrm>
              <a:off x="322" y="864"/>
              <a:ext cx="8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effectLst/>
                </a:rPr>
                <a:t>Nest locations</a:t>
              </a:r>
            </a:p>
          </p:txBody>
        </p:sp>
        <p:sp>
          <p:nvSpPr>
            <p:cNvPr id="6205" name="Text Box 9"/>
            <p:cNvSpPr txBox="1">
              <a:spLocks noChangeArrowheads="1"/>
            </p:cNvSpPr>
            <p:nvPr/>
          </p:nvSpPr>
          <p:spPr bwMode="auto">
            <a:xfrm>
              <a:off x="1168" y="864"/>
              <a:ext cx="10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effectLst/>
                </a:rPr>
                <a:t>Distance to open water</a:t>
              </a:r>
            </a:p>
          </p:txBody>
        </p:sp>
        <p:sp>
          <p:nvSpPr>
            <p:cNvPr id="6206" name="Text Box 10"/>
            <p:cNvSpPr txBox="1">
              <a:spLocks noChangeArrowheads="1"/>
            </p:cNvSpPr>
            <p:nvPr/>
          </p:nvSpPr>
          <p:spPr bwMode="auto">
            <a:xfrm>
              <a:off x="369" y="1488"/>
              <a:ext cx="82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effectLst/>
                </a:rPr>
                <a:t>Vegetation durability</a:t>
              </a:r>
            </a:p>
          </p:txBody>
        </p:sp>
        <p:sp>
          <p:nvSpPr>
            <p:cNvPr id="6207" name="Text Box 11"/>
            <p:cNvSpPr txBox="1">
              <a:spLocks noChangeArrowheads="1"/>
            </p:cNvSpPr>
            <p:nvPr/>
          </p:nvSpPr>
          <p:spPr bwMode="auto">
            <a:xfrm>
              <a:off x="1497" y="1488"/>
              <a:ext cx="6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effectLst/>
                </a:rPr>
                <a:t>Water depth</a:t>
              </a:r>
            </a:p>
          </p:txBody>
        </p:sp>
        <p:sp>
          <p:nvSpPr>
            <p:cNvPr id="6208" name="Text Box 12"/>
            <p:cNvSpPr txBox="1">
              <a:spLocks noChangeArrowheads="1"/>
            </p:cNvSpPr>
            <p:nvPr/>
          </p:nvSpPr>
          <p:spPr bwMode="auto">
            <a:xfrm>
              <a:off x="340" y="685"/>
              <a:ext cx="197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effectLst/>
                </a:rPr>
                <a:t> </a:t>
              </a:r>
              <a:r>
                <a:rPr lang="en-US" altLang="en-US" sz="1600" b="1" dirty="0">
                  <a:effectLst/>
                </a:rPr>
                <a:t>Location </a:t>
              </a:r>
              <a:r>
                <a:rPr lang="en-US" altLang="en-US" sz="1600" b="1" dirty="0" smtClean="0">
                  <a:effectLst/>
                </a:rPr>
                <a:t>Prediction</a:t>
              </a:r>
              <a:r>
                <a:rPr lang="en-US" altLang="en-US" sz="1600" b="1" dirty="0">
                  <a:effectLst/>
                </a:rPr>
                <a:t>: nesting sites</a:t>
              </a:r>
            </a:p>
          </p:txBody>
        </p:sp>
        <p:sp>
          <p:nvSpPr>
            <p:cNvPr id="282637" name="Rectangle 13"/>
            <p:cNvSpPr>
              <a:spLocks noChangeArrowheads="1"/>
            </p:cNvSpPr>
            <p:nvPr/>
          </p:nvSpPr>
          <p:spPr bwMode="auto">
            <a:xfrm>
              <a:off x="288" y="672"/>
              <a:ext cx="2193" cy="16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2638" name="Line 14"/>
            <p:cNvSpPr>
              <a:spLocks noChangeShapeType="1"/>
            </p:cNvSpPr>
            <p:nvPr/>
          </p:nvSpPr>
          <p:spPr bwMode="auto">
            <a:xfrm>
              <a:off x="288" y="871"/>
              <a:ext cx="219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014788" y="1066800"/>
            <a:ext cx="4595812" cy="2590800"/>
            <a:chOff x="2529" y="720"/>
            <a:chExt cx="2895" cy="1632"/>
          </a:xfrm>
        </p:grpSpPr>
        <p:pic>
          <p:nvPicPr>
            <p:cNvPr id="6195" name="Picture 16" descr="O011516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" y="999"/>
              <a:ext cx="1360" cy="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6" name="Picture 17" descr="I35W97115Nold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" y="959"/>
              <a:ext cx="1316" cy="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7" name="Text Box 18"/>
            <p:cNvSpPr txBox="1">
              <a:spLocks noChangeArrowheads="1"/>
            </p:cNvSpPr>
            <p:nvPr/>
          </p:nvSpPr>
          <p:spPr bwMode="auto">
            <a:xfrm>
              <a:off x="3055" y="733"/>
              <a:ext cx="20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Spatial outliers:  sensor (#9) on I-35</a:t>
              </a:r>
            </a:p>
          </p:txBody>
        </p:sp>
        <p:sp>
          <p:nvSpPr>
            <p:cNvPr id="282643" name="Rectangle 19"/>
            <p:cNvSpPr>
              <a:spLocks noChangeArrowheads="1"/>
            </p:cNvSpPr>
            <p:nvPr/>
          </p:nvSpPr>
          <p:spPr bwMode="auto">
            <a:xfrm>
              <a:off x="2529" y="720"/>
              <a:ext cx="2895" cy="16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2644" name="Line 20"/>
            <p:cNvSpPr>
              <a:spLocks noChangeShapeType="1"/>
            </p:cNvSpPr>
            <p:nvPr/>
          </p:nvSpPr>
          <p:spPr bwMode="auto">
            <a:xfrm>
              <a:off x="2529" y="919"/>
              <a:ext cx="28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57200" y="3733800"/>
            <a:ext cx="3481388" cy="2590800"/>
            <a:chOff x="336" y="2352"/>
            <a:chExt cx="2193" cy="1632"/>
          </a:xfrm>
        </p:grpSpPr>
        <p:pic>
          <p:nvPicPr>
            <p:cNvPr id="6191" name="Picture 2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592"/>
              <a:ext cx="2064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2" name="Text Box 23"/>
            <p:cNvSpPr txBox="1">
              <a:spLocks noChangeArrowheads="1"/>
            </p:cNvSpPr>
            <p:nvPr/>
          </p:nvSpPr>
          <p:spPr bwMode="auto">
            <a:xfrm>
              <a:off x="388" y="2365"/>
              <a:ext cx="124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Co-location Patterns</a:t>
              </a:r>
            </a:p>
          </p:txBody>
        </p:sp>
        <p:sp>
          <p:nvSpPr>
            <p:cNvPr id="282648" name="Rectangle 24"/>
            <p:cNvSpPr>
              <a:spLocks noChangeArrowheads="1"/>
            </p:cNvSpPr>
            <p:nvPr/>
          </p:nvSpPr>
          <p:spPr bwMode="auto">
            <a:xfrm>
              <a:off x="336" y="2352"/>
              <a:ext cx="2193" cy="16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2649" name="Line 25"/>
            <p:cNvSpPr>
              <a:spLocks noChangeShapeType="1"/>
            </p:cNvSpPr>
            <p:nvPr/>
          </p:nvSpPr>
          <p:spPr bwMode="auto">
            <a:xfrm>
              <a:off x="336" y="2551"/>
              <a:ext cx="219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14788" y="3733800"/>
            <a:ext cx="4595812" cy="2590800"/>
            <a:chOff x="4014788" y="3733800"/>
            <a:chExt cx="4595812" cy="2590800"/>
          </a:xfrm>
        </p:grpSpPr>
        <p:sp>
          <p:nvSpPr>
            <p:cNvPr id="6151" name="Text Box 30"/>
            <p:cNvSpPr txBox="1">
              <a:spLocks noChangeArrowheads="1"/>
            </p:cNvSpPr>
            <p:nvPr/>
          </p:nvSpPr>
          <p:spPr bwMode="auto">
            <a:xfrm>
              <a:off x="4849813" y="3754438"/>
              <a:ext cx="359438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effectLst/>
                </a:rPr>
                <a:t>Spatial Concept Aware Summarization</a:t>
              </a:r>
            </a:p>
          </p:txBody>
        </p:sp>
        <p:sp>
          <p:nvSpPr>
            <p:cNvPr id="282655" name="Rectangle 31"/>
            <p:cNvSpPr>
              <a:spLocks noChangeArrowheads="1"/>
            </p:cNvSpPr>
            <p:nvPr/>
          </p:nvSpPr>
          <p:spPr bwMode="auto">
            <a:xfrm>
              <a:off x="4014788" y="3733800"/>
              <a:ext cx="4595812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2656" name="Line 32"/>
            <p:cNvSpPr>
              <a:spLocks noChangeShapeType="1"/>
            </p:cNvSpPr>
            <p:nvPr/>
          </p:nvSpPr>
          <p:spPr bwMode="auto">
            <a:xfrm>
              <a:off x="4014788" y="4049713"/>
              <a:ext cx="4595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154" name="Picture 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850" y="4114800"/>
              <a:ext cx="1657350" cy="10148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5" name="Picture 5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850" y="5233529"/>
              <a:ext cx="1657350" cy="10148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oup 29"/>
            <p:cNvGrpSpPr>
              <a:grpSpLocks/>
            </p:cNvGrpSpPr>
            <p:nvPr/>
          </p:nvGrpSpPr>
          <p:grpSpPr bwMode="auto">
            <a:xfrm>
              <a:off x="6030912" y="4114800"/>
              <a:ext cx="2509838" cy="2105457"/>
              <a:chOff x="7867968" y="2209800"/>
              <a:chExt cx="3744471" cy="3200400"/>
            </a:xfrm>
          </p:grpSpPr>
          <p:grpSp>
            <p:nvGrpSpPr>
              <p:cNvPr id="75" name="Group 18"/>
              <p:cNvGrpSpPr>
                <a:grpSpLocks/>
              </p:cNvGrpSpPr>
              <p:nvPr/>
            </p:nvGrpSpPr>
            <p:grpSpPr bwMode="auto">
              <a:xfrm>
                <a:off x="7867968" y="2209800"/>
                <a:ext cx="3744471" cy="3200400"/>
                <a:chOff x="7867968" y="2209800"/>
                <a:chExt cx="3744471" cy="3200400"/>
              </a:xfrm>
            </p:grpSpPr>
            <p:grpSp>
              <p:nvGrpSpPr>
                <p:cNvPr id="85" name="Group 37"/>
                <p:cNvGrpSpPr>
                  <a:grpSpLocks/>
                </p:cNvGrpSpPr>
                <p:nvPr/>
              </p:nvGrpSpPr>
              <p:grpSpPr bwMode="auto">
                <a:xfrm>
                  <a:off x="7867968" y="2209800"/>
                  <a:ext cx="3744471" cy="3200400"/>
                  <a:chOff x="3721744" y="378649"/>
                  <a:chExt cx="3744471" cy="3200400"/>
                </a:xfrm>
              </p:grpSpPr>
              <p:sp>
                <p:nvSpPr>
                  <p:cNvPr id="8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4063895" y="1840468"/>
                    <a:ext cx="2605902" cy="4733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ea typeface="MS PGothic" pitchFamily="34" charset="-128"/>
                      </a:defRPr>
                    </a:lvl9pPr>
                  </a:lstStyle>
                  <a:p>
                    <a:r>
                      <a:rPr lang="en-US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Output: SaTScan</a:t>
                    </a:r>
                  </a:p>
                </p:txBody>
              </p:sp>
              <p:pic>
                <p:nvPicPr>
                  <p:cNvPr id="89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721744" y="378649"/>
                    <a:ext cx="3744471" cy="3200400"/>
                  </a:xfrm>
                  <a:prstGeom prst="rect">
                    <a:avLst/>
                  </a:prstGeom>
                  <a:ln/>
                  <a:extLst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pic>
              <p:sp>
                <p:nvSpPr>
                  <p:cNvPr id="90" name="Donut 89"/>
                  <p:cNvSpPr/>
                  <p:nvPr/>
                </p:nvSpPr>
                <p:spPr>
                  <a:xfrm>
                    <a:off x="4024435" y="775392"/>
                    <a:ext cx="158753" cy="152594"/>
                  </a:xfrm>
                  <a:prstGeom prst="donut">
                    <a:avLst>
                      <a:gd name="adj" fmla="val 13898"/>
                    </a:avLst>
                  </a:prstGeom>
                  <a:solidFill>
                    <a:srgbClr val="00B050">
                      <a:alpha val="50000"/>
                    </a:srgb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TextBox 90"/>
                  <p:cNvSpPr txBox="1"/>
                  <p:nvPr/>
                </p:nvSpPr>
                <p:spPr>
                  <a:xfrm>
                    <a:off x="5440516" y="407133"/>
                    <a:ext cx="1930446" cy="631578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LR</a:t>
                    </a:r>
                    <a:r>
                      <a:rPr lang="en-US" sz="1050" i="1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= 23.02</a:t>
                    </a:r>
                  </a:p>
                  <a:p>
                    <a:pPr>
                      <a:defRPr/>
                    </a:pP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p-value = 0.04</a:t>
                    </a:r>
                  </a:p>
                </p:txBody>
              </p:sp>
              <p:cxnSp>
                <p:nvCxnSpPr>
                  <p:cNvPr id="92" name="Straight Connector 91"/>
                  <p:cNvCxnSpPr>
                    <a:stCxn id="90" idx="6"/>
                    <a:endCxn id="91" idx="1"/>
                  </p:cNvCxnSpPr>
                  <p:nvPr/>
                </p:nvCxnSpPr>
                <p:spPr>
                  <a:xfrm flipV="1">
                    <a:off x="4183188" y="722922"/>
                    <a:ext cx="1257328" cy="12876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Donut 92"/>
                  <p:cNvSpPr/>
                  <p:nvPr/>
                </p:nvSpPr>
                <p:spPr>
                  <a:xfrm>
                    <a:off x="4595948" y="2403059"/>
                    <a:ext cx="666765" cy="640895"/>
                  </a:xfrm>
                  <a:prstGeom prst="donut">
                    <a:avLst>
                      <a:gd name="adj" fmla="val 34799"/>
                    </a:avLst>
                  </a:prstGeom>
                  <a:solidFill>
                    <a:srgbClr val="00B050">
                      <a:alpha val="30000"/>
                    </a:srgb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5440516" y="2519031"/>
                    <a:ext cx="1930446" cy="631578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LR</a:t>
                    </a:r>
                    <a:r>
                      <a:rPr lang="en-US" sz="1050" i="1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= 27.74</a:t>
                    </a:r>
                  </a:p>
                  <a:p>
                    <a:pPr>
                      <a:defRPr/>
                    </a:pP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p-value = 0.01</a:t>
                    </a:r>
                  </a:p>
                </p:txBody>
              </p:sp>
              <p:cxnSp>
                <p:nvCxnSpPr>
                  <p:cNvPr id="95" name="Straight Connector 94"/>
                  <p:cNvCxnSpPr>
                    <a:stCxn id="93" idx="6"/>
                    <a:endCxn id="94" idx="1"/>
                  </p:cNvCxnSpPr>
                  <p:nvPr/>
                </p:nvCxnSpPr>
                <p:spPr>
                  <a:xfrm>
                    <a:off x="5262713" y="2723507"/>
                    <a:ext cx="177804" cy="11131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5440516" y="1100927"/>
                    <a:ext cx="1930446" cy="631578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LR</a:t>
                    </a:r>
                    <a:r>
                      <a:rPr lang="en-US" sz="1050" i="1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  <a:r>
                      <a:rPr lang="en-US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= 10.61</a:t>
                    </a:r>
                  </a:p>
                  <a:p>
                    <a:pPr>
                      <a:defRPr/>
                    </a:pPr>
                    <a:r>
                      <a:rPr lang="en-US" sz="1050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p-value = 0.18</a:t>
                    </a:r>
                  </a:p>
                </p:txBody>
              </p:sp>
            </p:grpSp>
            <p:sp>
              <p:nvSpPr>
                <p:cNvPr id="86" name="Donut 85"/>
                <p:cNvSpPr/>
                <p:nvPr/>
              </p:nvSpPr>
              <p:spPr>
                <a:xfrm>
                  <a:off x="8134674" y="2449881"/>
                  <a:ext cx="641366" cy="640893"/>
                </a:xfrm>
                <a:prstGeom prst="donut">
                  <a:avLst>
                    <a:gd name="adj" fmla="val 10284"/>
                  </a:avLst>
                </a:prstGeom>
                <a:solidFill>
                  <a:srgbClr val="00B050">
                    <a:alpha val="30000"/>
                  </a:srgb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7" name="Straight Connector 86"/>
                <p:cNvCxnSpPr>
                  <a:stCxn id="86" idx="5"/>
                  <a:endCxn id="96" idx="1"/>
                </p:cNvCxnSpPr>
                <p:nvPr/>
              </p:nvCxnSpPr>
              <p:spPr>
                <a:xfrm>
                  <a:off x="8682113" y="2996917"/>
                  <a:ext cx="904627" cy="25095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83"/>
              <p:cNvGrpSpPr>
                <a:grpSpLocks/>
              </p:cNvGrpSpPr>
              <p:nvPr/>
            </p:nvGrpSpPr>
            <p:grpSpPr bwMode="auto">
              <a:xfrm>
                <a:off x="7939817" y="5099705"/>
                <a:ext cx="1706305" cy="283026"/>
                <a:chOff x="5762209" y="6039180"/>
                <a:chExt cx="1706305" cy="283026"/>
              </a:xfrm>
            </p:grpSpPr>
            <p:grpSp>
              <p:nvGrpSpPr>
                <p:cNvPr id="77" name="Group 84"/>
                <p:cNvGrpSpPr>
                  <a:grpSpLocks/>
                </p:cNvGrpSpPr>
                <p:nvPr/>
              </p:nvGrpSpPr>
              <p:grpSpPr bwMode="auto">
                <a:xfrm>
                  <a:off x="5812274" y="6190650"/>
                  <a:ext cx="879041" cy="47026"/>
                  <a:chOff x="5812274" y="6190650"/>
                  <a:chExt cx="879041" cy="47026"/>
                </a:xfrm>
              </p:grpSpPr>
              <p:cxnSp>
                <p:nvCxnSpPr>
                  <p:cNvPr id="83" name="Straight Connector 82"/>
                  <p:cNvCxnSpPr/>
                  <p:nvPr/>
                </p:nvCxnSpPr>
                <p:spPr>
                  <a:xfrm flipH="1">
                    <a:off x="5813130" y="6235738"/>
                    <a:ext cx="878438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6691568" y="6190977"/>
                    <a:ext cx="0" cy="46797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5811014" y="6184874"/>
                  <a:ext cx="0" cy="4679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86"/>
                <p:cNvSpPr txBox="1">
                  <a:spLocks noChangeArrowheads="1"/>
                </p:cNvSpPr>
                <p:nvPr/>
              </p:nvSpPr>
              <p:spPr bwMode="auto">
                <a:xfrm>
                  <a:off x="6691313" y="6124979"/>
                  <a:ext cx="777201" cy="197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Arial" panose="020B0604020202020204" pitchFamily="34" charset="0"/>
                      <a:cs typeface="Arial" panose="020B0604020202020204" pitchFamily="34" charset="0"/>
                    </a:rPr>
                    <a:t> miles</a:t>
                  </a:r>
                </a:p>
              </p:txBody>
            </p:sp>
            <p:sp>
              <p:nvSpPr>
                <p:cNvPr id="80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6587378" y="6046171"/>
                  <a:ext cx="390524" cy="197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Arial" panose="020B0604020202020204" pitchFamily="34" charset="0"/>
                      <a:cs typeface="Arial" panose="020B0604020202020204" pitchFamily="34" charset="0"/>
                    </a:rPr>
                    <a:t> 20</a:t>
                  </a:r>
                </a:p>
              </p:txBody>
            </p:sp>
            <p:sp>
              <p:nvSpPr>
                <p:cNvPr id="81" name="TextBox 88"/>
                <p:cNvSpPr txBox="1">
                  <a:spLocks noChangeArrowheads="1"/>
                </p:cNvSpPr>
                <p:nvPr/>
              </p:nvSpPr>
              <p:spPr bwMode="auto">
                <a:xfrm>
                  <a:off x="5762209" y="6039180"/>
                  <a:ext cx="390524" cy="197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Arial" panose="020B0604020202020204" pitchFamily="34" charset="0"/>
                      <a:cs typeface="Arial" panose="020B0604020202020204" pitchFamily="34" charset="0"/>
                    </a:rPr>
                    <a:t> 0</a:t>
                  </a:r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6272458" y="6190977"/>
                  <a:ext cx="0" cy="46796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-5267" r="321" b="8079"/>
          <a:stretch/>
        </p:blipFill>
        <p:spPr>
          <a:xfrm>
            <a:off x="228600" y="-35738"/>
            <a:ext cx="7448424" cy="6665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5" t="21435" r="3046" b="8356"/>
          <a:stretch/>
        </p:blipFill>
        <p:spPr>
          <a:xfrm>
            <a:off x="4572000" y="3492313"/>
            <a:ext cx="3872194" cy="283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56" y="3482723"/>
            <a:ext cx="2392063" cy="1128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600" smtClean="0"/>
              <a:t>Spatial Computing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990600"/>
            <a:ext cx="85468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Transformed our lives though understanding spaces and places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Ex.: localization, navigation, site selection, precision agriculture, …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Examples: spatial context, situation assessment (distribution, patterns), …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150374" y="2239270"/>
            <a:ext cx="2637398" cy="4466083"/>
            <a:chOff x="150374" y="2239270"/>
            <a:chExt cx="2637398" cy="4466083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74037" y="5698878"/>
              <a:ext cx="2513735" cy="1006475"/>
              <a:chOff x="96" y="1008"/>
              <a:chExt cx="2016" cy="720"/>
            </a:xfrm>
          </p:grpSpPr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" y="1008"/>
                <a:ext cx="512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9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" y="1059"/>
                <a:ext cx="684" cy="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0"/>
              <p:cNvSpPr txBox="1">
                <a:spLocks noChangeArrowheads="1"/>
              </p:cNvSpPr>
              <p:nvPr/>
            </p:nvSpPr>
            <p:spPr bwMode="auto">
              <a:xfrm>
                <a:off x="672" y="1094"/>
                <a:ext cx="792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b="1" dirty="0"/>
                  <a:t>Smarter</a:t>
                </a:r>
                <a:r>
                  <a:rPr lang="en-US" sz="1600" dirty="0"/>
                  <a:t/>
                </a:r>
                <a:br>
                  <a:rPr lang="en-US" sz="1600" dirty="0"/>
                </a:br>
                <a:r>
                  <a:rPr lang="en-US" sz="1600" dirty="0"/>
                  <a:t>Planet</a:t>
                </a: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96" y="1008"/>
                <a:ext cx="2016" cy="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615439"/>
              <a:ext cx="2164363" cy="10497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66" y="2239270"/>
              <a:ext cx="1733730" cy="7946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aTScan™ - Software for the spatial, temporal, and space-time scan statistics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74" y="3124200"/>
              <a:ext cx="2288026" cy="559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encrypted-tbn1.gstatic.com/images?q=tbn:ANd9GcQUTAnnFHq8xSVeMEi7FbGqdXc3H1vsQ5H1b8NA8Sd59bbauf8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3" t="21407" r="6818" b="15788"/>
            <a:stretch/>
          </p:blipFill>
          <p:spPr bwMode="auto">
            <a:xfrm>
              <a:off x="365760" y="3810000"/>
              <a:ext cx="164592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667000" y="2209800"/>
            <a:ext cx="5905964" cy="4520173"/>
            <a:chOff x="3085636" y="2185427"/>
            <a:chExt cx="5905964" cy="4520173"/>
          </a:xfrm>
        </p:grpSpPr>
        <p:grpSp>
          <p:nvGrpSpPr>
            <p:cNvPr id="6" name="Group 5"/>
            <p:cNvGrpSpPr/>
            <p:nvPr/>
          </p:nvGrpSpPr>
          <p:grpSpPr>
            <a:xfrm>
              <a:off x="3085636" y="2185427"/>
              <a:ext cx="5905964" cy="4520173"/>
              <a:chOff x="3238036" y="2185427"/>
              <a:chExt cx="5905964" cy="4520173"/>
            </a:xfrm>
          </p:grpSpPr>
          <p:pic>
            <p:nvPicPr>
              <p:cNvPr id="18" name="Picture 16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8036" y="2185427"/>
                <a:ext cx="1998807" cy="142034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 descr="apple-iphone-5-and-ios6-maps-updates_100402172_m.jpg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5254" y="4648200"/>
                <a:ext cx="3558746" cy="2057400"/>
              </a:xfrm>
              <a:prstGeom prst="rect">
                <a:avLst/>
              </a:prstGeom>
            </p:spPr>
          </p:pic>
          <p:pic>
            <p:nvPicPr>
              <p:cNvPr id="24" name="Picture 23" descr="B001VEJEG0-1.jpg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1" t="5600" r="6256" b="22400"/>
              <a:stretch/>
            </p:blipFill>
            <p:spPr>
              <a:xfrm>
                <a:off x="3939334" y="5233427"/>
                <a:ext cx="1645920" cy="1371600"/>
              </a:xfrm>
              <a:prstGeom prst="rect">
                <a:avLst/>
              </a:prstGeom>
            </p:spPr>
          </p:pic>
        </p:grpSp>
        <p:pic>
          <p:nvPicPr>
            <p:cNvPr id="20" name="Picture 6" descr="http://seshagiriprabhu.files.wordpress.com/2013/07/osm1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385" y="3959599"/>
              <a:ext cx="1870075" cy="65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http://www.no-straight-lines.com/wp-content/uploads/2013/01/logo_ushahidi.pn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4623827"/>
              <a:ext cx="1676400" cy="449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s://encrypted-tbn3.gstatic.com/images?q=tbn:ANd9GcRG74MltkNrldcTxp2tlPXIoTeJlxRUkw0UK8VaNH3ofcSqTJnY8F36-Pqc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689909"/>
              <a:ext cx="1494609" cy="896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11" y="2240991"/>
            <a:ext cx="1985748" cy="1330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2" t="16762" r="18642" b="13064"/>
          <a:stretch/>
        </p:blipFill>
        <p:spPr>
          <a:xfrm>
            <a:off x="7133042" y="2299438"/>
            <a:ext cx="1841188" cy="1213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/>
          <a:srcRect l="7912" t="3736" r="2507" b="26043"/>
          <a:stretch/>
        </p:blipFill>
        <p:spPr>
          <a:xfrm>
            <a:off x="6549073" y="3571442"/>
            <a:ext cx="2495305" cy="12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413"/>
            <a:ext cx="8839200" cy="911987"/>
          </a:xfrm>
        </p:spPr>
        <p:txBody>
          <a:bodyPr>
            <a:noAutofit/>
          </a:bodyPr>
          <a:lstStyle/>
          <a:p>
            <a:r>
              <a:rPr lang="en-US" sz="3200" dirty="0"/>
              <a:t>The Changing World of </a:t>
            </a:r>
            <a:r>
              <a:rPr lang="en-US" sz="3200" dirty="0" smtClean="0"/>
              <a:t>Spatial </a:t>
            </a:r>
            <a:r>
              <a:rPr lang="en-US" sz="3200" dirty="0"/>
              <a:t>Computing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57200" y="1397000"/>
          <a:ext cx="8305800" cy="43596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68600"/>
                <a:gridCol w="2768600"/>
                <a:gridCol w="2768600"/>
              </a:tblGrid>
              <a:tr h="727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Last</a:t>
                      </a:r>
                      <a:r>
                        <a:rPr lang="en-US" baseline="0" dirty="0" smtClean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Last Decade</a:t>
                      </a:r>
                      <a:endParaRPr lang="en-US" dirty="0"/>
                    </a:p>
                  </a:txBody>
                  <a:tcPr/>
                </a:tc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Map User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Well-trained few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Billions </a:t>
                      </a:r>
                      <a:endParaRPr lang="en-US" dirty="0"/>
                    </a:p>
                  </a:txBody>
                  <a:tcPr/>
                </a:tc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Mappers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Well-trained</a:t>
                      </a:r>
                      <a:r>
                        <a:rPr lang="en-US" baseline="0" dirty="0" smtClean="0"/>
                        <a:t> few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Billions</a:t>
                      </a:r>
                      <a:endParaRPr lang="en-US" dirty="0"/>
                    </a:p>
                  </a:txBody>
                  <a:tcPr/>
                </a:tc>
              </a:tr>
              <a:tr h="144974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Software,</a:t>
                      </a:r>
                      <a:r>
                        <a:rPr lang="en-US" b="1" baseline="0" dirty="0" smtClean="0"/>
                        <a:t> Hardware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Few</a:t>
                      </a:r>
                      <a:r>
                        <a:rPr lang="en-US" baseline="0" dirty="0" smtClean="0"/>
                        <a:t> layers, e.g.,</a:t>
                      </a:r>
                    </a:p>
                    <a:p>
                      <a:r>
                        <a:rPr lang="en-US" dirty="0" smtClean="0"/>
                        <a:t>Applications: Arc/GIS,</a:t>
                      </a:r>
                    </a:p>
                    <a:p>
                      <a:r>
                        <a:rPr lang="en-US" dirty="0" smtClean="0"/>
                        <a:t>Databases:</a:t>
                      </a:r>
                      <a:r>
                        <a:rPr lang="en-US" baseline="0" dirty="0" smtClean="0"/>
                        <a:t> SQL3/OGIS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Almost all layers</a:t>
                      </a:r>
                      <a:endParaRPr lang="en-US" dirty="0"/>
                    </a:p>
                  </a:txBody>
                  <a:tcPr/>
                </a:tc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User Expectations &amp; Risks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Many use-case &amp; </a:t>
                      </a:r>
                    </a:p>
                    <a:p>
                      <a:r>
                        <a:rPr lang="en-US" dirty="0" smtClean="0"/>
                        <a:t>Geo-privacy concerns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6019800" y="2133600"/>
            <a:ext cx="2667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019800" y="3581400"/>
            <a:ext cx="2667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06830" y="2895600"/>
            <a:ext cx="2667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45740" y="5029200"/>
            <a:ext cx="2667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 txBox="1">
            <a:spLocks noGrp="1"/>
          </p:cNvSpPr>
          <p:nvPr/>
        </p:nvSpPr>
        <p:spPr bwMode="auto">
          <a:xfrm>
            <a:off x="8077200" y="64008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0DAE1BB-3957-4845-82E6-86A6841AC2B9}" type="slidenum">
              <a:rPr lang="en-US" sz="1000" smtClean="0">
                <a:cs typeface="Arial" charset="0"/>
              </a:rPr>
              <a:pPr algn="r">
                <a:defRPr/>
              </a:pPr>
              <a:t>54</a:t>
            </a:fld>
            <a:endParaRPr lang="en-US" sz="1000" smtClean="0">
              <a:cs typeface="Arial" charset="0"/>
            </a:endParaRPr>
          </a:p>
        </p:txBody>
      </p:sp>
      <p:sp>
        <p:nvSpPr>
          <p:cNvPr id="23554" name="Slide Number Placeholder 3"/>
          <p:cNvSpPr txBox="1">
            <a:spLocks noGrp="1"/>
          </p:cNvSpPr>
          <p:nvPr/>
        </p:nvSpPr>
        <p:spPr bwMode="auto">
          <a:xfrm>
            <a:off x="2590800" y="25146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3D03D2E-C941-D347-814E-530A7A756414}" type="slidenum">
              <a:rPr lang="ko-KR" altLang="en-US" sz="1200" b="1">
                <a:solidFill>
                  <a:srgbClr val="E6CE1A"/>
                </a:solidFill>
                <a:latin typeface="Times New Roman" charset="0"/>
                <a:ea typeface="굴림" charset="0"/>
                <a:cs typeface="굴림" charset="0"/>
              </a:rPr>
              <a:pPr algn="r" eaLnBrk="1" hangingPunct="1"/>
              <a:t>54</a:t>
            </a:fld>
            <a:endParaRPr lang="en-US" altLang="ko-KR" sz="1200" b="1">
              <a:solidFill>
                <a:srgbClr val="E6CE1A"/>
              </a:solidFill>
              <a:latin typeface="Times New Roman" charset="0"/>
              <a:ea typeface="굴림" charset="0"/>
              <a:cs typeface="굴림" charset="0"/>
            </a:endParaRPr>
          </a:p>
        </p:txBody>
      </p:sp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457200" y="228600"/>
            <a:ext cx="830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tx2"/>
                </a:solidFill>
              </a:rPr>
              <a:t>CCC Visioning Workshop: </a:t>
            </a:r>
            <a:r>
              <a:rPr lang="en-US" sz="2000" dirty="0">
                <a:solidFill>
                  <a:srgbClr val="CC0000"/>
                </a:solidFill>
              </a:rPr>
              <a:t>Making a Case for</a:t>
            </a:r>
            <a:r>
              <a:rPr lang="en-US" sz="2000" dirty="0">
                <a:solidFill>
                  <a:schemeClr val="tx2"/>
                </a:solidFill>
              </a:rPr>
              <a:t> Spatial Computing 2020</a:t>
            </a:r>
          </a:p>
          <a:p>
            <a:pPr algn="ctr">
              <a:lnSpc>
                <a:spcPct val="50000"/>
              </a:lnSpc>
            </a:pPr>
            <a:r>
              <a:rPr lang="en-US" sz="1800" dirty="0"/>
              <a:t>http://</a:t>
            </a:r>
            <a:r>
              <a:rPr lang="en-US" sz="1800" dirty="0" err="1"/>
              <a:t>cra.org</a:t>
            </a:r>
            <a:r>
              <a:rPr lang="en-US" sz="1800" dirty="0"/>
              <a:t>/ccc/</a:t>
            </a:r>
            <a:r>
              <a:rPr lang="en-US" sz="1800" dirty="0" err="1"/>
              <a:t>spatial_computing.php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990600"/>
            <a:ext cx="85994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220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771" y="1339938"/>
            <a:ext cx="4347029" cy="49846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5800" y="97060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Organizing Committee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1066800"/>
            <a:ext cx="4343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Agenda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Identify fundamental research questions for individual computing disciplines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Identify cross-cutting research questions requiring novel, multi-disciplinary solutions</a:t>
            </a:r>
            <a:endParaRPr lang="en-US" sz="2000" dirty="0"/>
          </a:p>
        </p:txBody>
      </p:sp>
      <p:pic>
        <p:nvPicPr>
          <p:cNvPr id="13" name="Picture 12" descr="ccc-logo_new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029200"/>
            <a:ext cx="1603829" cy="1295400"/>
          </a:xfrm>
          <a:prstGeom prst="rect">
            <a:avLst/>
          </a:prstGeom>
        </p:spPr>
      </p:pic>
      <p:pic>
        <p:nvPicPr>
          <p:cNvPr id="1026" name="Picture 2" descr="http://acmgis2010.cs.ucsb.edu/img/sigspatial-color-shadow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41552"/>
            <a:ext cx="1291426" cy="142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igi.illinois.edu/cybergis/img/UCGI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8818"/>
            <a:ext cx="1402101" cy="12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1.gstatic.com/images?q=tbn:ANd9GcT6IoUOu326Z40JcL3-toUzlCiHVuZ6zC7ZTwUOuYdLiR0koD5uR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1963131" cy="170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data:image/jpeg;base64,/9j/4AAQSkZJRgABAQAAAQABAAD/2wCEAAkGBhQSEBUUExQWFBUWFyAaGRgYGB8cIBwhIRwbIB8dHxsfGyYgHR4lGx8gIDAhIycqLC0sHx4xNTAqNSYsLCkBCQoKDgwOGg8PGiwkHyQvLioqKS0sKjUxLzApLC8tLCwsLCwsNCwsLCwsLCwsLC8sKiwsLCwsLCwsLC8sLCwsLP/AABEIAOEA4QMBIgACEQEDEQH/xAAcAAACAwEBAQEAAAAAAAAAAAAABgQFBwMCCAH/xABLEAACAQIEAwYDBAcECAQHAQABAgMEEQAFEiEGMUEHEyJRYXEUMoEjQlKRM2JygpKhsSRDosEVFhc0U4Ph8GOTwtFEVHOyw9PjCP/EABkBAAMBAQEAAAAAAAAAAAAAAAACAwQBBf/EADIRAAEDAgMECgIDAQEBAAAAAAEAAhEDIRIxQQQiUXETMmGBkaGx0eHwwfEjQlJigiT/2gAMAwEAAhEDEQA/ANxwYMGBCMGDBgQjBgwYEIwYMeJplRSzEKoFySbADzJPLAhe8GEPNO1qHvDDRRSV03lGPB/FYkj1At64irkec129TUrQxn+7gF3+rA3H8Z9sXFAi7zHP2zU+kGl08ZlnlPTi880cV+Wtwt/YE3P0wq13bJlybI8kzeUcZ/q2kfzx6yzshoIjqkR6h+ZaZybn2FgfqDhmy+ipojogSGMgX0xqqm1yAbDpcEX9Djv8Q4ny90b54BJn+1WaT/d8rq5RfYkFRbzuEYX9P546Nx3mTL4MnlB6apRb8tAOLyv4/pIu+1NIwgbTKVhkYIb2sW0ab325450PH0MrQBYpwlS2mKUxgITZjYnVcHwnYi+HgRPR+qX/ANeipo+OczA8eTyE/qyj+mg48HtRqUv32U1aDzW7f/jUYveIOPoKKZIpo5g0n6MqgYPuBtZr3uQLEDFjmfEsFNHHJOWiEjBVBUltRBNiEDHkMctb+PPK5912/wDr0SzSds1AzaZDNAfKWM+f6ha31w0ZVxPS1P6CeKQ2vpVhq+q/MPqMRv8ATNBVeAyU8p5FHKlh6FH3H5Yqs17Jsun3EPct+KFiv+Hdf5YUilqCPP2RvaQU44MZ0eEs1ot6Kt+JQf3NTubDoGN/5FMdKPtX7lxFmVNJRyHbXYtGfUHnb21D1xzoCbsM+vgu9IB1rLQcGOFHXRzIHidZEbkykEH6jHfEFRGDBgwIRgwYMCEYMGDAhGDBgwIRgwYMCEYMGDAhGDH4TbGdZzxnUZhM1HlPIbS1f3UBvcIbc/Jhud9P4hRlMvy7ylc4NVzxZ2iw0bdzGDU1TbLDHub9NRF9PtYn064ooOBqzMmEuaylI73WliNgP2iOv8Teo5YZuEuBKegUlbyTN88z7sxPO34QT0HPqTzxWP2lI2ZxUYRolbnJMhXUSPCqKbEBjsHb2A3vi7TEiiMsz7cPVTP/AH4JhoKSkogkMYhg1mypcKXP1Opz67nHHOs3nhngUIggklVHlJJILA6RoAAGprJqLGxYbYUu0fs9gnlinuYi8ndyyLvYvtG5BNrCSym1tnvfbC5myZtl0EkNQDWUjLYSAlin4WD/ADoVNiNQKggWx1lJr4OKSdD+O1cc8ttFk19qGemlmo3ljaWj1P3yDkzWGgNfY2uWCtsbemPHCOf5VLXCSkb4eWSMxtCY+7Em4IIt4NYseRubnE0cZibKYasxLMhZEqI9Oo7tofSvIkOQwB5j3vimzfhClqpqZsvp2hkWdXkkETxIqLubhlUF72sFF/OwwzQMOF0jMSMu9cMzITBx7k6JlNcEHzhpm9W1KxP8sR+ylElyemDgN3bta/QrKxB9xfDHxNl0lRSSwRlAZUKEveyhgQSAOZHQbYrOAuFJcvgMLzJKmosLRlSCbX3LkEbeQ54kHjoSCbzPknw789iTu1LxZzlifrp/OZf/AGxqE+Xo8kcjC7R6tB8tQAJt522v5E+eFHiLgCaqr4az4mNTAV7tDCSLK5Yaj3tybnci3thmzcTmnYQrG0xUjxOUUEqRcEKxNj0298FRwLWNach6oaCC4kLL+zOgjrswzKeVFkjclbOARZ5GPXyVBhrzlf8ARWRlVkKvElo2U76y915g3Go7gjcA449lHDE1BDNFPEVdpNWsMrKyhVAAIOq97ncDnip7ZlknnoKMeFJpd26arqg/hDE/XF3EVK+Gd23kFMDDTnX3TNwDnFZUUSz1IjbWpKBAVdgDYXBOjxcxYgcvPayoq+mzGBho7xL6WSWMixBIIswsSCCLqTuOeDO5/haLTAAH0rDAv6zWSP6A2J9AcE+RutEtLTSd1ZFj7z7yrazMv65F7E9TfpvlJBOLKTZVEi2aU67s2mo3afKJzCx+aBzqR/QFr/4r+jLifw12lpJL8NWxmjqhtpfZW/ZY8r9AefQtiuy/jt4MwagXvq9I13kspkUqLsDawkC7C+zXuPEbXY8zyaizimBJWVTfRKnzIetja4PmrD3GLvnKqJ4HX7zSD/jwTLgxmVHn9Vk0iwV5aejY6YqoAkpz8Ljcn2JJAvYsBYaTTVKyIrowZGAKspuCDyIPUYzPpll8xoVVrgV0wYMGJpkYMGDAhGDBgwIRgwYMCEY/CbY/cZxxnnMuYVP+iqNrD/4qYbhF2ugN+fQjqbL+K1KbMZjxKVzsIUbNs2nzqpeko37uij2nnX+881U9QeQA57k+GwLirUWU0qKWSCIMFBPNmPU9WPUnoB0Ax2pMvjy+jEdPCzhBsiC7Ox6k7C5PNjYD0AxnmScdpNJV/GKsNagfuhKupVAH6JVP3rjxAeJ77cgBoA6QQ0bo8ef3JTnCb5la0jggEEEHcEdcIna1wcaqmE8IPxFONQtzZeZXzuPmHrcdcWWWcXxJl5lMD0/che9gKlDEGYXIUgXSxLAgbgEbEEBnDh0urbMLqy2PMbEcwfPEWl1J2LgnMPEJE4U4xhzPLjDMdVQY2jeNSNb2U+NASOY3vsA3UbYauHWqfh1+MWNZAoB0MWvtuW8IAJPQXHrhbqc1ocnHcU8RlqZD+ijGqWQnq7AbDr/RbY4LwpXZj4sxmMEJ5UkBtt5SPvf23+mKua0ycm6Tn3D7zSAkWzKl1fG+W0TNFABJK76jFSprJawF/D4Qdhfe+OQz/N6n/d6KOlQ8nqnJb+BbEfUHDRkvDlPSJpp4UiHUgbn3Y+I/U4ssTNRgyE9p9v2mwk5nwSMOE80l/TZp3f6sEKj/ABGxx4qOz0qjPNmlfpRSzHvtIAAuTyPTD5jPu2niDuKDuVNnqDp/cG7n67L+9h6b3veGi09gXHNa0ElRuHOElrKZKinzLMUD32aa5Ug2IItz/wCmLH/U3Mot4c2dv1Zolf8AxXJ/lj94RPwzUo5RVtNER5CdIVv/AOZEL+8Z88PGCpUc13ZyCGtBCRTmmdU36Wmp6xBzMDlH/hbmfQDHKbjbLq0fD10b00lwQlQpjKsOTLIPlI6NdcP+IeZ5PDUponiSVfJ1Bt7eR9RhBUaTcR2hdwnQ+Kg5dw7GHSUyy1BQfZmWTWFuLalsACSptqNzYnfc4p+0XjxKGndUP9pYWjUg7X+/cixCjyvvYYhy8B1FETJlVQVXmaWYlo29FJ3U/wDeoY60XFFNmF6LMKfuKjrDLyY/iifbfytY+V+eHDQTj6wHj4JSTEZFcuyTg80tMaiUHv6gajfmq81HufmPqQOmOnFOdxZLl6RxN9qTeNSATIdWp2fyU3NyLWuALbYYM+zg0NKZO6lqBGu+mxbYbM3La/NgDbna2MjossqavXnFUqy6XXuadgbS+IKEUDcKCfDsdTcwQSTRgNVxqPNpy4nQJXbgwtzWq5Rm8OZUxSWIqXQGSCUWNm5ML21Kejjy6EWCYTPkE6i7TZZI9t9zCWPtf18m35Nzap8lqqhqSWUpBLHIZHMR3VCoHcAm+vUbamO3hNhywx11Ck0bRyqHRxZlPIjEg8MMZg5hPhJ58V7pqlZEV0YMjAFWU3BB5EHqMdMZhk1U+SVgo52LUM7EwSt/dsSLqx5AefTcNtdrafidSngNsjkU7XSjBgwYkmRgwYMCEYMGPE0wRSzEKqgkk8gBuSfpgQlXtF4sNHTiOHxVVQe7hUbm5sC1vS4t+sV9cdODeGUyyjJkN5GBknk3JLWud+ZA3A89zzOF7geA5lXy5pKD3aHuqVT0A2LW89z+8zfhGO/aNxVV0ssUkVO7U0L6pXNwHJXZdtwoBvqI06rDfTY7MBtRbnmefD7qoYv7nuUfIu1lPjZoa1HptUn2XeDSEWwAVwRdSfm1G48VtgBid2idnq1yippiEqkAKspsJANwNQ5MPut7A7WIrXal4icAfZLDHdj4RNra4Cjn9mnMnkzFRtY4OBuGq+mq5KR6jXRxWY7A6tW4jXUCUuN3UXFrW+a+KEBhxN3XDMJbmxuDqpnCMtVmtCi1qaYAfG17NUBTcC1vCtx4mB8VrCwJx3zrimWeY0GVBdaALLPb7OAcrLbYt0sOXIbg6f3irO5Z5xlmXkI+n7eUDaCPyFvvEbWHLYC17rc0tNS5RRAKCsSsoZgupmZiF1NYXJLWHpsB5YmSM4zyb+T98kw4TzK9cK8FQUKkreSZ95J33dyee/QX6D63O+GDEKgziGe/dyKxHNeTL+0hsy/UDE3GV5cTLs1YAAWUHPM0WmppZ25RoW97DYfU2H1wtcN8byPSxT1UQ7uRb9/CCyKdwwkTd47MCNQ1L1JXFN25593dGlMp8Uz3YX+4m+49X0/kcIHCfalNl9I0EcaOS5ZWcmy3AuNItfcX5jmcbaWzF9LEBcnyWd9UNfC+h6eoWRQ6MHVhcMpBBHmCNjj527WeIfisycKbpB9kvuD4z/HcewGKOv4sqZWc94Yg5uyQ/ZoT5lEIBPmTueuImU5a1TMsSsqs52Lmw89z0xs2fZehJe4qFStjGEL6Jhyo1GT06odMqwQyRN+GREVkPtcWPoTi8yLNhU08cyjTrXdTzVhsyn1VgVPtj5ZepliYqJHGk28Lm23lY47UvEdTFq7uomTVctpkYXJ5k77k+fPE3bCXDrdqcbQBovojirtEpKAESPrl6RJu316KP2j7XwcFcUy1gk7+IQtZJY1BJvFIDoJJ5m6tewHTbHzdQyp3yNMGePWC4U7sL+IAnqR1xvGV8Z0lRXUstO4HeI1PJG3hZdu8i8PUAqy3Fx4wMSrbKKbYAk8U7Kxcb+C0DFPxLwpT10Xdzpe3yuNnQ+at09uR6jFxj8ZwBcmwHMnHnNJaZC0kA2Kz/L+IajK5VpsxYy07nTDWf0SXyNup/Mi5FzXZHVRFf9HyQrEzXaOZCyx33LxaSCP2L6bnbTvibLW0WYCWl1x1AC/aKp1AAnbxDYG42sbgjCxkWYSZVUrQ1Tl6WQ2pJ2+7/wCE5/kPp0Nl1da4G9qOPbHFSy5cU+0sbKihmLsBuxAFz52Gw9hiqzbjOjpn0T1EaP8AhJuR7gXI+uPHHGbPTZfUTR/OqeE+RJCg/S9/phO4L7H41UT14M0z+IxsSVUnfxfjbzvtfz54mxjC0vee4JnOdOFqcc6yunzSiaPWskbi6SIQ2lhyYEdQeY8rg88UPZtxFJeTL6s/2ql2BJv3idGBO5sCN+oKnzx3jqqekzaGlplRDNE5mjjFlBUBo2KjYMQGHmQRfkuIXadlTwtFmlOPtqYjvANtcd9wfQXIP6rHyGKNAP8AGcjcc/lKT/bhmtBwYh5PmqVMEc8Zukihh6X6H1B2PqDiZjKRBgqyMGDBjiEYQ+1rNH7iKihP21bIIx+xcavYElQfQth8xnORr8dn9TUHeOiXuY/2zcMfoe8/NcXoCCXnS/t5qdTKOKZKsrluXLHDpuirFEGIAaRjZSxJtu51MfLVifky1Bi01YgZrWvFq0sLb3Vht+Zv6YVeN8uSvq0opzLDF3ZeKQCyvMTbTcjSxVL+HmdTeWFs5HnOUb0z/F04+5YtYf8A0ydS/wDLJxRtMPbmMRvf3SlxBysrDivsq0Tx1GWs1PKZACq30rc7uCPlAFyV5EbC3IsfFOdnLqJIoi01VKe7h1HUzu3Nz7E3tyuVGwxI4F4lmrqc1EkQhQnSi3JJ03DvcgbFvCBbbSdzfFLwmn+kcxmzF94YSYKUdNvnkHvfY+pH3cdJcbVL4foH3tXIH9dVIiyJ8ryioeJtVV3bTSykaizgXJ35gb2v6nmTjOZKGqmpKk960I+M/tUJJKosliJQL7p4iSNwQqsOV8bLxl3vwFR3Cq8ndmysLhh95bAi5KXA9bYz7hDMu+pl1RlqiOnEc0PWqpSLK6dHdAdiOfiXbWLUovOEv1lK9okNVRk2SVTzzxVTXqaCAGHWSVaPUxILAaipBGlwQy7eVsRn4/rKCmERldppQJVLqrqElRXDBj49YcstmLLthto81jkWGXvAzQ/2SaT8cE20Mxv01hL3+VjKDa2KLjbh41GTUtSq/a0kfcTDrZDoa/7Lrf2Zji7XBzgKgt+fn8qZBAlqzCprGlkLyuzsxuzMdRP5nHDH7q2t0/7/APbEvMlhBTuS58A16wNn+9ptzXyvvj0srLIoePTPvtt6Xx5x7Rls1wSTbSb2tvvcW3226Y6uLxh97I8hjkqJaqcAwUqFzqFxqsSLjrpUM3vpwhY+hOzetjr8o7l4iqqncSWFg/hAJUg3vpIuT1xl2t5ZTtrZXoNDnKjyhMuz5pl+ENNJGARIhAJBJAJ0jTf0YH0OMdqYwkjKragrEBh1sdmHvzxvlfwpHlWU1vwjEO6EmSVxflawIAFwpbSLbsfXHz7hNkIdiLTu6BdrCInNO+XdsNfDT9zqSQj5ZJFLOB5XvZvdgT74sOGcgrs7fvKueX4VT4mJsG81jTZb+bWsPU7YR67K5aYp3qAd5HrXVvdWBAa3Q9R64ZeFe0KWGlkona0Uo0JJuTCGYByANyNJYgDcNa3PD1KcNxUgJ4rjXSYeVsXZ/lkaQvNEgSOVrRAdIkusZ9S3iludz3mLbiXh2OtpnglGzDZuqsOTD1H8xcdcJFRx7MklJDDCtJTOQA9QdLd1GAWcISBGukWBY3J5DDxknEcFWjvA+tUcox0souACfmAvsRvjx6jXtONbWlpGFLPB+YNUQz5bXb1EC92+/wCkjIssgPO9rb/snmccOIXz1R3VOsEi8hOpCuR5lXbSreekEeVuWOnaFTmFoc1p/E1OdMoU/pISbMPWxP0uT0xc8U5zKuXmroyrlFEoDC6umnfkQdlOvYjdbYpNw4AX0OQK5oQdPRUPZ72etRO9XWSB6hwbnVcIDuxLn5mPU9BfnfDRlefU9d8RGjLKsbd29jqVgyA8xzBuy+6nGRcRZRmM0Iqc0nMUBdFEKkajqYDwxL4SQN7ElrA4b8joaTLHpXp+9VaqQwP3wZWe66kfQwWwVwFuFG0h9MPVZi3i6XaRlZKx0WAgL97NJWpKqryuQkiJu9gJ6o1r/wBVNvMvjRsZ12lJ8JWUWZLsEk7ma3VGv/QF/qRjRAcQrb0VOPqM/dUZaW8F+4MGDGdUUHPcyFPTTTH+6jZ7edgSB9TthX7IMsMWWJI3z1DtKxPM3Nh/hAP1x57ZK7RlToPmmdIx/FqPTyU4bcpoRDTxRDlHGqfwqB/li/Vo8z6ftTzfy/KlEY/cGDEFRJ3aDW/B5YYqcWeYiCJRzvITc353tqN/M4YOHcmWkpYqdOUaAX8zzY/Vrn64Vs9HxOe0cHNKaJqhh+sTpT8iAfrh6xd9mBvG5/H3tU23cT3KhreLUWpNLGhknAB0lkjFjyILsCw/YVrYT82pjQyIaiICmnmJjFOzNJSykFi0TaFYq/iJQLbnsQbGX2x8JfEUoqYx9tTi5tzKc2+q/MP3vPGLVXEdROIlmqJGWI3QsSSl7bg/MSLC2+3S2NmzUQ9stPNQq1MJg9yeuLuHpxqrKXTUxTIyySQbrIrfMZIR8r33LJtqAayHn37P+0BRrWoGpHH9oFr8gFM4X7wK2EqjfYPvd7HBWfS1Ss2ljOvzyUsixzsOjSQvaKoHTV8wty3BMvP8tNQAsktI0gYMBVUzUkzEG5QPcI2oeE2Ft77c8UOXRvHf9+OSUf6as/4yyOKCoY0z97TMbxyBW0jndNZGlituak7et8eOC+GDmFWtPrEYILFrXNhzsOp/6nphqaOnnWRI1Z4EkFUVM7xhItR7yNKe2kvGuoFlPkQTqtiJxpwDNlbpVUsrNBcFJVNmjJ5XI5gjYMNjyNri+kVbYJh2kqRZfFonrMKfJ8ljSKWETSML+KNZZCOWo6rKouLWFuRsOeKUZBkeZn+zSmkmPJD4QT+w3hPsjDGY5tWTzMJp2Z2kGzsb3A229BytiEBhW7MQJxnFxXTVExhEJ7z7saroLmILUoP+GbN9Ubf+EnGxcO5cmWZYiuQBDEXlP61izn13uB9MZb2O53WyViwLMzU6qWkV/EAo2AUndbsRyPntjSeM+JqCMijrWIWdLnZrAattTLutyNjy2N8Y9pNRzhSdfWyvSDQC8W5r57zvPJKqaSV2b7SQvpubC/Kw5bLZb+QxBCbarjnbnv53tzt64e+KOz6mWaJKGrSVpwzJGzA7KCT9qPCORA1W5HfHHgHsylrn1y3jplazOLXcg7qh3B9X3A6Xx6IrUwzFkFlNNxdCXcqyWorJIkXURJIIldr6QbXIv+qt2IHIe4xtXD/D1FQv3NJGKqsUeORt+7Pm72IiHkigsfI7nFLn81JZHikKRUyvFSU9M1pJnN1d7rdgl/Bq5mztfcX/AHK86+CjgoYl+DDqZJqqp0ox5a3WJjquT4U7wfumxxiqvdVFrdnv7DVaGNDD+VO4hyk9+e6X43M3A+0YDuqVehCm6pbmoa7E3bfrVVXChEaUU1ZZYyJKplbu4owbk62Y3lnlPIudhc6QLXc6GZ5oAmXARQtcmqkBYsTzdEPikcn78lh+1hYzA5ZlbabfG1pYse9YyFWPN3sCI/PwqXO3PniLHu6oz8/YRwTuAz+/Kuq3jijWFKaCCaojlHcRrHGQjbW0q76QQF5lbgDfB2YzFYqjL5vE1JKU331RtcqfUHf6WxK4ESOpU1zM80zXQSOhRVUc1hQk6Y77X5sQbnEWuHw3EMDjZK2Bo2/bj3B99IUYmY3qY594+JT3s5OfwEd0bQt4xZDpF1G1wp6chy8sBoYzJ3pRTIF0h7DUBzsDzAucd8GMklWS/wAfZR8TltTFa57ssv7S+IfmRb645dnObfE5ZTSHmE0N7oSl9/O1/rhkIxn3ZEe6+OpP/l6prfstsOn6hxZt6RHAg+NvZTNnjtWhYMGDEFRZ52q/aVGWQb2kqwSOllKDf1s/9caHhA47YNm+UJ1EkjfSyW/muH/F6nUYOw+qm3rORgwYMQVEjcI/a5xmk34DHCv7q+L+YGHnGZ8F8SwU8mYGV7yyV8umNAWdgLWso3tz3Nhz3wzf6Sqajk0VFH5syyzH90Hu0PuX9saarDi7LeikxwhXeZ5jFBEzzOiIBuXIAPpvzJ8sfJszhmYgBQSSAOlzy+nLH0RxFllNDQ1UwbvpxTyWllcSPcoR4Sdk58kCj0x86Y37A0AOIWbaSbK4hjNHLBK4SUMgk0pIQQDcW1oQyOLX25bc+WNWoeI0qaW4nnWNhYpW03xER8x3yKD9We/pjEcXnCXErUc2vXMqH5hC4U+9mVka3kw+oxprUcYnUKVOphMaJzyCLvLRE/E/CSOY4Vp/iKbTIDYd4t5BzNi/IgbGxw3cG1zvG+W5hAYtYfuFYHS8XVFJJN4wRbe+m3VThX4k71mhronqrNbWxh7m8bWOp6im2KjnuCRv7YtcypYnjBE2W08oIZKj4p55gQbgh2Ct9CSLE7YxPGIX18j97FobZZZxZw81DVyU7b6TdW/Ep3Vvy5+oOPNBxA0VPLAqRkS2uxQFhY9GPIcxt540rjihGa5XHXRAGen1JMF3uFPjt1IB+0X9VjjMeHsmarqoqdecjhb+Q5s30UE/TG6nUD2S/MZ9yzvaWu3dcltXYtw+KegaofZqg6rnoi3C/mdTexGMg414gNbXTT38JayeiLsv5jf3JxtPajnK0OVdzF4TIBBGB0W3i/JBb3IxgMFEzpI4sFjUFiTbmQoA8ySdh5AnocZ9kGNzqztbBUrWAYE6ZDkyR0sUtZSTil1d4zogZpmJKopOoNHFY7fjLHflbR6jO0nh7rQwQLY0tOwGlbbLPOCI4VtzRWBttduWFKKi0GBZKV5YHpiUpzVBlMkaAtO47wpGmlrfNtztewxI4P4MnejhknaBYdOqMTlnRAd9Qg8Eeo3vqdmPLbE6sO3nH74/dE7JFgrfLoEsVikEaf8AAyuIsfZ6vTufqmKjiSlZCoXLdCynTqkmSWql2tpQs0jJ6sNRUXItixzbPaOLQjVtRVO2yhJvh4BbbeSIIgQcjYuRino8iQTPU1E9BUEiyIcxkCoPwlmVmf2LW57YVtt4/v08108E1QIlNTKtdUQ0MKjw0kD6TbnZ5LmWRjffRa+9y2IWR5nT5lI9HRr8LSqt5dEZWSYXA06gLRoSdyTrYX2G5wlcRcevETHSx0MPnJTLrb/zGQC/qBf1xRcNceVdC7NE9w7anVxqDnzJ+a/qCMO3Znlpdrp9+SlNVoMaL6apqZY0VEUKigBVAsAByAGEvtR+zFDU9YayO/7LXDf0GK/hvtupprLUqaZ/xfMh+oF1+ot64ndq1QkuTSSRurqGjZWUgg/aKNiNuuMTKb6dUB4zPqrl7XMMJ7wY8xNdQfMXx6xlVkYzzhj7LiLMYhe0kaS+mwTn63c/zxoeM/o2C8UTA83ohb3DJ/kuL0cnDs/IU36c1oGDBgxBUWf8cxgZxlD33LyL/JP82xoGM87UW0VeVTX2Sq0n94x739lP540PF6nUYew+pU29Z33RGDBgxBUWZ8H8L01YuYxVMKyFa+Wx5Mt7cmHiH52xQ8TdhMiXeikEg/4clg30f5T9dPvhx4L+zzXNYT1kjmH76kn+ZGHnG120VKb902t6KAptc26+ScxyqWnkMc0TROOjLY+48x6jbHdpqf4ULob4jXfXfw6Lcred974+muJ6OnkppPikV41Uk6lBttzXrq8rb3tj5YqKdo3ZHBVkYqwPMEGxB9b49LZ6/Ti4iFkq0+jKuM04f7qgo6kX+3Moby8D2X8xf8sUrKNt73H5c9v89vPG0cRcMF+GKfSPFBEk9vcEv/hcn6Yx/K540lVpY+9QHxJqK3/eG488PRq42k8CUtRmEhW3CPEHw8umQSPE/hKrUvABf72pWC289W3th8ynNDRVQgpx3MUi6oR3MdYxO5cB4Zg+nqNRPXkMZlQ5VJVTd3TRM7MbhF3sPU9APMm2Nc4Y7HyYO7r5ARuyxRBQVJ6mXTrbn8t9N/PEtpNNt3HPT4yVKWI5KVwpxigq6wOZqhn7skR0jrZwGVgUUvbwhPExF+XTEHLcrFDmT1kGX1RgaNrhhGndEkElA0m6kC1m02BNrjYTOzytkp62bLpJ1CQXEUToodwdwQ6Np2FjpN2IPSxtY5jFGarMJapO/NNGssEUhJTR3VyVjPhJMqsC1iRjEThcQMiB35AcFcXAKzbtAz9s1rI+5VlhVPAZLKBveSRjcqFBsNV7eEdTbFxkWWQgQxp3yUsf2zVq0zt3s1ioADRMoiVSw8S+fmbwMuqZqoSO0hhppmImqjCW1kKloX0Me6hUkgWKDTzN8Xk3exPHT5eI4ahl7wNS1QaGRAQDeKXwhzfb2PiIBxpcYaGC0fb/AHmFIXOJV+Z5PSwqjUstLmFndvhxEDLIXBHiMVyUS+rRpVdrc7Y5U+Xx0sIS/fVLKSiPlkruxAvZWmbSAPMJsN7Yt4PHPU/BmvOZaQJPFTImq23eafsyAeguefXfBxHKaVI6iuir+/A0LKKuJdyNwojbwqbb2Q9L3wgcbNn0n9JoGai0nEPwqieoqkFSyafFQzs6r1jjDNFEig7EKoF+ZOE3iHj2pqSy6wIzsLRRoxHqVBI9g354pa/MnnkLzSSOd7F2MhHMhbsb2vtf644QUxcMQVGkXOpgL+gudz6DfGxlFrd52fcs7qhNguWNZ4A4eyw5Ys9csWppHALuwJANgFUMC3I7AE4ybH0V2V8OwxZdTyiOPvpE1NJYFvESQNXMWFhYeWJ7a/CwXOeifZ2y5VP+pNHP/u2Vmx/vah5YU9wmoyt9VUeuKnjTs/joctnkV2DuUXu4yyRbyLzRnZnI82Y+dhjYsI3at44aSnHOesiW3oCSf8sebSrvLwJstT6bQ0lO0K2UDyAx7wYMY1dGM/pow3FEpv8AJRD+bIN/o2NAxnfDp7ziTMHB2jgSP8+6/oVP54vRycez2U36c1omDBgxBUSJ2zUhbLDIvOCVJBz8yv8ALXfDnQVYlijkXk6Kw9mAP+eIfE+VfE0c8FgTJGyi/wCK3hP0axxRdk2a9/lUIPzRXib00nw/4CuL50eR9f0p5P5/hOODBgxBUSLmJ+G4hp5OSVlO0RP66HUPrbSMPWE7tSy52ohURfpaSRZ09lPiHtp3/dwzZTmSVEEcyfLIgYfUcvccsWfvMa7u8PhI2xI71S8QZnF3ypNIscEFpZmZgAX5xR89zcGQjn4Y/wAWMF4/r6efMJpaYkxyHVcqR4reIgHexO+9uZxt/EvZbR1sjSP3qSMblkc87AX0tqXkANgOQwg572EzRoz086zaQToZSrG3QEEgn8sbdkqUmGS66z1mvdonbgXjumzANSpEyCOIDS+nxLbSeRPLa/vjGONOEnoa1oLEqxvEfxKT4fcg+E+o9ceck4ukpqyCoCqDEAjKihdS8mB82I6nrY433OsoizKmhmiZS6FZqeQi4DAggMOek2sw5/UYc/8Ay1J/qfVKP5mxqFl+SVE9DSGKeKSjgMzJNVQi8rsOSDVuq9A6giwNuZOHThrOcno4+9jqFDzKCzSuWlIvyYG7Lvvaw88ZRxfV19ZPM9QrN8OxVlTdItzsLbdPm5m25xSZJlD1VRHBH88jaRfkOpJ9AAT9MWdQFRsuMamEgqFpgDktTpXp5eJEmp9FTHMmoiMK2hgAC76/lsRqutjyt1BcO06hQ0Ly2Ilj0qkikqyh3VG3B3Uqd1Oxtvip4kq8qoKeOOXS88MYRO5OmbwqBcyIQyX5m5+h5YScqy7N8yhdkmlFMdVhLKSG0+JU38T72Gq1r38rYyhuMtfMAWvqrExLcyeCe6PsympIitBmE0R56ZFR0JsBuuna9gL74RqXLJdE9HWRrDHC4aSeGlErgsS4d2B1BCAfEq8hpOnljU5O0KkWkhqC9zMBojXd2Y2BQLfmG8JvYA8zjFXz01U9VVVsigpGyLCDpLsQ6xoFU7qjHUSSeXW+GodI6S7xi8rlTCIhMmd8U0kEafZZZWjkpgVoZBtzICtp+jg+mM4znMzUTNJp0A/KgZmCi3IFiSfM7874deGOG2AQRTlJpFBNNOO67zbnE7pJFMCOV1O3liFxZwe+pnjQJIqlpIDH3UlhzdVVmilUdWhIA6qN8aqRYx0ffD8qLw5wlLGX5VNOr90msRKZGta4Xa5PUjl/2cQ0S5tcDnz9B/2MeoalkvpYrcWNja48vbHgjGu6gu1HQyTPoiRpGsTpUEmwFzsN9hjXOw7ik2ehkNit3iv/AI0+h8VvVvLEbsi4cqo42qY4YryjSkszkAIDvpjVSWuw5ll2Ath9j4H11UdVUSh5o21L3USxDlazHxSOLbWZ7emPN2qux00z9K10aZEOCacIudH4nPqOEbrSxPO/u3hX630n64eJJAoJJsALknoB1wj9mqGokq8xYf7zLpiv0ij8K/ny/dx51Kwc7sjx+JWp1yAnrBgwYinRjPeyj7WXMavpPVELz5JqI9OT2+mGnjHNvhqComvYrGdP7R8K/wCIjFb2XZT8PlVOCPE696f3zqH+DSPpi7bUnHiQPz7KZu8JrwYMGIKiMZ1wkfgs6raM7JUf2iHoLndgPzI/5eNFxn3avRvD8NmMIvJSSDVbrGx3BPlfb2dsXoXJYdfXRTqW3uC0HBiPl9ek8SSxm6SKGU+hFxiRiGSovMsQZSrAEEWIPUHmMInAMxo6mfK5CbITLTE/eiY3IHmVP89Xlh9wo9oPD0kqR1VLtV0p1x2++PvRnzuOnuPvYtSIMsOR9dEjx/YaJuwYqOFuJI66lSePa+zL1Rh8yn2/mLHrj1xPWNFSyFDaRgI4/wBtyEQ/RmB9gcTwnFhOaaRErG+POCHkjkzKBbxySuzIo+VAxVZR5hra28tQPK9ufZZ2jfBP8PUH+zu1w3/CY9f2D18jv5368d8aNUBMuy8M8EahCUBJl0gAAAblBb9478rXpP8AZVmPcGY05AG+i47wjzCDfby5+mPaaA6lhrGJy49iwGQ+Wd6t8j4LrZNNYtOUKlpRJrAkkJYsGEbAhhp2CnTqud98WM+RR1VStPQ0kUUc8ccxq/FqRXuWZEMngGoGPSL2O3UYi9lnaMaV/hapyICbIzf3TX5HyQn+E+QvjTeGOCkpaqeoSVpElAESHlGpYuVU3IK6jcWtYefPEK1R1Nxxd2d/0qsaHAR3rJO0DgSHK4oSkzyTyOSLgABVG50gE31FdyfPFbR9oFTqYGWpZWAAVahvDy1Eag17rf22PTG9cScGUtcB8RFqYCyuCVZfZh09DcYRp+xQwzRyUNW8R1WYvYlVIIOnSBqPTSbAg88FLaqbmxUz7Vx9JwMtyWVcUTwyTmSnRYoGAEaC2oKoC3cAmzEgnc3N79Rhkyrg6nmp9auWKqsx02LNGQFmXSdjJBIC1vvKy/iBDNH/AP5+HWtNvSH/APpi5yvsXpqciT4moDruHV1j0+uy/wBTbzxR+1U8IDXeRStpPmSFxyUd3D8M0aVUWnX8OCG1If7+lLHxIeZiJ1I19J+UNA4g4moxDpaT4umvYwyMUqqZujRl7OwB28XiH4iNhO/1KytaZ5RWTNDTsWJSoBCP10hVsrG4Flte4xjGcV3fTvINdmO3eOXa3IanO5Nv+mFo021HE3su1HlgUM4mZbIhnh78sYg6hxfcJq8QHlsSdvXDJwj2eTVOmeWGb4W+5jC62H6iswJX9YA+gPRv4z4BpauPvMt0rPEtnprFGZQLfo2s6uB5jxe+51v2hgdh8+Ci2k4iVrtPEqoqoAFUAKByAA2A9LY6YVOzHOzU5bEW/SRfYvfndNhf1K6T73wwZtmsdNC80raUjFyf8h5knYDqSMeA5hDi3VeiCCJSr2l5o5jjoID9vWto/Zj++x9Lbe2ryw1ZTlqU8EcMYskaBR9BzPqeZwo8BZbJUSyZpUraScaYEP8Adw9Pq3P23+8cPOKVN0CmNM+fwlbfeRgwY/GYAEk2A5k4gqLPe1WU1ElHlyE3qJQ0luka8z/Vv3MaDHGFAAFgBYDyGM54C/t+Z1WZMLxr9hT38hzI8jpsf+Yw6Y0jGitugU+GfMqbLy5GDBgxnVEY4V1Gk0TxSDUjqVYeYIsf5Y74MCFnPZtXPR1E2UztdoiXgY/fQ7kD89VvVx93GjYSO0vhqSRI6ym2qqQ61t95Ruy26+YHXxD72L3hDieOvpUnj2J2dfwMOa/5g9QQcaKoxjpB38/lTZunCe5XWDBgxnVFnvEFDJlVU1fTKXppT/a4V6f+Ko+tz9ehurPV0VNmdNGSxlgYhxoYrqsCLGxB6kFdt+eLhyvym3ivsevnt1xn9dklRlErVFCplpHOqalHNPN4vp0/qLadLXdJF4cMjx+VIjDyTtleSwUy6YIkiXyRQL+55n64m4rOH+JIK2ES07h16jkynyYdD/2L4s8QdM72aoIiyz/iLgSlqswkSZCpqIRJHIhsweMhXHkbq0ZsQeTHGdy8YVWUVMtJT1InhibSBIlwDbcAarrY3GxAuDtjaOK6GZkjlplV54JNSKxChgylGUk8hpbV7qMJfDfYnGrd7Xyd/ITqKKSEudzdvmff2HvjfRrMDf5DI4fexZ3sM7viliTt2riu0VOv62lz/WS2OK9udf8Ahpz/AMtv/wBmNxGUQiHuREgitbQFAWx9OWFzhrh2maJoZqaB5aZ+6ZmiQlgADG5OnctEVJPnq8sArUIJ6NBp1P8ASymq7acxceF4o/VIx/6i2FnNOJquruJp5ZRz0ljpHroHhH5Y9ZTkpqq9adNu8lK7dFudR+ign6Y+n6HLIoUCRxqigWsqgbevnjVWqU9njC0SosY+rMlfOtJ2e5i1LJKIykOjvCpe2sKCQQgJ1EAki4HPbEvsh4eWqzAGRQ8cKF2DC4J+VQR13Or93G1S8MGIl6JxATu0JGqF/O8f3CfxR29Q2Kzs44OahWpZ0EbSzEqobWFQfKA1hcXLcwDa1wMQdtmKm7joqChDgnEDETMMohnAEsavbkSN19Vbmp9QRiZiJmmbRU0TSzOsaLzZv6DqT6Dc48wTNlqMaqvyvIIaJp5hI4WSzv3j3C6QfFqPi5cyxPIYU4lbPKoOQVy2nfwg7fEOOpH4B/05k6RYqjPHBcPT5apuF5PUW5E+Sf8AYud10KlpUiRUjUIiiyqBYADoBjQXdHc9b0+fRTAxcvVdALbDH7gwYzKqMIvalnzrElDT71FYe7Av8qE2YnyB+W/lqPTDbnObx0sDzynSiC58z5AeZJ2A8zhI7Osqkqp5M2qhZ5rrAn4I+Vx7jYemo/fxekAP5HZDzKm8zuhOPDeRpR0sVOnKNbE/iPNm+rEn64s8GDESSTJTgRZGDBgxxdRgwYMCEYzLP6OTJq019Opajna1TEv3CTs436sSR0BJGwYW03HKpplkRkdQyMCGVhcEHmCOoxSnUwG+RzCVzZXigr0miWWJg6OLqw5Ef99MSMZWTNkFSbK8uWStfa7GEm3+fn8wtvqG7hnUElbDE9LOGp5CveKth3kZPi0Sc0a1wfMXHhO+HdSggg2Ov3VKH+KRO1niWVo4ZqdtEUU5Eco+aRwj6mQ/8NbFb/eJPQb6imZoohWRgHlFlvtqbSCQDyva5A5mxtyOM47do1SipUUBVEpAAFgAIyAAOgAw2UGU/HaZ6qP7JRangcchb9M46SN90fcX9Ym1XhppNOQukaTjI5KNn3Z/eY1VBJ8JVdbfo5PR05b+dvUgnfEeh7R2gcQ5pCaSTkJQC0L+oYX0+29upGLM8fQNmEdFD9q7atbKfCmlWNr/AHmuLWHLzvti8nSGoV4nEcoBs6GzWPOzLvY233xMuIAFQe/3mmgZtK7U1Ukih0ZXU8mUgg+xGxx1wjz9mCxMZMvqZqJzuVU64z7ox/zI9MeRmOdU20lPBXKPvRP3b/VW2v7DC9G13Vd42+PNNiIzCesUOYDuK2Kbkk4EEn7Qu0LH6l4/d1xSf7U1j/3mirac+Zi1L/ECL/ljhmvafllRA8TTtGWGxMUl1YG6sLLzVgD9MM2jUByMLhe3il/sV4e1VNTVsNkZoo/cm7n6LYfvHGwYzXhftCyyjpI4RUa3F2cpDJ4nYlmIug21Hb0tix/2rxPtT0tZUHpohNvzJ/yxSuypUeXYSkplrWxKeceZJAoJJAA3JOwH1wjnPM4qdoKKKkU/fqJNR99C7g+4OBezZ6ghsyrJarr3SfZxD91efvscR6IDrOHdf481TETkF1zXtLjLmCgjauqPKP8ARr6tJyt7beoxzy3gKWolWpzWQTyDdIF/Qx/T7x99vPVhiYUuXU91RYYwQAqLuzE2UADdnJ2HMnC7xNx9NRgGooJVgfw94kyllv0IX5W8vH7HFGybUh36/eSQwLvKY5+IabU8C1UMcyjTpLrdTbbwk728sV2SOaOXuJXMqTuXhqGsS7Hdo5CABrsLqQACosANO6FV8B5dNoqo2kFHPYF1feB72u+sMdDNsxO6tY30naTVdh0iD+zVzKLghXUgXBuDdG5g7307Yp0dICC6J4hcxPzjzWt48ySBQWYgAC5JNgAOZJ6DFbkZnjph8Y0feIDrdCdLAffN1XSbbkcuf0Qc3zebPJ/hKTUlCjfbz2trtbwqbfkOuxO3POyliJvYZlULoC/WLZ/W2FxltM+55d+4tt0NrH6KehcW09EAAAFgNgBiNlWVRU0KwwoEjQWAH9SeZJO5J3JxLxyo/FYZDJDWxc5owYMGJJ0YMGDAhGDBgwIRgwYMCFzqaZZEZHUMjAhlYXBB5gjqMZpVZNVZJI01GGqKEnVLTkktH5sptyA+9/Fe2oafgxSnULLZjUJXNlKlLJRZwsE6t3ggfX3ZsLMRYCRee3MdDbqMcq01dcZYgvwqREXjkvecHfeSM2SI7i6FmuDew8JicRdm32pqsuk+EqdyQPkk6kMN7XPoQeo64i0PaPoPwubQtSyMCO8GoRv0uGU3X9pSQPMY0Bs3p37NR3aqZMWd+1T8Dr3vEVS5jEQhiKCNSCE093HpBAAts1th7DHriSn1cUU6anQPGuoo7ITZZT8ykHmBhs4Q4KjpKmaogm76KoUG7NrYHUTcOPnBudzvsNzfC9xJktTNxFE9PZe7p1LSsLqgPere33m32XqRvsDioqNdUMG2GPJJhIbfinGqziYVawU6JOqpebUxUx/hJexDMw30WBsLkgEYi5Z2h08tS9KUmSdCVZe7LgWNidUeoabkbm3rbFxSUcVHTta+lAzuzG7MbXZ2bqx5k/5WGMv7JZCEzHMpBc+I+9g0rj+a4gxjXNcYyiO0lULiCAtXrMziht3sscd+Wtwt/a5GPaGOQBhpcHkRYg+x64zPsegNW9TmFTaWZpNCs2+gWDELf5R4gNuQHvhxg4RSPMRVR2RTE6vGNhrLJZwvIEqCGO17Lz3wj6bWOLSbhda4uEwr0xou9lXe3IDc7AfnjhmWbw066p5UiUmwLsBc+QvzPoMJHbBLM9OsdOTqi/tMhHMLGyhSPXUxf/lnyxb8PVkea0lJUtbXDIHZbXtIqspHoPFrH7uDotwPOX31RjvhC9r2hwSTNBTpNUTIpZkRNBAFr7ylPMbC5wr8bcdVyUUVVThYYpHMbAreWNhqBUlvCPErD5diB54i5x/Y+KYZOS1IUH95TH/96qcaDxXw8tVQzwAAGRSV2t4/mU/xAXPvi0U6bmmJBg380kucCJSD2p5owpMtqYCzRLIsgLEm50qyaidybBhc+uNCUwZjRfjhqI/5H+jKfyI9MZ32W5jDWUD5bVDUUYgIQflPi5geEq997i3hwyZF2evQ61hr5kpySTGVjNvMh2UhTbqFGO1Q1owEwWmx4grjCTvaFVHY3ljpFXU8o1xJOY7EXViAVk25WIC3GGfL0XLKVnq6klRsAzEqi3OmOMW1OQNrm7NYcgLChq+P6emAo8siNXNvZY7soJN2Z33Lm5uSD7sMfuVdnU1VKKnN5O+cfJTqfs09DbY+w28y2B+8S+pYHTUrrbABtyoJaqz9rDXS5aDueTz28tiLXH7I/WIsNGyrKoqaFYYUCRoLAD+pPMknck7k4kogAAAsBsAMesZn1MVhYcFRrYuc0YMGDEk6MGDBgQjBgwYEIwYMGBCMGDBgQjBgwYEIxDzXJ4amMxzxpKh6ML29QeYPqN8TMGOgkXCFnMvZpUUjGTKqtoQTfuJfEh+u/wDNSf1sfqdpVVSeHM6GSMDbvoRqQ/zIH0Yn0xouPwjFumxdcT6+Pup4I6phJlbxHRZpTtDDXiHvFKsPCrEEWI0yLf8AhI98TOD+D/g6N6R2SWNi3iAKlg4sQwuRysAQeX8+mb9nOX1O8lMgb8SfZnnffQRc+98UJ7Iu6/3Ovq6b016l/IFP64cOYW4Q4gdo/ISw6ZIlHBuSy5WJ6aaJ56eRy8csad5cFQpV4xdgbAdCOe+IfZ3wvMK+qqJoZIYS5NOjEqBd2ItGG2sthuLC+JX+rGdx7RZlFIL/AN7GBt530Ob+l/rjo1HxAq3E1C58tLAn/ABipcTO82+efslAiLGynUVAKyqqpJRVxC6xotpIVeNV53sNV5Hk2ve1tsUHZ5kdZQVs6LTyfBSt4SzIGWx8LFS9/lOk9TYG21sWMdLxAw3loYz7MfrshGOZ4dz2S4fMIIx/4cd/6xKR+eOTALcTYPNGoMFTeN+BJcwqYJFkSAQXIcAu5JKkeHwgBSu3iN79MWuY8UUlNEUq6uItYhrGzG/kiEsNttsL/wDsokl/3vMqqcfhB0Dn5Fn6eWLfKey7LqexWnWRvxS3k/k3h/IYQuZABdMZQPyUwDpJAS/T9ooZe5yjL3lA21aO7iB8zb/1Fce/9Qq+vs2Z1eiPn8PBsPYnlf6P740aOMKAAAAOQGwH0x6wnTR1BHbmU2CesVWZHw1T0aaKeJYx1IF2b9pj4m+pxZ4MGIEkmSnAjJGDBgxxdRgwYMCEYMGDAhGDBgwIRgwYMCEYMGDAhGDBgwIRgwYMCEYMGDAhGDBgwIRgwYMCEYMGDAhGDBgwIRgwYMCEYMGDAhGDBgwIRgwYMCEYMGDAhGDBgwI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data:image/jpeg;base64,/9j/4AAQSkZJRgABAQAAAQABAAD/2wCEAAkGBhQSEBUUExQWFBUWFyAaGRgYGB8cIBwhIRwbIB8dHxsfGyYgHR4lGx8gIDAhIycqLC0sHx4xNTAqNSYsLCkBCQoKDgwOGg8PGiwkHyQvLioqKS0sKjUxLzApLC8tLCwsLCwsNCwsLCwsLCwsLC8sKiwsLCwsLCwsLC8sLCwsLP/AABEIAOEA4QMBIgACEQEDEQH/xAAcAAACAwEBAQEAAAAAAAAAAAAABgQFBwMCCAH/xABLEAACAQIEAwYDBAcECAQHAQABAgMEEQAFEiEGMUEHEyJRYXEUMoEjQlKRM2JygpKhsSRDosEVFhc0U4Ph8GOTwtFEVHOyw9PjCP/EABkBAAMBAQEAAAAAAAAAAAAAAAACAwQBBf/EADIRAAEDAgMECgIDAQEBAAAAAAEAAhEDIRIxQQQiUXETMmGBkaGx0eHwwfEjQlJigiT/2gAMAwEAAhEDEQA/ANxwYMGBCMGDBgQjBgwYEIwYMeJplRSzEKoFySbADzJPLAhe8GEPNO1qHvDDRRSV03lGPB/FYkj1At64irkec129TUrQxn+7gF3+rA3H8Z9sXFAi7zHP2zU+kGl08ZlnlPTi880cV+Wtwt/YE3P0wq13bJlybI8kzeUcZ/q2kfzx6yzshoIjqkR6h+ZaZybn2FgfqDhmy+ipojogSGMgX0xqqm1yAbDpcEX9Djv8Q4ny90b54BJn+1WaT/d8rq5RfYkFRbzuEYX9P546Nx3mTL4MnlB6apRb8tAOLyv4/pIu+1NIwgbTKVhkYIb2sW0ab325450PH0MrQBYpwlS2mKUxgITZjYnVcHwnYi+HgRPR+qX/ANeipo+OczA8eTyE/qyj+mg48HtRqUv32U1aDzW7f/jUYveIOPoKKZIpo5g0n6MqgYPuBtZr3uQLEDFjmfEsFNHHJOWiEjBVBUltRBNiEDHkMctb+PPK5912/wDr0SzSds1AzaZDNAfKWM+f6ha31w0ZVxPS1P6CeKQ2vpVhq+q/MPqMRv8ATNBVeAyU8p5FHKlh6FH3H5Yqs17Jsun3EPct+KFiv+Hdf5YUilqCPP2RvaQU44MZ0eEs1ot6Kt+JQf3NTubDoGN/5FMdKPtX7lxFmVNJRyHbXYtGfUHnb21D1xzoCbsM+vgu9IB1rLQcGOFHXRzIHidZEbkykEH6jHfEFRGDBgwIRgwYMCEYMGDAhGDBgwIRgwYMCEYMGDAhGDH4TbGdZzxnUZhM1HlPIbS1f3UBvcIbc/Jhud9P4hRlMvy7ylc4NVzxZ2iw0bdzGDU1TbLDHub9NRF9PtYn064ooOBqzMmEuaylI73WliNgP2iOv8Teo5YZuEuBKegUlbyTN88z7sxPO34QT0HPqTzxWP2lI2ZxUYRolbnJMhXUSPCqKbEBjsHb2A3vi7TEiiMsz7cPVTP/AH4JhoKSkogkMYhg1mypcKXP1Opz67nHHOs3nhngUIggklVHlJJILA6RoAAGprJqLGxYbYUu0fs9gnlinuYi8ndyyLvYvtG5BNrCSym1tnvfbC5myZtl0EkNQDWUjLYSAlin4WD/ADoVNiNQKggWx1lJr4OKSdD+O1cc8ttFk19qGemlmo3ljaWj1P3yDkzWGgNfY2uWCtsbemPHCOf5VLXCSkb4eWSMxtCY+7Em4IIt4NYseRubnE0cZibKYasxLMhZEqI9Oo7tofSvIkOQwB5j3vimzfhClqpqZsvp2hkWdXkkETxIqLubhlUF72sFF/OwwzQMOF0jMSMu9cMzITBx7k6JlNcEHzhpm9W1KxP8sR+ylElyemDgN3bta/QrKxB9xfDHxNl0lRSSwRlAZUKEveyhgQSAOZHQbYrOAuFJcvgMLzJKmosLRlSCbX3LkEbeQ54kHjoSCbzPknw789iTu1LxZzlifrp/OZf/AGxqE+Xo8kcjC7R6tB8tQAJt522v5E+eFHiLgCaqr4az4mNTAV7tDCSLK5Yaj3tybnci3thmzcTmnYQrG0xUjxOUUEqRcEKxNj0298FRwLWNach6oaCC4kLL+zOgjrswzKeVFkjclbOARZ5GPXyVBhrzlf8ARWRlVkKvElo2U76y915g3Go7gjcA449lHDE1BDNFPEVdpNWsMrKyhVAAIOq97ncDnip7ZlknnoKMeFJpd26arqg/hDE/XF3EVK+Gd23kFMDDTnX3TNwDnFZUUSz1IjbWpKBAVdgDYXBOjxcxYgcvPayoq+mzGBho7xL6WSWMixBIIswsSCCLqTuOeDO5/haLTAAH0rDAv6zWSP6A2J9AcE+RutEtLTSd1ZFj7z7yrazMv65F7E9TfpvlJBOLKTZVEi2aU67s2mo3afKJzCx+aBzqR/QFr/4r+jLifw12lpJL8NWxmjqhtpfZW/ZY8r9AefQtiuy/jt4MwagXvq9I13kspkUqLsDawkC7C+zXuPEbXY8zyaizimBJWVTfRKnzIetja4PmrD3GLvnKqJ4HX7zSD/jwTLgxmVHn9Vk0iwV5aejY6YqoAkpz8Ljcn2JJAvYsBYaTTVKyIrowZGAKspuCDyIPUYzPpll8xoVVrgV0wYMGJpkYMGDAhGDBgwIRgwYMCEY/CbY/cZxxnnMuYVP+iqNrD/4qYbhF2ugN+fQjqbL+K1KbMZjxKVzsIUbNs2nzqpeko37uij2nnX+881U9QeQA57k+GwLirUWU0qKWSCIMFBPNmPU9WPUnoB0Ax2pMvjy+jEdPCzhBsiC7Ox6k7C5PNjYD0AxnmScdpNJV/GKsNagfuhKupVAH6JVP3rjxAeJ77cgBoA6QQ0bo8ef3JTnCb5la0jggEEEHcEdcIna1wcaqmE8IPxFONQtzZeZXzuPmHrcdcWWWcXxJl5lMD0/che9gKlDEGYXIUgXSxLAgbgEbEEBnDh0urbMLqy2PMbEcwfPEWl1J2LgnMPEJE4U4xhzPLjDMdVQY2jeNSNb2U+NASOY3vsA3UbYauHWqfh1+MWNZAoB0MWvtuW8IAJPQXHrhbqc1ocnHcU8RlqZD+ijGqWQnq7AbDr/RbY4LwpXZj4sxmMEJ5UkBtt5SPvf23+mKua0ycm6Tn3D7zSAkWzKl1fG+W0TNFABJK76jFSprJawF/D4Qdhfe+OQz/N6n/d6KOlQ8nqnJb+BbEfUHDRkvDlPSJpp4UiHUgbn3Y+I/U4ssTNRgyE9p9v2mwk5nwSMOE80l/TZp3f6sEKj/ABGxx4qOz0qjPNmlfpRSzHvtIAAuTyPTD5jPu2niDuKDuVNnqDp/cG7n67L+9h6b3veGi09gXHNa0ElRuHOElrKZKinzLMUD32aa5Ug2IItz/wCmLH/U3Mot4c2dv1Zolf8AxXJ/lj94RPwzUo5RVtNER5CdIVv/AOZEL+8Z88PGCpUc13ZyCGtBCRTmmdU36Wmp6xBzMDlH/hbmfQDHKbjbLq0fD10b00lwQlQpjKsOTLIPlI6NdcP+IeZ5PDUponiSVfJ1Bt7eR9RhBUaTcR2hdwnQ+Kg5dw7GHSUyy1BQfZmWTWFuLalsACSptqNzYnfc4p+0XjxKGndUP9pYWjUg7X+/cixCjyvvYYhy8B1FETJlVQVXmaWYlo29FJ3U/wDeoY60XFFNmF6LMKfuKjrDLyY/iifbfytY+V+eHDQTj6wHj4JSTEZFcuyTg80tMaiUHv6gajfmq81HufmPqQOmOnFOdxZLl6RxN9qTeNSATIdWp2fyU3NyLWuALbYYM+zg0NKZO6lqBGu+mxbYbM3La/NgDbna2MjossqavXnFUqy6XXuadgbS+IKEUDcKCfDsdTcwQSTRgNVxqPNpy4nQJXbgwtzWq5Rm8OZUxSWIqXQGSCUWNm5ML21Kejjy6EWCYTPkE6i7TZZI9t9zCWPtf18m35Nzap8lqqhqSWUpBLHIZHMR3VCoHcAm+vUbamO3hNhywx11Ck0bRyqHRxZlPIjEg8MMZg5hPhJ58V7pqlZEV0YMjAFWU3BB5EHqMdMZhk1U+SVgo52LUM7EwSt/dsSLqx5AefTcNtdrafidSngNsjkU7XSjBgwYkmRgwYMCEYMGPE0wRSzEKqgkk8gBuSfpgQlXtF4sNHTiOHxVVQe7hUbm5sC1vS4t+sV9cdODeGUyyjJkN5GBknk3JLWud+ZA3A89zzOF7geA5lXy5pKD3aHuqVT0A2LW89z+8zfhGO/aNxVV0ssUkVO7U0L6pXNwHJXZdtwoBvqI06rDfTY7MBtRbnmefD7qoYv7nuUfIu1lPjZoa1HptUn2XeDSEWwAVwRdSfm1G48VtgBid2idnq1yippiEqkAKspsJANwNQ5MPut7A7WIrXal4icAfZLDHdj4RNra4Cjn9mnMnkzFRtY4OBuGq+mq5KR6jXRxWY7A6tW4jXUCUuN3UXFrW+a+KEBhxN3XDMJbmxuDqpnCMtVmtCi1qaYAfG17NUBTcC1vCtx4mB8VrCwJx3zrimWeY0GVBdaALLPb7OAcrLbYt0sOXIbg6f3irO5Z5xlmXkI+n7eUDaCPyFvvEbWHLYC17rc0tNS5RRAKCsSsoZgupmZiF1NYXJLWHpsB5YmSM4zyb+T98kw4TzK9cK8FQUKkreSZ95J33dyee/QX6D63O+GDEKgziGe/dyKxHNeTL+0hsy/UDE3GV5cTLs1YAAWUHPM0WmppZ25RoW97DYfU2H1wtcN8byPSxT1UQ7uRb9/CCyKdwwkTd47MCNQ1L1JXFN25593dGlMp8Uz3YX+4m+49X0/kcIHCfalNl9I0EcaOS5ZWcmy3AuNItfcX5jmcbaWzF9LEBcnyWd9UNfC+h6eoWRQ6MHVhcMpBBHmCNjj527WeIfisycKbpB9kvuD4z/HcewGKOv4sqZWc94Yg5uyQ/ZoT5lEIBPmTueuImU5a1TMsSsqs52Lmw89z0xs2fZehJe4qFStjGEL6Jhyo1GT06odMqwQyRN+GREVkPtcWPoTi8yLNhU08cyjTrXdTzVhsyn1VgVPtj5ZepliYqJHGk28Lm23lY47UvEdTFq7uomTVctpkYXJ5k77k+fPE3bCXDrdqcbQBovojirtEpKAESPrl6RJu316KP2j7XwcFcUy1gk7+IQtZJY1BJvFIDoJJ5m6tewHTbHzdQyp3yNMGePWC4U7sL+IAnqR1xvGV8Z0lRXUstO4HeI1PJG3hZdu8i8PUAqy3Fx4wMSrbKKbYAk8U7Kxcb+C0DFPxLwpT10Xdzpe3yuNnQ+at09uR6jFxj8ZwBcmwHMnHnNJaZC0kA2Kz/L+IajK5VpsxYy07nTDWf0SXyNup/Mi5FzXZHVRFf9HyQrEzXaOZCyx33LxaSCP2L6bnbTvibLW0WYCWl1x1AC/aKp1AAnbxDYG42sbgjCxkWYSZVUrQ1Tl6WQ2pJ2+7/wCE5/kPp0Nl1da4G9qOPbHFSy5cU+0sbKihmLsBuxAFz52Gw9hiqzbjOjpn0T1EaP8AhJuR7gXI+uPHHGbPTZfUTR/OqeE+RJCg/S9/phO4L7H41UT14M0z+IxsSVUnfxfjbzvtfz54mxjC0vee4JnOdOFqcc6yunzSiaPWskbi6SIQ2lhyYEdQeY8rg88UPZtxFJeTL6s/2ql2BJv3idGBO5sCN+oKnzx3jqqekzaGlplRDNE5mjjFlBUBo2KjYMQGHmQRfkuIXadlTwtFmlOPtqYjvANtcd9wfQXIP6rHyGKNAP8AGcjcc/lKT/bhmtBwYh5PmqVMEc8Zukihh6X6H1B2PqDiZjKRBgqyMGDBjiEYQ+1rNH7iKihP21bIIx+xcavYElQfQth8xnORr8dn9TUHeOiXuY/2zcMfoe8/NcXoCCXnS/t5qdTKOKZKsrluXLHDpuirFEGIAaRjZSxJtu51MfLVifky1Bi01YgZrWvFq0sLb3Vht+Zv6YVeN8uSvq0opzLDF3ZeKQCyvMTbTcjSxVL+HmdTeWFs5HnOUb0z/F04+5YtYf8A0ydS/wDLJxRtMPbmMRvf3SlxBysrDivsq0Tx1GWs1PKZACq30rc7uCPlAFyV5EbC3IsfFOdnLqJIoi01VKe7h1HUzu3Nz7E3tyuVGwxI4F4lmrqc1EkQhQnSi3JJ03DvcgbFvCBbbSdzfFLwmn+kcxmzF94YSYKUdNvnkHvfY+pH3cdJcbVL4foH3tXIH9dVIiyJ8ryioeJtVV3bTSykaizgXJ35gb2v6nmTjOZKGqmpKk960I+M/tUJJKosliJQL7p4iSNwQqsOV8bLxl3vwFR3Cq8ndmysLhh95bAi5KXA9bYz7hDMu+pl1RlqiOnEc0PWqpSLK6dHdAdiOfiXbWLUovOEv1lK9okNVRk2SVTzzxVTXqaCAGHWSVaPUxILAaipBGlwQy7eVsRn4/rKCmERldppQJVLqrqElRXDBj49YcstmLLthto81jkWGXvAzQ/2SaT8cE20Mxv01hL3+VjKDa2KLjbh41GTUtSq/a0kfcTDrZDoa/7Lrf2Zji7XBzgKgt+fn8qZBAlqzCprGlkLyuzsxuzMdRP5nHDH7q2t0/7/APbEvMlhBTuS58A16wNn+9ptzXyvvj0srLIoePTPvtt6Xx5x7Rls1wSTbSb2tvvcW3226Y6uLxh97I8hjkqJaqcAwUqFzqFxqsSLjrpUM3vpwhY+hOzetjr8o7l4iqqncSWFg/hAJUg3vpIuT1xl2t5ZTtrZXoNDnKjyhMuz5pl+ENNJGARIhAJBJAJ0jTf0YH0OMdqYwkjKragrEBh1sdmHvzxvlfwpHlWU1vwjEO6EmSVxflawIAFwpbSLbsfXHz7hNkIdiLTu6BdrCInNO+XdsNfDT9zqSQj5ZJFLOB5XvZvdgT74sOGcgrs7fvKueX4VT4mJsG81jTZb+bWsPU7YR67K5aYp3qAd5HrXVvdWBAa3Q9R64ZeFe0KWGlkona0Uo0JJuTCGYByANyNJYgDcNa3PD1KcNxUgJ4rjXSYeVsXZ/lkaQvNEgSOVrRAdIkusZ9S3iludz3mLbiXh2OtpnglGzDZuqsOTD1H8xcdcJFRx7MklJDDCtJTOQA9QdLd1GAWcISBGukWBY3J5DDxknEcFWjvA+tUcox0souACfmAvsRvjx6jXtONbWlpGFLPB+YNUQz5bXb1EC92+/wCkjIssgPO9rb/snmccOIXz1R3VOsEi8hOpCuR5lXbSreekEeVuWOnaFTmFoc1p/E1OdMoU/pISbMPWxP0uT0xc8U5zKuXmroyrlFEoDC6umnfkQdlOvYjdbYpNw4AX0OQK5oQdPRUPZ72etRO9XWSB6hwbnVcIDuxLn5mPU9BfnfDRlefU9d8RGjLKsbd29jqVgyA8xzBuy+6nGRcRZRmM0Iqc0nMUBdFEKkajqYDwxL4SQN7ElrA4b8joaTLHpXp+9VaqQwP3wZWe66kfQwWwVwFuFG0h9MPVZi3i6XaRlZKx0WAgL97NJWpKqryuQkiJu9gJ6o1r/wBVNvMvjRsZ12lJ8JWUWZLsEk7ma3VGv/QF/qRjRAcQrb0VOPqM/dUZaW8F+4MGDGdUUHPcyFPTTTH+6jZ7edgSB9TthX7IMsMWWJI3z1DtKxPM3Nh/hAP1x57ZK7RlToPmmdIx/FqPTyU4bcpoRDTxRDlHGqfwqB/li/Vo8z6ftTzfy/KlEY/cGDEFRJ3aDW/B5YYqcWeYiCJRzvITc353tqN/M4YOHcmWkpYqdOUaAX8zzY/Vrn64Vs9HxOe0cHNKaJqhh+sTpT8iAfrh6xd9mBvG5/H3tU23cT3KhreLUWpNLGhknAB0lkjFjyILsCw/YVrYT82pjQyIaiICmnmJjFOzNJSykFi0TaFYq/iJQLbnsQbGX2x8JfEUoqYx9tTi5tzKc2+q/MP3vPGLVXEdROIlmqJGWI3QsSSl7bg/MSLC2+3S2NmzUQ9stPNQq1MJg9yeuLuHpxqrKXTUxTIyySQbrIrfMZIR8r33LJtqAayHn37P+0BRrWoGpHH9oFr8gFM4X7wK2EqjfYPvd7HBWfS1Ss2ljOvzyUsixzsOjSQvaKoHTV8wty3BMvP8tNQAsktI0gYMBVUzUkzEG5QPcI2oeE2Ft77c8UOXRvHf9+OSUf6as/4yyOKCoY0z97TMbxyBW0jndNZGlituak7et8eOC+GDmFWtPrEYILFrXNhzsOp/6nphqaOnnWRI1Z4EkFUVM7xhItR7yNKe2kvGuoFlPkQTqtiJxpwDNlbpVUsrNBcFJVNmjJ5XI5gjYMNjyNri+kVbYJh2kqRZfFonrMKfJ8ljSKWETSML+KNZZCOWo6rKouLWFuRsOeKUZBkeZn+zSmkmPJD4QT+w3hPsjDGY5tWTzMJp2Z2kGzsb3A229BytiEBhW7MQJxnFxXTVExhEJ7z7saroLmILUoP+GbN9Ubf+EnGxcO5cmWZYiuQBDEXlP61izn13uB9MZb2O53WyViwLMzU6qWkV/EAo2AUndbsRyPntjSeM+JqCMijrWIWdLnZrAattTLutyNjy2N8Y9pNRzhSdfWyvSDQC8W5r57zvPJKqaSV2b7SQvpubC/Kw5bLZb+QxBCbarjnbnv53tzt64e+KOz6mWaJKGrSVpwzJGzA7KCT9qPCORA1W5HfHHgHsylrn1y3jplazOLXcg7qh3B9X3A6Xx6IrUwzFkFlNNxdCXcqyWorJIkXURJIIldr6QbXIv+qt2IHIe4xtXD/D1FQv3NJGKqsUeORt+7Pm72IiHkigsfI7nFLn81JZHikKRUyvFSU9M1pJnN1d7rdgl/Bq5mztfcX/AHK86+CjgoYl+DDqZJqqp0ox5a3WJjquT4U7wfumxxiqvdVFrdnv7DVaGNDD+VO4hyk9+e6X43M3A+0YDuqVehCm6pbmoa7E3bfrVVXChEaUU1ZZYyJKplbu4owbk62Y3lnlPIudhc6QLXc6GZ5oAmXARQtcmqkBYsTzdEPikcn78lh+1hYzA5ZlbabfG1pYse9YyFWPN3sCI/PwqXO3PniLHu6oz8/YRwTuAz+/Kuq3jijWFKaCCaojlHcRrHGQjbW0q76QQF5lbgDfB2YzFYqjL5vE1JKU331RtcqfUHf6WxK4ESOpU1zM80zXQSOhRVUc1hQk6Y77X5sQbnEWuHw3EMDjZK2Bo2/bj3B99IUYmY3qY594+JT3s5OfwEd0bQt4xZDpF1G1wp6chy8sBoYzJ3pRTIF0h7DUBzsDzAucd8GMklWS/wAfZR8TltTFa57ssv7S+IfmRb645dnObfE5ZTSHmE0N7oSl9/O1/rhkIxn3ZEe6+OpP/l6prfstsOn6hxZt6RHAg+NvZTNnjtWhYMGDEFRZ52q/aVGWQb2kqwSOllKDf1s/9caHhA47YNm+UJ1EkjfSyW/muH/F6nUYOw+qm3rORgwYMQVEjcI/a5xmk34DHCv7q+L+YGHnGZ8F8SwU8mYGV7yyV8umNAWdgLWso3tz3Nhz3wzf6Sqajk0VFH5syyzH90Hu0PuX9saarDi7LeikxwhXeZ5jFBEzzOiIBuXIAPpvzJ8sfJszhmYgBQSSAOlzy+nLH0RxFllNDQ1UwbvpxTyWllcSPcoR4Sdk58kCj0x86Y37A0AOIWbaSbK4hjNHLBK4SUMgk0pIQQDcW1oQyOLX25bc+WNWoeI0qaW4nnWNhYpW03xER8x3yKD9We/pjEcXnCXErUc2vXMqH5hC4U+9mVka3kw+oxprUcYnUKVOphMaJzyCLvLRE/E/CSOY4Vp/iKbTIDYd4t5BzNi/IgbGxw3cG1zvG+W5hAYtYfuFYHS8XVFJJN4wRbe+m3VThX4k71mhronqrNbWxh7m8bWOp6im2KjnuCRv7YtcypYnjBE2W08oIZKj4p55gQbgh2Ct9CSLE7YxPGIX18j97FobZZZxZw81DVyU7b6TdW/Ep3Vvy5+oOPNBxA0VPLAqRkS2uxQFhY9GPIcxt540rjihGa5XHXRAGen1JMF3uFPjt1IB+0X9VjjMeHsmarqoqdecjhb+Q5s30UE/TG6nUD2S/MZ9yzvaWu3dcltXYtw+KegaofZqg6rnoi3C/mdTexGMg414gNbXTT38JayeiLsv5jf3JxtPajnK0OVdzF4TIBBGB0W3i/JBb3IxgMFEzpI4sFjUFiTbmQoA8ySdh5AnocZ9kGNzqztbBUrWAYE6ZDkyR0sUtZSTil1d4zogZpmJKopOoNHFY7fjLHflbR6jO0nh7rQwQLY0tOwGlbbLPOCI4VtzRWBttduWFKKi0GBZKV5YHpiUpzVBlMkaAtO47wpGmlrfNtztewxI4P4MnejhknaBYdOqMTlnRAd9Qg8Eeo3vqdmPLbE6sO3nH74/dE7JFgrfLoEsVikEaf8AAyuIsfZ6vTufqmKjiSlZCoXLdCynTqkmSWql2tpQs0jJ6sNRUXItixzbPaOLQjVtRVO2yhJvh4BbbeSIIgQcjYuRino8iQTPU1E9BUEiyIcxkCoPwlmVmf2LW57YVtt4/v08108E1QIlNTKtdUQ0MKjw0kD6TbnZ5LmWRjffRa+9y2IWR5nT5lI9HRr8LSqt5dEZWSYXA06gLRoSdyTrYX2G5wlcRcevETHSx0MPnJTLrb/zGQC/qBf1xRcNceVdC7NE9w7anVxqDnzJ+a/qCMO3Znlpdrp9+SlNVoMaL6apqZY0VEUKigBVAsAByAGEvtR+zFDU9YayO/7LXDf0GK/hvtupprLUqaZ/xfMh+oF1+ot64ndq1QkuTSSRurqGjZWUgg/aKNiNuuMTKb6dUB4zPqrl7XMMJ7wY8xNdQfMXx6xlVkYzzhj7LiLMYhe0kaS+mwTn63c/zxoeM/o2C8UTA83ohb3DJ/kuL0cnDs/IU36c1oGDBgxBUWf8cxgZxlD33LyL/JP82xoGM87UW0VeVTX2Sq0n94x739lP540PF6nUYew+pU29Z33RGDBgxBUWZ8H8L01YuYxVMKyFa+Wx5Mt7cmHiH52xQ8TdhMiXeikEg/4clg30f5T9dPvhx4L+zzXNYT1kjmH76kn+ZGHnG120VKb902t6KAptc26+ScxyqWnkMc0TROOjLY+48x6jbHdpqf4ULob4jXfXfw6Lcred974+muJ6OnkppPikV41Uk6lBttzXrq8rb3tj5YqKdo3ZHBVkYqwPMEGxB9b49LZ6/Ti4iFkq0+jKuM04f7qgo6kX+3Moby8D2X8xf8sUrKNt73H5c9v89vPG0cRcMF+GKfSPFBEk9vcEv/hcn6Yx/K540lVpY+9QHxJqK3/eG488PRq42k8CUtRmEhW3CPEHw8umQSPE/hKrUvABf72pWC289W3th8ynNDRVQgpx3MUi6oR3MdYxO5cB4Zg+nqNRPXkMZlQ5VJVTd3TRM7MbhF3sPU9APMm2Nc4Y7HyYO7r5ARuyxRBQVJ6mXTrbn8t9N/PEtpNNt3HPT4yVKWI5KVwpxigq6wOZqhn7skR0jrZwGVgUUvbwhPExF+XTEHLcrFDmT1kGX1RgaNrhhGndEkElA0m6kC1m02BNrjYTOzytkp62bLpJ1CQXEUToodwdwQ6Np2FjpN2IPSxtY5jFGarMJapO/NNGssEUhJTR3VyVjPhJMqsC1iRjEThcQMiB35AcFcXAKzbtAz9s1rI+5VlhVPAZLKBveSRjcqFBsNV7eEdTbFxkWWQgQxp3yUsf2zVq0zt3s1ioADRMoiVSw8S+fmbwMuqZqoSO0hhppmImqjCW1kKloX0Me6hUkgWKDTzN8Xk3exPHT5eI4ahl7wNS1QaGRAQDeKXwhzfb2PiIBxpcYaGC0fb/AHmFIXOJV+Z5PSwqjUstLmFndvhxEDLIXBHiMVyUS+rRpVdrc7Y5U+Xx0sIS/fVLKSiPlkruxAvZWmbSAPMJsN7Yt4PHPU/BmvOZaQJPFTImq23eafsyAeguefXfBxHKaVI6iuir+/A0LKKuJdyNwojbwqbb2Q9L3wgcbNn0n9JoGai0nEPwqieoqkFSyafFQzs6r1jjDNFEig7EKoF+ZOE3iHj2pqSy6wIzsLRRoxHqVBI9g354pa/MnnkLzSSOd7F2MhHMhbsb2vtf644QUxcMQVGkXOpgL+gudz6DfGxlFrd52fcs7qhNguWNZ4A4eyw5Ys9csWppHALuwJANgFUMC3I7AE4ybH0V2V8OwxZdTyiOPvpE1NJYFvESQNXMWFhYeWJ7a/CwXOeifZ2y5VP+pNHP/u2Vmx/vah5YU9wmoyt9VUeuKnjTs/joctnkV2DuUXu4yyRbyLzRnZnI82Y+dhjYsI3at44aSnHOesiW3oCSf8sebSrvLwJstT6bQ0lO0K2UDyAx7wYMY1dGM/pow3FEpv8AJRD+bIN/o2NAxnfDp7ziTMHB2jgSP8+6/oVP54vRycez2U36c1omDBgxBUSJ2zUhbLDIvOCVJBz8yv8ALXfDnQVYlijkXk6Kw9mAP+eIfE+VfE0c8FgTJGyi/wCK3hP0axxRdk2a9/lUIPzRXib00nw/4CuL50eR9f0p5P5/hOODBgxBUSLmJ+G4hp5OSVlO0RP66HUPrbSMPWE7tSy52ohURfpaSRZ09lPiHtp3/dwzZTmSVEEcyfLIgYfUcvccsWfvMa7u8PhI2xI71S8QZnF3ypNIscEFpZmZgAX5xR89zcGQjn4Y/wAWMF4/r6efMJpaYkxyHVcqR4reIgHexO+9uZxt/EvZbR1sjSP3qSMblkc87AX0tqXkANgOQwg572EzRoz086zaQToZSrG3QEEgn8sbdkqUmGS66z1mvdonbgXjumzANSpEyCOIDS+nxLbSeRPLa/vjGONOEnoa1oLEqxvEfxKT4fcg+E+o9ceck4ukpqyCoCqDEAjKihdS8mB82I6nrY433OsoizKmhmiZS6FZqeQi4DAggMOek2sw5/UYc/8Ay1J/qfVKP5mxqFl+SVE9DSGKeKSjgMzJNVQi8rsOSDVuq9A6giwNuZOHThrOcno4+9jqFDzKCzSuWlIvyYG7Lvvaw88ZRxfV19ZPM9QrN8OxVlTdItzsLbdPm5m25xSZJlD1VRHBH88jaRfkOpJ9AAT9MWdQFRsuMamEgqFpgDktTpXp5eJEmp9FTHMmoiMK2hgAC76/lsRqutjyt1BcO06hQ0Ly2Ilj0qkikqyh3VG3B3Uqd1Oxtvip4kq8qoKeOOXS88MYRO5OmbwqBcyIQyX5m5+h5YScqy7N8yhdkmlFMdVhLKSG0+JU38T72Gq1r38rYyhuMtfMAWvqrExLcyeCe6PsympIitBmE0R56ZFR0JsBuuna9gL74RqXLJdE9HWRrDHC4aSeGlErgsS4d2B1BCAfEq8hpOnljU5O0KkWkhqC9zMBojXd2Y2BQLfmG8JvYA8zjFXz01U9VVVsigpGyLCDpLsQ6xoFU7qjHUSSeXW+GodI6S7xi8rlTCIhMmd8U0kEafZZZWjkpgVoZBtzICtp+jg+mM4znMzUTNJp0A/KgZmCi3IFiSfM7874deGOG2AQRTlJpFBNNOO67zbnE7pJFMCOV1O3liFxZwe+pnjQJIqlpIDH3UlhzdVVmilUdWhIA6qN8aqRYx0ffD8qLw5wlLGX5VNOr90msRKZGta4Xa5PUjl/2cQ0S5tcDnz9B/2MeoalkvpYrcWNja48vbHgjGu6gu1HQyTPoiRpGsTpUEmwFzsN9hjXOw7ik2ehkNit3iv/AI0+h8VvVvLEbsi4cqo42qY4YryjSkszkAIDvpjVSWuw5ll2Ath9j4H11UdVUSh5o21L3USxDlazHxSOLbWZ7emPN2qux00z9K10aZEOCacIudH4nPqOEbrSxPO/u3hX630n64eJJAoJJsALknoB1wj9mqGokq8xYf7zLpiv0ij8K/ny/dx51Kwc7sjx+JWp1yAnrBgwYinRjPeyj7WXMavpPVELz5JqI9OT2+mGnjHNvhqComvYrGdP7R8K/wCIjFb2XZT8PlVOCPE696f3zqH+DSPpi7bUnHiQPz7KZu8JrwYMGIKiMZ1wkfgs6raM7JUf2iHoLndgPzI/5eNFxn3avRvD8NmMIvJSSDVbrGx3BPlfb2dsXoXJYdfXRTqW3uC0HBiPl9ek8SSxm6SKGU+hFxiRiGSovMsQZSrAEEWIPUHmMInAMxo6mfK5CbITLTE/eiY3IHmVP89Xlh9wo9oPD0kqR1VLtV0p1x2++PvRnzuOnuPvYtSIMsOR9dEjx/YaJuwYqOFuJI66lSePa+zL1Rh8yn2/mLHrj1xPWNFSyFDaRgI4/wBtyEQ/RmB9gcTwnFhOaaRErG+POCHkjkzKBbxySuzIo+VAxVZR5hra28tQPK9ufZZ2jfBP8PUH+zu1w3/CY9f2D18jv5368d8aNUBMuy8M8EahCUBJl0gAAAblBb9478rXpP8AZVmPcGY05AG+i47wjzCDfby5+mPaaA6lhrGJy49iwGQ+Wd6t8j4LrZNNYtOUKlpRJrAkkJYsGEbAhhp2CnTqud98WM+RR1VStPQ0kUUc8ccxq/FqRXuWZEMngGoGPSL2O3UYi9lnaMaV/hapyICbIzf3TX5HyQn+E+QvjTeGOCkpaqeoSVpElAESHlGpYuVU3IK6jcWtYefPEK1R1Nxxd2d/0qsaHAR3rJO0DgSHK4oSkzyTyOSLgABVG50gE31FdyfPFbR9oFTqYGWpZWAAVahvDy1Eag17rf22PTG9cScGUtcB8RFqYCyuCVZfZh09DcYRp+xQwzRyUNW8R1WYvYlVIIOnSBqPTSbAg88FLaqbmxUz7Vx9JwMtyWVcUTwyTmSnRYoGAEaC2oKoC3cAmzEgnc3N79Rhkyrg6nmp9auWKqsx02LNGQFmXSdjJBIC1vvKy/iBDNH/AP5+HWtNvSH/APpi5yvsXpqciT4moDruHV1j0+uy/wBTbzxR+1U8IDXeRStpPmSFxyUd3D8M0aVUWnX8OCG1If7+lLHxIeZiJ1I19J+UNA4g4moxDpaT4umvYwyMUqqZujRl7OwB28XiH4iNhO/1KytaZ5RWTNDTsWJSoBCP10hVsrG4Flte4xjGcV3fTvINdmO3eOXa3IanO5Nv+mFo021HE3su1HlgUM4mZbIhnh78sYg6hxfcJq8QHlsSdvXDJwj2eTVOmeWGb4W+5jC62H6iswJX9YA+gPRv4z4BpauPvMt0rPEtnprFGZQLfo2s6uB5jxe+51v2hgdh8+Ci2k4iVrtPEqoqoAFUAKByAA2A9LY6YVOzHOzU5bEW/SRfYvfndNhf1K6T73wwZtmsdNC80raUjFyf8h5knYDqSMeA5hDi3VeiCCJSr2l5o5jjoID9vWto/Zj++x9Lbe2ryw1ZTlqU8EcMYskaBR9BzPqeZwo8BZbJUSyZpUraScaYEP8Adw9Pq3P23+8cPOKVN0CmNM+fwlbfeRgwY/GYAEk2A5k4gqLPe1WU1ElHlyE3qJQ0luka8z/Vv3MaDHGFAAFgBYDyGM54C/t+Z1WZMLxr9hT38hzI8jpsf+Yw6Y0jGitugU+GfMqbLy5GDBgxnVEY4V1Gk0TxSDUjqVYeYIsf5Y74MCFnPZtXPR1E2UztdoiXgY/fQ7kD89VvVx93GjYSO0vhqSRI6ym2qqQ61t95Ruy26+YHXxD72L3hDieOvpUnj2J2dfwMOa/5g9QQcaKoxjpB38/lTZunCe5XWDBgxnVFnvEFDJlVU1fTKXppT/a4V6f+Ko+tz9ehurPV0VNmdNGSxlgYhxoYrqsCLGxB6kFdt+eLhyvym3ivsevnt1xn9dklRlErVFCplpHOqalHNPN4vp0/qLadLXdJF4cMjx+VIjDyTtleSwUy6YIkiXyRQL+55n64m4rOH+JIK2ES07h16jkynyYdD/2L4s8QdM72aoIiyz/iLgSlqswkSZCpqIRJHIhsweMhXHkbq0ZsQeTHGdy8YVWUVMtJT1InhibSBIlwDbcAarrY3GxAuDtjaOK6GZkjlplV54JNSKxChgylGUk8hpbV7qMJfDfYnGrd7Xyd/ITqKKSEudzdvmff2HvjfRrMDf5DI4fexZ3sM7viliTt2riu0VOv62lz/WS2OK9udf8Ahpz/AMtv/wBmNxGUQiHuREgitbQFAWx9OWFzhrh2maJoZqaB5aZ+6ZmiQlgADG5OnctEVJPnq8sArUIJ6NBp1P8ASymq7acxceF4o/VIx/6i2FnNOJquruJp5ZRz0ljpHroHhH5Y9ZTkpqq9adNu8lK7dFudR+ign6Y+n6HLIoUCRxqigWsqgbevnjVWqU9njC0SosY+rMlfOtJ2e5i1LJKIykOjvCpe2sKCQQgJ1EAki4HPbEvsh4eWqzAGRQ8cKF2DC4J+VQR13Or93G1S8MGIl6JxATu0JGqF/O8f3CfxR29Q2Kzs44OahWpZ0EbSzEqobWFQfKA1hcXLcwDa1wMQdtmKm7joqChDgnEDETMMohnAEsavbkSN19Vbmp9QRiZiJmmbRU0TSzOsaLzZv6DqT6Dc48wTNlqMaqvyvIIaJp5hI4WSzv3j3C6QfFqPi5cyxPIYU4lbPKoOQVy2nfwg7fEOOpH4B/05k6RYqjPHBcPT5apuF5PUW5E+Sf8AYud10KlpUiRUjUIiiyqBYADoBjQXdHc9b0+fRTAxcvVdALbDH7gwYzKqMIvalnzrElDT71FYe7Av8qE2YnyB+W/lqPTDbnObx0sDzynSiC58z5AeZJ2A8zhI7Osqkqp5M2qhZ5rrAn4I+Vx7jYemo/fxekAP5HZDzKm8zuhOPDeRpR0sVOnKNbE/iPNm+rEn64s8GDESSTJTgRZGDBgxxdRgwYMCEYzLP6OTJq019Opajna1TEv3CTs436sSR0BJGwYW03HKpplkRkdQyMCGVhcEHmCOoxSnUwG+RzCVzZXigr0miWWJg6OLqw5Ef99MSMZWTNkFSbK8uWStfa7GEm3+fn8wtvqG7hnUElbDE9LOGp5CveKth3kZPi0Sc0a1wfMXHhO+HdSggg2Ov3VKH+KRO1niWVo4ZqdtEUU5Eco+aRwj6mQ/8NbFb/eJPQb6imZoohWRgHlFlvtqbSCQDyva5A5mxtyOM47do1SipUUBVEpAAFgAIyAAOgAw2UGU/HaZ6qP7JRangcchb9M46SN90fcX9Ym1XhppNOQukaTjI5KNn3Z/eY1VBJ8JVdbfo5PR05b+dvUgnfEeh7R2gcQ5pCaSTkJQC0L+oYX0+29upGLM8fQNmEdFD9q7atbKfCmlWNr/AHmuLWHLzvti8nSGoV4nEcoBs6GzWPOzLvY233xMuIAFQe/3mmgZtK7U1Ukih0ZXU8mUgg+xGxx1wjz9mCxMZMvqZqJzuVU64z7ox/zI9MeRmOdU20lPBXKPvRP3b/VW2v7DC9G13Vd42+PNNiIzCesUOYDuK2Kbkk4EEn7Qu0LH6l4/d1xSf7U1j/3mirac+Zi1L/ECL/ljhmvafllRA8TTtGWGxMUl1YG6sLLzVgD9MM2jUByMLhe3il/sV4e1VNTVsNkZoo/cm7n6LYfvHGwYzXhftCyyjpI4RUa3F2cpDJ4nYlmIug21Hb0tix/2rxPtT0tZUHpohNvzJ/yxSuypUeXYSkplrWxKeceZJAoJJAA3JOwH1wjnPM4qdoKKKkU/fqJNR99C7g+4OBezZ6ghsyrJarr3SfZxD91efvscR6IDrOHdf481TETkF1zXtLjLmCgjauqPKP8ARr6tJyt7beoxzy3gKWolWpzWQTyDdIF/Qx/T7x99vPVhiYUuXU91RYYwQAqLuzE2UADdnJ2HMnC7xNx9NRgGooJVgfw94kyllv0IX5W8vH7HFGybUh36/eSQwLvKY5+IabU8C1UMcyjTpLrdTbbwk728sV2SOaOXuJXMqTuXhqGsS7Hdo5CABrsLqQACosANO6FV8B5dNoqo2kFHPYF1feB72u+sMdDNsxO6tY30naTVdh0iD+zVzKLghXUgXBuDdG5g7307Yp0dICC6J4hcxPzjzWt48ySBQWYgAC5JNgAOZJ6DFbkZnjph8Y0feIDrdCdLAffN1XSbbkcuf0Qc3zebPJ/hKTUlCjfbz2trtbwqbfkOuxO3POyliJvYZlULoC/WLZ/W2FxltM+55d+4tt0NrH6KehcW09EAAAFgNgBiNlWVRU0KwwoEjQWAH9SeZJO5J3JxLxyo/FYZDJDWxc5owYMGJJ0YMGDAhGDBgwIRgwYMCFzqaZZEZHUMjAhlYXBB5gjqMZpVZNVZJI01GGqKEnVLTkktH5sptyA+9/Fe2oafgxSnULLZjUJXNlKlLJRZwsE6t3ggfX3ZsLMRYCRee3MdDbqMcq01dcZYgvwqREXjkvecHfeSM2SI7i6FmuDew8JicRdm32pqsuk+EqdyQPkk6kMN7XPoQeo64i0PaPoPwubQtSyMCO8GoRv0uGU3X9pSQPMY0Bs3p37NR3aqZMWd+1T8Dr3vEVS5jEQhiKCNSCE093HpBAAts1th7DHriSn1cUU6anQPGuoo7ITZZT8ykHmBhs4Q4KjpKmaogm76KoUG7NrYHUTcOPnBudzvsNzfC9xJktTNxFE9PZe7p1LSsLqgPere33m32XqRvsDioqNdUMG2GPJJhIbfinGqziYVawU6JOqpebUxUx/hJexDMw30WBsLkgEYi5Z2h08tS9KUmSdCVZe7LgWNidUeoabkbm3rbFxSUcVHTta+lAzuzG7MbXZ2bqx5k/5WGMv7JZCEzHMpBc+I+9g0rj+a4gxjXNcYyiO0lULiCAtXrMziht3sscd+Wtwt/a5GPaGOQBhpcHkRYg+x64zPsegNW9TmFTaWZpNCs2+gWDELf5R4gNuQHvhxg4RSPMRVR2RTE6vGNhrLJZwvIEqCGO17Lz3wj6bWOLSbhda4uEwr0xou9lXe3IDc7AfnjhmWbw066p5UiUmwLsBc+QvzPoMJHbBLM9OsdOTqi/tMhHMLGyhSPXUxf/lnyxb8PVkea0lJUtbXDIHZbXtIqspHoPFrH7uDotwPOX31RjvhC9r2hwSTNBTpNUTIpZkRNBAFr7ylPMbC5wr8bcdVyUUVVThYYpHMbAreWNhqBUlvCPErD5diB54i5x/Y+KYZOS1IUH95TH/96qcaDxXw8tVQzwAAGRSV2t4/mU/xAXPvi0U6bmmJBg380kucCJSD2p5owpMtqYCzRLIsgLEm50qyaidybBhc+uNCUwZjRfjhqI/5H+jKfyI9MZ32W5jDWUD5bVDUUYgIQflPi5geEq997i3hwyZF2evQ61hr5kpySTGVjNvMh2UhTbqFGO1Q1owEwWmx4grjCTvaFVHY3ljpFXU8o1xJOY7EXViAVk25WIC3GGfL0XLKVnq6klRsAzEqi3OmOMW1OQNrm7NYcgLChq+P6emAo8siNXNvZY7soJN2Z33Lm5uSD7sMfuVdnU1VKKnN5O+cfJTqfs09DbY+w28y2B+8S+pYHTUrrbABtyoJaqz9rDXS5aDueTz28tiLXH7I/WIsNGyrKoqaFYYUCRoLAD+pPMknck7k4kogAAAsBsAMesZn1MVhYcFRrYuc0YMGDEk6MGDBgQjBgwYEIwYMGBCMGDBgQjBgwYEIxDzXJ4amMxzxpKh6ML29QeYPqN8TMGOgkXCFnMvZpUUjGTKqtoQTfuJfEh+u/wDNSf1sfqdpVVSeHM6GSMDbvoRqQ/zIH0Yn0xouPwjFumxdcT6+Pup4I6phJlbxHRZpTtDDXiHvFKsPCrEEWI0yLf8AhI98TOD+D/g6N6R2SWNi3iAKlg4sQwuRysAQeX8+mb9nOX1O8lMgb8SfZnnffQRc+98UJ7Iu6/3Ovq6b016l/IFP64cOYW4Q4gdo/ISw6ZIlHBuSy5WJ6aaJ56eRy8csad5cFQpV4xdgbAdCOe+IfZ3wvMK+qqJoZIYS5NOjEqBd2ItGG2sthuLC+JX+rGdx7RZlFIL/AN7GBt530Ob+l/rjo1HxAq3E1C58tLAn/ABipcTO82+efslAiLGynUVAKyqqpJRVxC6xotpIVeNV53sNV5Hk2ve1tsUHZ5kdZQVs6LTyfBSt4SzIGWx8LFS9/lOk9TYG21sWMdLxAw3loYz7MfrshGOZ4dz2S4fMIIx/4cd/6xKR+eOTALcTYPNGoMFTeN+BJcwqYJFkSAQXIcAu5JKkeHwgBSu3iN79MWuY8UUlNEUq6uItYhrGzG/kiEsNttsL/wDsokl/3vMqqcfhB0Dn5Fn6eWLfKey7LqexWnWRvxS3k/k3h/IYQuZABdMZQPyUwDpJAS/T9ooZe5yjL3lA21aO7iB8zb/1Fce/9Qq+vs2Z1eiPn8PBsPYnlf6P740aOMKAAAAOQGwH0x6wnTR1BHbmU2CesVWZHw1T0aaKeJYx1IF2b9pj4m+pxZ4MGIEkmSnAjJGDBgxxdRgwYMCEYMGDAhGDBgwIRgwYMCEYMGDAhGDBgwIRgwYMCEYMGDAhGDBgwIRgwYMCEYMGDAhGDBgwIRgwYMCEYMGDAhGDBgwIRgwYMCEYMGDAhGDBgwIX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data:image/jpeg;base64,/9j/4AAQSkZJRgABAQAAAQABAAD/2wCEAAkGBhQSEBUUExQWFBUWFyAaGRgYGB8cIBwhIRwbIB8dHxsfGyYgHR4lGx8gIDAhIycqLC0sHx4xNTAqNSYsLCkBCQoKDgwOGg8PGiwkHyQvLioqKS0sKjUxLzApLC8tLCwsLCwsNCwsLCwsLCwsLC8sKiwsLCwsLCwsLC8sLCwsLP/AABEIAOEA4QMBIgACEQEDEQH/xAAcAAACAwEBAQEAAAAAAAAAAAAABgQFBwMCCAH/xABLEAACAQIEAwYDBAcECAQHAQABAgMEEQAFEiEGMUEHEyJRYXEUMoEjQlKRM2JygpKhsSRDosEVFhc0U4Ph8GOTwtFEVHOyw9PjCP/EABkBAAMBAQEAAAAAAAAAAAAAAAACAwQBBf/EADIRAAEDAgMECgIDAQEBAAAAAAEAAhEDIRIxQQQiUXETMmGBkaGx0eHwwfEjQlJigiT/2gAMAwEAAhEDEQA/ANxwYMGBCMGDBgQjBgwYEIwYMeJplRSzEKoFySbADzJPLAhe8GEPNO1qHvDDRRSV03lGPB/FYkj1At64irkec129TUrQxn+7gF3+rA3H8Z9sXFAi7zHP2zU+kGl08ZlnlPTi880cV+Wtwt/YE3P0wq13bJlybI8kzeUcZ/q2kfzx6yzshoIjqkR6h+ZaZybn2FgfqDhmy+ipojogSGMgX0xqqm1yAbDpcEX9Djv8Q4ny90b54BJn+1WaT/d8rq5RfYkFRbzuEYX9P546Nx3mTL4MnlB6apRb8tAOLyv4/pIu+1NIwgbTKVhkYIb2sW0ab325450PH0MrQBYpwlS2mKUxgITZjYnVcHwnYi+HgRPR+qX/ANeipo+OczA8eTyE/qyj+mg48HtRqUv32U1aDzW7f/jUYveIOPoKKZIpo5g0n6MqgYPuBtZr3uQLEDFjmfEsFNHHJOWiEjBVBUltRBNiEDHkMctb+PPK5912/wDr0SzSds1AzaZDNAfKWM+f6ha31w0ZVxPS1P6CeKQ2vpVhq+q/MPqMRv8ATNBVeAyU8p5FHKlh6FH3H5Yqs17Jsun3EPct+KFiv+Hdf5YUilqCPP2RvaQU44MZ0eEs1ot6Kt+JQf3NTubDoGN/5FMdKPtX7lxFmVNJRyHbXYtGfUHnb21D1xzoCbsM+vgu9IB1rLQcGOFHXRzIHidZEbkykEH6jHfEFRGDBgwIRgwYMCEYMGDAhGDBgwIRgwYMCEYMGDAhGDH4TbGdZzxnUZhM1HlPIbS1f3UBvcIbc/Jhud9P4hRlMvy7ylc4NVzxZ2iw0bdzGDU1TbLDHub9NRF9PtYn064ooOBqzMmEuaylI73WliNgP2iOv8Teo5YZuEuBKegUlbyTN88z7sxPO34QT0HPqTzxWP2lI2ZxUYRolbnJMhXUSPCqKbEBjsHb2A3vi7TEiiMsz7cPVTP/AH4JhoKSkogkMYhg1mypcKXP1Opz67nHHOs3nhngUIggklVHlJJILA6RoAAGprJqLGxYbYUu0fs9gnlinuYi8ndyyLvYvtG5BNrCSym1tnvfbC5myZtl0EkNQDWUjLYSAlin4WD/ADoVNiNQKggWx1lJr4OKSdD+O1cc8ttFk19qGemlmo3ljaWj1P3yDkzWGgNfY2uWCtsbemPHCOf5VLXCSkb4eWSMxtCY+7Em4IIt4NYseRubnE0cZibKYasxLMhZEqI9Oo7tofSvIkOQwB5j3vimzfhClqpqZsvp2hkWdXkkETxIqLubhlUF72sFF/OwwzQMOF0jMSMu9cMzITBx7k6JlNcEHzhpm9W1KxP8sR+ylElyemDgN3bta/QrKxB9xfDHxNl0lRSSwRlAZUKEveyhgQSAOZHQbYrOAuFJcvgMLzJKmosLRlSCbX3LkEbeQ54kHjoSCbzPknw789iTu1LxZzlifrp/OZf/AGxqE+Xo8kcjC7R6tB8tQAJt522v5E+eFHiLgCaqr4az4mNTAV7tDCSLK5Yaj3tybnci3thmzcTmnYQrG0xUjxOUUEqRcEKxNj0298FRwLWNach6oaCC4kLL+zOgjrswzKeVFkjclbOARZ5GPXyVBhrzlf8ARWRlVkKvElo2U76y915g3Go7gjcA449lHDE1BDNFPEVdpNWsMrKyhVAAIOq97ncDnip7ZlknnoKMeFJpd26arqg/hDE/XF3EVK+Gd23kFMDDTnX3TNwDnFZUUSz1IjbWpKBAVdgDYXBOjxcxYgcvPayoq+mzGBho7xL6WSWMixBIIswsSCCLqTuOeDO5/haLTAAH0rDAv6zWSP6A2J9AcE+RutEtLTSd1ZFj7z7yrazMv65F7E9TfpvlJBOLKTZVEi2aU67s2mo3afKJzCx+aBzqR/QFr/4r+jLifw12lpJL8NWxmjqhtpfZW/ZY8r9AefQtiuy/jt4MwagXvq9I13kspkUqLsDawkC7C+zXuPEbXY8zyaizimBJWVTfRKnzIetja4PmrD3GLvnKqJ4HX7zSD/jwTLgxmVHn9Vk0iwV5aejY6YqoAkpz8Ljcn2JJAvYsBYaTTVKyIrowZGAKspuCDyIPUYzPpll8xoVVrgV0wYMGJpkYMGDAhGDBgwIRgwYMCEY/CbY/cZxxnnMuYVP+iqNrD/4qYbhF2ugN+fQjqbL+K1KbMZjxKVzsIUbNs2nzqpeko37uij2nnX+881U9QeQA57k+GwLirUWU0qKWSCIMFBPNmPU9WPUnoB0Ax2pMvjy+jEdPCzhBsiC7Ox6k7C5PNjYD0AxnmScdpNJV/GKsNagfuhKupVAH6JVP3rjxAeJ77cgBoA6QQ0bo8ef3JTnCb5la0jggEEEHcEdcIna1wcaqmE8IPxFONQtzZeZXzuPmHrcdcWWWcXxJl5lMD0/che9gKlDEGYXIUgXSxLAgbgEbEEBnDh0urbMLqy2PMbEcwfPEWl1J2LgnMPEJE4U4xhzPLjDMdVQY2jeNSNb2U+NASOY3vsA3UbYauHWqfh1+MWNZAoB0MWvtuW8IAJPQXHrhbqc1ocnHcU8RlqZD+ijGqWQnq7AbDr/RbY4LwpXZj4sxmMEJ5UkBtt5SPvf23+mKua0ycm6Tn3D7zSAkWzKl1fG+W0TNFABJK76jFSprJawF/D4Qdhfe+OQz/N6n/d6KOlQ8nqnJb+BbEfUHDRkvDlPSJpp4UiHUgbn3Y+I/U4ssTNRgyE9p9v2mwk5nwSMOE80l/TZp3f6sEKj/ABGxx4qOz0qjPNmlfpRSzHvtIAAuTyPTD5jPu2niDuKDuVNnqDp/cG7n67L+9h6b3veGi09gXHNa0ElRuHOElrKZKinzLMUD32aa5Ug2IItz/wCmLH/U3Mot4c2dv1Zolf8AxXJ/lj94RPwzUo5RVtNER5CdIVv/AOZEL+8Z88PGCpUc13ZyCGtBCRTmmdU36Wmp6xBzMDlH/hbmfQDHKbjbLq0fD10b00lwQlQpjKsOTLIPlI6NdcP+IeZ5PDUponiSVfJ1Bt7eR9RhBUaTcR2hdwnQ+Kg5dw7GHSUyy1BQfZmWTWFuLalsACSptqNzYnfc4p+0XjxKGndUP9pYWjUg7X+/cixCjyvvYYhy8B1FETJlVQVXmaWYlo29FJ3U/wDeoY60XFFNmF6LMKfuKjrDLyY/iifbfytY+V+eHDQTj6wHj4JSTEZFcuyTg80tMaiUHv6gajfmq81HufmPqQOmOnFOdxZLl6RxN9qTeNSATIdWp2fyU3NyLWuALbYYM+zg0NKZO6lqBGu+mxbYbM3La/NgDbna2MjossqavXnFUqy6XXuadgbS+IKEUDcKCfDsdTcwQSTRgNVxqPNpy4nQJXbgwtzWq5Rm8OZUxSWIqXQGSCUWNm5ML21Kejjy6EWCYTPkE6i7TZZI9t9zCWPtf18m35Nzap8lqqhqSWUpBLHIZHMR3VCoHcAm+vUbamO3hNhywx11Ck0bRyqHRxZlPIjEg8MMZg5hPhJ58V7pqlZEV0YMjAFWU3BB5EHqMdMZhk1U+SVgo52LUM7EwSt/dsSLqx5AefTcNtdrafidSngNsjkU7XSjBgwYkmRgwYMCEYMGPE0wRSzEKqgkk8gBuSfpgQlXtF4sNHTiOHxVVQe7hUbm5sC1vS4t+sV9cdODeGUyyjJkN5GBknk3JLWud+ZA3A89zzOF7geA5lXy5pKD3aHuqVT0A2LW89z+8zfhGO/aNxVV0ssUkVO7U0L6pXNwHJXZdtwoBvqI06rDfTY7MBtRbnmefD7qoYv7nuUfIu1lPjZoa1HptUn2XeDSEWwAVwRdSfm1G48VtgBid2idnq1yippiEqkAKspsJANwNQ5MPut7A7WIrXal4icAfZLDHdj4RNra4Cjn9mnMnkzFRtY4OBuGq+mq5KR6jXRxWY7A6tW4jXUCUuN3UXFrW+a+KEBhxN3XDMJbmxuDqpnCMtVmtCi1qaYAfG17NUBTcC1vCtx4mB8VrCwJx3zrimWeY0GVBdaALLPb7OAcrLbYt0sOXIbg6f3irO5Z5xlmXkI+n7eUDaCPyFvvEbWHLYC17rc0tNS5RRAKCsSsoZgupmZiF1NYXJLWHpsB5YmSM4zyb+T98kw4TzK9cK8FQUKkreSZ95J33dyee/QX6D63O+GDEKgziGe/dyKxHNeTL+0hsy/UDE3GV5cTLs1YAAWUHPM0WmppZ25RoW97DYfU2H1wtcN8byPSxT1UQ7uRb9/CCyKdwwkTd47MCNQ1L1JXFN25593dGlMp8Uz3YX+4m+49X0/kcIHCfalNl9I0EcaOS5ZWcmy3AuNItfcX5jmcbaWzF9LEBcnyWd9UNfC+h6eoWRQ6MHVhcMpBBHmCNjj527WeIfisycKbpB9kvuD4z/HcewGKOv4sqZWc94Yg5uyQ/ZoT5lEIBPmTueuImU5a1TMsSsqs52Lmw89z0xs2fZehJe4qFStjGEL6Jhyo1GT06odMqwQyRN+GREVkPtcWPoTi8yLNhU08cyjTrXdTzVhsyn1VgVPtj5ZepliYqJHGk28Lm23lY47UvEdTFq7uomTVctpkYXJ5k77k+fPE3bCXDrdqcbQBovojirtEpKAESPrl6RJu316KP2j7XwcFcUy1gk7+IQtZJY1BJvFIDoJJ5m6tewHTbHzdQyp3yNMGePWC4U7sL+IAnqR1xvGV8Z0lRXUstO4HeI1PJG3hZdu8i8PUAqy3Fx4wMSrbKKbYAk8U7Kxcb+C0DFPxLwpT10Xdzpe3yuNnQ+at09uR6jFxj8ZwBcmwHMnHnNJaZC0kA2Kz/L+IajK5VpsxYy07nTDWf0SXyNup/Mi5FzXZHVRFf9HyQrEzXaOZCyx33LxaSCP2L6bnbTvibLW0WYCWl1x1AC/aKp1AAnbxDYG42sbgjCxkWYSZVUrQ1Tl6WQ2pJ2+7/wCE5/kPp0Nl1da4G9qOPbHFSy5cU+0sbKihmLsBuxAFz52Gw9hiqzbjOjpn0T1EaP8AhJuR7gXI+uPHHGbPTZfUTR/OqeE+RJCg/S9/phO4L7H41UT14M0z+IxsSVUnfxfjbzvtfz54mxjC0vee4JnOdOFqcc6yunzSiaPWskbi6SIQ2lhyYEdQeY8rg88UPZtxFJeTL6s/2ql2BJv3idGBO5sCN+oKnzx3jqqekzaGlplRDNE5mjjFlBUBo2KjYMQGHmQRfkuIXadlTwtFmlOPtqYjvANtcd9wfQXIP6rHyGKNAP8AGcjcc/lKT/bhmtBwYh5PmqVMEc8Zukihh6X6H1B2PqDiZjKRBgqyMGDBjiEYQ+1rNH7iKihP21bIIx+xcavYElQfQth8xnORr8dn9TUHeOiXuY/2zcMfoe8/NcXoCCXnS/t5qdTKOKZKsrluXLHDpuirFEGIAaRjZSxJtu51MfLVifky1Bi01YgZrWvFq0sLb3Vht+Zv6YVeN8uSvq0opzLDF3ZeKQCyvMTbTcjSxVL+HmdTeWFs5HnOUb0z/F04+5YtYf8A0ydS/wDLJxRtMPbmMRvf3SlxBysrDivsq0Tx1GWs1PKZACq30rc7uCPlAFyV5EbC3IsfFOdnLqJIoi01VKe7h1HUzu3Nz7E3tyuVGwxI4F4lmrqc1EkQhQnSi3JJ03DvcgbFvCBbbSdzfFLwmn+kcxmzF94YSYKUdNvnkHvfY+pH3cdJcbVL4foH3tXIH9dVIiyJ8ryioeJtVV3bTSykaizgXJ35gb2v6nmTjOZKGqmpKk960I+M/tUJJKosliJQL7p4iSNwQqsOV8bLxl3vwFR3Cq8ndmysLhh95bAi5KXA9bYz7hDMu+pl1RlqiOnEc0PWqpSLK6dHdAdiOfiXbWLUovOEv1lK9okNVRk2SVTzzxVTXqaCAGHWSVaPUxILAaipBGlwQy7eVsRn4/rKCmERldppQJVLqrqElRXDBj49YcstmLLthto81jkWGXvAzQ/2SaT8cE20Mxv01hL3+VjKDa2KLjbh41GTUtSq/a0kfcTDrZDoa/7Lrf2Zji7XBzgKgt+fn8qZBAlqzCprGlkLyuzsxuzMdRP5nHDH7q2t0/7/APbEvMlhBTuS58A16wNn+9ptzXyvvj0srLIoePTPvtt6Xx5x7Rls1wSTbSb2tvvcW3226Y6uLxh97I8hjkqJaqcAwUqFzqFxqsSLjrpUM3vpwhY+hOzetjr8o7l4iqqncSWFg/hAJUg3vpIuT1xl2t5ZTtrZXoNDnKjyhMuz5pl+ENNJGARIhAJBJAJ0jTf0YH0OMdqYwkjKragrEBh1sdmHvzxvlfwpHlWU1vwjEO6EmSVxflawIAFwpbSLbsfXHz7hNkIdiLTu6BdrCInNO+XdsNfDT9zqSQj5ZJFLOB5XvZvdgT74sOGcgrs7fvKueX4VT4mJsG81jTZb+bWsPU7YR67K5aYp3qAd5HrXVvdWBAa3Q9R64ZeFe0KWGlkona0Uo0JJuTCGYByANyNJYgDcNa3PD1KcNxUgJ4rjXSYeVsXZ/lkaQvNEgSOVrRAdIkusZ9S3iludz3mLbiXh2OtpnglGzDZuqsOTD1H8xcdcJFRx7MklJDDCtJTOQA9QdLd1GAWcISBGukWBY3J5DDxknEcFWjvA+tUcox0souACfmAvsRvjx6jXtONbWlpGFLPB+YNUQz5bXb1EC92+/wCkjIssgPO9rb/snmccOIXz1R3VOsEi8hOpCuR5lXbSreekEeVuWOnaFTmFoc1p/E1OdMoU/pISbMPWxP0uT0xc8U5zKuXmroyrlFEoDC6umnfkQdlOvYjdbYpNw4AX0OQK5oQdPRUPZ72etRO9XWSB6hwbnVcIDuxLn5mPU9BfnfDRlefU9d8RGjLKsbd29jqVgyA8xzBuy+6nGRcRZRmM0Iqc0nMUBdFEKkajqYDwxL4SQN7ElrA4b8joaTLHpXp+9VaqQwP3wZWe66kfQwWwVwFuFG0h9MPVZi3i6XaRlZKx0WAgL97NJWpKqryuQkiJu9gJ6o1r/wBVNvMvjRsZ12lJ8JWUWZLsEk7ma3VGv/QF/qRjRAcQrb0VOPqM/dUZaW8F+4MGDGdUUHPcyFPTTTH+6jZ7edgSB9TthX7IMsMWWJI3z1DtKxPM3Nh/hAP1x57ZK7RlToPmmdIx/FqPTyU4bcpoRDTxRDlHGqfwqB/li/Vo8z6ftTzfy/KlEY/cGDEFRJ3aDW/B5YYqcWeYiCJRzvITc353tqN/M4YOHcmWkpYqdOUaAX8zzY/Vrn64Vs9HxOe0cHNKaJqhh+sTpT8iAfrh6xd9mBvG5/H3tU23cT3KhreLUWpNLGhknAB0lkjFjyILsCw/YVrYT82pjQyIaiICmnmJjFOzNJSykFi0TaFYq/iJQLbnsQbGX2x8JfEUoqYx9tTi5tzKc2+q/MP3vPGLVXEdROIlmqJGWI3QsSSl7bg/MSLC2+3S2NmzUQ9stPNQq1MJg9yeuLuHpxqrKXTUxTIyySQbrIrfMZIR8r33LJtqAayHn37P+0BRrWoGpHH9oFr8gFM4X7wK2EqjfYPvd7HBWfS1Ss2ljOvzyUsixzsOjSQvaKoHTV8wty3BMvP8tNQAsktI0gYMBVUzUkzEG5QPcI2oeE2Ft77c8UOXRvHf9+OSUf6as/4yyOKCoY0z97TMbxyBW0jndNZGlituak7et8eOC+GDmFWtPrEYILFrXNhzsOp/6nphqaOnnWRI1Z4EkFUVM7xhItR7yNKe2kvGuoFlPkQTqtiJxpwDNlbpVUsrNBcFJVNmjJ5XI5gjYMNjyNri+kVbYJh2kqRZfFonrMKfJ8ljSKWETSML+KNZZCOWo6rKouLWFuRsOeKUZBkeZn+zSmkmPJD4QT+w3hPsjDGY5tWTzMJp2Z2kGzsb3A229BytiEBhW7MQJxnFxXTVExhEJ7z7saroLmILUoP+GbN9Ubf+EnGxcO5cmWZYiuQBDEXlP61izn13uB9MZb2O53WyViwLMzU6qWkV/EAo2AUndbsRyPntjSeM+JqCMijrWIWdLnZrAattTLutyNjy2N8Y9pNRzhSdfWyvSDQC8W5r57zvPJKqaSV2b7SQvpubC/Kw5bLZb+QxBCbarjnbnv53tzt64e+KOz6mWaJKGrSVpwzJGzA7KCT9qPCORA1W5HfHHgHsylrn1y3jplazOLXcg7qh3B9X3A6Xx6IrUwzFkFlNNxdCXcqyWorJIkXURJIIldr6QbXIv+qt2IHIe4xtXD/D1FQv3NJGKqsUeORt+7Pm72IiHkigsfI7nFLn81JZHikKRUyvFSU9M1pJnN1d7rdgl/Bq5mztfcX/AHK86+CjgoYl+DDqZJqqp0ox5a3WJjquT4U7wfumxxiqvdVFrdnv7DVaGNDD+VO4hyk9+e6X43M3A+0YDuqVehCm6pbmoa7E3bfrVVXChEaUU1ZZYyJKplbu4owbk62Y3lnlPIudhc6QLXc6GZ5oAmXARQtcmqkBYsTzdEPikcn78lh+1hYzA5ZlbabfG1pYse9YyFWPN3sCI/PwqXO3PniLHu6oz8/YRwTuAz+/Kuq3jijWFKaCCaojlHcRrHGQjbW0q76QQF5lbgDfB2YzFYqjL5vE1JKU331RtcqfUHf6WxK4ESOpU1zM80zXQSOhRVUc1hQk6Y77X5sQbnEWuHw3EMDjZK2Bo2/bj3B99IUYmY3qY594+JT3s5OfwEd0bQt4xZDpF1G1wp6chy8sBoYzJ3pRTIF0h7DUBzsDzAucd8GMklWS/wAfZR8TltTFa57ssv7S+IfmRb645dnObfE5ZTSHmE0N7oSl9/O1/rhkIxn3ZEe6+OpP/l6prfstsOn6hxZt6RHAg+NvZTNnjtWhYMGDEFRZ52q/aVGWQb2kqwSOllKDf1s/9caHhA47YNm+UJ1EkjfSyW/muH/F6nUYOw+qm3rORgwYMQVEjcI/a5xmk34DHCv7q+L+YGHnGZ8F8SwU8mYGV7yyV8umNAWdgLWso3tz3Nhz3wzf6Sqajk0VFH5syyzH90Hu0PuX9saarDi7LeikxwhXeZ5jFBEzzOiIBuXIAPpvzJ8sfJszhmYgBQSSAOlzy+nLH0RxFllNDQ1UwbvpxTyWllcSPcoR4Sdk58kCj0x86Y37A0AOIWbaSbK4hjNHLBK4SUMgk0pIQQDcW1oQyOLX25bc+WNWoeI0qaW4nnWNhYpW03xER8x3yKD9We/pjEcXnCXErUc2vXMqH5hC4U+9mVka3kw+oxprUcYnUKVOphMaJzyCLvLRE/E/CSOY4Vp/iKbTIDYd4t5BzNi/IgbGxw3cG1zvG+W5hAYtYfuFYHS8XVFJJN4wRbe+m3VThX4k71mhronqrNbWxh7m8bWOp6im2KjnuCRv7YtcypYnjBE2W08oIZKj4p55gQbgh2Ct9CSLE7YxPGIX18j97FobZZZxZw81DVyU7b6TdW/Ep3Vvy5+oOPNBxA0VPLAqRkS2uxQFhY9GPIcxt540rjihGa5XHXRAGen1JMF3uFPjt1IB+0X9VjjMeHsmarqoqdecjhb+Q5s30UE/TG6nUD2S/MZ9yzvaWu3dcltXYtw+KegaofZqg6rnoi3C/mdTexGMg414gNbXTT38JayeiLsv5jf3JxtPajnK0OVdzF4TIBBGB0W3i/JBb3IxgMFEzpI4sFjUFiTbmQoA8ySdh5AnocZ9kGNzqztbBUrWAYE6ZDkyR0sUtZSTil1d4zogZpmJKopOoNHFY7fjLHflbR6jO0nh7rQwQLY0tOwGlbbLPOCI4VtzRWBttduWFKKi0GBZKV5YHpiUpzVBlMkaAtO47wpGmlrfNtztewxI4P4MnejhknaBYdOqMTlnRAd9Qg8Eeo3vqdmPLbE6sO3nH74/dE7JFgrfLoEsVikEaf8AAyuIsfZ6vTufqmKjiSlZCoXLdCynTqkmSWql2tpQs0jJ6sNRUXItixzbPaOLQjVtRVO2yhJvh4BbbeSIIgQcjYuRino8iQTPU1E9BUEiyIcxkCoPwlmVmf2LW57YVtt4/v08108E1QIlNTKtdUQ0MKjw0kD6TbnZ5LmWRjffRa+9y2IWR5nT5lI9HRr8LSqt5dEZWSYXA06gLRoSdyTrYX2G5wlcRcevETHSx0MPnJTLrb/zGQC/qBf1xRcNceVdC7NE9w7anVxqDnzJ+a/qCMO3Znlpdrp9+SlNVoMaL6apqZY0VEUKigBVAsAByAGEvtR+zFDU9YayO/7LXDf0GK/hvtupprLUqaZ/xfMh+oF1+ot64ndq1QkuTSSRurqGjZWUgg/aKNiNuuMTKb6dUB4zPqrl7XMMJ7wY8xNdQfMXx6xlVkYzzhj7LiLMYhe0kaS+mwTn63c/zxoeM/o2C8UTA83ohb3DJ/kuL0cnDs/IU36c1oGDBgxBUWf8cxgZxlD33LyL/JP82xoGM87UW0VeVTX2Sq0n94x739lP540PF6nUYew+pU29Z33RGDBgxBUWZ8H8L01YuYxVMKyFa+Wx5Mt7cmHiH52xQ8TdhMiXeikEg/4clg30f5T9dPvhx4L+zzXNYT1kjmH76kn+ZGHnG120VKb902t6KAptc26+ScxyqWnkMc0TROOjLY+48x6jbHdpqf4ULob4jXfXfw6Lcred974+muJ6OnkppPikV41Uk6lBttzXrq8rb3tj5YqKdo3ZHBVkYqwPMEGxB9b49LZ6/Ti4iFkq0+jKuM04f7qgo6kX+3Moby8D2X8xf8sUrKNt73H5c9v89vPG0cRcMF+GKfSPFBEk9vcEv/hcn6Yx/K540lVpY+9QHxJqK3/eG488PRq42k8CUtRmEhW3CPEHw8umQSPE/hKrUvABf72pWC289W3th8ynNDRVQgpx3MUi6oR3MdYxO5cB4Zg+nqNRPXkMZlQ5VJVTd3TRM7MbhF3sPU9APMm2Nc4Y7HyYO7r5ARuyxRBQVJ6mXTrbn8t9N/PEtpNNt3HPT4yVKWI5KVwpxigq6wOZqhn7skR0jrZwGVgUUvbwhPExF+XTEHLcrFDmT1kGX1RgaNrhhGndEkElA0m6kC1m02BNrjYTOzytkp62bLpJ1CQXEUToodwdwQ6Np2FjpN2IPSxtY5jFGarMJapO/NNGssEUhJTR3VyVjPhJMqsC1iRjEThcQMiB35AcFcXAKzbtAz9s1rI+5VlhVPAZLKBveSRjcqFBsNV7eEdTbFxkWWQgQxp3yUsf2zVq0zt3s1ioADRMoiVSw8S+fmbwMuqZqoSO0hhppmImqjCW1kKloX0Me6hUkgWKDTzN8Xk3exPHT5eI4ahl7wNS1QaGRAQDeKXwhzfb2PiIBxpcYaGC0fb/AHmFIXOJV+Z5PSwqjUstLmFndvhxEDLIXBHiMVyUS+rRpVdrc7Y5U+Xx0sIS/fVLKSiPlkruxAvZWmbSAPMJsN7Yt4PHPU/BmvOZaQJPFTImq23eafsyAeguefXfBxHKaVI6iuir+/A0LKKuJdyNwojbwqbb2Q9L3wgcbNn0n9JoGai0nEPwqieoqkFSyafFQzs6r1jjDNFEig7EKoF+ZOE3iHj2pqSy6wIzsLRRoxHqVBI9g354pa/MnnkLzSSOd7F2MhHMhbsb2vtf644QUxcMQVGkXOpgL+gudz6DfGxlFrd52fcs7qhNguWNZ4A4eyw5Ys9csWppHALuwJANgFUMC3I7AE4ybH0V2V8OwxZdTyiOPvpE1NJYFvESQNXMWFhYeWJ7a/CwXOeifZ2y5VP+pNHP/u2Vmx/vah5YU9wmoyt9VUeuKnjTs/joctnkV2DuUXu4yyRbyLzRnZnI82Y+dhjYsI3at44aSnHOesiW3oCSf8sebSrvLwJstT6bQ0lO0K2UDyAx7wYMY1dGM/pow3FEpv8AJRD+bIN/o2NAxnfDp7ziTMHB2jgSP8+6/oVP54vRycez2U36c1omDBgxBUSJ2zUhbLDIvOCVJBz8yv8ALXfDnQVYlijkXk6Kw9mAP+eIfE+VfE0c8FgTJGyi/wCK3hP0axxRdk2a9/lUIPzRXib00nw/4CuL50eR9f0p5P5/hOODBgxBUSLmJ+G4hp5OSVlO0RP66HUPrbSMPWE7tSy52ohURfpaSRZ09lPiHtp3/dwzZTmSVEEcyfLIgYfUcvccsWfvMa7u8PhI2xI71S8QZnF3ypNIscEFpZmZgAX5xR89zcGQjn4Y/wAWMF4/r6efMJpaYkxyHVcqR4reIgHexO+9uZxt/EvZbR1sjSP3qSMblkc87AX0tqXkANgOQwg572EzRoz086zaQToZSrG3QEEgn8sbdkqUmGS66z1mvdonbgXjumzANSpEyCOIDS+nxLbSeRPLa/vjGONOEnoa1oLEqxvEfxKT4fcg+E+o9ceck4ukpqyCoCqDEAjKihdS8mB82I6nrY433OsoizKmhmiZS6FZqeQi4DAggMOek2sw5/UYc/8Ay1J/qfVKP5mxqFl+SVE9DSGKeKSjgMzJNVQi8rsOSDVuq9A6giwNuZOHThrOcno4+9jqFDzKCzSuWlIvyYG7Lvvaw88ZRxfV19ZPM9QrN8OxVlTdItzsLbdPm5m25xSZJlD1VRHBH88jaRfkOpJ9AAT9MWdQFRsuMamEgqFpgDktTpXp5eJEmp9FTHMmoiMK2hgAC76/lsRqutjyt1BcO06hQ0Ly2Ilj0qkikqyh3VG3B3Uqd1Oxtvip4kq8qoKeOOXS88MYRO5OmbwqBcyIQyX5m5+h5YScqy7N8yhdkmlFMdVhLKSG0+JU38T72Gq1r38rYyhuMtfMAWvqrExLcyeCe6PsympIitBmE0R56ZFR0JsBuuna9gL74RqXLJdE9HWRrDHC4aSeGlErgsS4d2B1BCAfEq8hpOnljU5O0KkWkhqC9zMBojXd2Y2BQLfmG8JvYA8zjFXz01U9VVVsigpGyLCDpLsQ6xoFU7qjHUSSeXW+GodI6S7xi8rlTCIhMmd8U0kEafZZZWjkpgVoZBtzICtp+jg+mM4znMzUTNJp0A/KgZmCi3IFiSfM7874deGOG2AQRTlJpFBNNOO67zbnE7pJFMCOV1O3liFxZwe+pnjQJIqlpIDH3UlhzdVVmilUdWhIA6qN8aqRYx0ffD8qLw5wlLGX5VNOr90msRKZGta4Xa5PUjl/2cQ0S5tcDnz9B/2MeoalkvpYrcWNja48vbHgjGu6gu1HQyTPoiRpGsTpUEmwFzsN9hjXOw7ik2ehkNit3iv/AI0+h8VvVvLEbsi4cqo42qY4YryjSkszkAIDvpjVSWuw5ll2Ath9j4H11UdVUSh5o21L3USxDlazHxSOLbWZ7emPN2qux00z9K10aZEOCacIudH4nPqOEbrSxPO/u3hX630n64eJJAoJJsALknoB1wj9mqGokq8xYf7zLpiv0ij8K/ny/dx51Kwc7sjx+JWp1yAnrBgwYinRjPeyj7WXMavpPVELz5JqI9OT2+mGnjHNvhqComvYrGdP7R8K/wCIjFb2XZT8PlVOCPE696f3zqH+DSPpi7bUnHiQPz7KZu8JrwYMGIKiMZ1wkfgs6raM7JUf2iHoLndgPzI/5eNFxn3avRvD8NmMIvJSSDVbrGx3BPlfb2dsXoXJYdfXRTqW3uC0HBiPl9ek8SSxm6SKGU+hFxiRiGSovMsQZSrAEEWIPUHmMInAMxo6mfK5CbITLTE/eiY3IHmVP89Xlh9wo9oPD0kqR1VLtV0p1x2++PvRnzuOnuPvYtSIMsOR9dEjx/YaJuwYqOFuJI66lSePa+zL1Rh8yn2/mLHrj1xPWNFSyFDaRgI4/wBtyEQ/RmB9gcTwnFhOaaRErG+POCHkjkzKBbxySuzIo+VAxVZR5hra28tQPK9ufZZ2jfBP8PUH+zu1w3/CY9f2D18jv5368d8aNUBMuy8M8EahCUBJl0gAAAblBb9478rXpP8AZVmPcGY05AG+i47wjzCDfby5+mPaaA6lhrGJy49iwGQ+Wd6t8j4LrZNNYtOUKlpRJrAkkJYsGEbAhhp2CnTqud98WM+RR1VStPQ0kUUc8ccxq/FqRXuWZEMngGoGPSL2O3UYi9lnaMaV/hapyICbIzf3TX5HyQn+E+QvjTeGOCkpaqeoSVpElAESHlGpYuVU3IK6jcWtYefPEK1R1Nxxd2d/0qsaHAR3rJO0DgSHK4oSkzyTyOSLgABVG50gE31FdyfPFbR9oFTqYGWpZWAAVahvDy1Eag17rf22PTG9cScGUtcB8RFqYCyuCVZfZh09DcYRp+xQwzRyUNW8R1WYvYlVIIOnSBqPTSbAg88FLaqbmxUz7Vx9JwMtyWVcUTwyTmSnRYoGAEaC2oKoC3cAmzEgnc3N79Rhkyrg6nmp9auWKqsx02LNGQFmXSdjJBIC1vvKy/iBDNH/AP5+HWtNvSH/APpi5yvsXpqciT4moDruHV1j0+uy/wBTbzxR+1U8IDXeRStpPmSFxyUd3D8M0aVUWnX8OCG1If7+lLHxIeZiJ1I19J+UNA4g4moxDpaT4umvYwyMUqqZujRl7OwB28XiH4iNhO/1KytaZ5RWTNDTsWJSoBCP10hVsrG4Flte4xjGcV3fTvINdmO3eOXa3IanO5Nv+mFo021HE3su1HlgUM4mZbIhnh78sYg6hxfcJq8QHlsSdvXDJwj2eTVOmeWGb4W+5jC62H6iswJX9YA+gPRv4z4BpauPvMt0rPEtnprFGZQLfo2s6uB5jxe+51v2hgdh8+Ci2k4iVrtPEqoqoAFUAKByAA2A9LY6YVOzHOzU5bEW/SRfYvfndNhf1K6T73wwZtmsdNC80raUjFyf8h5knYDqSMeA5hDi3VeiCCJSr2l5o5jjoID9vWto/Zj++x9Lbe2ryw1ZTlqU8EcMYskaBR9BzPqeZwo8BZbJUSyZpUraScaYEP8Adw9Pq3P23+8cPOKVN0CmNM+fwlbfeRgwY/GYAEk2A5k4gqLPe1WU1ElHlyE3qJQ0luka8z/Vv3MaDHGFAAFgBYDyGM54C/t+Z1WZMLxr9hT38hzI8jpsf+Yw6Y0jGitugU+GfMqbLy5GDBgxnVEY4V1Gk0TxSDUjqVYeYIsf5Y74MCFnPZtXPR1E2UztdoiXgY/fQ7kD89VvVx93GjYSO0vhqSRI6ym2qqQ61t95Ruy26+YHXxD72L3hDieOvpUnj2J2dfwMOa/5g9QQcaKoxjpB38/lTZunCe5XWDBgxnVFnvEFDJlVU1fTKXppT/a4V6f+Ko+tz9ehurPV0VNmdNGSxlgYhxoYrqsCLGxB6kFdt+eLhyvym3ivsevnt1xn9dklRlErVFCplpHOqalHNPN4vp0/qLadLXdJF4cMjx+VIjDyTtleSwUy6YIkiXyRQL+55n64m4rOH+JIK2ES07h16jkynyYdD/2L4s8QdM72aoIiyz/iLgSlqswkSZCpqIRJHIhsweMhXHkbq0ZsQeTHGdy8YVWUVMtJT1InhibSBIlwDbcAarrY3GxAuDtjaOK6GZkjlplV54JNSKxChgylGUk8hpbV7qMJfDfYnGrd7Xyd/ITqKKSEudzdvmff2HvjfRrMDf5DI4fexZ3sM7viliTt2riu0VOv62lz/WS2OK9udf8Ahpz/AMtv/wBmNxGUQiHuREgitbQFAWx9OWFzhrh2maJoZqaB5aZ+6ZmiQlgADG5OnctEVJPnq8sArUIJ6NBp1P8ASymq7acxceF4o/VIx/6i2FnNOJquruJp5ZRz0ljpHroHhH5Y9ZTkpqq9adNu8lK7dFudR+ign6Y+n6HLIoUCRxqigWsqgbevnjVWqU9njC0SosY+rMlfOtJ2e5i1LJKIykOjvCpe2sKCQQgJ1EAki4HPbEvsh4eWqzAGRQ8cKF2DC4J+VQR13Or93G1S8MGIl6JxATu0JGqF/O8f3CfxR29Q2Kzs44OahWpZ0EbSzEqobWFQfKA1hcXLcwDa1wMQdtmKm7joqChDgnEDETMMohnAEsavbkSN19Vbmp9QRiZiJmmbRU0TSzOsaLzZv6DqT6Dc48wTNlqMaqvyvIIaJp5hI4WSzv3j3C6QfFqPi5cyxPIYU4lbPKoOQVy2nfwg7fEOOpH4B/05k6RYqjPHBcPT5apuF5PUW5E+Sf8AYud10KlpUiRUjUIiiyqBYADoBjQXdHc9b0+fRTAxcvVdALbDH7gwYzKqMIvalnzrElDT71FYe7Av8qE2YnyB+W/lqPTDbnObx0sDzynSiC58z5AeZJ2A8zhI7Osqkqp5M2qhZ5rrAn4I+Vx7jYemo/fxekAP5HZDzKm8zuhOPDeRpR0sVOnKNbE/iPNm+rEn64s8GDESSTJTgRZGDBgxxdRgwYMCEYzLP6OTJq019Opajna1TEv3CTs436sSR0BJGwYW03HKpplkRkdQyMCGVhcEHmCOoxSnUwG+RzCVzZXigr0miWWJg6OLqw5Ef99MSMZWTNkFSbK8uWStfa7GEm3+fn8wtvqG7hnUElbDE9LOGp5CveKth3kZPi0Sc0a1wfMXHhO+HdSggg2Ov3VKH+KRO1niWVo4ZqdtEUU5Eco+aRwj6mQ/8NbFb/eJPQb6imZoohWRgHlFlvtqbSCQDyva5A5mxtyOM47do1SipUUBVEpAAFgAIyAAOgAw2UGU/HaZ6qP7JRangcchb9M46SN90fcX9Ym1XhppNOQukaTjI5KNn3Z/eY1VBJ8JVdbfo5PR05b+dvUgnfEeh7R2gcQ5pCaSTkJQC0L+oYX0+29upGLM8fQNmEdFD9q7atbKfCmlWNr/AHmuLWHLzvti8nSGoV4nEcoBs6GzWPOzLvY233xMuIAFQe/3mmgZtK7U1Ukih0ZXU8mUgg+xGxx1wjz9mCxMZMvqZqJzuVU64z7ox/zI9MeRmOdU20lPBXKPvRP3b/VW2v7DC9G13Vd42+PNNiIzCesUOYDuK2Kbkk4EEn7Qu0LH6l4/d1xSf7U1j/3mirac+Zi1L/ECL/ljhmvafllRA8TTtGWGxMUl1YG6sLLzVgD9MM2jUByMLhe3il/sV4e1VNTVsNkZoo/cm7n6LYfvHGwYzXhftCyyjpI4RUa3F2cpDJ4nYlmIug21Hb0tix/2rxPtT0tZUHpohNvzJ/yxSuypUeXYSkplrWxKeceZJAoJJAA3JOwH1wjnPM4qdoKKKkU/fqJNR99C7g+4OBezZ6ghsyrJarr3SfZxD91efvscR6IDrOHdf481TETkF1zXtLjLmCgjauqPKP8ARr6tJyt7beoxzy3gKWolWpzWQTyDdIF/Qx/T7x99vPVhiYUuXU91RYYwQAqLuzE2UADdnJ2HMnC7xNx9NRgGooJVgfw94kyllv0IX5W8vH7HFGybUh36/eSQwLvKY5+IabU8C1UMcyjTpLrdTbbwk728sV2SOaOXuJXMqTuXhqGsS7Hdo5CABrsLqQACosANO6FV8B5dNoqo2kFHPYF1feB72u+sMdDNsxO6tY30naTVdh0iD+zVzKLghXUgXBuDdG5g7307Yp0dICC6J4hcxPzjzWt48ySBQWYgAC5JNgAOZJ6DFbkZnjph8Y0feIDrdCdLAffN1XSbbkcuf0Qc3zebPJ/hKTUlCjfbz2trtbwqbfkOuxO3POyliJvYZlULoC/WLZ/W2FxltM+55d+4tt0NrH6KehcW09EAAAFgNgBiNlWVRU0KwwoEjQWAH9SeZJO5J3JxLxyo/FYZDJDWxc5owYMGJJ0YMGDAhGDBgwIRgwYMCFzqaZZEZHUMjAhlYXBB5gjqMZpVZNVZJI01GGqKEnVLTkktH5sptyA+9/Fe2oafgxSnULLZjUJXNlKlLJRZwsE6t3ggfX3ZsLMRYCRee3MdDbqMcq01dcZYgvwqREXjkvecHfeSM2SI7i6FmuDew8JicRdm32pqsuk+EqdyQPkk6kMN7XPoQeo64i0PaPoPwubQtSyMCO8GoRv0uGU3X9pSQPMY0Bs3p37NR3aqZMWd+1T8Dr3vEVS5jEQhiKCNSCE093HpBAAts1th7DHriSn1cUU6anQPGuoo7ITZZT8ykHmBhs4Q4KjpKmaogm76KoUG7NrYHUTcOPnBudzvsNzfC9xJktTNxFE9PZe7p1LSsLqgPere33m32XqRvsDioqNdUMG2GPJJhIbfinGqziYVawU6JOqpebUxUx/hJexDMw30WBsLkgEYi5Z2h08tS9KUmSdCVZe7LgWNidUeoabkbm3rbFxSUcVHTta+lAzuzG7MbXZ2bqx5k/5WGMv7JZCEzHMpBc+I+9g0rj+a4gxjXNcYyiO0lULiCAtXrMziht3sscd+Wtwt/a5GPaGOQBhpcHkRYg+x64zPsegNW9TmFTaWZpNCs2+gWDELf5R4gNuQHvhxg4RSPMRVR2RTE6vGNhrLJZwvIEqCGO17Lz3wj6bWOLSbhda4uEwr0xou9lXe3IDc7AfnjhmWbw066p5UiUmwLsBc+QvzPoMJHbBLM9OsdOTqi/tMhHMLGyhSPXUxf/lnyxb8PVkea0lJUtbXDIHZbXtIqspHoPFrH7uDotwPOX31RjvhC9r2hwSTNBTpNUTIpZkRNBAFr7ylPMbC5wr8bcdVyUUVVThYYpHMbAreWNhqBUlvCPErD5diB54i5x/Y+KYZOS1IUH95TH/96qcaDxXw8tVQzwAAGRSV2t4/mU/xAXPvi0U6bmmJBg380kucCJSD2p5owpMtqYCzRLIsgLEm50qyaidybBhc+uNCUwZjRfjhqI/5H+jKfyI9MZ32W5jDWUD5bVDUUYgIQflPi5geEq997i3hwyZF2evQ61hr5kpySTGVjNvMh2UhTbqFGO1Q1owEwWmx4grjCTvaFVHY3ljpFXU8o1xJOY7EXViAVk25WIC3GGfL0XLKVnq6klRsAzEqi3OmOMW1OQNrm7NYcgLChq+P6emAo8siNXNvZY7soJN2Z33Lm5uSD7sMfuVdnU1VKKnN5O+cfJTqfs09DbY+w28y2B+8S+pYHTUrrbABtyoJaqz9rDXS5aDueTz28tiLXH7I/WIsNGyrKoqaFYYUCRoLAD+pPMknck7k4kogAAAsBsAMesZn1MVhYcFRrYuc0YMGDEk6MGDBgQjBgwYEIwYMGBCMGDBgQjBgwYEIxDzXJ4amMxzxpKh6ML29QeYPqN8TMGOgkXCFnMvZpUUjGTKqtoQTfuJfEh+u/wDNSf1sfqdpVVSeHM6GSMDbvoRqQ/zIH0Yn0xouPwjFumxdcT6+Pup4I6phJlbxHRZpTtDDXiHvFKsPCrEEWI0yLf8AhI98TOD+D/g6N6R2SWNi3iAKlg4sQwuRysAQeX8+mb9nOX1O8lMgb8SfZnnffQRc+98UJ7Iu6/3Ovq6b016l/IFP64cOYW4Q4gdo/ISw6ZIlHBuSy5WJ6aaJ56eRy8csad5cFQpV4xdgbAdCOe+IfZ3wvMK+qqJoZIYS5NOjEqBd2ItGG2sthuLC+JX+rGdx7RZlFIL/AN7GBt530Ob+l/rjo1HxAq3E1C58tLAn/ABipcTO82+efslAiLGynUVAKyqqpJRVxC6xotpIVeNV53sNV5Hk2ve1tsUHZ5kdZQVs6LTyfBSt4SzIGWx8LFS9/lOk9TYG21sWMdLxAw3loYz7MfrshGOZ4dz2S4fMIIx/4cd/6xKR+eOTALcTYPNGoMFTeN+BJcwqYJFkSAQXIcAu5JKkeHwgBSu3iN79MWuY8UUlNEUq6uItYhrGzG/kiEsNttsL/wDsokl/3vMqqcfhB0Dn5Fn6eWLfKey7LqexWnWRvxS3k/k3h/IYQuZABdMZQPyUwDpJAS/T9ooZe5yjL3lA21aO7iB8zb/1Fce/9Qq+vs2Z1eiPn8PBsPYnlf6P740aOMKAAAAOQGwH0x6wnTR1BHbmU2CesVWZHw1T0aaKeJYx1IF2b9pj4m+pxZ4MGIEkmSnAjJGDBgxxdRgwYMCEYMGDAhGDBgwIRgwYMCEYMGDAhGDBgwIRgwYMCEYMGDAhGDBgwIRgwYMCEYMGDAhGDBgwIRgwYMCEYMGDAhGDBgwIRgwYMCEYMGDAhGDBgwIX/9k=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BUUExQWFBUWFyAaGRgYGB8cIBwhIRwbIB8dHxsfGyYgHR4lGx8gIDAhIycqLC0sHx4xNTAqNSYsLCkBCQoKDgwOGg8PGiwkHyQvLioqKS0sKjUxLzApLC8tLCwsLCwsNCwsLCwsLCwsLC8sKiwsLCwsLCwsLC8sLCwsLP/AABEIAOEA4QMBIgACEQEDEQH/xAAcAAACAwEBAQEAAAAAAAAAAAAABgQFBwMCCAH/xABLEAACAQIEAwYDBAcECAQHAQABAgMEEQAFEiEGMUEHEyJRYXEUMoEjQlKRM2JygpKhsSRDosEVFhc0U4Ph8GOTwtFEVHOyw9PjCP/EABkBAAMBAQEAAAAAAAAAAAAAAAACAwQBBf/EADIRAAEDAgMECgIDAQEBAAAAAAEAAhEDIRIxQQQiUXETMmGBkaGx0eHwwfEjQlJigiT/2gAMAwEAAhEDEQA/ANxwYMGBCMGDBgQjBgwYEIwYMeJplRSzEKoFySbADzJPLAhe8GEPNO1qHvDDRRSV03lGPB/FYkj1At64irkec129TUrQxn+7gF3+rA3H8Z9sXFAi7zHP2zU+kGl08ZlnlPTi880cV+Wtwt/YE3P0wq13bJlybI8kzeUcZ/q2kfzx6yzshoIjqkR6h+ZaZybn2FgfqDhmy+ipojogSGMgX0xqqm1yAbDpcEX9Djv8Q4ny90b54BJn+1WaT/d8rq5RfYkFRbzuEYX9P546Nx3mTL4MnlB6apRb8tAOLyv4/pIu+1NIwgbTKVhkYIb2sW0ab325450PH0MrQBYpwlS2mKUxgITZjYnVcHwnYi+HgRPR+qX/ANeipo+OczA8eTyE/qyj+mg48HtRqUv32U1aDzW7f/jUYveIOPoKKZIpo5g0n6MqgYPuBtZr3uQLEDFjmfEsFNHHJOWiEjBVBUltRBNiEDHkMctb+PPK5912/wDr0SzSds1AzaZDNAfKWM+f6ha31w0ZVxPS1P6CeKQ2vpVhq+q/MPqMRv8ATNBVeAyU8p5FHKlh6FH3H5Yqs17Jsun3EPct+KFiv+Hdf5YUilqCPP2RvaQU44MZ0eEs1ot6Kt+JQf3NTubDoGN/5FMdKPtX7lxFmVNJRyHbXYtGfUHnb21D1xzoCbsM+vgu9IB1rLQcGOFHXRzIHidZEbkykEH6jHfEFRGDBgwIRgwYMCEYMGDAhGDBgwIRgwYMCEYMGDAhGDH4TbGdZzxnUZhM1HlPIbS1f3UBvcIbc/Jhud9P4hRlMvy7ylc4NVzxZ2iw0bdzGDU1TbLDHub9NRF9PtYn064ooOBqzMmEuaylI73WliNgP2iOv8Teo5YZuEuBKegUlbyTN88z7sxPO34QT0HPqTzxWP2lI2ZxUYRolbnJMhXUSPCqKbEBjsHb2A3vi7TEiiMsz7cPVTP/AH4JhoKSkogkMYhg1mypcKXP1Opz67nHHOs3nhngUIggklVHlJJILA6RoAAGprJqLGxYbYUu0fs9gnlinuYi8ndyyLvYvtG5BNrCSym1tnvfbC5myZtl0EkNQDWUjLYSAlin4WD/ADoVNiNQKggWx1lJr4OKSdD+O1cc8ttFk19qGemlmo3ljaWj1P3yDkzWGgNfY2uWCtsbemPHCOf5VLXCSkb4eWSMxtCY+7Em4IIt4NYseRubnE0cZibKYasxLMhZEqI9Oo7tofSvIkOQwB5j3vimzfhClqpqZsvp2hkWdXkkETxIqLubhlUF72sFF/OwwzQMOF0jMSMu9cMzITBx7k6JlNcEHzhpm9W1KxP8sR+ylElyemDgN3bta/QrKxB9xfDHxNl0lRSSwRlAZUKEveyhgQSAOZHQbYrOAuFJcvgMLzJKmosLRlSCbX3LkEbeQ54kHjoSCbzPknw789iTu1LxZzlifrp/OZf/AGxqE+Xo8kcjC7R6tB8tQAJt522v5E+eFHiLgCaqr4az4mNTAV7tDCSLK5Yaj3tybnci3thmzcTmnYQrG0xUjxOUUEqRcEKxNj0298FRwLWNach6oaCC4kLL+zOgjrswzKeVFkjclbOARZ5GPXyVBhrzlf8ARWRlVkKvElo2U76y915g3Go7gjcA449lHDE1BDNFPEVdpNWsMrKyhVAAIOq97ncDnip7ZlknnoKMeFJpd26arqg/hDE/XF3EVK+Gd23kFMDDTnX3TNwDnFZUUSz1IjbWpKBAVdgDYXBOjxcxYgcvPayoq+mzGBho7xL6WSWMixBIIswsSCCLqTuOeDO5/haLTAAH0rDAv6zWSP6A2J9AcE+RutEtLTSd1ZFj7z7yrazMv65F7E9TfpvlJBOLKTZVEi2aU67s2mo3afKJzCx+aBzqR/QFr/4r+jLifw12lpJL8NWxmjqhtpfZW/ZY8r9AefQtiuy/jt4MwagXvq9I13kspkUqLsDawkC7C+zXuPEbXY8zyaizimBJWVTfRKnzIetja4PmrD3GLvnKqJ4HX7zSD/jwTLgxmVHn9Vk0iwV5aejY6YqoAkpz8Ljcn2JJAvYsBYaTTVKyIrowZGAKspuCDyIPUYzPpll8xoVVrgV0wYMGJpkYMGDAhGDBgwIRgwYMCEY/CbY/cZxxnnMuYVP+iqNrD/4qYbhF2ugN+fQjqbL+K1KbMZjxKVzsIUbNs2nzqpeko37uij2nnX+881U9QeQA57k+GwLirUWU0qKWSCIMFBPNmPU9WPUnoB0Ax2pMvjy+jEdPCzhBsiC7Ox6k7C5PNjYD0AxnmScdpNJV/GKsNagfuhKupVAH6JVP3rjxAeJ77cgBoA6QQ0bo8ef3JTnCb5la0jggEEEHcEdcIna1wcaqmE8IPxFONQtzZeZXzuPmHrcdcWWWcXxJl5lMD0/che9gKlDEGYXIUgXSxLAgbgEbEEBnDh0urbMLqy2PMbEcwfPEWl1J2LgnMPEJE4U4xhzPLjDMdVQY2jeNSNb2U+NASOY3vsA3UbYauHWqfh1+MWNZAoB0MWvtuW8IAJPQXHrhbqc1ocnHcU8RlqZD+ijGqWQnq7AbDr/RbY4LwpXZj4sxmMEJ5UkBtt5SPvf23+mKua0ycm6Tn3D7zSAkWzKl1fG+W0TNFABJK76jFSprJawF/D4Qdhfe+OQz/N6n/d6KOlQ8nqnJb+BbEfUHDRkvDlPSJpp4UiHUgbn3Y+I/U4ssTNRgyE9p9v2mwk5nwSMOE80l/TZp3f6sEKj/ABGxx4qOz0qjPNmlfpRSzHvtIAAuTyPTD5jPu2niDuKDuVNnqDp/cG7n67L+9h6b3veGi09gXHNa0ElRuHOElrKZKinzLMUD32aa5Ug2IItz/wCmLH/U3Mot4c2dv1Zolf8AxXJ/lj94RPwzUo5RVtNER5CdIVv/AOZEL+8Z88PGCpUc13ZyCGtBCRTmmdU36Wmp6xBzMDlH/hbmfQDHKbjbLq0fD10b00lwQlQpjKsOTLIPlI6NdcP+IeZ5PDUponiSVfJ1Bt7eR9RhBUaTcR2hdwnQ+Kg5dw7GHSUyy1BQfZmWTWFuLalsACSptqNzYnfc4p+0XjxKGndUP9pYWjUg7X+/cixCjyvvYYhy8B1FETJlVQVXmaWYlo29FJ3U/wDeoY60XFFNmF6LMKfuKjrDLyY/iifbfytY+V+eHDQTj6wHj4JSTEZFcuyTg80tMaiUHv6gajfmq81HufmPqQOmOnFOdxZLl6RxN9qTeNSATIdWp2fyU3NyLWuALbYYM+zg0NKZO6lqBGu+mxbYbM3La/NgDbna2MjossqavXnFUqy6XXuadgbS+IKEUDcKCfDsdTcwQSTRgNVxqPNpy4nQJXbgwtzWq5Rm8OZUxSWIqXQGSCUWNm5ML21Kejjy6EWCYTPkE6i7TZZI9t9zCWPtf18m35Nzap8lqqhqSWUpBLHIZHMR3VCoHcAm+vUbamO3hNhywx11Ck0bRyqHRxZlPIjEg8MMZg5hPhJ58V7pqlZEV0YMjAFWU3BB5EHqMdMZhk1U+SVgo52LUM7EwSt/dsSLqx5AefTcNtdrafidSngNsjkU7XSjBgwYkmRgwYMCEYMGPE0wRSzEKqgkk8gBuSfpgQlXtF4sNHTiOHxVVQe7hUbm5sC1vS4t+sV9cdODeGUyyjJkN5GBknk3JLWud+ZA3A89zzOF7geA5lXy5pKD3aHuqVT0A2LW89z+8zfhGO/aNxVV0ssUkVO7U0L6pXNwHJXZdtwoBvqI06rDfTY7MBtRbnmefD7qoYv7nuUfIu1lPjZoa1HptUn2XeDSEWwAVwRdSfm1G48VtgBid2idnq1yippiEqkAKspsJANwNQ5MPut7A7WIrXal4icAfZLDHdj4RNra4Cjn9mnMnkzFRtY4OBuGq+mq5KR6jXRxWY7A6tW4jXUCUuN3UXFrW+a+KEBhxN3XDMJbmxuDqpnCMtVmtCi1qaYAfG17NUBTcC1vCtx4mB8VrCwJx3zrimWeY0GVBdaALLPb7OAcrLbYt0sOXIbg6f3irO5Z5xlmXkI+n7eUDaCPyFvvEbWHLYC17rc0tNS5RRAKCsSsoZgupmZiF1NYXJLWHpsB5YmSM4zyb+T98kw4TzK9cK8FQUKkreSZ95J33dyee/QX6D63O+GDEKgziGe/dyKxHNeTL+0hsy/UDE3GV5cTLs1YAAWUHPM0WmppZ25RoW97DYfU2H1wtcN8byPSxT1UQ7uRb9/CCyKdwwkTd47MCNQ1L1JXFN25593dGlMp8Uz3YX+4m+49X0/kcIHCfalNl9I0EcaOS5ZWcmy3AuNItfcX5jmcbaWzF9LEBcnyWd9UNfC+h6eoWRQ6MHVhcMpBBHmCNjj527WeIfisycKbpB9kvuD4z/HcewGKOv4sqZWc94Yg5uyQ/ZoT5lEIBPmTueuImU5a1TMsSsqs52Lmw89z0xs2fZehJe4qFStjGEL6Jhyo1GT06odMqwQyRN+GREVkPtcWPoTi8yLNhU08cyjTrXdTzVhsyn1VgVPtj5ZepliYqJHGk28Lm23lY47UvEdTFq7uomTVctpkYXJ5k77k+fPE3bCXDrdqcbQBovojirtEpKAESPrl6RJu316KP2j7XwcFcUy1gk7+IQtZJY1BJvFIDoJJ5m6tewHTbHzdQyp3yNMGePWC4U7sL+IAnqR1xvGV8Z0lRXUstO4HeI1PJG3hZdu8i8PUAqy3Fx4wMSrbKKbYAk8U7Kxcb+C0DFPxLwpT10Xdzpe3yuNnQ+at09uR6jFxj8ZwBcmwHMnHnNJaZC0kA2Kz/L+IajK5VpsxYy07nTDWf0SXyNup/Mi5FzXZHVRFf9HyQrEzXaOZCyx33LxaSCP2L6bnbTvibLW0WYCWl1x1AC/aKp1AAnbxDYG42sbgjCxkWYSZVUrQ1Tl6WQ2pJ2+7/wCE5/kPp0Nl1da4G9qOPbHFSy5cU+0sbKihmLsBuxAFz52Gw9hiqzbjOjpn0T1EaP8AhJuR7gXI+uPHHGbPTZfUTR/OqeE+RJCg/S9/phO4L7H41UT14M0z+IxsSVUnfxfjbzvtfz54mxjC0vee4JnOdOFqcc6yunzSiaPWskbi6SIQ2lhyYEdQeY8rg88UPZtxFJeTL6s/2ql2BJv3idGBO5sCN+oKnzx3jqqekzaGlplRDNE5mjjFlBUBo2KjYMQGHmQRfkuIXadlTwtFmlOPtqYjvANtcd9wfQXIP6rHyGKNAP8AGcjcc/lKT/bhmtBwYh5PmqVMEc8Zukihh6X6H1B2PqDiZjKRBgqyMGDBjiEYQ+1rNH7iKihP21bIIx+xcavYElQfQth8xnORr8dn9TUHeOiXuY/2zcMfoe8/NcXoCCXnS/t5qdTKOKZKsrluXLHDpuirFEGIAaRjZSxJtu51MfLVifky1Bi01YgZrWvFq0sLb3Vht+Zv6YVeN8uSvq0opzLDF3ZeKQCyvMTbTcjSxVL+HmdTeWFs5HnOUb0z/F04+5YtYf8A0ydS/wDLJxRtMPbmMRvf3SlxBysrDivsq0Tx1GWs1PKZACq30rc7uCPlAFyV5EbC3IsfFOdnLqJIoi01VKe7h1HUzu3Nz7E3tyuVGwxI4F4lmrqc1EkQhQnSi3JJ03DvcgbFvCBbbSdzfFLwmn+kcxmzF94YSYKUdNvnkHvfY+pH3cdJcbVL4foH3tXIH9dVIiyJ8ryioeJtVV3bTSykaizgXJ35gb2v6nmTjOZKGqmpKk960I+M/tUJJKosliJQL7p4iSNwQqsOV8bLxl3vwFR3Cq8ndmysLhh95bAi5KXA9bYz7hDMu+pl1RlqiOnEc0PWqpSLK6dHdAdiOfiXbWLUovOEv1lK9okNVRk2SVTzzxVTXqaCAGHWSVaPUxILAaipBGlwQy7eVsRn4/rKCmERldppQJVLqrqElRXDBj49YcstmLLthto81jkWGXvAzQ/2SaT8cE20Mxv01hL3+VjKDa2KLjbh41GTUtSq/a0kfcTDrZDoa/7Lrf2Zji7XBzgKgt+fn8qZBAlqzCprGlkLyuzsxuzMdRP5nHDH7q2t0/7/APbEvMlhBTuS58A16wNn+9ptzXyvvj0srLIoePTPvtt6Xx5x7Rls1wSTbSb2tvvcW3226Y6uLxh97I8hjkqJaqcAwUqFzqFxqsSLjrpUM3vpwhY+hOzetjr8o7l4iqqncSWFg/hAJUg3vpIuT1xl2t5ZTtrZXoNDnKjyhMuz5pl+ENNJGARIhAJBJAJ0jTf0YH0OMdqYwkjKragrEBh1sdmHvzxvlfwpHlWU1vwjEO6EmSVxflawIAFwpbSLbsfXHz7hNkIdiLTu6BdrCInNO+XdsNfDT9zqSQj5ZJFLOB5XvZvdgT74sOGcgrs7fvKueX4VT4mJsG81jTZb+bWsPU7YR67K5aYp3qAd5HrXVvdWBAa3Q9R64ZeFe0KWGlkona0Uo0JJuTCGYByANyNJYgDcNa3PD1KcNxUgJ4rjXSYeVsXZ/lkaQvNEgSOVrRAdIkusZ9S3iludz3mLbiXh2OtpnglGzDZuqsOTD1H8xcdcJFRx7MklJDDCtJTOQA9QdLd1GAWcISBGukWBY3J5DDxknEcFWjvA+tUcox0souACfmAvsRvjx6jXtONbWlpGFLPB+YNUQz5bXb1EC92+/wCkjIssgPO9rb/snmccOIXz1R3VOsEi8hOpCuR5lXbSreekEeVuWOnaFTmFoc1p/E1OdMoU/pISbMPWxP0uT0xc8U5zKuXmroyrlFEoDC6umnfkQdlOvYjdbYpNw4AX0OQK5oQdPRUPZ72etRO9XWSB6hwbnVcIDuxLn5mPU9BfnfDRlefU9d8RGjLKsbd29jqVgyA8xzBuy+6nGRcRZRmM0Iqc0nMUBdFEKkajqYDwxL4SQN7ElrA4b8joaTLHpXp+9VaqQwP3wZWe66kfQwWwVwFuFG0h9MPVZi3i6XaRlZKx0WAgL97NJWpKqryuQkiJu9gJ6o1r/wBVNvMvjRsZ12lJ8JWUWZLsEk7ma3VGv/QF/qRjRAcQrb0VOPqM/dUZaW8F+4MGDGdUUHPcyFPTTTH+6jZ7edgSB9TthX7IMsMWWJI3z1DtKxPM3Nh/hAP1x57ZK7RlToPmmdIx/FqPTyU4bcpoRDTxRDlHGqfwqB/li/Vo8z6ftTzfy/KlEY/cGDEFRJ3aDW/B5YYqcWeYiCJRzvITc353tqN/M4YOHcmWkpYqdOUaAX8zzY/Vrn64Vs9HxOe0cHNKaJqhh+sTpT8iAfrh6xd9mBvG5/H3tU23cT3KhreLUWpNLGhknAB0lkjFjyILsCw/YVrYT82pjQyIaiICmnmJjFOzNJSykFi0TaFYq/iJQLbnsQbGX2x8JfEUoqYx9tTi5tzKc2+q/MP3vPGLVXEdROIlmqJGWI3QsSSl7bg/MSLC2+3S2NmzUQ9stPNQq1MJg9yeuLuHpxqrKXTUxTIyySQbrIrfMZIR8r33LJtqAayHn37P+0BRrWoGpHH9oFr8gFM4X7wK2EqjfYPvd7HBWfS1Ss2ljOvzyUsixzsOjSQvaKoHTV8wty3BMvP8tNQAsktI0gYMBVUzUkzEG5QPcI2oeE2Ft77c8UOXRvHf9+OSUf6as/4yyOKCoY0z97TMbxyBW0jndNZGlituak7et8eOC+GDmFWtPrEYILFrXNhzsOp/6nphqaOnnWRI1Z4EkFUVM7xhItR7yNKe2kvGuoFlPkQTqtiJxpwDNlbpVUsrNBcFJVNmjJ5XI5gjYMNjyNri+kVbYJh2kqRZfFonrMKfJ8ljSKWETSML+KNZZCOWo6rKouLWFuRsOeKUZBkeZn+zSmkmPJD4QT+w3hPsjDGY5tWTzMJp2Z2kGzsb3A229BytiEBhW7MQJxnFxXTVExhEJ7z7saroLmILUoP+GbN9Ubf+EnGxcO5cmWZYiuQBDEXlP61izn13uB9MZb2O53WyViwLMzU6qWkV/EAo2AUndbsRyPntjSeM+JqCMijrWIWdLnZrAattTLutyNjy2N8Y9pNRzhSdfWyvSDQC8W5r57zvPJKqaSV2b7SQvpubC/Kw5bLZb+QxBCbarjnbnv53tzt64e+KOz6mWaJKGrSVpwzJGzA7KCT9qPCORA1W5HfHHgHsylrn1y3jplazOLXcg7qh3B9X3A6Xx6IrUwzFkFlNNxdCXcqyWorJIkXURJIIldr6QbXIv+qt2IHIe4xtXD/D1FQv3NJGKqsUeORt+7Pm72IiHkigsfI7nFLn81JZHikKRUyvFSU9M1pJnN1d7rdgl/Bq5mztfcX/AHK86+CjgoYl+DDqZJqqp0ox5a3WJjquT4U7wfumxxiqvdVFrdnv7DVaGNDD+VO4hyk9+e6X43M3A+0YDuqVehCm6pbmoa7E3bfrVVXChEaUU1ZZYyJKplbu4owbk62Y3lnlPIudhc6QLXc6GZ5oAmXARQtcmqkBYsTzdEPikcn78lh+1hYzA5ZlbabfG1pYse9YyFWPN3sCI/PwqXO3PniLHu6oz8/YRwTuAz+/Kuq3jijWFKaCCaojlHcRrHGQjbW0q76QQF5lbgDfB2YzFYqjL5vE1JKU331RtcqfUHf6WxK4ESOpU1zM80zXQSOhRVUc1hQk6Y77X5sQbnEWuHw3EMDjZK2Bo2/bj3B99IUYmY3qY594+JT3s5OfwEd0bQt4xZDpF1G1wp6chy8sBoYzJ3pRTIF0h7DUBzsDzAucd8GMklWS/wAfZR8TltTFa57ssv7S+IfmRb645dnObfE5ZTSHmE0N7oSl9/O1/rhkIxn3ZEe6+OpP/l6prfstsOn6hxZt6RHAg+NvZTNnjtWhYMGDEFRZ52q/aVGWQb2kqwSOllKDf1s/9caHhA47YNm+UJ1EkjfSyW/muH/F6nUYOw+qm3rORgwYMQVEjcI/a5xmk34DHCv7q+L+YGHnGZ8F8SwU8mYGV7yyV8umNAWdgLWso3tz3Nhz3wzf6Sqajk0VFH5syyzH90Hu0PuX9saarDi7LeikxwhXeZ5jFBEzzOiIBuXIAPpvzJ8sfJszhmYgBQSSAOlzy+nLH0RxFllNDQ1UwbvpxTyWllcSPcoR4Sdk58kCj0x86Y37A0AOIWbaSbK4hjNHLBK4SUMgk0pIQQDcW1oQyOLX25bc+WNWoeI0qaW4nnWNhYpW03xER8x3yKD9We/pjEcXnCXErUc2vXMqH5hC4U+9mVka3kw+oxprUcYnUKVOphMaJzyCLvLRE/E/CSOY4Vp/iKbTIDYd4t5BzNi/IgbGxw3cG1zvG+W5hAYtYfuFYHS8XVFJJN4wRbe+m3VThX4k71mhronqrNbWxh7m8bWOp6im2KjnuCRv7YtcypYnjBE2W08oIZKj4p55gQbgh2Ct9CSLE7YxPGIX18j97FobZZZxZw81DVyU7b6TdW/Ep3Vvy5+oOPNBxA0VPLAqRkS2uxQFhY9GPIcxt540rjihGa5XHXRAGen1JMF3uFPjt1IB+0X9VjjMeHsmarqoqdecjhb+Q5s30UE/TG6nUD2S/MZ9yzvaWu3dcltXYtw+KegaofZqg6rnoi3C/mdTexGMg414gNbXTT38JayeiLsv5jf3JxtPajnK0OVdzF4TIBBGB0W3i/JBb3IxgMFEzpI4sFjUFiTbmQoA8ySdh5AnocZ9kGNzqztbBUrWAYE6ZDkyR0sUtZSTil1d4zogZpmJKopOoNHFY7fjLHflbR6jO0nh7rQwQLY0tOwGlbbLPOCI4VtzRWBttduWFKKi0GBZKV5YHpiUpzVBlMkaAtO47wpGmlrfNtztewxI4P4MnejhknaBYdOqMTlnRAd9Qg8Eeo3vqdmPLbE6sO3nH74/dE7JFgrfLoEsVikEaf8AAyuIsfZ6vTufqmKjiSlZCoXLdCynTqkmSWql2tpQs0jJ6sNRUXItixzbPaOLQjVtRVO2yhJvh4BbbeSIIgQcjYuRino8iQTPU1E9BUEiyIcxkCoPwlmVmf2LW57YVtt4/v08108E1QIlNTKtdUQ0MKjw0kD6TbnZ5LmWRjffRa+9y2IWR5nT5lI9HRr8LSqt5dEZWSYXA06gLRoSdyTrYX2G5wlcRcevETHSx0MPnJTLrb/zGQC/qBf1xRcNceVdC7NE9w7anVxqDnzJ+a/qCMO3Znlpdrp9+SlNVoMaL6apqZY0VEUKigBVAsAByAGEvtR+zFDU9YayO/7LXDf0GK/hvtupprLUqaZ/xfMh+oF1+ot64ndq1QkuTSSRurqGjZWUgg/aKNiNuuMTKb6dUB4zPqrl7XMMJ7wY8xNdQfMXx6xlVkYzzhj7LiLMYhe0kaS+mwTn63c/zxoeM/o2C8UTA83ohb3DJ/kuL0cnDs/IU36c1oGDBgxBUWf8cxgZxlD33LyL/JP82xoGM87UW0VeVTX2Sq0n94x739lP540PF6nUYew+pU29Z33RGDBgxBUWZ8H8L01YuYxVMKyFa+Wx5Mt7cmHiH52xQ8TdhMiXeikEg/4clg30f5T9dPvhx4L+zzXNYT1kjmH76kn+ZGHnG120VKb902t6KAptc26+ScxyqWnkMc0TROOjLY+48x6jbHdpqf4ULob4jXfXfw6Lcred974+muJ6OnkppPikV41Uk6lBttzXrq8rb3tj5YqKdo3ZHBVkYqwPMEGxB9b49LZ6/Ti4iFkq0+jKuM04f7qgo6kX+3Moby8D2X8xf8sUrKNt73H5c9v89vPG0cRcMF+GKfSPFBEk9vcEv/hcn6Yx/K540lVpY+9QHxJqK3/eG488PRq42k8CUtRmEhW3CPEHw8umQSPE/hKrUvABf72pWC289W3th8ynNDRVQgpx3MUi6oR3MdYxO5cB4Zg+nqNRPXkMZlQ5VJVTd3TRM7MbhF3sPU9APMm2Nc4Y7HyYO7r5ARuyxRBQVJ6mXTrbn8t9N/PEtpNNt3HPT4yVKWI5KVwpxigq6wOZqhn7skR0jrZwGVgUUvbwhPExF+XTEHLcrFDmT1kGX1RgaNrhhGndEkElA0m6kC1m02BNrjYTOzytkp62bLpJ1CQXEUToodwdwQ6Np2FjpN2IPSxtY5jFGarMJapO/NNGssEUhJTR3VyVjPhJMqsC1iRjEThcQMiB35AcFcXAKzbtAz9s1rI+5VlhVPAZLKBveSRjcqFBsNV7eEdTbFxkWWQgQxp3yUsf2zVq0zt3s1ioADRMoiVSw8S+fmbwMuqZqoSO0hhppmImqjCW1kKloX0Me6hUkgWKDTzN8Xk3exPHT5eI4ahl7wNS1QaGRAQDeKXwhzfb2PiIBxpcYaGC0fb/AHmFIXOJV+Z5PSwqjUstLmFndvhxEDLIXBHiMVyUS+rRpVdrc7Y5U+Xx0sIS/fVLKSiPlkruxAvZWmbSAPMJsN7Yt4PHPU/BmvOZaQJPFTImq23eafsyAeguefXfBxHKaVI6iuir+/A0LKKuJdyNwojbwqbb2Q9L3wgcbNn0n9JoGai0nEPwqieoqkFSyafFQzs6r1jjDNFEig7EKoF+ZOE3iHj2pqSy6wIzsLRRoxHqVBI9g354pa/MnnkLzSSOd7F2MhHMhbsb2vtf644QUxcMQVGkXOpgL+gudz6DfGxlFrd52fcs7qhNguWNZ4A4eyw5Ys9csWppHALuwJANgFUMC3I7AE4ybH0V2V8OwxZdTyiOPvpE1NJYFvESQNXMWFhYeWJ7a/CwXOeifZ2y5VP+pNHP/u2Vmx/vah5YU9wmoyt9VUeuKnjTs/joctnkV2DuUXu4yyRbyLzRnZnI82Y+dhjYsI3at44aSnHOesiW3oCSf8sebSrvLwJstT6bQ0lO0K2UDyAx7wYMY1dGM/pow3FEpv8AJRD+bIN/o2NAxnfDp7ziTMHB2jgSP8+6/oVP54vRycez2U36c1omDBgxBUSJ2zUhbLDIvOCVJBz8yv8ALXfDnQVYlijkXk6Kw9mAP+eIfE+VfE0c8FgTJGyi/wCK3hP0axxRdk2a9/lUIPzRXib00nw/4CuL50eR9f0p5P5/hOODBgxBUSLmJ+G4hp5OSVlO0RP66HUPrbSMPWE7tSy52ohURfpaSRZ09lPiHtp3/dwzZTmSVEEcyfLIgYfUcvccsWfvMa7u8PhI2xI71S8QZnF3ypNIscEFpZmZgAX5xR89zcGQjn4Y/wAWMF4/r6efMJpaYkxyHVcqR4reIgHexO+9uZxt/EvZbR1sjSP3qSMblkc87AX0tqXkANgOQwg572EzRoz086zaQToZSrG3QEEgn8sbdkqUmGS66z1mvdonbgXjumzANSpEyCOIDS+nxLbSeRPLa/vjGONOEnoa1oLEqxvEfxKT4fcg+E+o9ceck4ukpqyCoCqDEAjKihdS8mB82I6nrY433OsoizKmhmiZS6FZqeQi4DAggMOek2sw5/UYc/8Ay1J/qfVKP5mxqFl+SVE9DSGKeKSjgMzJNVQi8rsOSDVuq9A6giwNuZOHThrOcno4+9jqFDzKCzSuWlIvyYG7Lvvaw88ZRxfV19ZPM9QrN8OxVlTdItzsLbdPm5m25xSZJlD1VRHBH88jaRfkOpJ9AAT9MWdQFRsuMamEgqFpgDktTpXp5eJEmp9FTHMmoiMK2hgAC76/lsRqutjyt1BcO06hQ0Ly2Ilj0qkikqyh3VG3B3Uqd1Oxtvip4kq8qoKeOOXS88MYRO5OmbwqBcyIQyX5m5+h5YScqy7N8yhdkmlFMdVhLKSG0+JU38T72Gq1r38rYyhuMtfMAWvqrExLcyeCe6PsympIitBmE0R56ZFR0JsBuuna9gL74RqXLJdE9HWRrDHC4aSeGlErgsS4d2B1BCAfEq8hpOnljU5O0KkWkhqC9zMBojXd2Y2BQLfmG8JvYA8zjFXz01U9VVVsigpGyLCDpLsQ6xoFU7qjHUSSeXW+GodI6S7xi8rlTCIhMmd8U0kEafZZZWjkpgVoZBtzICtp+jg+mM4znMzUTNJp0A/KgZmCi3IFiSfM7874deGOG2AQRTlJpFBNNOO67zbnE7pJFMCOV1O3liFxZwe+pnjQJIqlpIDH3UlhzdVVmilUdWhIA6qN8aqRYx0ffD8qLw5wlLGX5VNOr90msRKZGta4Xa5PUjl/2cQ0S5tcDnz9B/2MeoalkvpYrcWNja48vbHgjGu6gu1HQyTPoiRpGsTpUEmwFzsN9hjXOw7ik2ehkNit3iv/AI0+h8VvVvLEbsi4cqo42qY4YryjSkszkAIDvpjVSWuw5ll2Ath9j4H11UdVUSh5o21L3USxDlazHxSOLbWZ7emPN2qux00z9K10aZEOCacIudH4nPqOEbrSxPO/u3hX630n64eJJAoJJsALknoB1wj9mqGokq8xYf7zLpiv0ij8K/ny/dx51Kwc7sjx+JWp1yAnrBgwYinRjPeyj7WXMavpPVELz5JqI9OT2+mGnjHNvhqComvYrGdP7R8K/wCIjFb2XZT8PlVOCPE696f3zqH+DSPpi7bUnHiQPz7KZu8JrwYMGIKiMZ1wkfgs6raM7JUf2iHoLndgPzI/5eNFxn3avRvD8NmMIvJSSDVbrGx3BPlfb2dsXoXJYdfXRTqW3uC0HBiPl9ek8SSxm6SKGU+hFxiRiGSovMsQZSrAEEWIPUHmMInAMxo6mfK5CbITLTE/eiY3IHmVP89Xlh9wo9oPD0kqR1VLtV0p1x2++PvRnzuOnuPvYtSIMsOR9dEjx/YaJuwYqOFuJI66lSePa+zL1Rh8yn2/mLHrj1xPWNFSyFDaRgI4/wBtyEQ/RmB9gcTwnFhOaaRErG+POCHkjkzKBbxySuzIo+VAxVZR5hra28tQPK9ufZZ2jfBP8PUH+zu1w3/CY9f2D18jv5368d8aNUBMuy8M8EahCUBJl0gAAAblBb9478rXpP8AZVmPcGY05AG+i47wjzCDfby5+mPaaA6lhrGJy49iwGQ+Wd6t8j4LrZNNYtOUKlpRJrAkkJYsGEbAhhp2CnTqud98WM+RR1VStPQ0kUUc8ccxq/FqRXuWZEMngGoGPSL2O3UYi9lnaMaV/hapyICbIzf3TX5HyQn+E+QvjTeGOCkpaqeoSVpElAESHlGpYuVU3IK6jcWtYefPEK1R1Nxxd2d/0qsaHAR3rJO0DgSHK4oSkzyTyOSLgABVG50gE31FdyfPFbR9oFTqYGWpZWAAVahvDy1Eag17rf22PTG9cScGUtcB8RFqYCyuCVZfZh09DcYRp+xQwzRyUNW8R1WYvYlVIIOnSBqPTSbAg88FLaqbmxUz7Vx9JwMtyWVcUTwyTmSnRYoGAEaC2oKoC3cAmzEgnc3N79Rhkyrg6nmp9auWKqsx02LNGQFmXSdjJBIC1vvKy/iBDNH/AP5+HWtNvSH/APpi5yvsXpqciT4moDruHV1j0+uy/wBTbzxR+1U8IDXeRStpPmSFxyUd3D8M0aVUWnX8OCG1If7+lLHxIeZiJ1I19J+UNA4g4moxDpaT4umvYwyMUqqZujRl7OwB28XiH4iNhO/1KytaZ5RWTNDTsWJSoBCP10hVsrG4Flte4xjGcV3fTvINdmO3eOXa3IanO5Nv+mFo021HE3su1HlgUM4mZbIhnh78sYg6hxfcJq8QHlsSdvXDJwj2eTVOmeWGb4W+5jC62H6iswJX9YA+gPRv4z4BpauPvMt0rPEtnprFGZQLfo2s6uB5jxe+51v2hgdh8+Ci2k4iVrtPEqoqoAFUAKByAA2A9LY6YVOzHOzU5bEW/SRfYvfndNhf1K6T73wwZtmsdNC80raUjFyf8h5knYDqSMeA5hDi3VeiCCJSr2l5o5jjoID9vWto/Zj++x9Lbe2ryw1ZTlqU8EcMYskaBR9BzPqeZwo8BZbJUSyZpUraScaYEP8Adw9Pq3P23+8cPOKVN0CmNM+fwlbfeRgwY/GYAEk2A5k4gqLPe1WU1ElHlyE3qJQ0luka8z/Vv3MaDHGFAAFgBYDyGM54C/t+Z1WZMLxr9hT38hzI8jpsf+Yw6Y0jGitugU+GfMqbLy5GDBgxnVEY4V1Gk0TxSDUjqVYeYIsf5Y74MCFnPZtXPR1E2UztdoiXgY/fQ7kD89VvVx93GjYSO0vhqSRI6ym2qqQ61t95Ruy26+YHXxD72L3hDieOvpUnj2J2dfwMOa/5g9QQcaKoxjpB38/lTZunCe5XWDBgxnVFnvEFDJlVU1fTKXppT/a4V6f+Ko+tz9ehurPV0VNmdNGSxlgYhxoYrqsCLGxB6kFdt+eLhyvym3ivsevnt1xn9dklRlErVFCplpHOqalHNPN4vp0/qLadLXdJF4cMjx+VIjDyTtleSwUy6YIkiXyRQL+55n64m4rOH+JIK2ES07h16jkynyYdD/2L4s8QdM72aoIiyz/iLgSlqswkSZCpqIRJHIhsweMhXHkbq0ZsQeTHGdy8YVWUVMtJT1InhibSBIlwDbcAarrY3GxAuDtjaOK6GZkjlplV54JNSKxChgylGUk8hpbV7qMJfDfYnGrd7Xyd/ITqKKSEudzdvmff2HvjfRrMDf5DI4fexZ3sM7viliTt2riu0VOv62lz/WS2OK9udf8Ahpz/AMtv/wBmNxGUQiHuREgitbQFAWx9OWFzhrh2maJoZqaB5aZ+6ZmiQlgADG5OnctEVJPnq8sArUIJ6NBp1P8ASymq7acxceF4o/VIx/6i2FnNOJquruJp5ZRz0ljpHroHhH5Y9ZTkpqq9adNu8lK7dFudR+ign6Y+n6HLIoUCRxqigWsqgbevnjVWqU9njC0SosY+rMlfOtJ2e5i1LJKIykOjvCpe2sKCQQgJ1EAki4HPbEvsh4eWqzAGRQ8cKF2DC4J+VQR13Or93G1S8MGIl6JxATu0JGqF/O8f3CfxR29Q2Kzs44OahWpZ0EbSzEqobWFQfKA1hcXLcwDa1wMQdtmKm7joqChDgnEDETMMohnAEsavbkSN19Vbmp9QRiZiJmmbRU0TSzOsaLzZv6DqT6Dc48wTNlqMaqvyvIIaJp5hI4WSzv3j3C6QfFqPi5cyxPIYU4lbPKoOQVy2nfwg7fEOOpH4B/05k6RYqjPHBcPT5apuF5PUW5E+Sf8AYud10KlpUiRUjUIiiyqBYADoBjQXdHc9b0+fRTAxcvVdALbDH7gwYzKqMIvalnzrElDT71FYe7Av8qE2YnyB+W/lqPTDbnObx0sDzynSiC58z5AeZJ2A8zhI7Osqkqp5M2qhZ5rrAn4I+Vx7jYemo/fxekAP5HZDzKm8zuhOPDeRpR0sVOnKNbE/iPNm+rEn64s8GDESSTJTgRZGDBgxxdRgwYMCEYzLP6OTJq019Opajna1TEv3CTs436sSR0BJGwYW03HKpplkRkdQyMCGVhcEHmCOoxSnUwG+RzCVzZXigr0miWWJg6OLqw5Ef99MSMZWTNkFSbK8uWStfa7GEm3+fn8wtvqG7hnUElbDE9LOGp5CveKth3kZPi0Sc0a1wfMXHhO+HdSggg2Ov3VKH+KRO1niWVo4ZqdtEUU5Eco+aRwj6mQ/8NbFb/eJPQb6imZoohWRgHlFlvtqbSCQDyva5A5mxtyOM47do1SipUUBVEpAAFgAIyAAOgAw2UGU/HaZ6qP7JRangcchb9M46SN90fcX9Ym1XhppNOQukaTjI5KNn3Z/eY1VBJ8JVdbfo5PR05b+dvUgnfEeh7R2gcQ5pCaSTkJQC0L+oYX0+29upGLM8fQNmEdFD9q7atbKfCmlWNr/AHmuLWHLzvti8nSGoV4nEcoBs6GzWPOzLvY233xMuIAFQe/3mmgZtK7U1Ukih0ZXU8mUgg+xGxx1wjz9mCxMZMvqZqJzuVU64z7ox/zI9MeRmOdU20lPBXKPvRP3b/VW2v7DC9G13Vd42+PNNiIzCesUOYDuK2Kbkk4EEn7Qu0LH6l4/d1xSf7U1j/3mirac+Zi1L/ECL/ljhmvafllRA8TTtGWGxMUl1YG6sLLzVgD9MM2jUByMLhe3il/sV4e1VNTVsNkZoo/cm7n6LYfvHGwYzXhftCyyjpI4RUa3F2cpDJ4nYlmIug21Hb0tix/2rxPtT0tZUHpohNvzJ/yxSuypUeXYSkplrWxKeceZJAoJJAA3JOwH1wjnPM4qdoKKKkU/fqJNR99C7g+4OBezZ6ghsyrJarr3SfZxD91efvscR6IDrOHdf481TETkF1zXtLjLmCgjauqPKP8ARr6tJyt7beoxzy3gKWolWpzWQTyDdIF/Qx/T7x99vPVhiYUuXU91RYYwQAqLuzE2UADdnJ2HMnC7xNx9NRgGooJVgfw94kyllv0IX5W8vH7HFGybUh36/eSQwLvKY5+IabU8C1UMcyjTpLrdTbbwk728sV2SOaOXuJXMqTuXhqGsS7Hdo5CABrsLqQACosANO6FV8B5dNoqo2kFHPYF1feB72u+sMdDNsxO6tY30naTVdh0iD+zVzKLghXUgXBuDdG5g7307Yp0dICC6J4hcxPzjzWt48ySBQWYgAC5JNgAOZJ6DFbkZnjph8Y0feIDrdCdLAffN1XSbbkcuf0Qc3zebPJ/hKTUlCjfbz2trtbwqbfkOuxO3POyliJvYZlULoC/WLZ/W2FxltM+55d+4tt0NrH6KehcW09EAAAFgNgBiNlWVRU0KwwoEjQWAH9SeZJO5J3JxLxyo/FYZDJDWxc5owYMGJJ0YMGDAhGDBgwIRgwYMCFzqaZZEZHUMjAhlYXBB5gjqMZpVZNVZJI01GGqKEnVLTkktH5sptyA+9/Fe2oafgxSnULLZjUJXNlKlLJRZwsE6t3ggfX3ZsLMRYCRee3MdDbqMcq01dcZYgvwqREXjkvecHfeSM2SI7i6FmuDew8JicRdm32pqsuk+EqdyQPkk6kMN7XPoQeo64i0PaPoPwubQtSyMCO8GoRv0uGU3X9pSQPMY0Bs3p37NR3aqZMWd+1T8Dr3vEVS5jEQhiKCNSCE093HpBAAts1th7DHriSn1cUU6anQPGuoo7ITZZT8ykHmBhs4Q4KjpKmaogm76KoUG7NrYHUTcOPnBudzvsNzfC9xJktTNxFE9PZe7p1LSsLqgPere33m32XqRvsDioqNdUMG2GPJJhIbfinGqziYVawU6JOqpebUxUx/hJexDMw30WBsLkgEYi5Z2h08tS9KUmSdCVZe7LgWNidUeoabkbm3rbFxSUcVHTta+lAzuzG7MbXZ2bqx5k/5WGMv7JZCEzHMpBc+I+9g0rj+a4gxjXNcYyiO0lULiCAtXrMziht3sscd+Wtwt/a5GPaGOQBhpcHkRYg+x64zPsegNW9TmFTaWZpNCs2+gWDELf5R4gNuQHvhxg4RSPMRVR2RTE6vGNhrLJZwvIEqCGO17Lz3wj6bWOLSbhda4uEwr0xou9lXe3IDc7AfnjhmWbw066p5UiUmwLsBc+QvzPoMJHbBLM9OsdOTqi/tMhHMLGyhSPXUxf/lnyxb8PVkea0lJUtbXDIHZbXtIqspHoPFrH7uDotwPOX31RjvhC9r2hwSTNBTpNUTIpZkRNBAFr7ylPMbC5wr8bcdVyUUVVThYYpHMbAreWNhqBUlvCPErD5diB54i5x/Y+KYZOS1IUH95TH/96qcaDxXw8tVQzwAAGRSV2t4/mU/xAXPvi0U6bmmJBg380kucCJSD2p5owpMtqYCzRLIsgLEm50qyaidybBhc+uNCUwZjRfjhqI/5H+jKfyI9MZ32W5jDWUD5bVDUUYgIQflPi5geEq997i3hwyZF2evQ61hr5kpySTGVjNvMh2UhTbqFGO1Q1owEwWmx4grjCTvaFVHY3ljpFXU8o1xJOY7EXViAVk25WIC3GGfL0XLKVnq6klRsAzEqi3OmOMW1OQNrm7NYcgLChq+P6emAo8siNXNvZY7soJN2Z33Lm5uSD7sMfuVdnU1VKKnN5O+cfJTqfs09DbY+w28y2B+8S+pYHTUrrbABtyoJaqz9rDXS5aDueTz28tiLXH7I/WIsNGyrKoqaFYYUCRoLAD+pPMknck7k4kogAAAsBsAMesZn1MVhYcFRrYuc0YMGDEk6MGDBgQjBgwYEIwYMGBCMGDBgQjBgwYEIxDzXJ4amMxzxpKh6ML29QeYPqN8TMGOgkXCFnMvZpUUjGTKqtoQTfuJfEh+u/wDNSf1sfqdpVVSeHM6GSMDbvoRqQ/zIH0Yn0xouPwjFumxdcT6+Pup4I6phJlbxHRZpTtDDXiHvFKsPCrEEWI0yLf8AhI98TOD+D/g6N6R2SWNi3iAKlg4sQwuRysAQeX8+mb9nOX1O8lMgb8SfZnnffQRc+98UJ7Iu6/3Ovq6b016l/IFP64cOYW4Q4gdo/ISw6ZIlHBuSy5WJ6aaJ56eRy8csad5cFQpV4xdgbAdCOe+IfZ3wvMK+qqJoZIYS5NOjEqBd2ItGG2sthuLC+JX+rGdx7RZlFIL/AN7GBt530Ob+l/rjo1HxAq3E1C58tLAn/ABipcTO82+efslAiLGynUVAKyqqpJRVxC6xotpIVeNV53sNV5Hk2ve1tsUHZ5kdZQVs6LTyfBSt4SzIGWx8LFS9/lOk9TYG21sWMdLxAw3loYz7MfrshGOZ4dz2S4fMIIx/4cd/6xKR+eOTALcTYPNGoMFTeN+BJcwqYJFkSAQXIcAu5JKkeHwgBSu3iN79MWuY8UUlNEUq6uItYhrGzG/kiEsNttsL/wDsokl/3vMqqcfhB0Dn5Fn6eWLfKey7LqexWnWRvxS3k/k3h/IYQuZABdMZQPyUwDpJAS/T9ooZe5yjL3lA21aO7iB8zb/1Fce/9Qq+vs2Z1eiPn8PBsPYnlf6P740aOMKAAAAOQGwH0x6wnTR1BHbmU2CesVWZHw1T0aaKeJYx1IF2b9pj4m+pxZ4MGIEkmSnAjJGDBgxxdRgwYMCEYMGDAhGDBgwIRgwYMCEYMGDAhGDBgwIRgwYMCEYMGDAhGDBgwIRgwYMCEYMGDAhGDBgwIRgwYMCEYMGDAhGDBgwIRgwYMCEYMGDAhGDBgwIX/9k="/>
          <p:cNvSpPr>
            <a:spLocks noChangeAspect="1" noChangeArrowheads="1"/>
          </p:cNvSpPr>
          <p:nvPr/>
        </p:nvSpPr>
        <p:spPr bwMode="auto">
          <a:xfrm>
            <a:off x="307975" y="-16383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https://pbs.twimg.com/profile_images/719781372/ionwhiteback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1610148" cy="161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Primary Sources</a:t>
            </a:r>
            <a:endParaRPr lang="en-US" sz="28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1" y="990600"/>
            <a:ext cx="6858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kern="0" dirty="0" smtClean="0">
                <a:solidFill>
                  <a:srgbClr val="FF0000"/>
                </a:solidFill>
                <a:latin typeface="Arial" charset="0"/>
              </a:rPr>
              <a:t>Spatial Computing</a:t>
            </a:r>
            <a:r>
              <a:rPr lang="en-US" sz="1600" kern="0" dirty="0" smtClean="0">
                <a:solidFill>
                  <a:srgbClr val="FF0000"/>
                </a:solidFill>
                <a:latin typeface="Arial" charset="0"/>
              </a:rPr>
              <a:t>, Communications of the ACM, 59(1), Jan. 2016.</a:t>
            </a:r>
          </a:p>
          <a:p>
            <a:pPr marL="0" lvl="1" indent="0">
              <a:lnSpc>
                <a:spcPct val="90000"/>
              </a:lnSpc>
              <a:buNone/>
              <a:defRPr/>
            </a:pPr>
            <a:endParaRPr lang="en-US" sz="1600" kern="0" dirty="0" smtClean="0">
              <a:solidFill>
                <a:srgbClr val="FF0000"/>
              </a:solidFill>
              <a:latin typeface="Arial" charset="0"/>
            </a:endParaRPr>
          </a:p>
          <a:p>
            <a:pPr marL="342900" lvl="1" indent="-342900">
              <a:lnSpc>
                <a:spcPct val="90000"/>
              </a:lnSpc>
              <a:buFontTx/>
              <a:buChar char="•"/>
              <a:defRPr/>
            </a:pPr>
            <a:r>
              <a:rPr lang="en-US" sz="1600" kern="0" dirty="0" smtClean="0">
                <a:latin typeface="Arial" charset="0"/>
              </a:rPr>
              <a:t>From </a:t>
            </a:r>
            <a:r>
              <a:rPr lang="en-US" sz="1600" kern="0" dirty="0">
                <a:latin typeface="Arial" charset="0"/>
              </a:rPr>
              <a:t>GPS and Virtual Globes </a:t>
            </a:r>
            <a:r>
              <a:rPr lang="en-US" sz="1600" kern="0" dirty="0" smtClean="0">
                <a:latin typeface="Arial" charset="0"/>
              </a:rPr>
              <a:t>to </a:t>
            </a:r>
            <a:r>
              <a:rPr lang="en-US" sz="1600" kern="0" dirty="0">
                <a:latin typeface="Arial" charset="0"/>
              </a:rPr>
              <a:t>Spatial Computing </a:t>
            </a:r>
            <a:r>
              <a:rPr lang="en-US" sz="1600" kern="0" dirty="0" smtClean="0">
                <a:latin typeface="Arial" charset="0"/>
              </a:rPr>
              <a:t>2020, Computing Community Consortium Report, 2013.</a:t>
            </a:r>
          </a:p>
          <a:p>
            <a:pPr marL="0" lvl="1" indent="0">
              <a:lnSpc>
                <a:spcPct val="90000"/>
              </a:lnSpc>
              <a:buNone/>
              <a:defRPr/>
            </a:pPr>
            <a:r>
              <a:rPr lang="en-US" sz="1600" kern="0" dirty="0" smtClean="0">
                <a:latin typeface="Arial" charset="0"/>
              </a:rPr>
              <a:t>    </a:t>
            </a:r>
            <a:r>
              <a:rPr lang="en-US" sz="1200" kern="0" dirty="0" smtClean="0">
                <a:latin typeface="Arial" charset="0"/>
              </a:rPr>
              <a:t>  www.cra.org/ccc/visioning/visioning-activities/spatial-computing</a:t>
            </a:r>
            <a:endParaRPr lang="en-US" sz="1200" kern="0" dirty="0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400" kern="0" dirty="0" smtClean="0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200" kern="0" dirty="0" smtClean="0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600" kern="0" dirty="0">
              <a:latin typeface="Arial" charset="0"/>
            </a:endParaRPr>
          </a:p>
        </p:txBody>
      </p:sp>
      <p:pic>
        <p:nvPicPr>
          <p:cNvPr id="7" name="Picture 6" descr="Screen Shot 2013-11-22 at 1.02.37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44" y="4114800"/>
            <a:ext cx="1820056" cy="2362200"/>
          </a:xfrm>
          <a:prstGeom prst="rect">
            <a:avLst/>
          </a:prstGeom>
        </p:spPr>
      </p:pic>
      <p:pic>
        <p:nvPicPr>
          <p:cNvPr id="8" name="Picture 7" descr="cacm_1_16_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68" y="1272886"/>
            <a:ext cx="1840832" cy="23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1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2113" y="1089025"/>
            <a:ext cx="6772275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000" dirty="0" smtClean="0"/>
              <a:t>Why Interdisciplinary ?</a:t>
            </a:r>
          </a:p>
          <a:p>
            <a:pPr eaLnBrk="1" hangingPunct="1">
              <a:defRPr/>
            </a:pPr>
            <a:r>
              <a:rPr lang="en-US" altLang="x-none" sz="2000" dirty="0" smtClean="0"/>
              <a:t>Academic Case with Two disciplines</a:t>
            </a:r>
          </a:p>
          <a:p>
            <a:pPr eaLnBrk="1" hangingPunct="1">
              <a:defRPr/>
            </a:pPr>
            <a:r>
              <a:rPr lang="en-US" altLang="x-none" sz="2000" dirty="0" smtClean="0"/>
              <a:t>Multi-sector Case </a:t>
            </a:r>
          </a:p>
          <a:p>
            <a:pPr eaLnBrk="1" hangingPunct="1">
              <a:defRPr/>
            </a:pPr>
            <a:r>
              <a:rPr lang="en-US" altLang="x-none" sz="2000" dirty="0"/>
              <a:t>Community </a:t>
            </a:r>
            <a:r>
              <a:rPr lang="en-US" altLang="x-none" sz="2000" dirty="0" smtClean="0"/>
              <a:t>Building</a:t>
            </a:r>
          </a:p>
          <a:p>
            <a:pPr eaLnBrk="1" hangingPunct="1">
              <a:defRPr/>
            </a:pPr>
            <a:r>
              <a:rPr lang="en-US" altLang="x-none" sz="2000" dirty="0" smtClean="0">
                <a:solidFill>
                  <a:srgbClr val="FF0000"/>
                </a:solidFill>
              </a:rPr>
              <a:t>Conclusions</a:t>
            </a:r>
          </a:p>
          <a:p>
            <a:pPr eaLnBrk="1" hangingPunct="1">
              <a:defRPr/>
            </a:pPr>
            <a:endParaRPr lang="en-US" altLang="x-none" sz="2000" dirty="0"/>
          </a:p>
          <a:p>
            <a:pPr marL="669925" lvl="1" indent="-325438" eaLnBrk="1" hangingPunct="1">
              <a:buFontTx/>
              <a:buNone/>
              <a:defRPr/>
            </a:pPr>
            <a:endParaRPr lang="en-US" altLang="x-none" sz="1800" dirty="0"/>
          </a:p>
          <a:p>
            <a:pPr eaLnBrk="1" hangingPunct="1">
              <a:buFontTx/>
              <a:buNone/>
              <a:defRPr/>
            </a:pPr>
            <a:endParaRPr lang="en-US" altLang="x-none" sz="2000" dirty="0"/>
          </a:p>
        </p:txBody>
      </p:sp>
    </p:spTree>
    <p:extLst>
      <p:ext uri="{BB962C8B-B14F-4D97-AF65-F5344CB8AC3E}">
        <p14:creationId xmlns:p14="http://schemas.microsoft.com/office/powerpoint/2010/main" val="4742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 sz="3200">
                <a:solidFill>
                  <a:schemeClr val="tx1"/>
                </a:solidFill>
              </a:rPr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762000"/>
            <a:ext cx="8345488" cy="3733800"/>
          </a:xfrm>
        </p:spPr>
        <p:txBody>
          <a:bodyPr/>
          <a:lstStyle/>
          <a:p>
            <a:pPr marL="282575" indent="-282575" eaLnBrk="1" hangingPunct="1">
              <a:defRPr/>
            </a:pPr>
            <a:r>
              <a:rPr lang="en-US" sz="1800" dirty="0" smtClean="0"/>
              <a:t>Interdisciplinary Research is rewarding but HARD </a:t>
            </a:r>
          </a:p>
          <a:p>
            <a:pPr marL="282575" indent="-282575" eaLnBrk="1" hangingPunct="1">
              <a:defRPr/>
            </a:pPr>
            <a:endParaRPr lang="en-US" sz="1800" dirty="0" smtClean="0"/>
          </a:p>
          <a:p>
            <a:pPr marL="282575" indent="-282575" eaLnBrk="1" hangingPunct="1">
              <a:defRPr/>
            </a:pPr>
            <a:r>
              <a:rPr lang="en-US" sz="1800" dirty="0" smtClean="0"/>
              <a:t>Reward: Solve complex societal problems</a:t>
            </a:r>
          </a:p>
          <a:p>
            <a:pPr marL="682625" lvl="1" indent="-282575" eaLnBrk="1" hangingPunct="1">
              <a:defRPr/>
            </a:pPr>
            <a:r>
              <a:rPr lang="en-US" sz="1600" dirty="0" smtClean="0"/>
              <a:t>Which may not be amenable to a single discipline</a:t>
            </a:r>
          </a:p>
          <a:p>
            <a:pPr marL="400050" lvl="1" indent="0" eaLnBrk="1" hangingPunct="1">
              <a:buFontTx/>
              <a:buNone/>
              <a:defRPr/>
            </a:pPr>
            <a:endParaRPr lang="en-US" sz="1600" dirty="0" smtClean="0"/>
          </a:p>
          <a:p>
            <a:pPr marL="282575" indent="-282575" eaLnBrk="1" hangingPunct="1">
              <a:defRPr/>
            </a:pPr>
            <a:r>
              <a:rPr lang="en-US" sz="1800" dirty="0" smtClean="0"/>
              <a:t>Hardest part is trying to understand the other domain</a:t>
            </a:r>
          </a:p>
          <a:p>
            <a:pPr marL="682625" lvl="1" indent="-282575" eaLnBrk="1" hangingPunct="1">
              <a:defRPr/>
            </a:pPr>
            <a:r>
              <a:rPr lang="en-US" sz="1600" dirty="0" smtClean="0"/>
              <a:t>Quote: “If you think Mathematics is hard, try learning Chinese.” - Peter </a:t>
            </a:r>
            <a:r>
              <a:rPr lang="en-US" sz="1600" dirty="0" err="1" smtClean="0"/>
              <a:t>Bol</a:t>
            </a:r>
            <a:endParaRPr lang="en-US" sz="1600" dirty="0" smtClean="0"/>
          </a:p>
          <a:p>
            <a:pPr marL="682625" lvl="1" indent="-282575" eaLnBrk="1" hangingPunct="1">
              <a:defRPr/>
            </a:pPr>
            <a:r>
              <a:rPr lang="en-US" sz="1600" dirty="0" smtClean="0"/>
              <a:t>Analogy: “If you think learning Chinese is hard, try</a:t>
            </a:r>
          </a:p>
          <a:p>
            <a:pPr marL="1082675" lvl="2" indent="-282575" eaLnBrk="1" hangingPunct="1">
              <a:defRPr/>
            </a:pPr>
            <a:r>
              <a:rPr lang="en-US" sz="1600" dirty="0" smtClean="0"/>
              <a:t>Learning language, culture and strengths of another discipline</a:t>
            </a:r>
            <a:endParaRPr lang="en-US" sz="1600" dirty="0"/>
          </a:p>
          <a:p>
            <a:pPr marL="1082675" lvl="2" indent="-282575" eaLnBrk="1" hangingPunct="1">
              <a:defRPr/>
            </a:pPr>
            <a:r>
              <a:rPr lang="en-US" sz="1600" dirty="0" smtClean="0"/>
              <a:t>Developing trust across disciplines to find win-win</a:t>
            </a:r>
          </a:p>
          <a:p>
            <a:pPr marL="1082675" lvl="2" indent="-282575" eaLnBrk="1" hangingPunct="1">
              <a:defRPr/>
            </a:pPr>
            <a:r>
              <a:rPr lang="en-US" sz="1600" dirty="0"/>
              <a:t>Introspecting to understand when </a:t>
            </a:r>
            <a:r>
              <a:rPr lang="en-US" sz="1600" dirty="0" smtClean="0"/>
              <a:t>one needs </a:t>
            </a:r>
            <a:r>
              <a:rPr lang="en-US" sz="1600" dirty="0"/>
              <a:t>help from another </a:t>
            </a:r>
            <a:r>
              <a:rPr lang="en-US" sz="1600" dirty="0" smtClean="0"/>
              <a:t>discipline</a:t>
            </a:r>
          </a:p>
          <a:p>
            <a:pPr marL="682625" lvl="1" indent="-282575" eaLnBrk="1" hangingPunct="1">
              <a:defRPr/>
            </a:pPr>
            <a:endParaRPr lang="en-US" sz="1600" dirty="0" smtClean="0"/>
          </a:p>
          <a:p>
            <a:pPr marL="282575" indent="-282575" eaLnBrk="1" hangingPunct="1">
              <a:defRPr/>
            </a:pPr>
            <a:r>
              <a:rPr lang="en-US" sz="1800" dirty="0" smtClean="0"/>
              <a:t>Crucial that both sides understand each other before research can begin</a:t>
            </a:r>
          </a:p>
          <a:p>
            <a:pPr marL="282575" indent="-282575" eaLnBrk="1" hangingPunct="1">
              <a:defRPr/>
            </a:pPr>
            <a:r>
              <a:rPr lang="en-US" sz="1800" dirty="0" smtClean="0"/>
              <a:t>A lot of trial and error between both sides</a:t>
            </a:r>
          </a:p>
          <a:p>
            <a:pPr marL="282575" indent="-282575" eaLnBrk="1" hangingPunct="1">
              <a:defRPr/>
            </a:pPr>
            <a:r>
              <a:rPr lang="en-US" sz="1800" dirty="0" smtClean="0"/>
              <a:t>Once an “Ah-ha” moment occurs</a:t>
            </a:r>
          </a:p>
          <a:p>
            <a:pPr marL="577850" lvl="1" indent="-295275" eaLnBrk="1" hangingPunct="1">
              <a:defRPr/>
            </a:pPr>
            <a:r>
              <a:rPr lang="en-US" sz="1600" dirty="0" smtClean="0"/>
              <a:t>The number of opportunities can be unlimited!</a:t>
            </a:r>
          </a:p>
        </p:txBody>
      </p:sp>
      <p:sp>
        <p:nvSpPr>
          <p:cNvPr id="84995" name="Slide Number Placeholder 3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682DE01-5C9F-B54B-9AF9-F3724C3D2B0C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Intellectual Motivation</a:t>
            </a:r>
          </a:p>
        </p:txBody>
      </p:sp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5029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001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x-none" sz="2000" dirty="0"/>
              <a:t>Q? Identify disciplines of scholars?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Aristotle, </a:t>
            </a:r>
            <a:r>
              <a:rPr lang="en-US" altLang="x-none" sz="1600" dirty="0" err="1"/>
              <a:t>Gelileo</a:t>
            </a:r>
            <a:r>
              <a:rPr lang="en-US" altLang="x-none" sz="1600" dirty="0"/>
              <a:t>, Da Vinci, al </a:t>
            </a:r>
            <a:r>
              <a:rPr lang="en-US" altLang="x-none" sz="1600" dirty="0" err="1"/>
              <a:t>Bruni</a:t>
            </a:r>
            <a:r>
              <a:rPr lang="en-US" altLang="x-none" sz="1600" dirty="0"/>
              <a:t>, </a:t>
            </a:r>
            <a:r>
              <a:rPr lang="mr-IN" altLang="x-none" sz="1600" dirty="0"/>
              <a:t>…</a:t>
            </a:r>
            <a:endParaRPr lang="en-US" altLang="x-none" sz="1600" dirty="0"/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Polymaths, Unquenchable curiosity</a:t>
            </a:r>
          </a:p>
          <a:p>
            <a:pPr eaLnBrk="1" hangingPunct="1">
              <a:spcBef>
                <a:spcPct val="0"/>
              </a:spcBef>
            </a:pPr>
            <a:endParaRPr lang="en-US" altLang="x-none" sz="2000" dirty="0"/>
          </a:p>
          <a:p>
            <a:pPr eaLnBrk="1" hangingPunct="1">
              <a:spcBef>
                <a:spcPct val="0"/>
              </a:spcBef>
            </a:pPr>
            <a:endParaRPr lang="en-US" altLang="x-none" sz="2000" dirty="0"/>
          </a:p>
          <a:p>
            <a:pPr eaLnBrk="1" hangingPunct="1">
              <a:spcBef>
                <a:spcPct val="0"/>
              </a:spcBef>
            </a:pPr>
            <a:r>
              <a:rPr lang="en-US" altLang="x-none" sz="2000" dirty="0"/>
              <a:t>History of Disciplines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Only a few hundred years old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 smtClean="0"/>
              <a:t>A </a:t>
            </a:r>
            <a:r>
              <a:rPr lang="en-US" altLang="x-none" sz="1600" dirty="0"/>
              <a:t>way to organize universities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x-none" sz="1600" dirty="0"/>
              <a:t>Budget, hiring, degrees, courses,</a:t>
            </a:r>
            <a:r>
              <a:rPr lang="mr-IN" altLang="x-none" sz="1600" dirty="0"/>
              <a:t>…</a:t>
            </a:r>
            <a:endParaRPr lang="en-US" altLang="x-none" sz="1600" dirty="0"/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+ intra-discipline communication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- inter-disciplinary comm., questions, hiring, education, </a:t>
            </a:r>
            <a:r>
              <a:rPr lang="mr-IN" altLang="x-none" sz="1600" dirty="0"/>
              <a:t>…</a:t>
            </a:r>
            <a:endParaRPr lang="en-US" altLang="x-none" sz="2000" dirty="0"/>
          </a:p>
          <a:p>
            <a:pPr eaLnBrk="1" hangingPunct="1">
              <a:spcBef>
                <a:spcPct val="0"/>
              </a:spcBef>
            </a:pPr>
            <a:endParaRPr lang="en-US" altLang="x-none" sz="2000" dirty="0"/>
          </a:p>
          <a:p>
            <a:pPr eaLnBrk="1" hangingPunct="1">
              <a:spcBef>
                <a:spcPct val="0"/>
              </a:spcBef>
            </a:pPr>
            <a:endParaRPr lang="en-US" altLang="x-none" sz="1800" dirty="0"/>
          </a:p>
          <a:p>
            <a:pPr eaLnBrk="1" hangingPunct="1">
              <a:spcBef>
                <a:spcPct val="0"/>
              </a:spcBef>
            </a:pPr>
            <a:r>
              <a:rPr lang="en-US" altLang="x-none" sz="1800" dirty="0"/>
              <a:t>Analogies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Holistic (Systems view) vs. Reductionist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Nationalism vs. Globalism</a:t>
            </a:r>
          </a:p>
        </p:txBody>
      </p:sp>
      <p:pic>
        <p:nvPicPr>
          <p:cNvPr id="33795" name="Picture 18" descr="http://www.pkal.org/img/large/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8" t="24588" r="13245" b="3831"/>
          <a:stretch>
            <a:fillRect/>
          </a:stretch>
        </p:blipFill>
        <p:spPr bwMode="auto">
          <a:xfrm>
            <a:off x="4876800" y="1066800"/>
            <a:ext cx="419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 sz="3200" dirty="0" smtClean="0">
                <a:solidFill>
                  <a:schemeClr val="tx1"/>
                </a:solidFill>
              </a:rPr>
              <a:t>Interdisciplinary Research</a:t>
            </a:r>
            <a:endParaRPr lang="en-US" altLang="x-none" sz="3200" dirty="0">
              <a:solidFill>
                <a:schemeClr val="tx1"/>
              </a:solidFill>
            </a:endParaRPr>
          </a:p>
        </p:txBody>
      </p:sp>
      <p:sp>
        <p:nvSpPr>
          <p:cNvPr id="81922" name="Slide Number Placeholder 3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A122090-A96C-A048-9BBC-866025D675CE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17761" r="16821" b="1662"/>
          <a:stretch>
            <a:fillRect/>
          </a:stretch>
        </p:blipFill>
        <p:spPr bwMode="auto">
          <a:xfrm>
            <a:off x="6754813" y="838200"/>
            <a:ext cx="2236787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1413" y="1143000"/>
            <a:ext cx="4572000" cy="28315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600" u="sng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integrates</a:t>
            </a:r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information, data, techniques, tools, perspectives, </a:t>
            </a:r>
            <a:r>
              <a:rPr lang="en-US" sz="1600" u="sng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concepts, </a:t>
            </a:r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and/or theories </a:t>
            </a:r>
            <a:r>
              <a:rPr lang="en-US" sz="1600" u="sng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from two or more disciplines </a:t>
            </a:r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or bodies of specialized </a:t>
            </a:r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knowledge</a:t>
            </a:r>
            <a:endParaRPr lang="en-US" sz="1600" dirty="0">
              <a:latin typeface="Arial" pitchFamily="34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US" sz="1600" dirty="0">
              <a:latin typeface="Arial" pitchFamily="34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US" sz="1600" dirty="0" smtClean="0">
              <a:latin typeface="Arial" pitchFamily="34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to </a:t>
            </a:r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advance fundamental understanding or to solve</a:t>
            </a:r>
            <a:r>
              <a:rPr lang="en-US" sz="1600" u="sng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u="sng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problems</a:t>
            </a:r>
            <a:r>
              <a:rPr lang="en-US" sz="1600" u="sng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whose solutions are </a:t>
            </a:r>
            <a:r>
              <a:rPr lang="en-US" sz="1600" u="sng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beyond the scope of a single discipline</a:t>
            </a:r>
            <a:r>
              <a:rPr lang="en-US" sz="1600" u="sng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or area of research practice</a:t>
            </a:r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.</a:t>
            </a:r>
            <a:endParaRPr lang="en-US" sz="1600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7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2113" y="1089025"/>
            <a:ext cx="6772275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000" dirty="0" smtClean="0"/>
              <a:t>Why Interdisciplinary ?</a:t>
            </a:r>
          </a:p>
          <a:p>
            <a:pPr eaLnBrk="1" hangingPunct="1">
              <a:defRPr/>
            </a:pPr>
            <a:r>
              <a:rPr lang="en-US" altLang="x-none" sz="2000" dirty="0" smtClean="0">
                <a:solidFill>
                  <a:srgbClr val="FF0000"/>
                </a:solidFill>
              </a:rPr>
              <a:t>Example with Two disciplines</a:t>
            </a:r>
          </a:p>
          <a:p>
            <a:pPr lvl="1" eaLnBrk="1" hangingPunct="1">
              <a:defRPr/>
            </a:pPr>
            <a:r>
              <a:rPr lang="en-US" altLang="x-none" sz="1600" dirty="0" smtClean="0">
                <a:solidFill>
                  <a:srgbClr val="FF0000"/>
                </a:solidFill>
              </a:rPr>
              <a:t>Challenges</a:t>
            </a:r>
          </a:p>
          <a:p>
            <a:pPr lvl="1" eaLnBrk="1" hangingPunct="1">
              <a:defRPr/>
            </a:pPr>
            <a:r>
              <a:rPr lang="en-US" altLang="x-none" sz="1600" dirty="0" smtClean="0">
                <a:solidFill>
                  <a:srgbClr val="FF0000"/>
                </a:solidFill>
              </a:rPr>
              <a:t>A Case Study</a:t>
            </a:r>
          </a:p>
          <a:p>
            <a:pPr lvl="1" eaLnBrk="1" hangingPunct="1">
              <a:defRPr/>
            </a:pPr>
            <a:r>
              <a:rPr lang="en-US" altLang="x-none" sz="1600" dirty="0" smtClean="0"/>
              <a:t>Roles of Computer Science in collaboration</a:t>
            </a:r>
          </a:p>
          <a:p>
            <a:pPr lvl="1" eaLnBrk="1" hangingPunct="1">
              <a:defRPr/>
            </a:pPr>
            <a:r>
              <a:rPr lang="en-US" altLang="x-none" sz="1600" dirty="0" smtClean="0"/>
              <a:t>Understanding Computer Science</a:t>
            </a:r>
          </a:p>
          <a:p>
            <a:pPr eaLnBrk="1" hangingPunct="1">
              <a:defRPr/>
            </a:pPr>
            <a:r>
              <a:rPr lang="en-US" altLang="x-none" sz="2000" dirty="0" smtClean="0"/>
              <a:t>Multi-sector Example </a:t>
            </a:r>
          </a:p>
          <a:p>
            <a:pPr eaLnBrk="1" hangingPunct="1">
              <a:defRPr/>
            </a:pPr>
            <a:r>
              <a:rPr lang="en-US" altLang="x-none" sz="2000" dirty="0" smtClean="0"/>
              <a:t>Community Building</a:t>
            </a:r>
          </a:p>
          <a:p>
            <a:pPr eaLnBrk="1" hangingPunct="1">
              <a:defRPr/>
            </a:pPr>
            <a:r>
              <a:rPr lang="en-US" altLang="x-none" sz="2000" dirty="0" smtClean="0"/>
              <a:t>Conclusions</a:t>
            </a:r>
          </a:p>
          <a:p>
            <a:pPr eaLnBrk="1" hangingPunct="1">
              <a:defRPr/>
            </a:pPr>
            <a:endParaRPr lang="en-US" altLang="x-none" sz="2000" dirty="0"/>
          </a:p>
          <a:p>
            <a:pPr marL="669925" lvl="1" indent="-325438" eaLnBrk="1" hangingPunct="1">
              <a:buFontTx/>
              <a:buNone/>
              <a:defRPr/>
            </a:pPr>
            <a:endParaRPr lang="en-US" altLang="x-none" sz="1800" dirty="0"/>
          </a:p>
          <a:p>
            <a:pPr eaLnBrk="1" hangingPunct="1">
              <a:buFontTx/>
              <a:buNone/>
              <a:defRPr/>
            </a:pPr>
            <a:endParaRPr lang="en-US" altLang="x-none" sz="2000" dirty="0"/>
          </a:p>
        </p:txBody>
      </p:sp>
      <p:grpSp>
        <p:nvGrpSpPr>
          <p:cNvPr id="136220" name="Group 28"/>
          <p:cNvGrpSpPr>
            <a:grpSpLocks/>
          </p:cNvGrpSpPr>
          <p:nvPr/>
        </p:nvGrpSpPr>
        <p:grpSpPr bwMode="auto">
          <a:xfrm>
            <a:off x="5334000" y="3095625"/>
            <a:ext cx="2230438" cy="2159000"/>
            <a:chOff x="1392" y="1192"/>
            <a:chExt cx="1405" cy="1360"/>
          </a:xfrm>
        </p:grpSpPr>
        <p:sp>
          <p:nvSpPr>
            <p:cNvPr id="20495" name="Text Box 29"/>
            <p:cNvSpPr txBox="1">
              <a:spLocks noChangeArrowheads="1"/>
            </p:cNvSpPr>
            <p:nvPr/>
          </p:nvSpPr>
          <p:spPr bwMode="auto">
            <a:xfrm>
              <a:off x="1392" y="1707"/>
              <a:ext cx="80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Data-Driven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Discipline</a:t>
              </a:r>
            </a:p>
          </p:txBody>
        </p:sp>
        <p:sp>
          <p:nvSpPr>
            <p:cNvPr id="20496" name="Oval 30"/>
            <p:cNvSpPr>
              <a:spLocks noChangeArrowheads="1"/>
            </p:cNvSpPr>
            <p:nvPr/>
          </p:nvSpPr>
          <p:spPr bwMode="auto">
            <a:xfrm>
              <a:off x="1395" y="1192"/>
              <a:ext cx="1402" cy="13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</p:grpSp>
      <p:grpSp>
        <p:nvGrpSpPr>
          <p:cNvPr id="34820" name="Group 32"/>
          <p:cNvGrpSpPr>
            <a:grpSpLocks/>
          </p:cNvGrpSpPr>
          <p:nvPr/>
        </p:nvGrpSpPr>
        <p:grpSpPr bwMode="auto">
          <a:xfrm>
            <a:off x="6477000" y="3870325"/>
            <a:ext cx="2311400" cy="2225675"/>
            <a:chOff x="2192" y="1718"/>
            <a:chExt cx="1456" cy="1402"/>
          </a:xfrm>
        </p:grpSpPr>
        <p:sp>
          <p:nvSpPr>
            <p:cNvPr id="20490" name="Oval 33"/>
            <p:cNvSpPr>
              <a:spLocks noChangeArrowheads="1"/>
            </p:cNvSpPr>
            <p:nvPr/>
          </p:nvSpPr>
          <p:spPr bwMode="auto">
            <a:xfrm>
              <a:off x="2192" y="1718"/>
              <a:ext cx="1456" cy="140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  <p:sp>
          <p:nvSpPr>
            <p:cNvPr id="20491" name="Text Box 34"/>
            <p:cNvSpPr txBox="1">
              <a:spLocks noChangeArrowheads="1"/>
            </p:cNvSpPr>
            <p:nvPr/>
          </p:nvSpPr>
          <p:spPr bwMode="auto">
            <a:xfrm>
              <a:off x="2586" y="2716"/>
              <a:ext cx="66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Data Sc. 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Discipline</a:t>
              </a:r>
            </a:p>
          </p:txBody>
        </p:sp>
      </p:grpSp>
      <p:grpSp>
        <p:nvGrpSpPr>
          <p:cNvPr id="34821" name="Group 38"/>
          <p:cNvGrpSpPr>
            <a:grpSpLocks/>
          </p:cNvGrpSpPr>
          <p:nvPr/>
        </p:nvGrpSpPr>
        <p:grpSpPr bwMode="auto">
          <a:xfrm>
            <a:off x="6451600" y="2270125"/>
            <a:ext cx="2249488" cy="2265363"/>
            <a:chOff x="2096" y="672"/>
            <a:chExt cx="1417" cy="1427"/>
          </a:xfrm>
        </p:grpSpPr>
        <p:sp>
          <p:nvSpPr>
            <p:cNvPr id="20487" name="Oval 39"/>
            <p:cNvSpPr>
              <a:spLocks noChangeArrowheads="1"/>
            </p:cNvSpPr>
            <p:nvPr/>
          </p:nvSpPr>
          <p:spPr bwMode="auto">
            <a:xfrm>
              <a:off x="2096" y="672"/>
              <a:ext cx="1417" cy="14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x-none" altLang="x-none" smtClean="0"/>
            </a:p>
          </p:txBody>
        </p:sp>
        <p:sp>
          <p:nvSpPr>
            <p:cNvPr id="20488" name="Text Box 40"/>
            <p:cNvSpPr txBox="1">
              <a:spLocks noChangeArrowheads="1"/>
            </p:cNvSpPr>
            <p:nvPr/>
          </p:nvSpPr>
          <p:spPr bwMode="auto">
            <a:xfrm>
              <a:off x="2417" y="731"/>
              <a:ext cx="61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x-none" sz="1600" dirty="0" smtClean="0"/>
                <a:t>Societal </a:t>
              </a:r>
            </a:p>
            <a:p>
              <a:pPr algn="ctr" eaLnBrk="1" hangingPunct="1">
                <a:defRPr/>
              </a:pPr>
              <a:r>
                <a:rPr lang="en-US" altLang="x-none" sz="1600" dirty="0" smtClean="0"/>
                <a:t>Needs</a:t>
              </a:r>
            </a:p>
          </p:txBody>
        </p:sp>
        <p:pic>
          <p:nvPicPr>
            <p:cNvPr id="34824" name="Picture 9"/>
            <p:cNvPicPr>
              <a:picLocks noChangeAspect="1" noChangeArrowheads="1"/>
            </p:cNvPicPr>
            <p:nvPr/>
          </p:nvPicPr>
          <p:blipFill>
            <a:blip r:embed="rId2">
              <a:alphaModFix amt="9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" y="1088"/>
              <a:ext cx="66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9097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87362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altLang="x-none">
                <a:solidFill>
                  <a:schemeClr val="tx1"/>
                </a:solidFill>
              </a:rPr>
              <a:t/>
            </a:r>
            <a:br>
              <a:rPr lang="en-US" altLang="x-none">
                <a:solidFill>
                  <a:schemeClr val="tx1"/>
                </a:solidFill>
              </a:rPr>
            </a:br>
            <a:r>
              <a:rPr lang="en-US" altLang="x-none" sz="3000">
                <a:solidFill>
                  <a:schemeClr val="tx1"/>
                </a:solidFill>
              </a:rPr>
              <a:t>What is Interdisciplinary Research?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2895600"/>
          </a:xfrm>
        </p:spPr>
        <p:txBody>
          <a:bodyPr/>
          <a:lstStyle/>
          <a:p>
            <a:pPr marL="282575" indent="-282575" eaLnBrk="1" hangingPunct="1">
              <a:defRPr/>
            </a:pPr>
            <a:r>
              <a:rPr lang="en-US" altLang="x-none" sz="2000" dirty="0"/>
              <a:t>Is it multiple Disciplines working on a single project?</a:t>
            </a:r>
          </a:p>
          <a:p>
            <a:pPr marL="282575" indent="-282575" eaLnBrk="1" hangingPunct="1">
              <a:defRPr/>
            </a:pPr>
            <a:r>
              <a:rPr lang="en-US" altLang="x-none" sz="2000" dirty="0"/>
              <a:t>Is it one discipline helping another?  </a:t>
            </a:r>
          </a:p>
          <a:p>
            <a:pPr marL="282575" indent="-282575" eaLnBrk="1" hangingPunct="1">
              <a:defRPr/>
            </a:pPr>
            <a:r>
              <a:rPr lang="en-US" altLang="x-none" sz="2000" dirty="0"/>
              <a:t>My Thoughts:</a:t>
            </a:r>
          </a:p>
          <a:p>
            <a:pPr marL="577850" lvl="1" indent="-295275" eaLnBrk="1" hangingPunct="1">
              <a:defRPr/>
            </a:pPr>
            <a:r>
              <a:rPr lang="en-US" altLang="x-none" sz="1800" dirty="0"/>
              <a:t>Ideal: Perform research that </a:t>
            </a:r>
            <a:r>
              <a:rPr lang="en-US" altLang="x-none" sz="1800" dirty="0">
                <a:solidFill>
                  <a:srgbClr val="CC0000"/>
                </a:solidFill>
              </a:rPr>
              <a:t>enhances all disciplines</a:t>
            </a:r>
            <a:r>
              <a:rPr lang="en-US" altLang="x-none" sz="1800" dirty="0"/>
              <a:t> involved.</a:t>
            </a:r>
          </a:p>
          <a:p>
            <a:pPr marL="860425" lvl="2" indent="-282575" eaLnBrk="1" hangingPunct="1">
              <a:defRPr/>
            </a:pPr>
            <a:r>
              <a:rPr lang="en-US" altLang="x-none" sz="1600" dirty="0"/>
              <a:t>Not just a subset!  </a:t>
            </a:r>
          </a:p>
          <a:p>
            <a:pPr marL="577850" lvl="1" indent="-295275" eaLnBrk="1" hangingPunct="1">
              <a:defRPr/>
            </a:pPr>
            <a:r>
              <a:rPr lang="en-US" altLang="x-none" sz="1800" dirty="0"/>
              <a:t>Very Hard To Do!!!</a:t>
            </a:r>
          </a:p>
          <a:p>
            <a:pPr marL="577850" lvl="1" indent="-295275" eaLnBrk="1" hangingPunct="1">
              <a:defRPr/>
            </a:pPr>
            <a:r>
              <a:rPr lang="en-US" altLang="x-none" sz="1800" dirty="0"/>
              <a:t>A lot of asking questions back and forth</a:t>
            </a:r>
          </a:p>
        </p:txBody>
      </p:sp>
      <p:sp>
        <p:nvSpPr>
          <p:cNvPr id="35843" name="Slide Number Placeholder 3"/>
          <p:cNvSpPr txBox="1">
            <a:spLocks noGrp="1"/>
          </p:cNvSpPr>
          <p:nvPr/>
        </p:nvSpPr>
        <p:spPr bwMode="auto">
          <a:xfrm>
            <a:off x="8404225" y="219075"/>
            <a:ext cx="4937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AD737E2-2756-8949-ABC7-C52FC124C37A}" type="slidenum">
              <a:rPr lang="en-US" altLang="x-none" sz="1200">
                <a:solidFill>
                  <a:schemeClr val="tx2"/>
                </a:solidFill>
                <a:latin typeface="Trebuchet MS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x-none" sz="1200">
              <a:solidFill>
                <a:schemeClr val="tx2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7263</TotalTime>
  <Words>4434</Words>
  <Application>Microsoft Macintosh PowerPoint</Application>
  <PresentationFormat>On-screen Show (4:3)</PresentationFormat>
  <Paragraphs>978</Paragraphs>
  <Slides>58</Slides>
  <Notes>22</Notes>
  <HiddenSlides>5</HiddenSlides>
  <MMClips>3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7" baseType="lpstr">
      <vt:lpstr>Arial</vt:lpstr>
      <vt:lpstr>Calibri</vt:lpstr>
      <vt:lpstr>DengXian</vt:lpstr>
      <vt:lpstr>HyhwpEQ</vt:lpstr>
      <vt:lpstr>Microsoft Sans Serif</vt:lpstr>
      <vt:lpstr>MS PGothic</vt:lpstr>
      <vt:lpstr>ＭＳ Ｐゴシック</vt:lpstr>
      <vt:lpstr>SimSun</vt:lpstr>
      <vt:lpstr>Tahoma</vt:lpstr>
      <vt:lpstr>Times New Roman</vt:lpstr>
      <vt:lpstr>Trebuchet MS</vt:lpstr>
      <vt:lpstr>Wingdings</vt:lpstr>
      <vt:lpstr>Wingdings 2</vt:lpstr>
      <vt:lpstr>굴림</vt:lpstr>
      <vt:lpstr>宋体</vt:lpstr>
      <vt:lpstr>Revolution</vt:lpstr>
      <vt:lpstr>Default Design</vt:lpstr>
      <vt:lpstr>Worksheet</vt:lpstr>
      <vt:lpstr>Equation</vt:lpstr>
      <vt:lpstr> Spatial Data Science: Interdisciplinary Experiences  </vt:lpstr>
      <vt:lpstr>PowerPoint Presentation</vt:lpstr>
      <vt:lpstr>PowerPoint Presentation</vt:lpstr>
      <vt:lpstr>Outline</vt:lpstr>
      <vt:lpstr>Societal Motivation</vt:lpstr>
      <vt:lpstr>Intellectual Motivation</vt:lpstr>
      <vt:lpstr>Interdisciplinary Research</vt:lpstr>
      <vt:lpstr>Outline</vt:lpstr>
      <vt:lpstr> What is Interdisciplinary Research?</vt:lpstr>
      <vt:lpstr>Challenges: Communication, Trust, Finding Win-Win</vt:lpstr>
      <vt:lpstr>Disciplines</vt:lpstr>
      <vt:lpstr>Societal Challenge: Clean Water</vt:lpstr>
      <vt:lpstr>Brainstorming: In the Beginning…</vt:lpstr>
      <vt:lpstr>Brainstorming: A little later…</vt:lpstr>
      <vt:lpstr>Brainstorming: Light at the end of the tunnel</vt:lpstr>
      <vt:lpstr>Problem Formulation: Flow Anomaly</vt:lpstr>
      <vt:lpstr>Env. Sc.:Forensics: When and where do contaminants enter Shingle Creek?</vt:lpstr>
      <vt:lpstr>Key Insights to Reduce Computational Cost From Quadratic to Linear Time Complexity</vt:lpstr>
      <vt:lpstr>Contributions &amp; Impact</vt:lpstr>
      <vt:lpstr>Outline</vt:lpstr>
      <vt:lpstr>Nurturing Constructive Interdisciplinary Dialog</vt:lpstr>
      <vt:lpstr>Computer Simulation: 3rd Leg of Science</vt:lpstr>
      <vt:lpstr>Data-Driven Hypothesis Generation</vt:lpstr>
      <vt:lpstr>Data-Intensive Scientific Discovery: 4th Paradigm</vt:lpstr>
      <vt:lpstr>Computer Science : Conversation Starters </vt:lpstr>
      <vt:lpstr>Computer Science </vt:lpstr>
      <vt:lpstr>Outline</vt:lpstr>
      <vt:lpstr>Role of Science in Policymaking</vt:lpstr>
      <vt:lpstr>Role of Science in Policy</vt:lpstr>
      <vt:lpstr>Deconstructing Precision Agriculture</vt:lpstr>
      <vt:lpstr>PowerPoint Presentation</vt:lpstr>
      <vt:lpstr>Problem Dimensions </vt:lpstr>
      <vt:lpstr>Metropolitan Wide Evacuation Planning - 2 </vt:lpstr>
      <vt:lpstr>Workshop Participants </vt:lpstr>
      <vt:lpstr>PowerPoint Presentation</vt:lpstr>
      <vt:lpstr>Computational Problem: Evacuation Route Planning</vt:lpstr>
      <vt:lpstr>Spatio-temporal Data Feasibility</vt:lpstr>
      <vt:lpstr>Computational Feasibility</vt:lpstr>
      <vt:lpstr>Win-Win</vt:lpstr>
      <vt:lpstr>Outline</vt:lpstr>
      <vt:lpstr>Evaluating Research: Beyond Quantitative Measures</vt:lpstr>
      <vt:lpstr>Promoting Inter-Disciplinarity (ID)</vt:lpstr>
      <vt:lpstr>Supporting Interdisciplinary Research</vt:lpstr>
      <vt:lpstr> Forging a New Research Area </vt:lpstr>
      <vt:lpstr>PowerPoint Presentation</vt:lpstr>
      <vt:lpstr>Spatial Databases</vt:lpstr>
      <vt:lpstr>Spatial Interactions</vt:lpstr>
      <vt:lpstr>Spatio-temporal (ST) Data Mining</vt:lpstr>
      <vt:lpstr>PowerPoint Presentation</vt:lpstr>
      <vt:lpstr>Spatial Auto-Regression</vt:lpstr>
      <vt:lpstr>PowerPoint Presentation</vt:lpstr>
      <vt:lpstr>Spatial Computing</vt:lpstr>
      <vt:lpstr>The Changing World of Spatial Computing </vt:lpstr>
      <vt:lpstr>PowerPoint Presentation</vt:lpstr>
      <vt:lpstr>Workshop Highlights</vt:lpstr>
      <vt:lpstr>Primary Sources</vt:lpstr>
      <vt:lpstr>Outline</vt:lpstr>
      <vt:lpstr>Lessons Learned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Flow Anomalies: A SWEET Approach</dc:title>
  <dc:creator>James Kang</dc:creator>
  <cp:lastModifiedBy>Microsoft Office User</cp:lastModifiedBy>
  <cp:revision>343</cp:revision>
  <dcterms:created xsi:type="dcterms:W3CDTF">2009-05-21T18:49:19Z</dcterms:created>
  <dcterms:modified xsi:type="dcterms:W3CDTF">2017-05-31T15:37:33Z</dcterms:modified>
</cp:coreProperties>
</file>